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394" r:id="rId2"/>
  </p:sldMasterIdLst>
  <p:notesMasterIdLst>
    <p:notesMasterId r:id="rId76"/>
  </p:notesMasterIdLst>
  <p:handoutMasterIdLst>
    <p:handoutMasterId r:id="rId77"/>
  </p:handoutMasterIdLst>
  <p:sldIdLst>
    <p:sldId id="256" r:id="rId3"/>
    <p:sldId id="357" r:id="rId4"/>
    <p:sldId id="497" r:id="rId5"/>
    <p:sldId id="499" r:id="rId6"/>
    <p:sldId id="500" r:id="rId7"/>
    <p:sldId id="390" r:id="rId8"/>
    <p:sldId id="503" r:id="rId9"/>
    <p:sldId id="501" r:id="rId10"/>
    <p:sldId id="358" r:id="rId11"/>
    <p:sldId id="359" r:id="rId12"/>
    <p:sldId id="361" r:id="rId13"/>
    <p:sldId id="363" r:id="rId14"/>
    <p:sldId id="364" r:id="rId15"/>
    <p:sldId id="367" r:id="rId16"/>
    <p:sldId id="369" r:id="rId17"/>
    <p:sldId id="370" r:id="rId18"/>
    <p:sldId id="371" r:id="rId19"/>
    <p:sldId id="372" r:id="rId20"/>
    <p:sldId id="373" r:id="rId21"/>
    <p:sldId id="374" r:id="rId22"/>
    <p:sldId id="375" r:id="rId23"/>
    <p:sldId id="376" r:id="rId24"/>
    <p:sldId id="365" r:id="rId25"/>
    <p:sldId id="392" r:id="rId26"/>
    <p:sldId id="388" r:id="rId27"/>
    <p:sldId id="360" r:id="rId28"/>
    <p:sldId id="379" r:id="rId29"/>
    <p:sldId id="383" r:id="rId30"/>
    <p:sldId id="491" r:id="rId31"/>
    <p:sldId id="393" r:id="rId32"/>
    <p:sldId id="384" r:id="rId33"/>
    <p:sldId id="385" r:id="rId34"/>
    <p:sldId id="493" r:id="rId35"/>
    <p:sldId id="394" r:id="rId36"/>
    <p:sldId id="387" r:id="rId37"/>
    <p:sldId id="453" r:id="rId38"/>
    <p:sldId id="487" r:id="rId39"/>
    <p:sldId id="484" r:id="rId40"/>
    <p:sldId id="485" r:id="rId41"/>
    <p:sldId id="486" r:id="rId42"/>
    <p:sldId id="395" r:id="rId43"/>
    <p:sldId id="397" r:id="rId44"/>
    <p:sldId id="398" r:id="rId45"/>
    <p:sldId id="401" r:id="rId46"/>
    <p:sldId id="489" r:id="rId47"/>
    <p:sldId id="403" r:id="rId48"/>
    <p:sldId id="404" r:id="rId49"/>
    <p:sldId id="408" r:id="rId50"/>
    <p:sldId id="409" r:id="rId51"/>
    <p:sldId id="410" r:id="rId52"/>
    <p:sldId id="413" r:id="rId53"/>
    <p:sldId id="414" r:id="rId54"/>
    <p:sldId id="416" r:id="rId55"/>
    <p:sldId id="478" r:id="rId56"/>
    <p:sldId id="422" r:id="rId57"/>
    <p:sldId id="482" r:id="rId58"/>
    <p:sldId id="476" r:id="rId59"/>
    <p:sldId id="455" r:id="rId60"/>
    <p:sldId id="498" r:id="rId61"/>
    <p:sldId id="444" r:id="rId62"/>
    <p:sldId id="446" r:id="rId63"/>
    <p:sldId id="504" r:id="rId64"/>
    <p:sldId id="450" r:id="rId65"/>
    <p:sldId id="451" r:id="rId66"/>
    <p:sldId id="462" r:id="rId67"/>
    <p:sldId id="494" r:id="rId68"/>
    <p:sldId id="463" r:id="rId69"/>
    <p:sldId id="465" r:id="rId70"/>
    <p:sldId id="496" r:id="rId71"/>
    <p:sldId id="467" r:id="rId72"/>
    <p:sldId id="469" r:id="rId73"/>
    <p:sldId id="470" r:id="rId74"/>
    <p:sldId id="473" r:id="rId75"/>
  </p:sldIdLst>
  <p:sldSz cx="9144000" cy="6858000" type="screen4x3"/>
  <p:notesSz cx="6881813" cy="10015538"/>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5050"/>
    <a:srgbClr val="9999FF"/>
    <a:srgbClr val="3333CC"/>
    <a:srgbClr val="0066FF"/>
    <a:srgbClr val="CCCC00"/>
    <a:srgbClr val="66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1971" autoAdjust="0"/>
  </p:normalViewPr>
  <p:slideViewPr>
    <p:cSldViewPr>
      <p:cViewPr>
        <p:scale>
          <a:sx n="60" d="100"/>
          <a:sy n="60" d="100"/>
        </p:scale>
        <p:origin x="-1416" y="-3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28003" name="Rectangle 3"/>
          <p:cNvSpPr>
            <a:spLocks noGrp="1" noChangeArrowheads="1"/>
          </p:cNvSpPr>
          <p:nvPr>
            <p:ph type="dt" sz="quarter"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128004" name="Rectangle 4"/>
          <p:cNvSpPr>
            <a:spLocks noGrp="1" noChangeArrowheads="1"/>
          </p:cNvSpPr>
          <p:nvPr>
            <p:ph type="ftr" sz="quarter" idx="2"/>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28005" name="Rectangle 5"/>
          <p:cNvSpPr>
            <a:spLocks noGrp="1" noChangeArrowheads="1"/>
          </p:cNvSpPr>
          <p:nvPr>
            <p:ph type="sldNum" sz="quarter" idx="3"/>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C61C447B-6C6D-47F1-8464-C4C70B0B7C3C}" type="slidenum">
              <a:rPr lang="en-GB"/>
              <a:pPr>
                <a:defRPr/>
              </a:pPr>
              <a:t>‹Nº›</a:t>
            </a:fld>
            <a:endParaRPr lang="en-GB"/>
          </a:p>
        </p:txBody>
      </p:sp>
    </p:spTree>
    <p:extLst>
      <p:ext uri="{BB962C8B-B14F-4D97-AF65-F5344CB8AC3E}">
        <p14:creationId xmlns:p14="http://schemas.microsoft.com/office/powerpoint/2010/main" val="2384442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69987" name="Rectangle 3"/>
          <p:cNvSpPr>
            <a:spLocks noGrp="1" noChangeArrowheads="1"/>
          </p:cNvSpPr>
          <p:nvPr>
            <p:ph type="dt"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83972" name="Rectangle 4"/>
          <p:cNvSpPr>
            <a:spLocks noGrp="1" noRot="1" noChangeAspect="1" noChangeArrowheads="1" noTextEdit="1"/>
          </p:cNvSpPr>
          <p:nvPr>
            <p:ph type="sldImg" idx="2"/>
          </p:nvPr>
        </p:nvSpPr>
        <p:spPr bwMode="auto">
          <a:xfrm>
            <a:off x="938213" y="750888"/>
            <a:ext cx="5005387" cy="3756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688975" y="4757738"/>
            <a:ext cx="5503863" cy="4506912"/>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p>
            <a:pPr lvl="0"/>
            <a:r>
              <a:rPr lang="en-GB" noProof="0" smtClean="0"/>
              <a:t>Haga clic para modificar el estilo de texto del patrón</a:t>
            </a:r>
          </a:p>
          <a:p>
            <a:pPr lvl="1"/>
            <a:r>
              <a:rPr lang="en-GB" noProof="0" smtClean="0"/>
              <a:t>Segundo nivel</a:t>
            </a:r>
          </a:p>
          <a:p>
            <a:pPr lvl="2"/>
            <a:r>
              <a:rPr lang="en-GB" noProof="0" smtClean="0"/>
              <a:t>Tercer nivel</a:t>
            </a:r>
          </a:p>
          <a:p>
            <a:pPr lvl="3"/>
            <a:r>
              <a:rPr lang="en-GB" noProof="0" smtClean="0"/>
              <a:t>Cuarto nivel</a:t>
            </a:r>
          </a:p>
          <a:p>
            <a:pPr lvl="4"/>
            <a:r>
              <a:rPr lang="en-GB" noProof="0" smtClean="0"/>
              <a:t>Quinto nivel</a:t>
            </a:r>
          </a:p>
        </p:txBody>
      </p:sp>
      <p:sp>
        <p:nvSpPr>
          <p:cNvPr id="169990" name="Rectangle 6"/>
          <p:cNvSpPr>
            <a:spLocks noGrp="1" noChangeArrowheads="1"/>
          </p:cNvSpPr>
          <p:nvPr>
            <p:ph type="ftr" sz="quarter" idx="4"/>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69991" name="Rectangle 7"/>
          <p:cNvSpPr>
            <a:spLocks noGrp="1" noChangeArrowheads="1"/>
          </p:cNvSpPr>
          <p:nvPr>
            <p:ph type="sldNum" sz="quarter" idx="5"/>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3B884D2F-CEC2-402E-A4C5-24E834738A1C}" type="slidenum">
              <a:rPr lang="en-GB"/>
              <a:pPr>
                <a:defRPr/>
              </a:pPr>
              <a:t>‹Nº›</a:t>
            </a:fld>
            <a:endParaRPr lang="en-GB"/>
          </a:p>
        </p:txBody>
      </p:sp>
    </p:spTree>
    <p:extLst>
      <p:ext uri="{BB962C8B-B14F-4D97-AF65-F5344CB8AC3E}">
        <p14:creationId xmlns:p14="http://schemas.microsoft.com/office/powerpoint/2010/main" val="11124277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6B6B3B56-6F28-470D-9453-C8FCDEB901BA}" type="slidenum">
              <a:rPr lang="en-GB" altLang="es-PE" smtClean="0">
                <a:latin typeface="Arial" charset="0"/>
              </a:rPr>
              <a:pPr eaLnBrk="1" hangingPunct="1"/>
              <a:t>1</a:t>
            </a:fld>
            <a:endParaRPr lang="en-GB" altLang="es-PE"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0E3ACE49-34F0-46FF-ADC2-0764BBF11772}" type="slidenum">
              <a:rPr lang="es-ES" altLang="es-PE" smtClean="0">
                <a:latin typeface="Arial" charset="0"/>
              </a:rPr>
              <a:pPr eaLnBrk="1" hangingPunct="1"/>
              <a:t>25</a:t>
            </a:fld>
            <a:endParaRPr lang="es-ES" altLang="es-PE" smtClean="0">
              <a:latin typeface="Arial" charset="0"/>
            </a:endParaRPr>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xfrm>
            <a:off x="917575" y="4757738"/>
            <a:ext cx="5046663" cy="4506912"/>
          </a:xfrm>
          <a:solidFill>
            <a:srgbClr val="FFFFFF"/>
          </a:solidFill>
          <a:ln>
            <a:solidFill>
              <a:srgbClr val="000000"/>
            </a:solidFill>
          </a:ln>
        </p:spPr>
        <p:txBody>
          <a:bodyPr/>
          <a:lstStyle/>
          <a:p>
            <a:pPr eaLnBrk="1" hangingPunct="1"/>
            <a:endParaRPr lang="es-AR" altLang="es-PE"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8E87083-C6FC-442F-93AD-073ABA226F95}" type="slidenum">
              <a:rPr lang="es-CL" altLang="es-PE" smtClean="0">
                <a:latin typeface="Arial" charset="0"/>
              </a:rPr>
              <a:pPr eaLnBrk="1" hangingPunct="1"/>
              <a:t>58</a:t>
            </a:fld>
            <a:endParaRPr lang="es-CL" altLang="es-PE"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7575" y="4757738"/>
            <a:ext cx="5046663" cy="4506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L" altLang="es-P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EEB27992-78EE-4F67-A2DD-EEEB0B2A7264}" type="slidenum">
              <a:rPr lang="es-ES_tradnl" altLang="es-PE" smtClean="0">
                <a:latin typeface="Arial" charset="0"/>
              </a:rPr>
              <a:pPr eaLnBrk="1" hangingPunct="1"/>
              <a:t>60</a:t>
            </a:fld>
            <a:endParaRPr lang="es-ES_tradnl" altLang="es-PE"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L" altLang="es-P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CCF17AD9-B790-4777-93D3-9AE7A5CB9687}" type="slidenum">
              <a:rPr lang="es-ES_tradnl" altLang="es-PE" smtClean="0">
                <a:latin typeface="Arial" charset="0"/>
              </a:rPr>
              <a:pPr eaLnBrk="1" hangingPunct="1"/>
              <a:t>61</a:t>
            </a:fld>
            <a:endParaRPr lang="es-ES_tradnl" altLang="es-PE"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L" altLang="es-P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2312" name="Rectangle 24"/>
          <p:cNvSpPr>
            <a:spLocks noGrp="1" noChangeArrowheads="1"/>
          </p:cNvSpPr>
          <p:nvPr>
            <p:ph type="ctrTitle" sz="quarter"/>
          </p:nvPr>
        </p:nvSpPr>
        <p:spPr>
          <a:xfrm>
            <a:off x="685800" y="1600200"/>
            <a:ext cx="7772400" cy="1828800"/>
          </a:xfrm>
        </p:spPr>
        <p:txBody>
          <a:bodyPr/>
          <a:lstStyle>
            <a:lvl1pPr>
              <a:defRPr sz="4800"/>
            </a:lvl1pPr>
          </a:lstStyle>
          <a:p>
            <a:r>
              <a:rPr lang="en-GB"/>
              <a:t>Haga clic para cambiar el estilo de título	</a:t>
            </a:r>
          </a:p>
        </p:txBody>
      </p:sp>
      <p:sp>
        <p:nvSpPr>
          <p:cNvPr id="12313"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Haga clic para modificar el estilo de subtítulo del patrón</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GB"/>
          </a:p>
        </p:txBody>
      </p:sp>
      <p:sp>
        <p:nvSpPr>
          <p:cNvPr id="27" name="Rectangle 27"/>
          <p:cNvSpPr>
            <a:spLocks noGrp="1" noChangeArrowheads="1"/>
          </p:cNvSpPr>
          <p:nvPr>
            <p:ph type="ftr" sz="quarter" idx="11"/>
          </p:nvPr>
        </p:nvSpPr>
        <p:spPr/>
        <p:txBody>
          <a:bodyPr/>
          <a:lstStyle>
            <a:lvl1pPr>
              <a:defRPr/>
            </a:lvl1pPr>
          </a:lstStyle>
          <a:p>
            <a:pPr>
              <a:defRPr/>
            </a:pPr>
            <a:endParaRPr lang="en-GB"/>
          </a:p>
        </p:txBody>
      </p:sp>
      <p:sp>
        <p:nvSpPr>
          <p:cNvPr id="28" name="Rectangle 28"/>
          <p:cNvSpPr>
            <a:spLocks noGrp="1" noChangeArrowheads="1"/>
          </p:cNvSpPr>
          <p:nvPr>
            <p:ph type="sldNum" sz="quarter" idx="12"/>
          </p:nvPr>
        </p:nvSpPr>
        <p:spPr/>
        <p:txBody>
          <a:bodyPr/>
          <a:lstStyle>
            <a:lvl1pPr>
              <a:defRPr/>
            </a:lvl1pPr>
          </a:lstStyle>
          <a:p>
            <a:pPr>
              <a:defRPr/>
            </a:pPr>
            <a:fld id="{431A4119-ADAC-4E18-B8AF-DE7D2F0ACA4A}" type="slidenum">
              <a:rPr lang="en-GB"/>
              <a:pPr>
                <a:defRPr/>
              </a:pPr>
              <a:t>‹Nº›</a:t>
            </a:fld>
            <a:endParaRPr lang="en-GB"/>
          </a:p>
        </p:txBody>
      </p:sp>
    </p:spTree>
    <p:extLst>
      <p:ext uri="{BB962C8B-B14F-4D97-AF65-F5344CB8AC3E}">
        <p14:creationId xmlns:p14="http://schemas.microsoft.com/office/powerpoint/2010/main" val="367943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AFF1186F-FD4B-4242-86D6-E3AF0B463B32}"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95301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0B3FA53C-7081-4908-A9E2-2CFC1911D86E}"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01408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0" name="Freeform 6"/>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es-ES" smtClean="0"/>
              <a:t>Haga clic para modificar el estilo de título del patrón</a:t>
            </a:r>
            <a:endParaRPr lang="es-ES"/>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smtClean="0"/>
              <a:t>Haga clic para modificar el estilo de subtítulo del patrón</a:t>
            </a:r>
            <a:endParaRPr lang="es-ES"/>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GB"/>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GB"/>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47C13B1E-8F3F-49D9-8744-0BF4B88C11FB}" type="slidenum">
              <a:rPr lang="en-GB" smtClean="0"/>
              <a:pPr>
                <a:defRPr/>
              </a:pPr>
              <a:t>‹Nº›</a:t>
            </a:fld>
            <a:endParaRPr lang="en-GB"/>
          </a:p>
        </p:txBody>
      </p:sp>
    </p:spTree>
    <p:extLst>
      <p:ext uri="{BB962C8B-B14F-4D97-AF65-F5344CB8AC3E}">
        <p14:creationId xmlns:p14="http://schemas.microsoft.com/office/powerpoint/2010/main" val="14976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D97D84D0-06EF-4988-B14B-28E6FA5BA7CE}"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1763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DD8C90A8-AFCC-4BB9-9095-7398FACC057E}"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0187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F26C756C-7637-452B-9FA0-54B9FE9EC7C4}"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54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
          <p:cNvSpPr>
            <a:spLocks noGrp="1" noChangeArrowheads="1"/>
          </p:cNvSpPr>
          <p:nvPr>
            <p:ph type="dt" sz="half" idx="10"/>
          </p:nvPr>
        </p:nvSpPr>
        <p:spPr>
          <a:ln/>
        </p:spPr>
        <p:txBody>
          <a:bodyPr/>
          <a:lstStyle>
            <a:lvl1pPr>
              <a:defRPr/>
            </a:lvl1pPr>
          </a:lstStyle>
          <a:p>
            <a:pPr>
              <a:defRPr/>
            </a:pPr>
            <a:endParaRPr lang="en-GB"/>
          </a:p>
        </p:txBody>
      </p:sp>
      <p:sp>
        <p:nvSpPr>
          <p:cNvPr id="8" name="Rectangle 3"/>
          <p:cNvSpPr>
            <a:spLocks noGrp="1" noChangeArrowheads="1"/>
          </p:cNvSpPr>
          <p:nvPr>
            <p:ph type="sldNum" sz="quarter" idx="11"/>
          </p:nvPr>
        </p:nvSpPr>
        <p:spPr>
          <a:ln/>
        </p:spPr>
        <p:txBody>
          <a:bodyPr/>
          <a:lstStyle>
            <a:lvl1pPr>
              <a:defRPr/>
            </a:lvl1pPr>
          </a:lstStyle>
          <a:p>
            <a:pPr>
              <a:defRPr/>
            </a:pPr>
            <a:fld id="{B40A52F4-FF55-4C8F-BD93-C7D27A3D5F3D}" type="slidenum">
              <a:rPr lang="en-GB" smtClean="0"/>
              <a:pPr>
                <a:defRPr/>
              </a:pPr>
              <a:t>‹Nº›</a:t>
            </a:fld>
            <a:endParaRPr lang="en-GB"/>
          </a:p>
        </p:txBody>
      </p:sp>
      <p:sp>
        <p:nvSpPr>
          <p:cNvPr id="9"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77880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sldNum" sz="quarter" idx="11"/>
          </p:nvPr>
        </p:nvSpPr>
        <p:spPr>
          <a:ln/>
        </p:spPr>
        <p:txBody>
          <a:bodyPr/>
          <a:lstStyle>
            <a:lvl1pPr>
              <a:defRPr/>
            </a:lvl1pPr>
          </a:lstStyle>
          <a:p>
            <a:pPr>
              <a:defRPr/>
            </a:pPr>
            <a:fld id="{90E21724-F5B3-4D83-9420-CEB5EAA5B830}" type="slidenum">
              <a:rPr lang="en-GB" smtClean="0"/>
              <a:pPr>
                <a:defRPr/>
              </a:pPr>
              <a:t>‹Nº›</a:t>
            </a:fld>
            <a:endParaRPr lang="en-GB"/>
          </a:p>
        </p:txBody>
      </p:sp>
      <p:sp>
        <p:nvSpPr>
          <p:cNvPr id="5"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3178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GB"/>
          </a:p>
        </p:txBody>
      </p:sp>
      <p:sp>
        <p:nvSpPr>
          <p:cNvPr id="3" name="Rectangle 3"/>
          <p:cNvSpPr>
            <a:spLocks noGrp="1" noChangeArrowheads="1"/>
          </p:cNvSpPr>
          <p:nvPr>
            <p:ph type="sldNum" sz="quarter" idx="11"/>
          </p:nvPr>
        </p:nvSpPr>
        <p:spPr>
          <a:ln/>
        </p:spPr>
        <p:txBody>
          <a:bodyPr/>
          <a:lstStyle>
            <a:lvl1pPr>
              <a:defRPr/>
            </a:lvl1pPr>
          </a:lstStyle>
          <a:p>
            <a:pPr>
              <a:defRPr/>
            </a:pPr>
            <a:fld id="{3974C3E7-6B30-4E61-9A67-E8F260A270F7}" type="slidenum">
              <a:rPr lang="en-GB" smtClean="0"/>
              <a:pPr>
                <a:defRPr/>
              </a:pPr>
              <a:t>‹Nº›</a:t>
            </a:fld>
            <a:endParaRPr lang="en-GB"/>
          </a:p>
        </p:txBody>
      </p:sp>
      <p:sp>
        <p:nvSpPr>
          <p:cNvPr id="4"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57588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C953FE9-07F7-4804-9180-51273D22DA06}"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531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9ABE1C09-ECC5-4143-8575-F8F4FDFA2409}"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352978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6EA4CC07-58F1-4A52-B151-51762D17ADEA}"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66728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8C5C754C-14F3-4C23-9F6C-854422D4615D}"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1501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8226D04C-BB57-47EC-9160-66E90F54C5A3}"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6816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imágenes prediseñadas"/>
          <p:cNvSpPr>
            <a:spLocks noGrp="1"/>
          </p:cNvSpPr>
          <p:nvPr>
            <p:ph type="clipArt" sz="half" idx="2"/>
          </p:nvPr>
        </p:nvSpPr>
        <p:spPr>
          <a:xfrm>
            <a:off x="4648200" y="1600200"/>
            <a:ext cx="4038600" cy="4525963"/>
          </a:xfrm>
        </p:spPr>
        <p:txBody>
          <a:bodyPr/>
          <a:lstStyle/>
          <a:p>
            <a:pPr lvl="0"/>
            <a:r>
              <a:rPr lang="es-ES" noProof="0" smtClean="0"/>
              <a:t>Haga clic en el icono para agregar una imagen prediseñada</a:t>
            </a:r>
            <a:endParaRPr lang="es-PE"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ABD43BD2-0CE1-4F18-8909-441F3EA99786}"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58824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6FCBC986-9FC8-49FA-96C9-C071E3274E4F}"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2985250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8229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3938588"/>
            <a:ext cx="8229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66BBAEE5-1021-4262-AD4A-74C3234543B9}"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780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imágenes prediseñadas"/>
          <p:cNvSpPr>
            <a:spLocks noGrp="1"/>
          </p:cNvSpPr>
          <p:nvPr>
            <p:ph type="clipArt" sz="half" idx="1"/>
          </p:nvPr>
        </p:nvSpPr>
        <p:spPr>
          <a:xfrm>
            <a:off x="457200" y="1600200"/>
            <a:ext cx="4038600" cy="4525963"/>
          </a:xfrm>
        </p:spPr>
        <p:txBody>
          <a:bodyPr/>
          <a:lstStyle/>
          <a:p>
            <a:pPr lvl="0"/>
            <a:r>
              <a:rPr lang="es-ES" noProof="0" smtClean="0"/>
              <a:t>Haga clic en el icono para agregar una imagen prediseñada</a:t>
            </a:r>
            <a:endParaRPr lang="es-PE"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3F7176C-3B70-4A63-B055-64A6531291EB}" type="slidenum">
              <a:rPr lang="en-US" smtClean="0"/>
              <a:pPr>
                <a:defRPr/>
              </a:pPr>
              <a:t>‹Nº›</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10954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9A3EF1C8-64E9-4B6A-BDDC-910B6F394C87}"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525524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Rectangle 23"/>
          <p:cNvSpPr>
            <a:spLocks noGrp="1" noChangeArrowheads="1"/>
          </p:cNvSpPr>
          <p:nvPr>
            <p:ph type="dt" sz="half" idx="10"/>
          </p:nvPr>
        </p:nvSpPr>
        <p:spPr>
          <a:ln/>
        </p:spPr>
        <p:txBody>
          <a:bodyPr/>
          <a:lstStyle>
            <a:lvl1pPr>
              <a:defRPr/>
            </a:lvl1pPr>
          </a:lstStyle>
          <a:p>
            <a:pPr>
              <a:defRPr/>
            </a:pPr>
            <a:endParaRPr lang="en-GB"/>
          </a:p>
        </p:txBody>
      </p:sp>
      <p:sp>
        <p:nvSpPr>
          <p:cNvPr id="7" name="Rectangle 24"/>
          <p:cNvSpPr>
            <a:spLocks noGrp="1" noChangeArrowheads="1"/>
          </p:cNvSpPr>
          <p:nvPr>
            <p:ph type="ftr" sz="quarter" idx="11"/>
          </p:nvPr>
        </p:nvSpPr>
        <p:spPr>
          <a:ln/>
        </p:spPr>
        <p:txBody>
          <a:bodyPr/>
          <a:lstStyle>
            <a:lvl1pPr>
              <a:defRPr/>
            </a:lvl1pPr>
          </a:lstStyle>
          <a:p>
            <a:pPr>
              <a:defRPr/>
            </a:pPr>
            <a:endParaRPr lang="en-GB"/>
          </a:p>
        </p:txBody>
      </p:sp>
      <p:sp>
        <p:nvSpPr>
          <p:cNvPr id="8" name="Rectangle 25"/>
          <p:cNvSpPr>
            <a:spLocks noGrp="1" noChangeArrowheads="1"/>
          </p:cNvSpPr>
          <p:nvPr>
            <p:ph type="sldNum" sz="quarter" idx="12"/>
          </p:nvPr>
        </p:nvSpPr>
        <p:spPr>
          <a:ln/>
        </p:spPr>
        <p:txBody>
          <a:bodyPr/>
          <a:lstStyle>
            <a:lvl1pPr>
              <a:defRPr/>
            </a:lvl1pPr>
          </a:lstStyle>
          <a:p>
            <a:pPr>
              <a:defRPr/>
            </a:pPr>
            <a:fld id="{49DC4646-5D76-4D3B-A4E7-ABE75F77CA38}" type="slidenum">
              <a:rPr lang="en-GB"/>
              <a:pPr>
                <a:defRPr/>
              </a:pPr>
              <a:t>‹Nº›</a:t>
            </a:fld>
            <a:endParaRPr lang="en-GB"/>
          </a:p>
        </p:txBody>
      </p:sp>
    </p:spTree>
    <p:extLst>
      <p:ext uri="{BB962C8B-B14F-4D97-AF65-F5344CB8AC3E}">
        <p14:creationId xmlns:p14="http://schemas.microsoft.com/office/powerpoint/2010/main" val="335061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6E67FC6F-4113-4F8D-9549-EA54D7EA8BCB}"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25734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8C315C83-5C36-45F7-8135-5A220F5BC581}"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9027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6"/>
          <p:cNvSpPr>
            <a:spLocks noGrp="1" noChangeArrowheads="1"/>
          </p:cNvSpPr>
          <p:nvPr>
            <p:ph type="ftr" sz="quarter" idx="10"/>
          </p:nvPr>
        </p:nvSpPr>
        <p:spPr>
          <a:ln/>
        </p:spPr>
        <p:txBody>
          <a:bodyPr/>
          <a:lstStyle>
            <a:lvl1pPr>
              <a:defRPr/>
            </a:lvl1pPr>
          </a:lstStyle>
          <a:p>
            <a:pPr>
              <a:defRPr/>
            </a:pPr>
            <a:endParaRPr lang="en-GB"/>
          </a:p>
        </p:txBody>
      </p:sp>
      <p:sp>
        <p:nvSpPr>
          <p:cNvPr id="8" name="Rectangle 27"/>
          <p:cNvSpPr>
            <a:spLocks noGrp="1" noChangeArrowheads="1"/>
          </p:cNvSpPr>
          <p:nvPr>
            <p:ph type="sldNum" sz="quarter" idx="11"/>
          </p:nvPr>
        </p:nvSpPr>
        <p:spPr>
          <a:ln/>
        </p:spPr>
        <p:txBody>
          <a:bodyPr/>
          <a:lstStyle>
            <a:lvl1pPr>
              <a:defRPr/>
            </a:lvl1pPr>
          </a:lstStyle>
          <a:p>
            <a:pPr>
              <a:defRPr/>
            </a:pPr>
            <a:fld id="{9DACC6B6-34D7-40F4-A206-D551383317AD}" type="slidenum">
              <a:rPr lang="en-GB"/>
              <a:pPr>
                <a:defRPr/>
              </a:pPr>
              <a:t>‹Nº›</a:t>
            </a:fld>
            <a:endParaRPr lang="en-GB"/>
          </a:p>
        </p:txBody>
      </p:sp>
      <p:sp>
        <p:nvSpPr>
          <p:cNvPr id="9"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75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6"/>
          <p:cNvSpPr>
            <a:spLocks noGrp="1" noChangeArrowheads="1"/>
          </p:cNvSpPr>
          <p:nvPr>
            <p:ph type="ftr" sz="quarter" idx="10"/>
          </p:nvPr>
        </p:nvSpPr>
        <p:spPr>
          <a:ln/>
        </p:spPr>
        <p:txBody>
          <a:bodyPr/>
          <a:lstStyle>
            <a:lvl1pPr>
              <a:defRPr/>
            </a:lvl1pPr>
          </a:lstStyle>
          <a:p>
            <a:pPr>
              <a:defRPr/>
            </a:pPr>
            <a:endParaRPr lang="en-GB"/>
          </a:p>
        </p:txBody>
      </p:sp>
      <p:sp>
        <p:nvSpPr>
          <p:cNvPr id="4" name="Rectangle 27"/>
          <p:cNvSpPr>
            <a:spLocks noGrp="1" noChangeArrowheads="1"/>
          </p:cNvSpPr>
          <p:nvPr>
            <p:ph type="sldNum" sz="quarter" idx="11"/>
          </p:nvPr>
        </p:nvSpPr>
        <p:spPr>
          <a:ln/>
        </p:spPr>
        <p:txBody>
          <a:bodyPr/>
          <a:lstStyle>
            <a:lvl1pPr>
              <a:defRPr/>
            </a:lvl1pPr>
          </a:lstStyle>
          <a:p>
            <a:pPr>
              <a:defRPr/>
            </a:pPr>
            <a:fld id="{724AE5D7-34ED-405D-B2D3-3D6B7BAB5B8A}" type="slidenum">
              <a:rPr lang="en-GB"/>
              <a:pPr>
                <a:defRPr/>
              </a:pPr>
              <a:t>‹Nº›</a:t>
            </a:fld>
            <a:endParaRPr lang="en-GB"/>
          </a:p>
        </p:txBody>
      </p:sp>
      <p:sp>
        <p:nvSpPr>
          <p:cNvPr id="5"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30686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GB"/>
          </a:p>
        </p:txBody>
      </p:sp>
      <p:sp>
        <p:nvSpPr>
          <p:cNvPr id="3" name="Rectangle 27"/>
          <p:cNvSpPr>
            <a:spLocks noGrp="1" noChangeArrowheads="1"/>
          </p:cNvSpPr>
          <p:nvPr>
            <p:ph type="sldNum" sz="quarter" idx="11"/>
          </p:nvPr>
        </p:nvSpPr>
        <p:spPr>
          <a:ln/>
        </p:spPr>
        <p:txBody>
          <a:bodyPr/>
          <a:lstStyle>
            <a:lvl1pPr>
              <a:defRPr/>
            </a:lvl1pPr>
          </a:lstStyle>
          <a:p>
            <a:pPr>
              <a:defRPr/>
            </a:pPr>
            <a:fld id="{301543C3-A8A5-4FB9-B680-7CC23FEA83EE}" type="slidenum">
              <a:rPr lang="en-GB"/>
              <a:pPr>
                <a:defRPr/>
              </a:pPr>
              <a:t>‹Nº›</a:t>
            </a:fld>
            <a:endParaRPr lang="en-GB"/>
          </a:p>
        </p:txBody>
      </p:sp>
      <p:sp>
        <p:nvSpPr>
          <p:cNvPr id="4"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19165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A4904610-3677-45C1-8628-6048AAC0C373}"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0257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FC2E6DE4-4CCC-4012-A831-53885BEAC341}"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913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59875" cy="6858000"/>
            <a:chOff x="0" y="0"/>
            <a:chExt cx="5770" cy="4320"/>
          </a:xfrm>
        </p:grpSpPr>
        <p:sp>
          <p:nvSpPr>
            <p:cNvPr id="11267"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11268"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69"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0"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11271"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2"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3"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4"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5"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6"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7"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8"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9"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0"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1281"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2"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3"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4"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85"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6"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11287"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1288"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Haga clic para cambiar el estilo de título	</a:t>
            </a:r>
          </a:p>
        </p:txBody>
      </p:sp>
      <p:sp>
        <p:nvSpPr>
          <p:cNvPr id="11289"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11290"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GB"/>
          </a:p>
        </p:txBody>
      </p:sp>
      <p:sp>
        <p:nvSpPr>
          <p:cNvPr id="11291"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961312A3-4382-4EE5-A547-C2337D73BF88}" type="slidenum">
              <a:rPr lang="en-GB"/>
              <a:pPr>
                <a:defRPr/>
              </a:pPr>
              <a:t>‹Nº›</a:t>
            </a:fld>
            <a:endParaRPr lang="en-GB"/>
          </a:p>
        </p:txBody>
      </p:sp>
      <p:sp>
        <p:nvSpPr>
          <p:cNvPr id="11292"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GB"/>
          </a:p>
        </p:txBody>
      </p:sp>
    </p:spTree>
  </p:cSld>
  <p:clrMap bg1="dk2" tx1="lt1" bg2="dk1" tx2="lt2" accent1="accent1" accent2="accent2" accent3="accent3" accent4="accent4" accent5="accent5" accent6="accent6" hlink="hlink" folHlink="folHlink"/>
  <p:sldLayoutIdLst>
    <p:sldLayoutId id="2147484388"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61312A3-4382-4EE5-A547-C2337D73BF88}" type="slidenum">
              <a:rPr lang="en-GB" smtClean="0"/>
              <a:pPr>
                <a:defRPr/>
              </a:pPr>
              <a:t>‹Nº›</a:t>
            </a:fld>
            <a:endParaRPr lang="en-GB"/>
          </a:p>
        </p:txBody>
      </p:sp>
      <p:grpSp>
        <p:nvGrpSpPr>
          <p:cNvPr id="4100" name="Group 4"/>
          <p:cNvGrpSpPr>
            <a:grpSpLocks/>
          </p:cNvGrpSpPr>
          <p:nvPr/>
        </p:nvGrpSpPr>
        <p:grpSpPr bwMode="auto">
          <a:xfrm>
            <a:off x="0" y="0"/>
            <a:ext cx="9142413"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11624" name="Freeform 8"/>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16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1116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GB"/>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 id="2147484410" r:id="rId16"/>
    <p:sldLayoutId id="2147484411" r:id="rId17"/>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ntic.uson.mx/wikiseguridad/images/1/1b/Intoxicacion.jpg" TargetMode="Externa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images.google.com.pe/imgres?imgurl=http://www.jmarcano.com/fotos/powerstation.jpg&amp;imgrefurl=http://www.jmarcano.com/recursos/contamin/catmosf4.html&amp;h=170&amp;w=250&amp;sz=8&amp;tbnid=ORYGLS_VDXsJ:&amp;tbnh=72&amp;tbnw=106&amp;hl=es&amp;start=2&amp;prev=/images?q%3Dcalderas%2Bindustriales%26svnum%3D10%26hl%3Des%26lr%3D%26sa%3DN" TargetMode="External"/><Relationship Id="rId2" Type="http://schemas.openxmlformats.org/officeDocument/2006/relationships/image" Target="../media/image25.jpeg"/><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images.google.com/imgres?imgurl=http://www.utdallas.edu/~pmu021000/Traffics.jpg&amp;imgrefurl=http://129.110.23.73:7000/13323/&amp;h=408&amp;w=683&amp;sz=124&amp;tbnid=h-eOeqFke9gJ:&amp;tbnh=81&amp;tbnw=135&amp;start=8&amp;prev=/images?q=car+pollution&amp;hl=en&amp;lr%25%20" TargetMode="External"/><Relationship Id="rId1" Type="http://schemas.openxmlformats.org/officeDocument/2006/relationships/slideLayout" Target="../slideLayouts/slideLayout15.xml"/><Relationship Id="rId4" Type="http://schemas.openxmlformats.org/officeDocument/2006/relationships/image" Target="../media/image28.jpeg"/></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0.jpeg"/><Relationship Id="rId5" Type="http://schemas.openxmlformats.org/officeDocument/2006/relationships/hyperlink" Target="http://www.atmosphere.mpg.de/media/archive/875.jpg" TargetMode="External"/><Relationship Id="rId4" Type="http://schemas.openxmlformats.org/officeDocument/2006/relationships/image" Target="../media/image49.jpeg"/></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52.png"/><Relationship Id="rId5" Type="http://schemas.openxmlformats.org/officeDocument/2006/relationships/oleObject" Target="../embeddings/oleObject1.bin"/><Relationship Id="rId4" Type="http://schemas.openxmlformats.org/officeDocument/2006/relationships/image" Target="http://www.montessori.edu.co/Dora/Repaso_ecologia/OZONOJPEG.jpg"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116013" y="2132856"/>
            <a:ext cx="7161212" cy="2586012"/>
          </a:xfrm>
        </p:spPr>
        <p:txBody>
          <a:bodyPr/>
          <a:lstStyle/>
          <a:p>
            <a:pPr eaLnBrk="1" hangingPunct="1">
              <a:defRPr/>
            </a:pPr>
            <a:r>
              <a:rPr lang="en-GB" sz="4800" b="1" dirty="0" smtClean="0">
                <a:solidFill>
                  <a:srgbClr val="FFFF00"/>
                </a:solidFill>
              </a:rPr>
              <a:t>VI</a:t>
            </a:r>
          </a:p>
          <a:p>
            <a:pPr eaLnBrk="1" hangingPunct="1">
              <a:spcBef>
                <a:spcPts val="0"/>
              </a:spcBef>
              <a:defRPr/>
            </a:pPr>
            <a:r>
              <a:rPr lang="en-GB" sz="4800" b="1" dirty="0" smtClean="0">
                <a:solidFill>
                  <a:srgbClr val="FFFF00"/>
                </a:solidFill>
              </a:rPr>
              <a:t>CONTAMINACIÓN AMBIENTAL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4213" y="620713"/>
            <a:ext cx="7748587" cy="5761037"/>
          </a:xfrm>
          <a:prstGeom prst="rect">
            <a:avLst/>
          </a:prstGeom>
        </p:spPr>
        <p:txBody>
          <a:bodyPr/>
          <a:lstStyle/>
          <a:p>
            <a:pPr marL="342900" indent="-342900" algn="just">
              <a:lnSpc>
                <a:spcPct val="90000"/>
              </a:lnSpc>
              <a:spcBef>
                <a:spcPct val="20000"/>
              </a:spcBef>
              <a:buClr>
                <a:schemeClr val="hlink"/>
              </a:buClr>
              <a:buSzPct val="60000"/>
              <a:buFont typeface="Wingdings" pitchFamily="2" charset="2"/>
              <a:buNone/>
              <a:defRPr/>
            </a:pPr>
            <a:r>
              <a:rPr lang="en-GB" sz="3600" b="1" kern="0" dirty="0">
                <a:solidFill>
                  <a:srgbClr val="FF0000"/>
                </a:solidFill>
                <a:effectLst>
                  <a:outerShdw blurRad="38100" dist="38100" dir="2700000" algn="tl">
                    <a:srgbClr val="000000"/>
                  </a:outerShdw>
                </a:effectLst>
                <a:latin typeface="Arial" charset="0"/>
              </a:rPr>
              <a:t>TOXICOLOGÍA</a:t>
            </a:r>
          </a:p>
          <a:p>
            <a:pPr algn="just">
              <a:spcBef>
                <a:spcPct val="50000"/>
              </a:spcBef>
              <a:defRPr/>
            </a:pPr>
            <a:r>
              <a:rPr lang="es-MX" sz="2800" dirty="0">
                <a:latin typeface="Arial" pitchFamily="34" charset="0"/>
                <a:cs typeface="Arial" pitchFamily="34" charset="0"/>
              </a:rPr>
              <a:t>Es el estudio de los efectos nocivos de los agentes químicos sobre los organismos vivos.</a:t>
            </a:r>
          </a:p>
          <a:p>
            <a:pPr algn="just">
              <a:spcBef>
                <a:spcPts val="0"/>
              </a:spcBef>
              <a:defRPr/>
            </a:pPr>
            <a:r>
              <a:rPr lang="es-MX" sz="2800" dirty="0">
                <a:latin typeface="Arial" pitchFamily="34" charset="0"/>
                <a:cs typeface="Arial" pitchFamily="34" charset="0"/>
              </a:rPr>
              <a:t>Su objetivo es establecer el uso seguro de los agentes químicos.</a:t>
            </a: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_tradnl" sz="2800" dirty="0">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n-US" sz="2800" dirty="0">
                <a:latin typeface="Arial" pitchFamily="34" charset="0"/>
                <a:cs typeface="Arial" pitchFamily="34" charset="0"/>
              </a:rPr>
              <a:t/>
            </a:r>
            <a:br>
              <a:rPr lang="en-US" sz="2800" dirty="0">
                <a:latin typeface="Arial" pitchFamily="34" charset="0"/>
                <a:cs typeface="Arial" pitchFamily="34" charset="0"/>
              </a:rPr>
            </a:br>
            <a:endParaRPr lang="en-GB" sz="28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32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32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28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2800" kern="0" dirty="0">
              <a:effectLst>
                <a:outerShdw blurRad="38100" dist="38100" dir="2700000" algn="tl">
                  <a:srgbClr val="000000"/>
                </a:outerShdw>
              </a:effectLst>
              <a:latin typeface="Arial" charset="0"/>
            </a:endParaRPr>
          </a:p>
        </p:txBody>
      </p:sp>
      <p:pic>
        <p:nvPicPr>
          <p:cNvPr id="19459" name="Picture 4" descr="http://1.bp.blogspot.com/_tI6mPTeRxu4/RwxTcdH91DI/AAAAAAAAAYE/YyU0a8fjURg/s320/toxicologia_ambiental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214688"/>
            <a:ext cx="41227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7313" y="1125538"/>
            <a:ext cx="8229600" cy="4530725"/>
          </a:xfrm>
          <a:prstGeom prst="rect">
            <a:avLst/>
          </a:prstGeom>
        </p:spPr>
        <p:txBody>
          <a:bodyPr/>
          <a:lstStyle/>
          <a:p>
            <a:pPr marL="609600" indent="-609600" algn="just">
              <a:spcBef>
                <a:spcPct val="20000"/>
              </a:spcBef>
              <a:buClr>
                <a:schemeClr val="hlink"/>
              </a:buClr>
              <a:buSzPct val="60000"/>
              <a:defRPr/>
            </a:pPr>
            <a:r>
              <a:rPr lang="en-GB" sz="3200" b="1" kern="0" dirty="0">
                <a:solidFill>
                  <a:schemeClr val="tx2">
                    <a:lumMod val="75000"/>
                  </a:schemeClr>
                </a:solidFill>
                <a:effectLst>
                  <a:outerShdw blurRad="38100" dist="38100" dir="2700000" algn="tl">
                    <a:srgbClr val="000000"/>
                  </a:outerShdw>
                </a:effectLst>
                <a:latin typeface="Arial" charset="0"/>
              </a:rPr>
              <a:t>     </a:t>
            </a:r>
            <a:r>
              <a:rPr lang="en-GB" sz="2800" b="1" kern="0" dirty="0">
                <a:solidFill>
                  <a:srgbClr val="FFC000"/>
                </a:solidFill>
                <a:effectLst>
                  <a:outerShdw blurRad="38100" dist="38100" dir="2700000" algn="tl">
                    <a:srgbClr val="000000"/>
                  </a:outerShdw>
                </a:effectLst>
                <a:latin typeface="Arial" charset="0"/>
              </a:rPr>
              <a:t>TÓXICO</a:t>
            </a:r>
            <a:endParaRPr lang="en-GB" sz="3200" b="1" kern="0" dirty="0">
              <a:solidFill>
                <a:srgbClr val="FFC000"/>
              </a:solidFill>
              <a:effectLst>
                <a:outerShdw blurRad="38100" dist="38100" dir="2700000" algn="tl">
                  <a:srgbClr val="000000"/>
                </a:outerShdw>
              </a:effectLst>
              <a:latin typeface="Arial" charset="0"/>
            </a:endParaRPr>
          </a:p>
          <a:p>
            <a:pPr marL="609600" indent="-609600" algn="just">
              <a:spcBef>
                <a:spcPct val="20000"/>
              </a:spcBef>
              <a:buClr>
                <a:schemeClr val="hlink"/>
              </a:buClr>
              <a:buSzPct val="60000"/>
              <a:defRPr/>
            </a:pPr>
            <a:r>
              <a:rPr lang="es-ES" sz="3200" kern="0" dirty="0">
                <a:effectLst>
                  <a:outerShdw blurRad="38100" dist="38100" dir="2700000" algn="tl">
                    <a:srgbClr val="000000"/>
                  </a:outerShdw>
                </a:effectLst>
                <a:latin typeface="+mn-lt"/>
              </a:rPr>
              <a:t>      </a:t>
            </a:r>
            <a:r>
              <a:rPr lang="es-ES" sz="2800" kern="0" dirty="0">
                <a:effectLst>
                  <a:outerShdw blurRad="38100" dist="38100" dir="2700000" algn="tl">
                    <a:srgbClr val="000000"/>
                  </a:outerShdw>
                </a:effectLst>
                <a:latin typeface="Arial" pitchFamily="34" charset="0"/>
                <a:cs typeface="Arial" pitchFamily="34" charset="0"/>
              </a:rPr>
              <a:t>Es cualquier sustancia que puede producir algún efecto sobre un ser vivo y alterar su equilibrio dinámico u homeóstasis.</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-Tóxicos exógenos.</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-Tóxicos endógenos.</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No hay sustancias atóxicas (agua, </a:t>
            </a:r>
            <a:r>
              <a:rPr lang="es-ES" sz="2800" kern="0" dirty="0" smtClean="0">
                <a:effectLst>
                  <a:outerShdw blurRad="38100" dist="38100" dir="2700000" algn="tl">
                    <a:srgbClr val="000000"/>
                  </a:outerShdw>
                </a:effectLst>
                <a:latin typeface="Arial" pitchFamily="34" charset="0"/>
                <a:cs typeface="Arial" pitchFamily="34" charset="0"/>
              </a:rPr>
              <a:t>oxígeno</a:t>
            </a:r>
            <a:r>
              <a:rPr lang="es-ES" sz="2800" kern="0" dirty="0">
                <a:effectLst>
                  <a:outerShdw blurRad="38100" dist="38100" dir="2700000" algn="tl">
                    <a:srgbClr val="000000"/>
                  </a:outerShdw>
                </a:effectLst>
                <a:latin typeface="Arial" pitchFamily="34" charset="0"/>
                <a:cs typeface="Arial" pitchFamily="34" charset="0"/>
              </a:rPr>
              <a:t>).</a:t>
            </a:r>
          </a:p>
          <a:p>
            <a:pPr marL="609600" indent="-609600" algn="just">
              <a:spcBef>
                <a:spcPct val="20000"/>
              </a:spcBef>
              <a:buClr>
                <a:schemeClr val="hlink"/>
              </a:buClr>
              <a:buSzPct val="60000"/>
              <a:defRPr/>
            </a:pPr>
            <a:r>
              <a:rPr lang="es-ES" sz="2800" b="1" kern="0" dirty="0">
                <a:effectLst>
                  <a:outerShdw blurRad="38100" dist="38100" dir="2700000" algn="tl">
                    <a:srgbClr val="000000"/>
                  </a:outerShdw>
                </a:effectLst>
                <a:latin typeface="Arial" pitchFamily="34" charset="0"/>
                <a:cs typeface="Arial" pitchFamily="34" charset="0"/>
              </a:rPr>
              <a:t>      </a:t>
            </a:r>
            <a:r>
              <a:rPr lang="es-ES" sz="2800" b="1" kern="0" dirty="0">
                <a:solidFill>
                  <a:srgbClr val="FF66FF"/>
                </a:solidFill>
                <a:effectLst>
                  <a:outerShdw blurRad="38100" dist="38100" dir="2700000" algn="tl">
                    <a:srgbClr val="000000"/>
                  </a:outerShdw>
                </a:effectLst>
                <a:latin typeface="Arial" pitchFamily="34" charset="0"/>
                <a:cs typeface="Arial" pitchFamily="34" charset="0"/>
              </a:rPr>
              <a:t>SOLAMENTE LA DOSIS DETERMINA LA TOXICIDAD DE UNA SUSTANCIA</a:t>
            </a:r>
            <a:r>
              <a:rPr lang="es-ES" sz="2800" b="1" kern="0" dirty="0">
                <a:solidFill>
                  <a:srgbClr val="92D050"/>
                </a:solidFill>
                <a:effectLst>
                  <a:outerShdw blurRad="38100" dist="38100" dir="2700000" algn="tl">
                    <a:srgbClr val="000000"/>
                  </a:outerShdw>
                </a:effectLst>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6875" y="928688"/>
            <a:ext cx="7991475" cy="6481762"/>
          </a:xfrm>
          <a:prstGeom prst="rect">
            <a:avLst/>
          </a:prstGeom>
        </p:spPr>
        <p:txBody>
          <a:bodyPr>
            <a:spAutoFit/>
          </a:bodyPr>
          <a:lstStyle/>
          <a:p>
            <a:pPr marL="342900" indent="-342900" algn="just">
              <a:spcBef>
                <a:spcPct val="20000"/>
              </a:spcBef>
              <a:buClr>
                <a:schemeClr val="hlink"/>
              </a:buClr>
              <a:buSzPct val="60000"/>
              <a:defRPr/>
            </a:pPr>
            <a:r>
              <a:rPr lang="en-GB" sz="2400" b="1" kern="0" dirty="0">
                <a:solidFill>
                  <a:srgbClr val="3333CC"/>
                </a:solidFill>
                <a:effectLst>
                  <a:outerShdw blurRad="38100" dist="38100" dir="2700000" algn="tl">
                    <a:srgbClr val="000000"/>
                  </a:outerShdw>
                </a:effectLst>
                <a:latin typeface="Arial" pitchFamily="34" charset="0"/>
                <a:cs typeface="Arial" pitchFamily="34" charset="0"/>
              </a:rPr>
              <a:t>    </a:t>
            </a:r>
            <a:r>
              <a:rPr lang="en-GB" sz="2800" b="1" kern="0" dirty="0">
                <a:solidFill>
                  <a:srgbClr val="FFC000"/>
                </a:solidFill>
                <a:effectLst>
                  <a:outerShdw blurRad="38100" dist="38100" dir="2700000" algn="tl">
                    <a:srgbClr val="000000"/>
                  </a:outerShdw>
                </a:effectLst>
                <a:latin typeface="Arial" pitchFamily="34" charset="0"/>
                <a:cs typeface="Arial" pitchFamily="34" charset="0"/>
              </a:rPr>
              <a:t>AGENTE TÓXICO</a:t>
            </a:r>
          </a:p>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a:t>
            </a:r>
            <a:r>
              <a:rPr lang="es-MX" sz="2800" dirty="0">
                <a:latin typeface="Arial" pitchFamily="34" charset="0"/>
                <a:cs typeface="Arial" pitchFamily="34" charset="0"/>
              </a:rPr>
              <a:t>Cualquier sustancia capaz de producir un efecto nocivo en un organismo vivo, desde el daño de sus funciones, hasta la muerte. </a:t>
            </a:r>
          </a:p>
          <a:p>
            <a:pPr marL="342900" indent="-342900" algn="just">
              <a:spcBef>
                <a:spcPct val="20000"/>
              </a:spcBef>
              <a:buClr>
                <a:schemeClr val="hlink"/>
              </a:buClr>
              <a:buSzPct val="60000"/>
              <a:defRPr/>
            </a:pPr>
            <a:endParaRPr lang="es-MX" sz="2800" dirty="0">
              <a:latin typeface="Arial" pitchFamily="34" charset="0"/>
              <a:cs typeface="Arial" pitchFamily="34" charset="0"/>
            </a:endParaRPr>
          </a:p>
          <a:p>
            <a:pPr marL="342900" indent="-342900" algn="just">
              <a:spcBef>
                <a:spcPct val="20000"/>
              </a:spcBef>
              <a:buClr>
                <a:schemeClr val="hlink"/>
              </a:buClr>
              <a:buSzPct val="60000"/>
              <a:defRPr/>
            </a:pPr>
            <a:r>
              <a:rPr lang="en-GB" sz="2800" b="1" kern="0" dirty="0">
                <a:solidFill>
                  <a:srgbClr val="3333CC"/>
                </a:solidFill>
                <a:effectLst>
                  <a:outerShdw blurRad="38100" dist="38100" dir="2700000" algn="tl">
                    <a:srgbClr val="000000"/>
                  </a:outerShdw>
                </a:effectLst>
                <a:latin typeface="Arial" pitchFamily="34" charset="0"/>
                <a:cs typeface="Arial" pitchFamily="34" charset="0"/>
              </a:rPr>
              <a:t>    </a:t>
            </a:r>
            <a:r>
              <a:rPr lang="en-GB" sz="2800" b="1" kern="0" dirty="0">
                <a:solidFill>
                  <a:srgbClr val="FFC000"/>
                </a:solidFill>
                <a:effectLst>
                  <a:outerShdw blurRad="38100" dist="38100" dir="2700000" algn="tl">
                    <a:srgbClr val="000000"/>
                  </a:outerShdw>
                </a:effectLst>
                <a:latin typeface="Arial" pitchFamily="34" charset="0"/>
                <a:cs typeface="Arial" pitchFamily="34" charset="0"/>
              </a:rPr>
              <a:t>TOXICIDAD</a:t>
            </a:r>
          </a:p>
          <a:p>
            <a:pPr marL="342900" indent="-342900" algn="just">
              <a:spcBef>
                <a:spcPct val="20000"/>
              </a:spcBef>
              <a:buClr>
                <a:schemeClr val="hlink"/>
              </a:buClr>
              <a:buSzPct val="60000"/>
              <a:defRPr/>
            </a:pPr>
            <a:r>
              <a:rPr lang="es-MX" sz="2800" dirty="0">
                <a:latin typeface="Arial" pitchFamily="34" charset="0"/>
                <a:cs typeface="Arial" pitchFamily="34" charset="0"/>
              </a:rPr>
              <a:t>    Capacidad inherente a un agente químico de producir un efecto nocivo sobre los organismos vivos.</a:t>
            </a:r>
            <a:r>
              <a:rPr lang="es-ES" sz="2800" b="1" kern="0" dirty="0">
                <a:solidFill>
                  <a:srgbClr val="92D050"/>
                </a:solidFill>
                <a:effectLst>
                  <a:outerShdw blurRad="38100" dist="38100" dir="2700000" algn="tl">
                    <a:srgbClr val="000000"/>
                  </a:outerShdw>
                </a:effectLst>
                <a:latin typeface="Arial" pitchFamily="34" charset="0"/>
                <a:cs typeface="Arial" pitchFamily="34" charset="0"/>
              </a:rPr>
              <a:t> </a:t>
            </a:r>
          </a:p>
          <a:p>
            <a:pPr marL="342900" indent="-342900" algn="just">
              <a:spcBef>
                <a:spcPct val="20000"/>
              </a:spcBef>
              <a:buClr>
                <a:schemeClr val="hlink"/>
              </a:buClr>
              <a:buSzPct val="60000"/>
              <a:defRPr/>
            </a:pPr>
            <a:r>
              <a:rPr lang="es-ES" sz="2800" b="1" kern="0" dirty="0">
                <a:solidFill>
                  <a:srgbClr val="92D050"/>
                </a:solidFill>
                <a:effectLst>
                  <a:outerShdw blurRad="38100" dist="38100" dir="2700000" algn="tl">
                    <a:srgbClr val="000000"/>
                  </a:outerShdw>
                </a:effectLst>
                <a:latin typeface="Arial" pitchFamily="34" charset="0"/>
                <a:cs typeface="Arial" pitchFamily="34" charset="0"/>
              </a:rPr>
              <a:t>    </a:t>
            </a:r>
            <a:r>
              <a:rPr lang="es-ES" sz="2800" b="1" kern="0" dirty="0">
                <a:solidFill>
                  <a:srgbClr val="FF66FF"/>
                </a:solidFill>
                <a:effectLst>
                  <a:outerShdw blurRad="38100" dist="38100" dir="2700000" algn="tl">
                    <a:srgbClr val="000000"/>
                  </a:outerShdw>
                </a:effectLst>
                <a:latin typeface="Arial" pitchFamily="34" charset="0"/>
                <a:cs typeface="Arial" pitchFamily="34" charset="0"/>
              </a:rPr>
              <a:t>SOLAMENTE LA DOSIS DETERMINA LA TOXICIDAD DE UNA SUSTANCIA</a:t>
            </a:r>
            <a:r>
              <a:rPr lang="es-ES" sz="2800" b="1" kern="0" dirty="0">
                <a:solidFill>
                  <a:srgbClr val="92D050"/>
                </a:solidFill>
                <a:effectLst>
                  <a:outerShdw blurRad="38100" dist="38100" dir="2700000" algn="tl">
                    <a:srgbClr val="000000"/>
                  </a:outerShdw>
                </a:effectLst>
                <a:latin typeface="Arial" pitchFamily="34" charset="0"/>
                <a:cs typeface="Arial" pitchFamily="34" charset="0"/>
              </a:rPr>
              <a:t>.</a:t>
            </a:r>
          </a:p>
          <a:p>
            <a:pPr marL="342900" indent="-342900" algn="just">
              <a:spcBef>
                <a:spcPct val="20000"/>
              </a:spcBef>
              <a:buClr>
                <a:schemeClr val="hlink"/>
              </a:buClr>
              <a:buSzPct val="60000"/>
              <a:defRPr/>
            </a:pPr>
            <a:endParaRPr lang="es-MX" sz="2400" dirty="0">
              <a:latin typeface="Arial" charset="0"/>
              <a:cs typeface="Arial" charset="0"/>
            </a:endParaRPr>
          </a:p>
          <a:p>
            <a:pPr marL="342900" indent="-342900" algn="just">
              <a:spcBef>
                <a:spcPct val="20000"/>
              </a:spcBef>
              <a:buClr>
                <a:schemeClr val="hlink"/>
              </a:buClr>
              <a:buSzPct val="60000"/>
              <a:defRPr/>
            </a:pPr>
            <a:endParaRPr lang="es-MX" sz="2400" dirty="0">
              <a:latin typeface="Arial" charset="0"/>
              <a:cs typeface="Arial" charset="0"/>
            </a:endParaRPr>
          </a:p>
          <a:p>
            <a:pPr marL="342900" indent="-342900" algn="just">
              <a:spcBef>
                <a:spcPct val="20000"/>
              </a:spcBef>
              <a:buClr>
                <a:schemeClr val="hlink"/>
              </a:buClr>
              <a:buSzPct val="60000"/>
              <a:defRPr/>
            </a:pP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Rectángulo"/>
          <p:cNvSpPr>
            <a:spLocks noChangeArrowheads="1"/>
          </p:cNvSpPr>
          <p:nvPr/>
        </p:nvSpPr>
        <p:spPr bwMode="auto">
          <a:xfrm>
            <a:off x="642938" y="714375"/>
            <a:ext cx="7858125" cy="5694363"/>
          </a:xfrm>
          <a:prstGeom prst="rect">
            <a:avLst/>
          </a:prstGeom>
          <a:noFill/>
          <a:ln w="9525">
            <a:noFill/>
            <a:miter lim="800000"/>
            <a:headEnd/>
            <a:tailEnd/>
          </a:ln>
        </p:spPr>
        <p:txBody>
          <a:bodyPr>
            <a:spAutoFit/>
          </a:bodyPr>
          <a:lstStyle/>
          <a:p>
            <a:pPr algn="just">
              <a:spcBef>
                <a:spcPct val="50000"/>
              </a:spcBef>
              <a:defRPr/>
            </a:pPr>
            <a:r>
              <a:rPr lang="es-MX" sz="2800" b="1" dirty="0">
                <a:solidFill>
                  <a:srgbClr val="FFC000"/>
                </a:solidFill>
                <a:effectLst>
                  <a:outerShdw blurRad="38100" dist="38100" dir="2700000" algn="tl">
                    <a:srgbClr val="000000">
                      <a:alpha val="43137"/>
                    </a:srgbClr>
                  </a:outerShdw>
                </a:effectLst>
                <a:latin typeface="Arial" charset="0"/>
                <a:cs typeface="Arial" charset="0"/>
              </a:rPr>
              <a:t>DOSIS</a:t>
            </a:r>
            <a:r>
              <a:rPr lang="es-MX" sz="2800" dirty="0">
                <a:latin typeface="Arial" charset="0"/>
                <a:cs typeface="Arial" charset="0"/>
              </a:rPr>
              <a:t> </a:t>
            </a:r>
          </a:p>
          <a:p>
            <a:pPr algn="just">
              <a:spcBef>
                <a:spcPct val="50000"/>
              </a:spcBef>
              <a:defRPr/>
            </a:pPr>
            <a:r>
              <a:rPr lang="es-MX" sz="2800" dirty="0">
                <a:latin typeface="Arial" charset="0"/>
                <a:cs typeface="Arial" charset="0"/>
              </a:rPr>
              <a:t>Es la cantidad de sustancia administrada a un organismo. Se expresa en diferentes formas, por ejemplo</a:t>
            </a:r>
          </a:p>
          <a:p>
            <a:pPr algn="just">
              <a:spcBef>
                <a:spcPct val="50000"/>
              </a:spcBef>
              <a:defRPr/>
            </a:pPr>
            <a:r>
              <a:rPr lang="es-MX" sz="2800" b="1" dirty="0">
                <a:solidFill>
                  <a:srgbClr val="FF5050"/>
                </a:solidFill>
                <a:latin typeface="Arial" charset="0"/>
                <a:cs typeface="Arial" charset="0"/>
              </a:rPr>
              <a:t>DL</a:t>
            </a:r>
            <a:r>
              <a:rPr lang="es-MX" sz="2800" b="1" baseline="-25000" dirty="0">
                <a:solidFill>
                  <a:srgbClr val="FF5050"/>
                </a:solidFill>
                <a:latin typeface="Arial" charset="0"/>
                <a:cs typeface="Arial" charset="0"/>
              </a:rPr>
              <a:t>50   </a:t>
            </a:r>
            <a:r>
              <a:rPr lang="es-MX" sz="2800" dirty="0">
                <a:solidFill>
                  <a:srgbClr val="FF5050"/>
                </a:solidFill>
                <a:latin typeface="Arial" charset="0"/>
                <a:cs typeface="Arial" charset="0"/>
              </a:rPr>
              <a:t>= </a:t>
            </a:r>
            <a:r>
              <a:rPr lang="es-MX" sz="2800" b="1" dirty="0">
                <a:solidFill>
                  <a:srgbClr val="FF5050"/>
                </a:solidFill>
                <a:latin typeface="Arial" charset="0"/>
                <a:cs typeface="Arial" charset="0"/>
              </a:rPr>
              <a:t>Dosis Letal 50  </a:t>
            </a:r>
            <a:r>
              <a:rPr lang="es-MX" sz="2800" dirty="0">
                <a:latin typeface="Arial" charset="0"/>
                <a:cs typeface="Arial" charset="0"/>
              </a:rPr>
              <a:t>: Es la cantidad calculada de un agente químico necesaria para producir la muerte del 50 % de los animales en estudio. El tiempo de observación </a:t>
            </a:r>
            <a:r>
              <a:rPr lang="es-MX" sz="2800" dirty="0" smtClean="0">
                <a:latin typeface="Arial" charset="0"/>
                <a:cs typeface="Arial" charset="0"/>
              </a:rPr>
              <a:t>varía </a:t>
            </a:r>
            <a:r>
              <a:rPr lang="es-MX" sz="2800" dirty="0">
                <a:latin typeface="Arial" charset="0"/>
                <a:cs typeface="Arial" charset="0"/>
              </a:rPr>
              <a:t>de 1 a 4 semanas, recomendándose  un </a:t>
            </a:r>
            <a:r>
              <a:rPr lang="es-MX" sz="2800" dirty="0" smtClean="0">
                <a:latin typeface="Arial" charset="0"/>
                <a:cs typeface="Arial" charset="0"/>
              </a:rPr>
              <a:t>período </a:t>
            </a:r>
            <a:r>
              <a:rPr lang="es-MX" sz="2800" dirty="0">
                <a:latin typeface="Arial" charset="0"/>
                <a:cs typeface="Arial" charset="0"/>
              </a:rPr>
              <a:t>de estudio de 2 semanas. Se expresa generalmente en mg o g de sustancia/Kg de peso corporal.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14375" y="1595438"/>
            <a:ext cx="7772400" cy="6096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AMBIENTAL</a:t>
            </a:r>
          </a:p>
        </p:txBody>
      </p:sp>
      <p:pic>
        <p:nvPicPr>
          <p:cNvPr id="23555" name="Picture 6" descr="NA0059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87650"/>
            <a:ext cx="2819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txBox="1">
            <a:spLocks noChangeArrowheads="1"/>
          </p:cNvSpPr>
          <p:nvPr/>
        </p:nvSpPr>
        <p:spPr>
          <a:xfrm>
            <a:off x="3505200" y="2462213"/>
            <a:ext cx="4852988" cy="4181475"/>
          </a:xfrm>
          <a:prstGeom prst="rect">
            <a:avLst/>
          </a:prstGeom>
        </p:spPr>
        <p:txBody>
          <a:bodyPr/>
          <a:lstStyle/>
          <a:p>
            <a:pPr marL="342900" indent="-342900" algn="just">
              <a:lnSpc>
                <a:spcPct val="90000"/>
              </a:lnSpc>
              <a:spcBef>
                <a:spcPct val="20000"/>
              </a:spcBef>
              <a:buClr>
                <a:schemeClr val="hlink"/>
              </a:buClr>
              <a:buSzPct val="60000"/>
              <a:defRPr/>
            </a:pPr>
            <a:r>
              <a:rPr lang="es-ES" sz="2600" kern="0" dirty="0">
                <a:effectLst>
                  <a:outerShdw blurRad="38100" dist="38100" dir="2700000" algn="tl">
                    <a:srgbClr val="000000"/>
                  </a:outerShdw>
                </a:effectLst>
                <a:latin typeface="Arial" pitchFamily="34" charset="0"/>
                <a:cs typeface="Arial" pitchFamily="34" charset="0"/>
              </a:rPr>
              <a:t>    Estudia las sustancias químicas que contaminan los alimentos, el agua, el suelo o la atmósfera. </a:t>
            </a:r>
          </a:p>
          <a:p>
            <a:pPr marL="342900" indent="-342900" algn="just">
              <a:lnSpc>
                <a:spcPct val="90000"/>
              </a:lnSpc>
              <a:spcBef>
                <a:spcPct val="20000"/>
              </a:spcBef>
              <a:buClr>
                <a:schemeClr val="hlink"/>
              </a:buClr>
              <a:buSzPct val="60000"/>
              <a:buFont typeface="Wingdings" pitchFamily="2" charset="2"/>
              <a:buNone/>
              <a:defRPr/>
            </a:pPr>
            <a:r>
              <a:rPr lang="es-ES" sz="2800" kern="0" dirty="0">
                <a:effectLst>
                  <a:outerShdw blurRad="38100" dist="38100" dir="2700000" algn="tl">
                    <a:srgbClr val="000000"/>
                  </a:outerShdw>
                </a:effectLst>
                <a:latin typeface="Arial" pitchFamily="34" charset="0"/>
                <a:cs typeface="Arial" pitchFamily="34" charset="0"/>
              </a:rPr>
              <a:t>	</a:t>
            </a:r>
            <a:r>
              <a:rPr lang="es-ES" sz="2000" kern="0" dirty="0">
                <a:effectLst>
                  <a:outerShdw blurRad="38100" dist="38100" dir="2700000" algn="tl">
                    <a:srgbClr val="000000"/>
                  </a:outerShdw>
                </a:effectLst>
                <a:latin typeface="Arial" pitchFamily="34" charset="0"/>
                <a:cs typeface="Arial" pitchFamily="34" charset="0"/>
              </a:rPr>
              <a:t>Dato:  Los problemas más comunes incluyen bacterias y virus llevados por el agua, efluentes termales de plantas generatrices de electricidad, desperdicios radiactivos, aguas residuales, y contaminación industrial.</a:t>
            </a:r>
          </a:p>
          <a:p>
            <a:pPr marL="342900" indent="-342900">
              <a:lnSpc>
                <a:spcPct val="90000"/>
              </a:lnSpc>
              <a:spcBef>
                <a:spcPct val="20000"/>
              </a:spcBef>
              <a:buClr>
                <a:schemeClr val="hlink"/>
              </a:buClr>
              <a:buSzPct val="60000"/>
              <a:buFont typeface="Wingdings" pitchFamily="2" charset="2"/>
              <a:buNone/>
              <a:defRPr/>
            </a:pPr>
            <a:r>
              <a:rPr lang="es-ES" sz="2400" kern="0" dirty="0">
                <a:effectLst>
                  <a:outerShdw blurRad="38100" dist="38100" dir="2700000" algn="tl">
                    <a:srgbClr val="000000"/>
                  </a:outerShdw>
                </a:effectLst>
                <a:latin typeface="+mn-lt"/>
              </a:rPr>
              <a:t>   </a:t>
            </a:r>
          </a:p>
        </p:txBody>
      </p:sp>
      <p:sp>
        <p:nvSpPr>
          <p:cNvPr id="5" name="Rectangle 3"/>
          <p:cNvSpPr txBox="1">
            <a:spLocks noChangeArrowheads="1"/>
          </p:cNvSpPr>
          <p:nvPr/>
        </p:nvSpPr>
        <p:spPr>
          <a:xfrm>
            <a:off x="785813" y="1123950"/>
            <a:ext cx="7358062" cy="504825"/>
          </a:xfrm>
          <a:prstGeom prst="rect">
            <a:avLst/>
          </a:prstGeom>
        </p:spPr>
        <p:txBody>
          <a:bodyPr/>
          <a:lstStyle/>
          <a:p>
            <a:pPr marL="342900" indent="-342900">
              <a:lnSpc>
                <a:spcPct val="90000"/>
              </a:lnSpc>
              <a:spcBef>
                <a:spcPct val="20000"/>
              </a:spcBef>
              <a:buClr>
                <a:schemeClr val="hlink"/>
              </a:buClr>
              <a:buSzPct val="60000"/>
              <a:defRPr/>
            </a:pPr>
            <a:r>
              <a:rPr lang="es-MX" sz="2800" b="1" dirty="0">
                <a:solidFill>
                  <a:srgbClr val="FF0000"/>
                </a:solidFill>
                <a:effectLst>
                  <a:outerShdw blurRad="38100" dist="38100" dir="2700000" algn="tl">
                    <a:srgbClr val="000000">
                      <a:alpha val="43137"/>
                    </a:srgbClr>
                  </a:outerShdw>
                </a:effectLst>
                <a:latin typeface="Arial" pitchFamily="34" charset="0"/>
                <a:cs typeface="Arial" pitchFamily="34" charset="0"/>
              </a:rPr>
              <a:t>ÁREAS DE LA TOXICOLOGÍA</a:t>
            </a:r>
            <a:endParaRPr lang="es-ES" sz="2800" kern="0" dirty="0">
              <a:solidFill>
                <a:srgbClr val="FF0000"/>
              </a:solidFill>
              <a:effectLst>
                <a:outerShdw blurRad="38100" dist="38100" dir="2700000" algn="tl">
                  <a:srgbClr val="000000"/>
                </a:outerShdw>
              </a:effectLst>
              <a:latin typeface="+mn-lt"/>
            </a:endParaRPr>
          </a:p>
          <a:p>
            <a:pPr marL="342900" indent="-342900" algn="ctr">
              <a:lnSpc>
                <a:spcPct val="90000"/>
              </a:lnSpc>
              <a:spcBef>
                <a:spcPct val="20000"/>
              </a:spcBef>
              <a:buClr>
                <a:schemeClr val="hlink"/>
              </a:buClr>
              <a:buSzPct val="60000"/>
              <a:buFont typeface="Wingdings" pitchFamily="2" charset="2"/>
              <a:buChar char="Ø"/>
              <a:defRPr/>
            </a:pPr>
            <a:endParaRPr lang="es-ES" sz="2800" kern="0" dirty="0">
              <a:effectLst>
                <a:outerShdw blurRad="38100" dist="38100" dir="2700000" algn="tl">
                  <a:srgbClr val="000000"/>
                </a:outerShdw>
              </a:effectLst>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650" y="981075"/>
            <a:ext cx="7772400" cy="10795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OCUPACIONAL</a:t>
            </a:r>
          </a:p>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 (INDUSTRIAL)</a:t>
            </a:r>
          </a:p>
        </p:txBody>
      </p:sp>
      <p:sp>
        <p:nvSpPr>
          <p:cNvPr id="3" name="Rectangle 3"/>
          <p:cNvSpPr txBox="1">
            <a:spLocks noChangeArrowheads="1"/>
          </p:cNvSpPr>
          <p:nvPr/>
        </p:nvSpPr>
        <p:spPr>
          <a:xfrm>
            <a:off x="457200" y="2060575"/>
            <a:ext cx="4691063" cy="4543425"/>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Protege a los trabajadores de las sustancias tóxicas y hace su ambiente de trabajo más seguro.</a:t>
            </a:r>
            <a:endParaRPr lang="es-ES" sz="3200" kern="0" dirty="0">
              <a:effectLst>
                <a:outerShdw blurRad="38100" dist="38100" dir="2700000" algn="tl">
                  <a:srgbClr val="000000"/>
                </a:outerShdw>
              </a:effectLst>
              <a:latin typeface="Arial" pitchFamily="34" charset="0"/>
              <a:cs typeface="Arial" pitchFamily="34" charset="0"/>
            </a:endParaRPr>
          </a:p>
          <a:p>
            <a:pPr marL="342900" indent="-342900" algn="just">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Arial" pitchFamily="34" charset="0"/>
                <a:cs typeface="Arial" pitchFamily="34" charset="0"/>
              </a:rPr>
              <a:t>	</a:t>
            </a:r>
            <a:r>
              <a:rPr lang="es-ES" sz="2000" kern="0" dirty="0">
                <a:effectLst>
                  <a:outerShdw blurRad="38100" dist="38100" dir="2700000" algn="tl">
                    <a:srgbClr val="000000"/>
                  </a:outerShdw>
                </a:effectLst>
                <a:latin typeface="Arial" pitchFamily="34" charset="0"/>
                <a:cs typeface="Arial" pitchFamily="34" charset="0"/>
              </a:rPr>
              <a:t>Dato:  Las enfermedades ocupacionales causadas por sustancias químicas industriales explican aproximadamente </a:t>
            </a:r>
            <a:r>
              <a:rPr lang="es-ES" sz="2000" kern="0" dirty="0" smtClean="0">
                <a:effectLst>
                  <a:outerShdw blurRad="38100" dist="38100" dir="2700000" algn="tl">
                    <a:srgbClr val="000000"/>
                  </a:outerShdw>
                </a:effectLst>
                <a:latin typeface="Arial" pitchFamily="34" charset="0"/>
                <a:cs typeface="Arial" pitchFamily="34" charset="0"/>
              </a:rPr>
              <a:t>50 000 </a:t>
            </a:r>
            <a:r>
              <a:rPr lang="es-ES" sz="2000" kern="0" dirty="0">
                <a:effectLst>
                  <a:outerShdw blurRad="38100" dist="38100" dir="2700000" algn="tl">
                    <a:srgbClr val="000000"/>
                  </a:outerShdw>
                </a:effectLst>
                <a:latin typeface="Arial" pitchFamily="34" charset="0"/>
                <a:cs typeface="Arial" pitchFamily="34" charset="0"/>
              </a:rPr>
              <a:t>a </a:t>
            </a:r>
            <a:r>
              <a:rPr lang="es-ES" sz="2000" kern="0" dirty="0" smtClean="0">
                <a:effectLst>
                  <a:outerShdw blurRad="38100" dist="38100" dir="2700000" algn="tl">
                    <a:srgbClr val="000000"/>
                  </a:outerShdw>
                </a:effectLst>
                <a:latin typeface="Arial" pitchFamily="34" charset="0"/>
                <a:cs typeface="Arial" pitchFamily="34" charset="0"/>
              </a:rPr>
              <a:t>70 000 </a:t>
            </a:r>
            <a:r>
              <a:rPr lang="es-ES" sz="2000" kern="0" dirty="0">
                <a:effectLst>
                  <a:outerShdw blurRad="38100" dist="38100" dir="2700000" algn="tl">
                    <a:srgbClr val="000000"/>
                  </a:outerShdw>
                </a:effectLst>
                <a:latin typeface="Arial" pitchFamily="34" charset="0"/>
                <a:cs typeface="Arial" pitchFamily="34" charset="0"/>
              </a:rPr>
              <a:t>muertes y </a:t>
            </a:r>
            <a:r>
              <a:rPr lang="es-ES" sz="2000" kern="0" dirty="0" smtClean="0">
                <a:effectLst>
                  <a:outerShdw blurRad="38100" dist="38100" dir="2700000" algn="tl">
                    <a:srgbClr val="000000"/>
                  </a:outerShdw>
                </a:effectLst>
                <a:latin typeface="Arial" pitchFamily="34" charset="0"/>
                <a:cs typeface="Arial" pitchFamily="34" charset="0"/>
              </a:rPr>
              <a:t>350 000 </a:t>
            </a:r>
            <a:r>
              <a:rPr lang="es-ES" sz="2000" kern="0" dirty="0">
                <a:effectLst>
                  <a:outerShdw blurRad="38100" dist="38100" dir="2700000" algn="tl">
                    <a:srgbClr val="000000"/>
                  </a:outerShdw>
                </a:effectLst>
                <a:latin typeface="Arial" pitchFamily="34" charset="0"/>
                <a:cs typeface="Arial" pitchFamily="34" charset="0"/>
              </a:rPr>
              <a:t>nuevos casos cada año en los EE.UU..</a:t>
            </a:r>
          </a:p>
        </p:txBody>
      </p:sp>
      <p:pic>
        <p:nvPicPr>
          <p:cNvPr id="24580" name="Picture 4" descr="IN0092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7813" y="2940050"/>
            <a:ext cx="284003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357688" y="2266950"/>
            <a:ext cx="4000500" cy="4114800"/>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mn-lt"/>
              </a:rPr>
              <a:t>    </a:t>
            </a:r>
            <a:r>
              <a:rPr lang="es-ES" sz="2800" kern="0" dirty="0">
                <a:effectLst>
                  <a:outerShdw blurRad="38100" dist="38100" dir="2700000" algn="tl">
                    <a:srgbClr val="000000"/>
                  </a:outerShdw>
                </a:effectLst>
                <a:latin typeface="Arial" panose="020B0604020202020204" pitchFamily="34" charset="0"/>
                <a:cs typeface="Arial" panose="020B0604020202020204" pitchFamily="34" charset="0"/>
              </a:rPr>
              <a:t>Recopila y evalúa información toxicológica existente para establecer normas basadas en concentraciones para exposición “segura”.</a:t>
            </a:r>
          </a:p>
        </p:txBody>
      </p:sp>
      <p:pic>
        <p:nvPicPr>
          <p:cNvPr id="25603" name="Picture 5"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75" y="2655888"/>
            <a:ext cx="365918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800100" y="1646238"/>
            <a:ext cx="7772400" cy="5588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REGLAMENTARIA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14375" y="1844675"/>
            <a:ext cx="7772400" cy="12954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DE LOS ALIMENTOS</a:t>
            </a:r>
          </a:p>
        </p:txBody>
      </p:sp>
      <p:sp>
        <p:nvSpPr>
          <p:cNvPr id="3" name="Rectangle 3"/>
          <p:cNvSpPr txBox="1">
            <a:spLocks noChangeArrowheads="1"/>
          </p:cNvSpPr>
          <p:nvPr/>
        </p:nvSpPr>
        <p:spPr>
          <a:xfrm>
            <a:off x="428625" y="2428875"/>
            <a:ext cx="3338513" cy="3541713"/>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Comprende la entrega de una fuente segura y comestible de alimentos al consumidor.</a:t>
            </a:r>
          </a:p>
          <a:p>
            <a:pPr marL="342900" indent="-342900">
              <a:spcBef>
                <a:spcPct val="20000"/>
              </a:spcBef>
              <a:buClr>
                <a:schemeClr val="hlink"/>
              </a:buClr>
              <a:buSzPct val="60000"/>
              <a:buFont typeface="Wingdings" pitchFamily="2" charset="2"/>
              <a:buNone/>
              <a:defRPr/>
            </a:pPr>
            <a:endParaRPr lang="es-ES" sz="2800" kern="0" dirty="0">
              <a:effectLst>
                <a:outerShdw blurRad="38100" dist="38100" dir="2700000" algn="tl">
                  <a:srgbClr val="000000"/>
                </a:outerShdw>
              </a:effectLst>
              <a:latin typeface="+mn-lt"/>
            </a:endParaRPr>
          </a:p>
          <a:p>
            <a:pPr marL="342900" indent="-342900">
              <a:spcBef>
                <a:spcPct val="20000"/>
              </a:spcBef>
              <a:buClr>
                <a:schemeClr val="hlink"/>
              </a:buClr>
              <a:buSzPct val="60000"/>
              <a:buFont typeface="Wingdings" pitchFamily="2" charset="2"/>
              <a:buNone/>
              <a:defRPr/>
            </a:pPr>
            <a:endParaRPr lang="es-ES" sz="2800" kern="0" dirty="0">
              <a:effectLst>
                <a:outerShdw blurRad="38100" dist="38100" dir="2700000" algn="tl">
                  <a:srgbClr val="000000"/>
                </a:outerShdw>
              </a:effectLst>
              <a:latin typeface="+mn-lt"/>
            </a:endParaRPr>
          </a:p>
        </p:txBody>
      </p:sp>
      <p:grpSp>
        <p:nvGrpSpPr>
          <p:cNvPr id="26628" name="3 Grupo"/>
          <p:cNvGrpSpPr>
            <a:grpSpLocks/>
          </p:cNvGrpSpPr>
          <p:nvPr/>
        </p:nvGrpSpPr>
        <p:grpSpPr bwMode="auto">
          <a:xfrm>
            <a:off x="4357688" y="2708275"/>
            <a:ext cx="3857625" cy="2214563"/>
            <a:chOff x="1676400" y="3352800"/>
            <a:chExt cx="4922838" cy="2878138"/>
          </a:xfrm>
        </p:grpSpPr>
        <p:pic>
          <p:nvPicPr>
            <p:cNvPr id="26629" name="Picture 4" descr="FD0065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581400"/>
              <a:ext cx="3389313"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FD0099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352800"/>
              <a:ext cx="21796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143375" y="2600325"/>
            <a:ext cx="4143375" cy="4114800"/>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Analiza enfermedades y males relacionados con la exposición a sustancias químicas tóxicas a corto y a largo plazo.</a:t>
            </a:r>
          </a:p>
          <a:p>
            <a:pPr marL="342900" indent="-342900">
              <a:spcBef>
                <a:spcPct val="20000"/>
              </a:spcBef>
              <a:buClr>
                <a:schemeClr val="hlink"/>
              </a:buClr>
              <a:buSzPct val="60000"/>
              <a:buFont typeface="Wingdings" pitchFamily="2" charset="2"/>
              <a:buNone/>
              <a:defRPr/>
            </a:pPr>
            <a:endParaRPr lang="es-ES" sz="2800" kern="0" dirty="0">
              <a:effectLst>
                <a:outerShdw blurRad="38100" dist="38100" dir="2700000" algn="tl">
                  <a:srgbClr val="000000"/>
                </a:outerShdw>
              </a:effectLst>
              <a:latin typeface="+mn-lt"/>
            </a:endParaRPr>
          </a:p>
          <a:p>
            <a:pPr marL="342900" indent="-342900">
              <a:spcBef>
                <a:spcPct val="20000"/>
              </a:spcBef>
              <a:buClr>
                <a:schemeClr val="hlink"/>
              </a:buClr>
              <a:buSzPct val="60000"/>
              <a:buFont typeface="Wingdings" pitchFamily="2" charset="2"/>
              <a:buChar char="n"/>
              <a:defRPr/>
            </a:pPr>
            <a:endParaRPr lang="es-ES" sz="3200" kern="0" dirty="0">
              <a:effectLst>
                <a:outerShdw blurRad="38100" dist="38100" dir="2700000" algn="tl">
                  <a:srgbClr val="000000"/>
                </a:outerShdw>
              </a:effectLst>
              <a:latin typeface="+mn-lt"/>
            </a:endParaRPr>
          </a:p>
        </p:txBody>
      </p:sp>
      <p:pic>
        <p:nvPicPr>
          <p:cNvPr id="27651" name="Picture 4" descr="HM0023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88" y="2714625"/>
            <a:ext cx="30734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714375" y="1882775"/>
            <a:ext cx="7772400" cy="6096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CLÍNICA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714375" y="1082675"/>
            <a:ext cx="7772400" cy="7620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DESCRIPTIVA</a:t>
            </a:r>
          </a:p>
        </p:txBody>
      </p:sp>
      <p:sp>
        <p:nvSpPr>
          <p:cNvPr id="3" name="Rectangle 1028"/>
          <p:cNvSpPr txBox="1">
            <a:spLocks noChangeArrowheads="1"/>
          </p:cNvSpPr>
          <p:nvPr/>
        </p:nvSpPr>
        <p:spPr>
          <a:xfrm>
            <a:off x="428625" y="1643063"/>
            <a:ext cx="4495800" cy="4114800"/>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Recopila información toxicológica mediante la experimentación con animales.</a:t>
            </a:r>
          </a:p>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Estos tipos de experimentos se utilizan para establecer la dosis química que podría causar enfermedad y muerte.</a:t>
            </a:r>
          </a:p>
        </p:txBody>
      </p:sp>
      <p:pic>
        <p:nvPicPr>
          <p:cNvPr id="28676" name="Picture 1029" descr="mouswh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500" y="2714625"/>
            <a:ext cx="31242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54063" y="2564160"/>
            <a:ext cx="7604125" cy="3313112"/>
          </a:xfrm>
          <a:prstGeom prst="rect">
            <a:avLst/>
          </a:prstGeom>
        </p:spPr>
        <p:txBody>
          <a:bodyPr/>
          <a:lstStyle/>
          <a:p>
            <a:pPr marL="342900" indent="-342900" algn="just">
              <a:lnSpc>
                <a:spcPct val="90000"/>
              </a:lnSpc>
              <a:spcBef>
                <a:spcPct val="20000"/>
              </a:spcBef>
              <a:buClr>
                <a:schemeClr val="hlink"/>
              </a:buClr>
              <a:buSzPct val="60000"/>
              <a:buFont typeface="Wingdings" pitchFamily="2" charset="2"/>
              <a:buNone/>
              <a:defRPr/>
            </a:pPr>
            <a:r>
              <a:rPr lang="en-GB" sz="2800" b="1" kern="0" dirty="0">
                <a:solidFill>
                  <a:srgbClr val="FF0000"/>
                </a:solidFill>
                <a:effectLst>
                  <a:outerShdw blurRad="38100" dist="38100" dir="2700000" algn="tl">
                    <a:srgbClr val="000000"/>
                  </a:outerShdw>
                </a:effectLst>
                <a:latin typeface="Arial" charset="0"/>
              </a:rPr>
              <a:t>AMBIENTE</a:t>
            </a:r>
          </a:p>
          <a:p>
            <a:pPr algn="just">
              <a:defRPr/>
            </a:pPr>
            <a:r>
              <a:rPr lang="es-ES" sz="2800" dirty="0">
                <a:latin typeface="Arial" pitchFamily="34" charset="0"/>
                <a:cs typeface="Arial" pitchFamily="34" charset="0"/>
              </a:rPr>
              <a:t>Conjunto de elementos abióticos (energía solar, suelo, agua y aire) y bióticos (organismos vivos) que integran la biosfera. La biosfera contiene numerosos ecosistemas complejos que engloban, en conjunto, todos los organismos vivos del planeta.</a:t>
            </a:r>
          </a:p>
          <a:p>
            <a:pPr marL="342900" indent="-342900" algn="just">
              <a:lnSpc>
                <a:spcPct val="90000"/>
              </a:lnSpc>
              <a:spcBef>
                <a:spcPct val="20000"/>
              </a:spcBef>
              <a:buClr>
                <a:schemeClr val="hlink"/>
              </a:buClr>
              <a:buSzPct val="60000"/>
              <a:buFont typeface="Wingdings" pitchFamily="2" charset="2"/>
              <a:buNone/>
              <a:defRPr/>
            </a:pPr>
            <a:endParaRPr lang="en-GB" sz="32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32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2800" b="1" kern="0" dirty="0">
              <a:solidFill>
                <a:schemeClr val="tx2"/>
              </a:solidFill>
              <a:effectLst>
                <a:outerShdw blurRad="38100" dist="38100" dir="2700000" algn="tl">
                  <a:srgbClr val="000000"/>
                </a:outerShdw>
              </a:effectLst>
              <a:latin typeface="Arial" charset="0"/>
            </a:endParaRPr>
          </a:p>
          <a:p>
            <a:pPr marL="342900" indent="-342900" algn="just">
              <a:lnSpc>
                <a:spcPct val="90000"/>
              </a:lnSpc>
              <a:spcBef>
                <a:spcPct val="20000"/>
              </a:spcBef>
              <a:buClr>
                <a:schemeClr val="hlink"/>
              </a:buClr>
              <a:buSzPct val="60000"/>
              <a:buFont typeface="Wingdings" pitchFamily="2" charset="2"/>
              <a:buNone/>
              <a:defRPr/>
            </a:pPr>
            <a:endParaRPr lang="en-GB" sz="2800" kern="0" dirty="0">
              <a:effectLst>
                <a:outerShdw blurRad="38100" dist="38100" dir="2700000" algn="tl">
                  <a:srgbClr val="000000"/>
                </a:outerShdw>
              </a:effectLst>
              <a:latin typeface="Arial" charset="0"/>
            </a:endParaRPr>
          </a:p>
        </p:txBody>
      </p:sp>
      <p:sp>
        <p:nvSpPr>
          <p:cNvPr id="4" name="3 Rectángulo"/>
          <p:cNvSpPr/>
          <p:nvPr/>
        </p:nvSpPr>
        <p:spPr>
          <a:xfrm>
            <a:off x="1237183" y="1343025"/>
            <a:ext cx="7007225" cy="646113"/>
          </a:xfrm>
          <a:prstGeom prst="rect">
            <a:avLst/>
          </a:prstGeom>
        </p:spPr>
        <p:txBody>
          <a:bodyPr wrap="none">
            <a:spAutoFit/>
          </a:bodyPr>
          <a:lstStyle/>
          <a:p>
            <a:pPr algn="ctr">
              <a:defRPr/>
            </a:pPr>
            <a:r>
              <a:rPr lang="en-GB" sz="3600" b="1" kern="0" dirty="0">
                <a:solidFill>
                  <a:srgbClr val="FFFF00"/>
                </a:solidFill>
                <a:effectLst>
                  <a:outerShdw blurRad="38100" dist="38100" dir="2700000" algn="tl">
                    <a:srgbClr val="000000"/>
                  </a:outerShdw>
                </a:effectLst>
                <a:latin typeface="Arial" charset="0"/>
              </a:rPr>
              <a:t>CONTAMINACIÓN AMBIENTAL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429000" y="2071688"/>
            <a:ext cx="4838700" cy="4114800"/>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Ayuda al establecimiento de relaciones causa-efecto entre la exposición a un medicamento o a una sustancia química y los efectos tóxicos o mortales que pueda causar esa exposición.</a:t>
            </a:r>
          </a:p>
          <a:p>
            <a:pPr marL="342900" indent="-342900">
              <a:spcBef>
                <a:spcPct val="20000"/>
              </a:spcBef>
              <a:buClr>
                <a:schemeClr val="hlink"/>
              </a:buClr>
              <a:buSzPct val="60000"/>
              <a:buFont typeface="Wingdings" pitchFamily="2" charset="2"/>
              <a:buChar char="Ø"/>
              <a:defRPr/>
            </a:pPr>
            <a:endParaRPr lang="es-ES" sz="2800" kern="0" dirty="0">
              <a:effectLst>
                <a:outerShdw blurRad="38100" dist="38100" dir="2700000" algn="tl">
                  <a:srgbClr val="000000"/>
                </a:outerShdw>
              </a:effectLst>
              <a:latin typeface="+mn-lt"/>
            </a:endParaRPr>
          </a:p>
          <a:p>
            <a:pPr marL="342900" indent="-342900">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mn-lt"/>
              </a:rPr>
              <a:t> </a:t>
            </a:r>
          </a:p>
        </p:txBody>
      </p:sp>
      <p:pic>
        <p:nvPicPr>
          <p:cNvPr id="29699" name="Picture 4" descr="SY0076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88" y="2714625"/>
            <a:ext cx="1981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728663" y="1443038"/>
            <a:ext cx="7772400" cy="7620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FORENSE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42938" y="1628775"/>
            <a:ext cx="7772400" cy="1143000"/>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ANALÍTICA</a:t>
            </a:r>
          </a:p>
        </p:txBody>
      </p:sp>
      <p:sp>
        <p:nvSpPr>
          <p:cNvPr id="3" name="Rectangle 3"/>
          <p:cNvSpPr txBox="1">
            <a:spLocks noChangeArrowheads="1"/>
          </p:cNvSpPr>
          <p:nvPr/>
        </p:nvSpPr>
        <p:spPr>
          <a:xfrm>
            <a:off x="428625" y="1736725"/>
            <a:ext cx="4286250" cy="4429125"/>
          </a:xfrm>
          <a:prstGeom prst="rect">
            <a:avLst/>
          </a:prstGeom>
        </p:spPr>
        <p:txBody>
          <a:bodyPr/>
          <a:lstStyle/>
          <a:p>
            <a:pPr marL="342900" indent="-342900">
              <a:spcBef>
                <a:spcPct val="20000"/>
              </a:spcBef>
              <a:buClr>
                <a:schemeClr val="hlink"/>
              </a:buClr>
              <a:buSzPct val="60000"/>
              <a:buFont typeface="Wingdings" pitchFamily="2" charset="2"/>
              <a:buChar char="n"/>
              <a:defRPr/>
            </a:pPr>
            <a:endParaRPr lang="es-ES" sz="3200" kern="0" dirty="0">
              <a:effectLst>
                <a:outerShdw blurRad="38100" dist="38100" dir="2700000" algn="tl">
                  <a:srgbClr val="000000"/>
                </a:outerShdw>
              </a:effectLst>
              <a:latin typeface="+mn-lt"/>
            </a:endParaRPr>
          </a:p>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Identifica la sustancia tóxica a través del análisis de los líquidos corporales, el contenido estomacal, los excrementos, la piel o envases dudosos.</a:t>
            </a:r>
          </a:p>
        </p:txBody>
      </p:sp>
      <p:pic>
        <p:nvPicPr>
          <p:cNvPr id="30724" name="Picture 4" descr="j0178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2276475"/>
            <a:ext cx="31083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85813" y="2006600"/>
            <a:ext cx="7772400" cy="701675"/>
          </a:xfrm>
          <a:prstGeom prst="rect">
            <a:avLst/>
          </a:prstGeom>
        </p:spPr>
        <p:txBody>
          <a:bodyPr/>
          <a:lstStyle/>
          <a:p>
            <a:pPr algn="just">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TOXICOLOGÍA MECANICISTA</a:t>
            </a:r>
          </a:p>
        </p:txBody>
      </p:sp>
      <p:sp>
        <p:nvSpPr>
          <p:cNvPr id="3" name="Rectangle 3"/>
          <p:cNvSpPr txBox="1">
            <a:spLocks noChangeArrowheads="1"/>
          </p:cNvSpPr>
          <p:nvPr/>
        </p:nvSpPr>
        <p:spPr>
          <a:xfrm>
            <a:off x="4000500" y="2833688"/>
            <a:ext cx="4338638" cy="2755900"/>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Realiza observaciones sobre la manera en que las sustancias tóxicas producen sus efectos.</a:t>
            </a:r>
          </a:p>
        </p:txBody>
      </p:sp>
      <p:pic>
        <p:nvPicPr>
          <p:cNvPr id="31748" name="Picture 4" descr="j01560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750" y="2727325"/>
            <a:ext cx="3135313"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Rectángulo"/>
          <p:cNvSpPr>
            <a:spLocks noChangeArrowheads="1"/>
          </p:cNvSpPr>
          <p:nvPr/>
        </p:nvSpPr>
        <p:spPr bwMode="auto">
          <a:xfrm>
            <a:off x="744612" y="1412875"/>
            <a:ext cx="7643812" cy="4186238"/>
          </a:xfrm>
          <a:prstGeom prst="rect">
            <a:avLst/>
          </a:prstGeom>
          <a:noFill/>
          <a:ln w="9525">
            <a:noFill/>
            <a:miter lim="800000"/>
            <a:headEnd/>
            <a:tailEnd/>
          </a:ln>
        </p:spPr>
        <p:txBody>
          <a:bodyPr>
            <a:spAutoFit/>
          </a:bodyPr>
          <a:lstStyle/>
          <a:p>
            <a:pPr algn="just">
              <a:spcBef>
                <a:spcPct val="50000"/>
              </a:spcBef>
              <a:defRPr/>
            </a:pPr>
            <a:r>
              <a:rPr lang="es-MX" sz="2800" b="1" dirty="0">
                <a:solidFill>
                  <a:srgbClr val="FF0000"/>
                </a:solidFill>
                <a:effectLst>
                  <a:outerShdw blurRad="38100" dist="38100" dir="2700000" algn="tl">
                    <a:srgbClr val="000000">
                      <a:alpha val="43137"/>
                    </a:srgbClr>
                  </a:outerShdw>
                </a:effectLst>
                <a:latin typeface="Arial" pitchFamily="34" charset="0"/>
                <a:cs typeface="Arial" pitchFamily="34" charset="0"/>
              </a:rPr>
              <a:t>CLASIFICACIÓN DE LOS AGENTES TÓXICOS</a:t>
            </a:r>
          </a:p>
          <a:p>
            <a:pPr algn="just">
              <a:spcBef>
                <a:spcPct val="50000"/>
              </a:spcBef>
              <a:defRPr/>
            </a:pPr>
            <a:r>
              <a:rPr lang="es-MX" sz="2800" b="1" u="sng" dirty="0">
                <a:latin typeface="Arial" pitchFamily="34" charset="0"/>
                <a:cs typeface="Arial" pitchFamily="34" charset="0"/>
              </a:rPr>
              <a:t>Primeras clasificaciones</a:t>
            </a:r>
            <a:r>
              <a:rPr lang="es-MX" sz="2800" dirty="0">
                <a:latin typeface="Arial" pitchFamily="34" charset="0"/>
                <a:cs typeface="Arial" pitchFamily="34" charset="0"/>
              </a:rPr>
              <a:t>: En base a su origen, se clasificaban como animal, vegetal o mineral.</a:t>
            </a:r>
          </a:p>
          <a:p>
            <a:pPr algn="just">
              <a:spcBef>
                <a:spcPct val="50000"/>
              </a:spcBef>
              <a:defRPr/>
            </a:pPr>
            <a:endParaRPr lang="es-MX" sz="2800" dirty="0">
              <a:latin typeface="Arial" pitchFamily="34" charset="0"/>
              <a:cs typeface="Arial" pitchFamily="34" charset="0"/>
            </a:endParaRPr>
          </a:p>
          <a:p>
            <a:pPr algn="just">
              <a:spcBef>
                <a:spcPct val="50000"/>
              </a:spcBef>
              <a:defRPr/>
            </a:pPr>
            <a:r>
              <a:rPr lang="es-MX" sz="2800" b="1" u="sng" dirty="0">
                <a:latin typeface="Arial" pitchFamily="34" charset="0"/>
                <a:cs typeface="Arial" pitchFamily="34" charset="0"/>
              </a:rPr>
              <a:t>Otra clasificación posterior fue</a:t>
            </a:r>
            <a:r>
              <a:rPr lang="es-MX" sz="2800" dirty="0">
                <a:latin typeface="Arial" pitchFamily="34" charset="0"/>
                <a:cs typeface="Arial" pitchFamily="34" charset="0"/>
              </a:rPr>
              <a:t>: En agentes irritantes, corrosivos,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Rectángulo"/>
          <p:cNvSpPr>
            <a:spLocks noChangeArrowheads="1"/>
          </p:cNvSpPr>
          <p:nvPr/>
        </p:nvSpPr>
        <p:spPr bwMode="auto">
          <a:xfrm>
            <a:off x="611188" y="1052513"/>
            <a:ext cx="789146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spcBef>
                <a:spcPct val="50000"/>
              </a:spcBef>
            </a:pPr>
            <a:r>
              <a:rPr lang="es-MX" altLang="es-PE" sz="2400" b="1" u="sng" dirty="0">
                <a:latin typeface="Arial" charset="0"/>
                <a:cs typeface="Arial" charset="0"/>
              </a:rPr>
              <a:t>Una clasificación más útil puede ser realizada según</a:t>
            </a:r>
            <a:r>
              <a:rPr lang="es-MX" altLang="es-PE" sz="2400" dirty="0">
                <a:latin typeface="Arial" charset="0"/>
                <a:cs typeface="Arial" charset="0"/>
              </a:rPr>
              <a:t>:</a:t>
            </a:r>
          </a:p>
          <a:p>
            <a:pPr algn="just" eaLnBrk="1" hangingPunct="1">
              <a:buFontTx/>
              <a:buChar char="•"/>
            </a:pPr>
            <a:r>
              <a:rPr lang="es-MX" altLang="es-PE" sz="2400" dirty="0">
                <a:latin typeface="Arial" charset="0"/>
                <a:cs typeface="Arial" charset="0"/>
              </a:rPr>
              <a:t>Su estado físico</a:t>
            </a:r>
          </a:p>
          <a:p>
            <a:pPr algn="just" eaLnBrk="1" hangingPunct="1">
              <a:buFontTx/>
              <a:buChar char="•"/>
            </a:pPr>
            <a:r>
              <a:rPr lang="es-MX" altLang="es-PE" sz="2400" dirty="0">
                <a:latin typeface="Arial" charset="0"/>
                <a:cs typeface="Arial" charset="0"/>
              </a:rPr>
              <a:t>Su composición química (hidrocarburo, alcohol)</a:t>
            </a:r>
          </a:p>
          <a:p>
            <a:pPr algn="just" eaLnBrk="1" hangingPunct="1">
              <a:buFontTx/>
              <a:buChar char="•"/>
            </a:pPr>
            <a:r>
              <a:rPr lang="es-MX" altLang="es-PE" sz="2400" dirty="0">
                <a:latin typeface="Arial" charset="0"/>
                <a:cs typeface="Arial" charset="0"/>
              </a:rPr>
              <a:t>Su uso (plaguicidas, disolventes, aditivos para alimentos)</a:t>
            </a:r>
          </a:p>
          <a:p>
            <a:pPr algn="just" eaLnBrk="1" hangingPunct="1">
              <a:buFontTx/>
              <a:buChar char="•"/>
            </a:pPr>
            <a:r>
              <a:rPr lang="es-MX" altLang="es-PE" sz="2400" dirty="0">
                <a:latin typeface="Arial" charset="0"/>
                <a:cs typeface="Arial" charset="0"/>
              </a:rPr>
              <a:t>El ambiente ( contaminante de áreas de trabajo, medio ambiente)</a:t>
            </a:r>
          </a:p>
          <a:p>
            <a:pPr algn="just" eaLnBrk="1" hangingPunct="1">
              <a:buFontTx/>
              <a:buChar char="•"/>
            </a:pPr>
            <a:r>
              <a:rPr lang="es-MX" altLang="es-PE" sz="2400" dirty="0">
                <a:latin typeface="Arial" charset="0"/>
                <a:cs typeface="Arial" charset="0"/>
              </a:rPr>
              <a:t>El órgano que afecta ( hígado, riñón)</a:t>
            </a:r>
          </a:p>
          <a:p>
            <a:pPr algn="just" eaLnBrk="1" hangingPunct="1">
              <a:buFontTx/>
              <a:buChar char="•"/>
            </a:pPr>
            <a:r>
              <a:rPr lang="es-MX" altLang="es-PE" sz="2400" dirty="0">
                <a:latin typeface="Arial" charset="0"/>
                <a:cs typeface="Arial" charset="0"/>
              </a:rPr>
              <a:t>Su efecto ( carcinogénico, </a:t>
            </a:r>
            <a:r>
              <a:rPr lang="es-MX" altLang="es-PE" sz="2400" dirty="0" err="1" smtClean="0">
                <a:latin typeface="Arial" charset="0"/>
                <a:cs typeface="Arial" charset="0"/>
              </a:rPr>
              <a:t>mutagénico</a:t>
            </a:r>
            <a:r>
              <a:rPr lang="es-MX" altLang="es-PE" sz="2400" dirty="0">
                <a:latin typeface="Arial" charset="0"/>
                <a:cs typeface="Arial" charset="0"/>
              </a:rPr>
              <a:t>, </a:t>
            </a:r>
            <a:r>
              <a:rPr lang="es-MX" altLang="es-PE" sz="2400" dirty="0" err="1">
                <a:latin typeface="Arial" charset="0"/>
                <a:cs typeface="Arial" charset="0"/>
              </a:rPr>
              <a:t>teratogénico</a:t>
            </a:r>
            <a:r>
              <a:rPr lang="es-MX" altLang="es-PE" sz="2400" dirty="0">
                <a:latin typeface="Arial" charset="0"/>
                <a:cs typeface="Arial" charset="0"/>
              </a:rPr>
              <a:t>)</a:t>
            </a:r>
          </a:p>
          <a:p>
            <a:pPr algn="just" eaLnBrk="1" hangingPunct="1">
              <a:buFontTx/>
              <a:buChar char="•"/>
            </a:pPr>
            <a:r>
              <a:rPr lang="es-MX" altLang="es-PE" sz="2400" dirty="0">
                <a:latin typeface="Arial" charset="0"/>
                <a:cs typeface="Arial" charset="0"/>
              </a:rPr>
              <a:t>Su mecanismo de acción biológica (inhibidores de grupos </a:t>
            </a:r>
            <a:r>
              <a:rPr lang="es-MX" altLang="es-PE" sz="2400" dirty="0" err="1">
                <a:latin typeface="Arial" charset="0"/>
                <a:cs typeface="Arial" charset="0"/>
              </a:rPr>
              <a:t>tioles</a:t>
            </a:r>
            <a:r>
              <a:rPr lang="es-MX" altLang="es-PE" sz="2400" dirty="0">
                <a:latin typeface="Arial" charset="0"/>
                <a:cs typeface="Arial" charset="0"/>
              </a:rPr>
              <a:t>, agentes </a:t>
            </a:r>
            <a:r>
              <a:rPr lang="es-MX" altLang="es-PE" sz="2400" dirty="0" err="1">
                <a:latin typeface="Arial" charset="0"/>
                <a:cs typeface="Arial" charset="0"/>
              </a:rPr>
              <a:t>metahemoglobinizantes</a:t>
            </a:r>
            <a:r>
              <a:rPr lang="es-MX" altLang="es-PE" sz="2400" dirty="0">
                <a:latin typeface="Arial" charset="0"/>
                <a:cs typeface="Arial" charset="0"/>
              </a:rPr>
              <a:t>)</a:t>
            </a:r>
          </a:p>
          <a:p>
            <a:pPr algn="just" eaLnBrk="1" hangingPunct="1"/>
            <a:r>
              <a:rPr lang="es-MX" altLang="es-PE" sz="2400" dirty="0">
                <a:latin typeface="Arial" charset="0"/>
                <a:cs typeface="Arial" charset="0"/>
              </a:rPr>
              <a:t>De acuerdo a esta clasificación un agente tóxico , puede estar comprendido en varios apartados.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sz="half" idx="4294967295"/>
          </p:nvPr>
        </p:nvSpPr>
        <p:spPr>
          <a:xfrm>
            <a:off x="0" y="1022350"/>
            <a:ext cx="8215313" cy="6121400"/>
          </a:xfrm>
        </p:spPr>
        <p:txBody>
          <a:bodyPr/>
          <a:lstStyle/>
          <a:p>
            <a:pPr lvl="1" algn="just" eaLnBrk="1" hangingPunct="1">
              <a:buFont typeface="Wingdings" pitchFamily="2" charset="2"/>
              <a:buNone/>
              <a:defRPr/>
            </a:pPr>
            <a:r>
              <a:rPr lang="es-ES" b="1" dirty="0" smtClean="0">
                <a:solidFill>
                  <a:srgbClr val="3333CC"/>
                </a:solidFill>
                <a:latin typeface="Arial" pitchFamily="34" charset="0"/>
                <a:cs typeface="Arial" pitchFamily="34" charset="0"/>
              </a:rPr>
              <a:t>   </a:t>
            </a:r>
            <a:r>
              <a:rPr lang="es-ES" b="1" dirty="0" smtClean="0">
                <a:solidFill>
                  <a:srgbClr val="FF0000"/>
                </a:solidFill>
                <a:latin typeface="Arial" pitchFamily="34" charset="0"/>
                <a:cs typeface="Arial" pitchFamily="34" charset="0"/>
              </a:rPr>
              <a:t>RIESGO</a:t>
            </a:r>
          </a:p>
          <a:p>
            <a:pPr lvl="1" algn="just" eaLnBrk="1" hangingPunct="1">
              <a:buFont typeface="Wingdings" pitchFamily="2" charset="2"/>
              <a:buNone/>
              <a:defRPr/>
            </a:pPr>
            <a:r>
              <a:rPr lang="es-ES" b="1" dirty="0" smtClean="0">
                <a:latin typeface="Arial" pitchFamily="34" charset="0"/>
                <a:cs typeface="Arial" pitchFamily="34" charset="0"/>
              </a:rPr>
              <a:t>   El grado de toxicidad de una sustancia está relacionado con el tiempo de exposición </a:t>
            </a:r>
          </a:p>
          <a:p>
            <a:pPr lvl="4" algn="just" eaLnBrk="1" hangingPunct="1">
              <a:buFont typeface="Wingdings" pitchFamily="2" charset="2"/>
              <a:buNone/>
              <a:defRPr/>
            </a:pPr>
            <a:endParaRPr lang="es-ES" sz="1600" b="1" dirty="0" smtClean="0">
              <a:latin typeface="Arial" pitchFamily="34" charset="0"/>
              <a:cs typeface="Arial" pitchFamily="34" charset="0"/>
            </a:endParaRPr>
          </a:p>
          <a:p>
            <a:pPr lvl="1" algn="just" eaLnBrk="1" hangingPunct="1">
              <a:buFont typeface="Wingdings" pitchFamily="2" charset="2"/>
              <a:buNone/>
              <a:defRPr/>
            </a:pPr>
            <a:r>
              <a:rPr lang="es-ES" sz="2000" b="1" dirty="0" smtClean="0">
                <a:latin typeface="Arial" pitchFamily="34" charset="0"/>
                <a:cs typeface="Arial" pitchFamily="34" charset="0"/>
              </a:rPr>
              <a:t>              </a:t>
            </a:r>
            <a:r>
              <a:rPr lang="es-ES" b="1" dirty="0" smtClean="0">
                <a:latin typeface="Arial" pitchFamily="34" charset="0"/>
                <a:cs typeface="Arial" pitchFamily="34" charset="0"/>
              </a:rPr>
              <a:t>Riesgo =  Toxicidad x Exposición</a:t>
            </a:r>
          </a:p>
          <a:p>
            <a:pPr lvl="1" algn="just" eaLnBrk="1" hangingPunct="1">
              <a:buFont typeface="Wingdings" pitchFamily="2" charset="2"/>
              <a:buNone/>
              <a:defRPr/>
            </a:pPr>
            <a:endParaRPr lang="es-ES" b="1" dirty="0" smtClean="0">
              <a:latin typeface="Arial" pitchFamily="34" charset="0"/>
              <a:cs typeface="Arial" pitchFamily="34" charset="0"/>
            </a:endParaRPr>
          </a:p>
          <a:p>
            <a:pPr lvl="1" algn="just" eaLnBrk="1" hangingPunct="1">
              <a:buFont typeface="Wingdings" pitchFamily="2" charset="2"/>
              <a:buNone/>
              <a:defRPr/>
            </a:pPr>
            <a:r>
              <a:rPr lang="es-ES" b="1" dirty="0" smtClean="0">
                <a:solidFill>
                  <a:srgbClr val="3333CC"/>
                </a:solidFill>
                <a:latin typeface="Arial" pitchFamily="34" charset="0"/>
                <a:cs typeface="Arial" pitchFamily="34" charset="0"/>
              </a:rPr>
              <a:t>    </a:t>
            </a:r>
            <a:r>
              <a:rPr lang="es-ES" b="1" dirty="0" smtClean="0">
                <a:solidFill>
                  <a:srgbClr val="FF0000"/>
                </a:solidFill>
                <a:latin typeface="Arial" pitchFamily="34" charset="0"/>
                <a:cs typeface="Arial" pitchFamily="34" charset="0"/>
              </a:rPr>
              <a:t>EVALUACIÓN TOXICOLÓGICA</a:t>
            </a:r>
          </a:p>
          <a:p>
            <a:pPr marL="0" indent="30163" eaLnBrk="1" hangingPunct="1">
              <a:spcBef>
                <a:spcPts val="500"/>
              </a:spcBef>
              <a:spcAft>
                <a:spcPts val="500"/>
              </a:spcAft>
              <a:buFont typeface="Wingdings" pitchFamily="2" charset="2"/>
              <a:buNone/>
              <a:defRPr/>
            </a:pPr>
            <a:r>
              <a:rPr lang="es-ES" sz="2800" b="1" dirty="0" smtClean="0">
                <a:latin typeface="Arial" pitchFamily="34" charset="0"/>
                <a:cs typeface="Arial" pitchFamily="34" charset="0"/>
              </a:rPr>
              <a:t>         -Toxicidad de la sustancia</a:t>
            </a:r>
          </a:p>
          <a:p>
            <a:pPr marL="0" indent="30163" eaLnBrk="1" hangingPunct="1">
              <a:spcBef>
                <a:spcPts val="500"/>
              </a:spcBef>
              <a:spcAft>
                <a:spcPts val="500"/>
              </a:spcAft>
              <a:buFont typeface="Wingdings" pitchFamily="2" charset="2"/>
              <a:buNone/>
              <a:defRPr/>
            </a:pPr>
            <a:r>
              <a:rPr lang="es-ES" sz="2800" b="1" dirty="0" smtClean="0">
                <a:latin typeface="Arial" pitchFamily="34" charset="0"/>
                <a:cs typeface="Arial" pitchFamily="34" charset="0"/>
              </a:rPr>
              <a:t>         -Riesgo de exposición a la sustancia</a:t>
            </a:r>
          </a:p>
          <a:p>
            <a:pPr lvl="1" algn="just" eaLnBrk="1" hangingPunct="1">
              <a:buFont typeface="Wingdings" pitchFamily="2" charset="2"/>
              <a:buNone/>
              <a:defRPr/>
            </a:pPr>
            <a:endParaRPr lang="es-ES" b="1"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2875" y="714375"/>
            <a:ext cx="8101013" cy="5857875"/>
          </a:xfrm>
          <a:prstGeom prst="rect">
            <a:avLst/>
          </a:prstGeom>
        </p:spPr>
        <p:txBody>
          <a:bodyPr/>
          <a:lstStyle/>
          <a:p>
            <a:pPr marL="609600" indent="-609600">
              <a:spcBef>
                <a:spcPct val="20000"/>
              </a:spcBef>
              <a:buClr>
                <a:schemeClr val="hlink"/>
              </a:buClr>
              <a:buSzPct val="60000"/>
              <a:buFont typeface="Wingdings" pitchFamily="2" charset="2"/>
              <a:buNone/>
              <a:defRPr/>
            </a:pPr>
            <a:endParaRPr lang="es-ES" sz="3200" kern="0" dirty="0">
              <a:effectLst>
                <a:outerShdw blurRad="38100" dist="38100" dir="2700000" algn="tl">
                  <a:srgbClr val="000000"/>
                </a:outerShdw>
              </a:effectLst>
              <a:latin typeface="+mn-lt"/>
            </a:endParaRPr>
          </a:p>
          <a:p>
            <a:pPr marL="609600" indent="-609600" algn="just">
              <a:spcBef>
                <a:spcPct val="20000"/>
              </a:spcBef>
              <a:buClr>
                <a:schemeClr val="hlink"/>
              </a:buClr>
              <a:buSzPct val="60000"/>
              <a:defRPr/>
            </a:pPr>
            <a:r>
              <a:rPr lang="en-GB" sz="3200" b="1" kern="0" dirty="0">
                <a:solidFill>
                  <a:schemeClr val="tx2"/>
                </a:solidFill>
                <a:effectLst>
                  <a:outerShdw blurRad="38100" dist="38100" dir="2700000" algn="tl">
                    <a:srgbClr val="000000"/>
                  </a:outerShdw>
                </a:effectLst>
                <a:latin typeface="Arial" charset="0"/>
              </a:rPr>
              <a:t>      </a:t>
            </a:r>
            <a:r>
              <a:rPr lang="en-GB" sz="3600" b="1" kern="0" dirty="0">
                <a:solidFill>
                  <a:srgbClr val="FF0000"/>
                </a:solidFill>
                <a:effectLst>
                  <a:outerShdw blurRad="38100" dist="38100" dir="2700000" algn="tl">
                    <a:srgbClr val="000000"/>
                  </a:outerShdw>
                </a:effectLst>
                <a:latin typeface="Arial" charset="0"/>
              </a:rPr>
              <a:t>INTOXICACIÓN</a:t>
            </a:r>
            <a:endParaRPr lang="en-GB" sz="3200" b="1" kern="0" dirty="0">
              <a:solidFill>
                <a:srgbClr val="FF0000"/>
              </a:solidFill>
              <a:effectLst>
                <a:outerShdw blurRad="38100" dist="38100" dir="2700000" algn="tl">
                  <a:srgbClr val="000000"/>
                </a:outerShdw>
              </a:effectLst>
              <a:latin typeface="Arial" charset="0"/>
            </a:endParaRPr>
          </a:p>
          <a:p>
            <a:pPr marL="609600" indent="-609600" algn="just">
              <a:spcBef>
                <a:spcPct val="20000"/>
              </a:spcBef>
              <a:buClr>
                <a:schemeClr val="hlink"/>
              </a:buClr>
              <a:buSzPct val="60000"/>
              <a:defRPr/>
            </a:pPr>
            <a:r>
              <a:rPr lang="es-ES" altLang="zh-TW" sz="3200" kern="0" dirty="0">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800" kern="0" dirty="0">
                <a:effectLst>
                  <a:outerShdw blurRad="38100" dist="38100" dir="2700000" algn="tl">
                    <a:srgbClr val="000000"/>
                  </a:outerShdw>
                </a:effectLst>
                <a:latin typeface="Arial" pitchFamily="34" charset="0"/>
                <a:ea typeface="PMingLiU" pitchFamily="18" charset="-120"/>
                <a:cs typeface="Arial" pitchFamily="34" charset="0"/>
              </a:rPr>
              <a:t>Conjunto de trastornos que derivan de la presencia en el organismo de un tóxico o veneno; su severidad depende de :</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-Calidad.</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-Cantidad.</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-Vía de penetración.</a:t>
            </a:r>
          </a:p>
          <a:p>
            <a:pPr marL="609600" indent="-609600" algn="just">
              <a:spcBef>
                <a:spcPct val="20000"/>
              </a:spcBef>
              <a:buClr>
                <a:schemeClr val="hlink"/>
              </a:buClr>
              <a:buSzPct val="60000"/>
              <a:defRPr/>
            </a:pPr>
            <a:r>
              <a:rPr lang="es-ES" sz="2800" kern="0" dirty="0">
                <a:effectLst>
                  <a:outerShdw blurRad="38100" dist="38100" dir="2700000" algn="tl">
                    <a:srgbClr val="000000"/>
                  </a:outerShdw>
                </a:effectLst>
                <a:latin typeface="Arial" pitchFamily="34" charset="0"/>
                <a:cs typeface="Arial" pitchFamily="34" charset="0"/>
              </a:rPr>
              <a:t>      -Duración de la exposición.   </a:t>
            </a:r>
            <a:endParaRPr lang="es-ES" sz="2400" kern="0" dirty="0">
              <a:effectLst>
                <a:outerShdw blurRad="38100" dist="38100" dir="2700000" algn="tl">
                  <a:srgbClr val="00000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684213" y="620713"/>
            <a:ext cx="6624637" cy="1295400"/>
          </a:xfrm>
          <a:prstGeom prst="rect">
            <a:avLst/>
          </a:prstGeom>
        </p:spPr>
        <p:txBody>
          <a:bodyPr/>
          <a:lstStyle/>
          <a:p>
            <a:pPr marL="342900" indent="-342900">
              <a:spcBef>
                <a:spcPct val="20000"/>
              </a:spcBef>
              <a:buClr>
                <a:schemeClr val="hlink"/>
              </a:buClr>
              <a:buSzPct val="60000"/>
              <a:buFont typeface="Wingdings" pitchFamily="2" charset="2"/>
              <a:buNone/>
              <a:defRPr/>
            </a:pPr>
            <a:r>
              <a:rPr lang="es-ES" altLang="zh-TW" sz="2800" b="1" kern="0" dirty="0">
                <a:solidFill>
                  <a:srgbClr val="FF0000"/>
                </a:solidFill>
                <a:effectLst>
                  <a:outerShdw blurRad="38100" dist="38100" dir="2700000" algn="tl">
                    <a:srgbClr val="000000"/>
                  </a:outerShdw>
                </a:effectLst>
                <a:latin typeface="Arial" pitchFamily="34" charset="0"/>
                <a:ea typeface="PMingLiU" pitchFamily="18" charset="-120"/>
                <a:cs typeface="Arial" pitchFamily="34" charset="0"/>
              </a:rPr>
              <a:t>FORMAS DE INTOXICACIÓN</a:t>
            </a:r>
          </a:p>
          <a:p>
            <a:pPr marL="342900" indent="-342900">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Puede ser de 2 formas:</a:t>
            </a:r>
          </a:p>
          <a:p>
            <a:pPr marL="342900" indent="-342900">
              <a:spcBef>
                <a:spcPct val="20000"/>
              </a:spcBef>
              <a:buClr>
                <a:schemeClr val="hlink"/>
              </a:buClr>
              <a:buSzPct val="60000"/>
              <a:buFont typeface="Wingdings" pitchFamily="2" charset="2"/>
              <a:buNone/>
              <a:defRPr/>
            </a:pPr>
            <a:r>
              <a:rPr lang="es-ES" kern="0" dirty="0">
                <a:effectLst>
                  <a:outerShdw blurRad="38100" dist="38100" dir="2700000" algn="tl">
                    <a:srgbClr val="000000"/>
                  </a:outerShdw>
                </a:effectLst>
                <a:latin typeface="+mn-lt"/>
              </a:rPr>
              <a:t> </a:t>
            </a:r>
          </a:p>
        </p:txBody>
      </p:sp>
      <p:sp>
        <p:nvSpPr>
          <p:cNvPr id="3" name="Rectangle 5"/>
          <p:cNvSpPr txBox="1">
            <a:spLocks noChangeArrowheads="1"/>
          </p:cNvSpPr>
          <p:nvPr/>
        </p:nvSpPr>
        <p:spPr>
          <a:xfrm>
            <a:off x="323850" y="1628775"/>
            <a:ext cx="3960813" cy="4752975"/>
          </a:xfrm>
          <a:prstGeom prst="rect">
            <a:avLst/>
          </a:prstGeom>
        </p:spPr>
        <p:txBody>
          <a:bodyPr/>
          <a:lstStyle/>
          <a:p>
            <a:pPr marL="342900" indent="-342900" algn="just">
              <a:spcBef>
                <a:spcPct val="20000"/>
              </a:spcBef>
              <a:buClr>
                <a:schemeClr val="hlink"/>
              </a:buClr>
              <a:buSzPct val="60000"/>
              <a:buFont typeface="Wingdings" pitchFamily="2" charset="2"/>
              <a:buNone/>
              <a:defRPr/>
            </a:pPr>
            <a:r>
              <a:rPr lang="es-ES" altLang="zh-TW" sz="2400" b="1" kern="0" dirty="0">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400" b="1" u="sng" kern="0" dirty="0">
                <a:effectLst>
                  <a:outerShdw blurRad="38100" dist="38100" dir="2700000" algn="tl">
                    <a:srgbClr val="000000"/>
                  </a:outerShdw>
                </a:effectLst>
                <a:latin typeface="Arial" pitchFamily="34" charset="0"/>
                <a:ea typeface="PMingLiU" pitchFamily="18" charset="-120"/>
                <a:cs typeface="Arial" pitchFamily="34" charset="0"/>
              </a:rPr>
              <a:t>Intoxicación aguda:</a:t>
            </a:r>
            <a:endPar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Exposiciones de corta duración, absorción rápida,  dosis única o dosis múltiples, pero en un periodo breve (24h). </a:t>
            </a:r>
          </a:p>
          <a:p>
            <a:pPr marL="342900" indent="-342900" algn="just">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El cuadro clínico se manifiesta con rapidez y la muerte o la curación tienen lugar en un plazo corto.</a:t>
            </a:r>
          </a:p>
          <a:p>
            <a:pPr marL="342900" indent="-342900">
              <a:spcBef>
                <a:spcPct val="20000"/>
              </a:spcBef>
              <a:buClr>
                <a:schemeClr val="hlink"/>
              </a:buClr>
              <a:buSzPct val="60000"/>
              <a:buFont typeface="Wingdings" pitchFamily="2" charset="2"/>
              <a:buNone/>
              <a:defRPr/>
            </a:pPr>
            <a:endParaRPr lang="es-ES" altLang="zh-TW" sz="1700" kern="0" dirty="0">
              <a:effectLst>
                <a:outerShdw blurRad="38100" dist="38100" dir="2700000" algn="tl">
                  <a:srgbClr val="000000"/>
                </a:outerShdw>
              </a:effectLst>
              <a:latin typeface="+mn-lt"/>
              <a:ea typeface="PMingLiU" pitchFamily="18" charset="-120"/>
            </a:endParaRPr>
          </a:p>
          <a:p>
            <a:pPr marL="342900" indent="-342900">
              <a:spcBef>
                <a:spcPct val="20000"/>
              </a:spcBef>
              <a:buClr>
                <a:schemeClr val="hlink"/>
              </a:buClr>
              <a:buSzPct val="60000"/>
              <a:buFont typeface="Wingdings" pitchFamily="2" charset="2"/>
              <a:buChar char="n"/>
              <a:defRPr/>
            </a:pPr>
            <a:endParaRPr lang="es-ES" sz="1700" kern="0" dirty="0">
              <a:effectLst>
                <a:outerShdw blurRad="38100" dist="38100" dir="2700000" algn="tl">
                  <a:srgbClr val="000000"/>
                </a:outerShdw>
              </a:effectLst>
              <a:latin typeface="+mn-lt"/>
            </a:endParaRPr>
          </a:p>
        </p:txBody>
      </p:sp>
      <p:sp>
        <p:nvSpPr>
          <p:cNvPr id="4" name="Rectangle 6"/>
          <p:cNvSpPr txBox="1">
            <a:spLocks noChangeArrowheads="1"/>
          </p:cNvSpPr>
          <p:nvPr/>
        </p:nvSpPr>
        <p:spPr>
          <a:xfrm>
            <a:off x="3995738" y="1628775"/>
            <a:ext cx="4392612" cy="3673475"/>
          </a:xfrm>
          <a:prstGeom prst="rect">
            <a:avLst/>
          </a:prstGeom>
        </p:spPr>
        <p:txBody>
          <a:bodyPr/>
          <a:lstStyle/>
          <a:p>
            <a:pPr marL="342900" indent="-342900" algn="just">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400" b="1" u="sng" kern="0" dirty="0">
                <a:effectLst>
                  <a:outerShdw blurRad="38100" dist="38100" dir="2700000" algn="tl">
                    <a:srgbClr val="000000"/>
                  </a:outerShdw>
                </a:effectLst>
                <a:latin typeface="Arial" pitchFamily="34" charset="0"/>
                <a:ea typeface="PMingLiU" pitchFamily="18" charset="-120"/>
                <a:cs typeface="Arial" pitchFamily="34" charset="0"/>
              </a:rPr>
              <a:t>Intoxicación crónica: </a:t>
            </a:r>
          </a:p>
          <a:p>
            <a:pPr marL="342900" indent="-342900" algn="just">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Exposiciones repetidas al tóxico durante mucho tiempo. causas: </a:t>
            </a:r>
          </a:p>
          <a:p>
            <a:pPr marL="342900" indent="-342900" algn="just">
              <a:spcBef>
                <a:spcPct val="20000"/>
              </a:spcBef>
              <a:buClr>
                <a:schemeClr val="hlink"/>
              </a:buClr>
              <a:buSzPct val="60000"/>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-acumulación del tóxico en el organismo hasta producir lesiones. Ej.: saturnismo </a:t>
            </a:r>
          </a:p>
          <a:p>
            <a:pPr marL="342900" indent="-342900" algn="just">
              <a:spcBef>
                <a:spcPct val="20000"/>
              </a:spcBef>
              <a:buClr>
                <a:schemeClr val="hlink"/>
              </a:buClr>
              <a:buSzPct val="60000"/>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-los efectos engendrados por las exposiciones, se adicionan sin necesidad de acumulación. Ej.: sustancias cancerígenas.</a:t>
            </a: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spcBef>
                <a:spcPct val="20000"/>
              </a:spcBef>
              <a:buClr>
                <a:schemeClr val="hlink"/>
              </a:buClr>
              <a:buSzPct val="60000"/>
              <a:buFont typeface="Wingdings" pitchFamily="2" charset="2"/>
              <a:buChar char="n"/>
              <a:defRPr/>
            </a:pPr>
            <a:endParaRPr lang="es-ES" sz="2000" kern="0" dirty="0">
              <a:effectLst>
                <a:outerShdw blurRad="38100" dist="38100" dir="2700000" algn="tl">
                  <a:srgbClr val="00000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39750" y="341313"/>
            <a:ext cx="8229600" cy="1143000"/>
          </a:xfrm>
        </p:spPr>
        <p:txBody>
          <a:bodyPr/>
          <a:lstStyle/>
          <a:p>
            <a:pPr algn="just" eaLnBrk="1" hangingPunct="1">
              <a:defRPr/>
            </a:pPr>
            <a:r>
              <a:rPr lang="es-ES" altLang="zh-TW" sz="2800" dirty="0" smtClean="0">
                <a:solidFill>
                  <a:srgbClr val="FF0000"/>
                </a:solidFill>
                <a:latin typeface="Arial" pitchFamily="34" charset="0"/>
                <a:ea typeface="PMingLiU" pitchFamily="18" charset="-120"/>
                <a:cs typeface="Arial" pitchFamily="34" charset="0"/>
              </a:rPr>
              <a:t>CLASES DE INTOXICACIONES</a:t>
            </a:r>
            <a:endParaRPr lang="es-ES" sz="2800" dirty="0" smtClean="0">
              <a:solidFill>
                <a:srgbClr val="FF0000"/>
              </a:solidFill>
              <a:latin typeface="Arial" pitchFamily="34" charset="0"/>
              <a:cs typeface="Arial" pitchFamily="34" charset="0"/>
            </a:endParaRPr>
          </a:p>
        </p:txBody>
      </p:sp>
      <p:sp>
        <p:nvSpPr>
          <p:cNvPr id="30724" name="Rectangle 3"/>
          <p:cNvSpPr>
            <a:spLocks noGrp="1" noChangeArrowheads="1"/>
          </p:cNvSpPr>
          <p:nvPr>
            <p:ph idx="1"/>
          </p:nvPr>
        </p:nvSpPr>
        <p:spPr>
          <a:xfrm>
            <a:off x="250825" y="952500"/>
            <a:ext cx="8229600" cy="892175"/>
          </a:xfrm>
        </p:spPr>
        <p:txBody>
          <a:bodyPr/>
          <a:lstStyle/>
          <a:p>
            <a:pPr eaLnBrk="1" hangingPunct="1">
              <a:lnSpc>
                <a:spcPct val="80000"/>
              </a:lnSpc>
              <a:defRPr/>
            </a:pPr>
            <a:endParaRPr lang="es-ES" altLang="zh-TW" sz="1800" dirty="0" smtClean="0">
              <a:ea typeface="PMingLiU" pitchFamily="18" charset="-120"/>
            </a:endParaRPr>
          </a:p>
          <a:p>
            <a:pPr algn="just" eaLnBrk="1" hangingPunct="1">
              <a:lnSpc>
                <a:spcPct val="80000"/>
              </a:lnSpc>
              <a:buFont typeface="Wingdings" pitchFamily="2" charset="2"/>
              <a:buNone/>
              <a:defRPr/>
            </a:pPr>
            <a:r>
              <a:rPr lang="es-ES" altLang="zh-TW" sz="2400" b="1" dirty="0" smtClean="0">
                <a:solidFill>
                  <a:schemeClr val="tx2">
                    <a:lumMod val="50000"/>
                  </a:schemeClr>
                </a:solidFill>
                <a:latin typeface="Arial" pitchFamily="34" charset="0"/>
                <a:ea typeface="PMingLiU" pitchFamily="18" charset="-120"/>
                <a:cs typeface="Arial" pitchFamily="34" charset="0"/>
              </a:rPr>
              <a:t>    </a:t>
            </a:r>
            <a:r>
              <a:rPr lang="es-ES" altLang="zh-TW" sz="2800" b="1" dirty="0" smtClean="0">
                <a:solidFill>
                  <a:srgbClr val="FF66FF"/>
                </a:solidFill>
                <a:latin typeface="Arial" pitchFamily="34" charset="0"/>
                <a:ea typeface="PMingLiU" pitchFamily="18" charset="-120"/>
                <a:cs typeface="Arial" pitchFamily="34" charset="0"/>
              </a:rPr>
              <a:t>INTOXICACIONES SOCIALES</a:t>
            </a:r>
            <a:endParaRPr lang="es-ES" altLang="zh-TW" sz="2400" b="1" dirty="0" smtClean="0">
              <a:solidFill>
                <a:srgbClr val="FF66FF"/>
              </a:solidFill>
              <a:latin typeface="Arial" pitchFamily="34" charset="0"/>
              <a:ea typeface="PMingLiU" pitchFamily="18" charset="-120"/>
              <a:cs typeface="Arial" pitchFamily="34" charset="0"/>
            </a:endParaRPr>
          </a:p>
          <a:p>
            <a:pPr algn="just" eaLnBrk="1" hangingPunct="1">
              <a:lnSpc>
                <a:spcPct val="80000"/>
              </a:lnSpc>
              <a:defRPr/>
            </a:pPr>
            <a:endParaRPr lang="es-ES" altLang="zh-TW" sz="1800" dirty="0" smtClean="0">
              <a:latin typeface="Arial" pitchFamily="34" charset="0"/>
              <a:ea typeface="PMingLiU" pitchFamily="18" charset="-120"/>
              <a:cs typeface="Arial" pitchFamily="34" charset="0"/>
            </a:endParaRPr>
          </a:p>
          <a:p>
            <a:pPr algn="just" eaLnBrk="1" hangingPunct="1">
              <a:lnSpc>
                <a:spcPct val="80000"/>
              </a:lnSpc>
              <a:defRPr/>
            </a:pPr>
            <a:endParaRPr lang="es-ES" altLang="zh-TW" sz="1800" dirty="0" smtClean="0">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endParaRPr lang="es-ES" sz="1800" dirty="0" smtClean="0"/>
          </a:p>
        </p:txBody>
      </p:sp>
      <p:pic>
        <p:nvPicPr>
          <p:cNvPr id="37892" name="Picture 5" descr="http://t2.gstatic.com/images?q=tbn:ANd9GcQTcvihmlVyE4Wb1e_GRj6g9wRQDVFcWyOCfbgz2tmpJQ1oaplkQqcNvv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565400"/>
            <a:ext cx="33528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250825" y="1339850"/>
            <a:ext cx="4608513" cy="4537075"/>
          </a:xfrm>
          <a:prstGeom prst="rect">
            <a:avLst/>
          </a:prstGeom>
          <a:noFill/>
          <a:ln w="9525">
            <a:noFill/>
            <a:miter lim="800000"/>
            <a:headEnd/>
            <a:tailEnd/>
          </a:ln>
          <a:effectLst/>
        </p:spPr>
        <p:txBody>
          <a:bodyPr/>
          <a:lstStyle/>
          <a:p>
            <a:pPr marL="342900" indent="-342900" algn="just">
              <a:lnSpc>
                <a:spcPct val="80000"/>
              </a:lnSpc>
              <a:spcBef>
                <a:spcPct val="20000"/>
              </a:spcBef>
              <a:buClr>
                <a:schemeClr val="hlink"/>
              </a:buClr>
              <a:buSzPct val="60000"/>
              <a:buFont typeface="Wingdings" pitchFamily="2" charset="2"/>
              <a:buNone/>
              <a:defRPr/>
            </a:pPr>
            <a:endParaRPr lang="es-ES" altLang="zh-TW" sz="24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spcBef>
                <a:spcPts val="600"/>
              </a:spcBef>
              <a:spcAft>
                <a:spcPts val="600"/>
              </a:spcAft>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Distintas costumbres sociales y religiosas que llevan al uso y abuso de muchas sustancias que pueden ocasionar intoxicaciones agudas o crónicas, son de uso cotidiano: alcohol, tabaco, marihuana. Se caracterizan por influir sobre grandes masas de población y su progresiva aceptación en las sociedades.</a:t>
            </a:r>
          </a:p>
          <a:p>
            <a:pPr marL="342900" indent="-342900" algn="just">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80000"/>
              </a:lnSpc>
              <a:spcBef>
                <a:spcPct val="20000"/>
              </a:spcBef>
              <a:buClr>
                <a:schemeClr val="hlink"/>
              </a:buClr>
              <a:buSzPct val="60000"/>
              <a:buFont typeface="Wingdings" pitchFamily="2" charset="2"/>
              <a:buNone/>
              <a:defRPr/>
            </a:pPr>
            <a:endParaRPr lang="es-ES" kern="0" dirty="0">
              <a:effectLst>
                <a:outerShdw blurRad="38100" dist="38100" dir="2700000" algn="tl">
                  <a:srgbClr val="000000"/>
                </a:outerShdw>
              </a:effectLst>
              <a:latin typeface="+mn-lt"/>
            </a:endParaRPr>
          </a:p>
        </p:txBody>
      </p:sp>
    </p:spTree>
  </p:cSld>
  <p:clrMapOvr>
    <a:masterClrMapping/>
  </p:clrMapOvr>
  <p:transition advClick="0" advTm="8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85813" y="928688"/>
            <a:ext cx="7358062" cy="2111375"/>
          </a:xfrm>
          <a:prstGeom prst="rect">
            <a:avLst/>
          </a:prstGeom>
        </p:spPr>
        <p:txBody>
          <a:bodyPr>
            <a:spAutoFit/>
          </a:bodyPr>
          <a:lstStyle/>
          <a:p>
            <a:pPr algn="just">
              <a:lnSpc>
                <a:spcPct val="80000"/>
              </a:lnSpc>
              <a:buFont typeface="Wingdings" pitchFamily="2" charset="2"/>
              <a:buNone/>
              <a:defRPr/>
            </a:pPr>
            <a:endParaRPr lang="es-ES" altLang="zh-TW" sz="2400" b="1" dirty="0">
              <a:solidFill>
                <a:schemeClr val="tx2">
                  <a:lumMod val="50000"/>
                </a:schemeClr>
              </a:solidFill>
              <a:effectLst>
                <a:outerShdw blurRad="38100" dist="38100" dir="2700000" algn="tl">
                  <a:srgbClr val="000000">
                    <a:alpha val="43137"/>
                  </a:srgbClr>
                </a:outerShdw>
              </a:effectLst>
              <a:latin typeface="Arial" pitchFamily="34" charset="0"/>
              <a:ea typeface="PMingLiU" pitchFamily="18" charset="-120"/>
              <a:cs typeface="Arial" pitchFamily="34" charset="0"/>
            </a:endParaRPr>
          </a:p>
          <a:p>
            <a:pPr algn="just">
              <a:lnSpc>
                <a:spcPct val="80000"/>
              </a:lnSpc>
              <a:buFont typeface="Wingdings" pitchFamily="2" charset="2"/>
              <a:buNone/>
              <a:defRPr/>
            </a:pPr>
            <a:r>
              <a:rPr lang="es-ES" altLang="zh-TW" sz="2800" dirty="0">
                <a:effectLst>
                  <a:outerShdw blurRad="38100" dist="38100" dir="2700000" algn="tl">
                    <a:srgbClr val="000000">
                      <a:alpha val="43137"/>
                    </a:srgbClr>
                  </a:outerShdw>
                </a:effectLst>
                <a:latin typeface="Arial" pitchFamily="34" charset="0"/>
                <a:ea typeface="PMingLiU" pitchFamily="18" charset="-120"/>
                <a:cs typeface="Arial" pitchFamily="34" charset="0"/>
              </a:rPr>
              <a:t>Se producen con elementos físicos o químicos propios de la profesión u oficio y dentro del desempeño mismo. Ejemplo: mineros y odontólogos intoxicados por mercurio</a:t>
            </a:r>
            <a:r>
              <a:rPr lang="es-ES" altLang="zh-TW" sz="2400" dirty="0">
                <a:effectLst>
                  <a:outerShdw blurRad="38100" dist="38100" dir="2700000" algn="tl">
                    <a:srgbClr val="000000">
                      <a:alpha val="43137"/>
                    </a:srgbClr>
                  </a:outerShdw>
                </a:effectLst>
                <a:latin typeface="Arial" pitchFamily="34" charset="0"/>
                <a:ea typeface="PMingLiU" pitchFamily="18" charset="-120"/>
                <a:cs typeface="Arial" pitchFamily="34" charset="0"/>
              </a:rPr>
              <a:t>. </a:t>
            </a:r>
            <a:endParaRPr lang="es-ES" dirty="0">
              <a:effectLst>
                <a:outerShdw blurRad="38100" dist="38100" dir="2700000" algn="tl">
                  <a:srgbClr val="000000">
                    <a:alpha val="43137"/>
                  </a:srgbClr>
                </a:outerShdw>
              </a:effectLst>
            </a:endParaRPr>
          </a:p>
        </p:txBody>
      </p:sp>
      <p:pic>
        <p:nvPicPr>
          <p:cNvPr id="38915" name="Picture 6" descr="http://imgs.wke.es/0/4/4/1/im00003504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213100"/>
            <a:ext cx="48847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p:cNvSpPr/>
          <p:nvPr/>
        </p:nvSpPr>
        <p:spPr>
          <a:xfrm>
            <a:off x="827088" y="760413"/>
            <a:ext cx="7358062" cy="436562"/>
          </a:xfrm>
          <a:prstGeom prst="rect">
            <a:avLst/>
          </a:prstGeom>
        </p:spPr>
        <p:txBody>
          <a:bodyPr>
            <a:spAutoFit/>
          </a:bodyPr>
          <a:lstStyle/>
          <a:p>
            <a:pPr algn="just">
              <a:lnSpc>
                <a:spcPct val="80000"/>
              </a:lnSpc>
              <a:buFont typeface="Wingdings" pitchFamily="2" charset="2"/>
              <a:buNone/>
              <a:defRPr/>
            </a:pPr>
            <a:r>
              <a:rPr lang="es-ES" altLang="zh-TW" sz="2800" b="1" dirty="0">
                <a:solidFill>
                  <a:srgbClr val="FF66FF"/>
                </a:solidFill>
                <a:effectLst>
                  <a:outerShdw blurRad="38100" dist="38100" dir="2700000" algn="tl">
                    <a:srgbClr val="000000">
                      <a:alpha val="43137"/>
                    </a:srgbClr>
                  </a:outerShdw>
                </a:effectLst>
                <a:latin typeface="Arial" pitchFamily="34" charset="0"/>
                <a:ea typeface="PMingLiU" pitchFamily="18" charset="-120"/>
                <a:cs typeface="Arial" pitchFamily="34" charset="0"/>
              </a:rPr>
              <a:t>INTOXICACIONES PROFESIONALES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descr="data:image/jpg;base64,/9j/4AAQSkZJRgABAQAAAQABAAD/2wCEAAkGBhQSERUUExQUFBUUFxcVFxgYGBYXFxcVFxQVFBcYFhgYHCYeGBokHBQWHy8gIycpLCwsFR4xNTAqNSYrLCkBCQoKDgwOGg8PGikkHyQsLCwsLCwsKSwsLCwsLCwsLCksLCwsLCwsLCwsLCwsLCwsLCwpLCwsLCwsLCwsKSwsLP/AABEIAMIBAwMBIgACEQEDEQH/xAAcAAACAgMBAQAAAAAAAAAAAAAEBQIDAAEGBwj/xAA/EAABAwIEAwUHAwIEBQUAAAABAAIRAyEEEjFBBVFhInGBkaEGEzKxwdHwFELhUvEHFWKSFjNTssIjJENygv/EABkBAAMBAQEAAAAAAAAAAAAAAAABAgMEBf/EACgRAAICAgICAgIBBQEAAAAAAAABAhEDIRIxE0EEUWHwIjKhscHxFP/aAAwDAQACEQMRAD8AHdh8K/De7Dmsa68OJJBF7GbRoO7dIOJYyjRaylShwInNfUHrvb+AluBrTLZInkJ0B/LKGKw9xyaYdH7SQTlJNpsbdCspZ3JKkjKOPZT+szT9LCdfqsoEyRP02/hVV35bC1+RuI3ndV4esXOvp5fmywkm9mh03s3Xy1WmMxkgNte2smy7zB4ttRsgtJkixBuF5xw2o5ts4Bd021ME72T7g9SlRqOd2nOaLdS74iPzRdnx8nFUc2SN7OxyreVV4HEe8YHRE7awiMq77s5yuFmVWZVmVAEMq3CnlW8qQFcLMqtyrYagZVlW8quZSJsBKk2gZjQzH0SsdMHyreVdlgeB02DTMSIM38hsk2M9n3tc7KJaLz4Ss1lTNXiaQmyqylhi4w0Enopimuq4TSyMDdd7bonPiEIcmc3X4PUYJLDGsi4HehPdrv6lPMCDYG3mudoez81HNLoDYvqSDopjlvsuWL6EjmQtQuhr+y7v2uB77JNicKWOLTqFSkmRKLQIQtsF1YWqOVWQEUBKtdRhCsdCsFc6LFwZsposaOSLpBC0aoV7cQFDTLTQaxEU6lkvbVlbbiIUlWGly0hf1AW0gPnfBcUs6ABoLydLi35tyVWJxhqizTa7idSTYE+ED+5Q+Ew8nKezEEmCee26Z1qFIzme5vKKZk6Tq4R+FcVKL0CAmNIYc7SG2i2pM6cxYq3AUy4wI8QOR6dCo4t0tjtBstImNSCLkdFdw/EvZZjomRIGu1pEjX1VXoolTrw9un3I/PVdRwTHEu7bmloMwdTYjsrmqri8tzgBrBlGUATc3cenVXsqNGhM6ctoTjLi7RLjZ3/BsbREw4NLrhs2A5cpT4BeccDZ7x2SNdD9/Nd3hsS2nTaKj2ggRrr916OKdrZyTjQbCyFGhXa8S0gj8KthbWQRDVINUg1MsBw0OAcTvp03lTKSXZcYuTpAWFwLqhho7+inV4e9pILTbeDC6qgxrWwBCvbELDzOzoWFULuEOApt7IFuXzROLwbXQ6BYyoOp5TpZSqP7Oqyb3ZqlqiNGpBRLn5j0QDUfhqVpSGK6XAmh5zXB02hHFgbDW2hHOpSqzQhNtvsSil0V0yrrKORafIEpFFhHMpPxzBscwvHxDfntdEVK5KXY/Flogbq43eiJVWxGWqOVXFqiWrqOOivKptELMqjmvCTVlJ0SKwhXYOmHG6JfhQFnaWjRK9gbaq2XFRqMgqdESU3FdiUt0R94sRxLViz0aUfOGFxZ+JwExbVNKNRj2nNvYmdtbQh8DgoPaeWjYDlrr3fNWOy9poJIcZOmgkWheVkab0FqzG06b2kMc6Wi4593L+Uva+H5SLTAsi24YMHZN7DSTGhiNN/LqpOLv3AZWkxN7WuOu/iqi+6djT+idZzQ2xkG1r78z1A0W3MdlBEm8Wlxk3jkD06KFFhfPu8r/wCoGwjaLjeD4eCMp03tiwmenY7pOvVPko1ZVlnDOMOpkA5o0nccoPIckfiKrnuLnfut+6B1sZQmJx2cAwGCSXEtlzjM3cTPNW0+J5SQIk3uRaLjb1WkszVJEUdZ7K48A+7kEbECB5m5O3JdWGLzyhx0sLKjAABd0nskm2gsN7hO+H+3rHfG0ixuL3EQOm67seaDXZhKLuzq20imfDHkW2XJ8P8Abmk6oGlpa0j4jz5EDRdK3iFOYa9snaRMJympKjSMa2dDnGVRZUjdAUq0ixV1MrBnRYdOYIdzYN1jahFkR7sEdUAC1HrdGuQq6tEzZRYy97IAaU8UIUamIQ9SiWiQZCgK3NABtPELDUlBOqwFlJ82lAyYIvN9UNU4MX3zATqj6bQ3qr2qk6E1fZy2M4c5hNiQN4shCxdliGhwLTebII8GZlga6z9Fqsn2YvF9CGjw8uE2HJUuwZBvaPknhoFhgiArsrXJeRj8aOcp0y0+P8qx7iU1/QAs6ifOShzhDOko5phwaA/0/NVuw52CONN39JVWIL2tMNJS5MOKA3OI3CxL3cADzmfmc51yb+GgG0LEuTHR4pUacoIdc/EOm350UqVO1jsdwO/86q5mHDjmDtdADp487hVMoxUDdW/TcdeXivNTT0JbNYU9qQezEyQPWdIReMpZgGki4OVw3tBB5ofBBrcou0k3m41j870a5hLjlvANupN48lE5OMgaop4fhjSbcjv2/PRR/WPBILWncwZ7gTIA/OiIZU90+HTAuJ+ivfXbJBgxpJF+QM6bbJcr21dlIH/Xh7II11E3F5siqZAYLSAAbi/WeqV4mLOAgGZy2DXaaEdOi3R4lGrQTF9x0Gmu6p47X8QoYvxUBzSGiRBN7zodPqhqNQMNwNYPIwearx2IAaDs4ggHu1KHw5942QN9JO28SqhGlYUHjGNJ1iCd48/z5omnxEyS0m+nZkACD3pNiXAHsi2UTawJA6WWUOKvnKSQOkWI+a6EnVoKPReB+2wo0RSaCX6jMZA0kfM6prhv8Qne8EsYG7gkzrcz3bLzWlWc4lwvqTFr2k37vRF4eoSIPSL3RzYz3nBY9tWmx4nK4AiRBgoxtXkvLPY3j5pudTMkOAyidxsCek26Lun8XZSa01XCnm0zECQAZIGoAIIv0VppodjLF1iCDzVmFE3IS+hxJlZgcwgiT6ImhW0V+hjVjREbKBwjVpj1ae9AxXVsSFLDOgyjMVhcwndL2WKYg2s61gSVEV3WEQSraFRSqgnQJDItpumSiM4VDapWZ0AB8RqxHJCNxCOxWFDhrCUZTJ2gxJtvqLXVKqId2GYfFiSDznzv85V4xQ2QJwTKbRkbAiNTrsfP/uQXFOIUMP2qtUhwFmAmZO5aNed1LaK2H8Y9oWYWl7ypMSGiIuTP2K4fif8Aim73bsrWhzrNIDuxp2jNnG55aLn/AGm9pP1BLczjTaZaDEzET03XN1aRkEzlBknn3A6juWUsiQDPEcbL3Fz3uc4mSQIk9wCxA52/1hvTLp6ra5fI/wB/4TZz2DrZImZmB1NpBTD34u4mHHbrO6ExlMh0AhwN2kEGddD91UypmHa1HystJRvYmg1rw7e8DuveP571PK5vabBAJkWt1BG+6BoVAHagiYnvt+eKYsrhthzAFtZHzv6rNppk1RPEYrsDNGnZEaO3nlsjGNbDTkHwjlYxuN0NBe2W7W7tgb9yjXxJYADbaIB10A75Kxcb0io0XYvBuIdlcDJBgRZtuevml7qIpy5zbi8beB+ivo4/3gsQ0xbS8W05wduvhbh64cyHQ6JkWN426q05R7G1Qj4niM7v5BtaBZE8MqEWmCXTP1gLfFuFvLxlacpAgjlH9PMRCGwfZfDgRNp3HgV1XGWPQHQUrkReeep7t0txWDaCCOyTcG8axG91pmOIeWgzJiTEnxi+ysxz3dlriImJ1iwNuSxgnGXYEsM9rSGGQbecfJMGYeBOaPvaL8igGPewtDRnaQQNTJGszMdyLZmacpmItHI3JHcUSbvTGFYetHak5hyM3nXTp0V/6pzz2nHNEDNMnkAl5IEDSI/jzv5FW0agdf4Yv33v81SsVBuHxxpkFrntIOoMRYgn1Ilex8JeKlGm9pIDmjW58SvGS1mWYsdxc7d/RHcI4y+m5uVzrWF/Ox+S2hIdHtlOnb4pWhXgxKU08U5wFiCRcaweS22uQZgnwWtDse0qtjKAxQJvsqDjnOHwmFujiC6wCALaGIgpk3ESk7g4XjRQdWfsDCAHD6wWUqklc1xDiT6YDjAB5zc9CPslOI9tQOybHQ7ReO+YSbSA7334vzSziuNpN+N7WxeCRMd2q8z4n7XVHEBr3BrdCTDj5W8DKQYriLqjy5zpJ1voNrlZPN9BaOn4j/iFUpuqtZlewlzWlzQCLmHCDrHNctjsa+rUc9z3PzAOBNzeCIO9ifJC1cW2Tm3Nu8lUPxw0zaGANwDf6zadVjKbZNl5hslhAOhtfv5DoqK7w6ZsNLkbaxKGGKgxMtGpG9wb87AhDVq3bLjaSCABAB37gNPBSo2Be7ijgYDbDS2yxL3490mIja5+6xaeP8CoOxr80BwaTMZm3hoJdYm5Hagd26GpYNgplxcC6ZuNrCD/AEmZ5zGyZOovkvZku2SwAOiYiJnke+6WOyyHEwCbt0drfWY71lB+kP2L8RSLCBM3gxzBVrq9jN4HqCY+nLRWcSY0BsHWTH876IYUzlkA9SuntJsbD+HY4ZsswHEHuPS6cvwegqAkatMaxpC5bBPIdy/NF0QxTnAf6hvsbSZ8PoubNFqWhOKCHtaH8g5oERO5J+f0Q1YZXZQ2M12nrcafRD4rGxFhcT45o8NEY2oKhDnAkt/byA1PUW71nTjtjoGrUngSHTBiRtFvvIQ9ai94BtnDuYiNiSbBOqlFsEDnfqJkkDe28KrBtY7Mwgg+Ai1gB1TWSt0IDpUmvAJ+LmbG+9viIV9XBhxDsomMpmBAGlgLE2RPu2gmQbSdbaHy1Pmt+8jkenSb+nyRyfoYG/PmlswBDvLUDx9VdUxJABDb6bCAMvpObyV7qstztsb9wvp3/fogx2mwCdZzOjoI66Jpr6DourVAficOfMEnXT5fVD15bBYZg9rkQRBi+kWjxVzACQWxOhIHW88tEVhMOGkySZcSfSx8VcZ8RCvEYpzGjLIib6Wned7lE8OxJNZhc2wiRcA6E/ZF46gHdkgOvNra2VFCmQ8iDYc5tr4FdCyprQ7PR6Xt0MwApENjXO3y0T/B8bpvaO02Y0BBI74XkdKt1mdldQxZGhIPemsn2B64ziDHGA9s8pBPlKQYv2xbTqObBlri03gWMSFwTMe6db+vh6IPiGLMEg3J1JEkn56p+T0B6DxX/EEBgFOcxHazCwsLCDfvS7i3tkX0g2nm7TSH2Hi0dPuvP62JfptrIvpa0dVOniHACXBoJvzjkspSlXYh0eIONveEdMx2FteSExXE+pJj62SR9cNcSe1B7wp0iXguvPS28eJuocfbAJdizME31M89Y8FFmLzaa6Ab+PSyoq4FxEEGGm2YxrqO+UTReGECA4gwSBBIAAgxY2+vek2q0FIk4F0m55j0v01Qv6MWkgAAg6Rmk3sSTNtVfXpPpEyBJhwm88xHntst0K7qgcHMa4uEhxBGWYIiDHjHNK6Vj0LHVHNiBYmCd56Hloqq+IcR2pvJ1tOht4BPMRROUWcWgkR8JFvhGukmZ5pVieHuvAMDoYWkMkWFoW5u5YixhXf9J56x/Cxbcl+0IKw1w6HFsMLgQb9mBYC/XwVvDcUcRVDHZQ2LwBJsZMka3/IQmHaX9tnItcNspF/RH08MCMT7uWupAODdspMOLXTNrW6rGk9e/wDBS2AcR4Wc1jOwFtAAARGxW8GOy9rhESOV8pI+Q80E/Fv7Ds3w2HSNu7+VPF4+XEiwJJ8YI+RjwWnGXTBfkjUAkkc50/OqZcOxBdlmYBgERoduo6JVmbHMnyCM4bTuZ2Ei/r6KMquJIZxHDANLi74ScrYJkS3UjQXm/MBawFWznWjLlcBIMHU6ePcrm/8Aqjt88ovqdNNf2jyVNSllL2OJDhBECxNgOQ0dryBWSdrix9jPCkucC3Lt8UkQO7uF7rUuYZ7JIPa7Tb9wlC4TEkAsgzEkxJtbn4dEa3CZhEamdgRa0WN5n0WEtPfQi1lcGQL6QDFvOPzmhatSczTaxjUTGseiJoYB45fXzAlEHh4JB0IJOnMRbkp5xTAXtaWtAFiCTc6205bC6opPLn5XHLFokjrA+/RNBw5oMkkz3a6bqxnD6cg5RMR9VfliPkhU0uZUcDEE986GY8Ne9His3KJbYkjeZkkT4H0CY0sE1zgMoudcpMFNT7PWuZ6Bo+pUSzIVnNU3F2XKCJ/NlbSwLspmSe8C3XmnzeE2/wCW4/8A7YP+26gaOUx7kD/cfUuuhZG+gsQNwDr3BOyk3hVSZGUb628oT2oahaRkjuDRb5oJmHcNc9+o+1lp5J/gCk4aNXD7IXFcKDtHgHunyumYwpn4HnxP2UncLfIPu/Al33CV5PQrYlp8EptP/NfPSw08Vh4PQ3zuv/VaT4J4zhFX/pN8c33RVP2cebltO20O63s5Osz3sNnNOwGHaL07dSfuraGGp/E0FonTr1TriHsQ6oQ4OAtGWDGverOH+xeRpBfMxaLW7yn4sjXZWznwynJPa1M36HRQdTpEGRrrfx1XVVPZNosXGD0Gl0uq+yjARc2v+37IXx5ioTNr05FhplneNvmsrcUY0C3em2NwWSIqR4iPKAEoxmHa/Wpfw+il4JJ7FTKv89bIABjdXU+JNdaPwJcXZRAe+N4Mdy0/GEaOcd7uPW+ql4l6GM/8wbyP+0/dYkn+Zu/rd/ud91tPwjF2DxuTMzLBdAadYBInXWxR1LFCnUqOJgVKT2H/AOx5+LR5p9S9iar3Bzns0gENJtz2Gisb/hu13xViCdRA+q3/APRiTux8kjhfdwxoOpMx0ixVNeiRqCF6Thv8OaYMuNhpLpJvuAABa2pTgcEw1OxABIA1JJjSwudLWSfzorpWTyPJqGGcdGuM20m8GE8wvDnxLmAGIaL28F6AMLh2kANknQGbi1xO11UeL0WuyimwO0giXzeJAbIJDZA1XNP5Up9IVs5fBcPgAFsxoQJO/wB0x/TuJu1x65TtzTl3tW0GMjrzl7Lm5o3Za/pqhsd7YmnINMh217Hx7ui5/wCcn0KmwejwmqR8BHerf+Hap6fm6ro+0td0uIGSARIyTrpMl1+XJDYn2jdpmJnkCIHO5knyRxlY6GVP2ZcPiqNbHeT4oqlwei34qhcRsPsJKUNxNQkF4psMDtVCAe8C9+8ITF4hpJmsTMSGtJHmSJ1KFBv2OjosuGEwx7o1MOibf1ECVGjjaINqZjTM3I7w7EkFcnRq02uJPvHtjmGGe8EofE8QLz/T4uPzK2WEdHfUeJMcTAJyzckxM6dqLqNTjFH+u4GkX8bSvOxiDBufNbbiiNCRaLKl8b8hR2GI9p6eoa5xHOMvqllXjZrCAWsdJjtOFonWY81z4rSPAqGGqOaZFiF0x+OkOjueE4EObmcZdzmfke9P8Lhmt0A8glPsgM9IyZMz5rpmUQF2RjoDTGBV4jUI2kyVN9JNoBW8HkFKlWdBt8vsj6zBoRK3RoyigE+JxL8tpStmMqkfusuxfgRCFpcJaBqk0ByeM98Iva/3SjFmrDo25A/g8V6U/hLTBQGL9m6bs0yZUuAHmOKDjGZxaJ1udraa+CXV6gabHMBvBAPgV33G/Z5vuiBIIj8subq+zHYBnf7rOWJ2BzVTEG45qlxMfn5ui8Tg8pjryIVNenDOsj5JKgFxKxWuorFpaA6LC+3lbMZDCLnQiLdD81D/AIlr1K1MF8B5ggfkrnaYLSSeXzRuHxAbUpOOrST9R81j4YJ6Q0kM6nHMQwljsW2Af2uM3OhcKZ031WO4rpLq2KAY7PkqVQAYtdzRAFzIE21SZzntdUc0xnkHq12ouFf/AJtU9y2l7w5DYtEAdNAh4l6X+hUOMFxlpz/+3pZ3DM1sOeS2xEmYEczzmAlb8eX1AwUqVOC4coJuZeXRaLbJTUZB8vVE8Ne0OlzA/kCXCP8AaRKfiUU2v3+4UOMIPemCGgC858pt1qOy+HRVvxFMPdlZmIt23Zr/AOn3UDxJItsqXua5ptlltgLiQRqSZHqpYShSkS57RHaMA9r/AEgEW7ysuKSthQx/WQAGsa0zqBMgjTtSfVB1avaCGfjQJAmAbTYx1CzFtDSCKrKl/wBmf/yaAiOMAqtiL/Za9/qlprSSeRRAwlVodmpvbAm7TYGSJ5aFXwSAvbihykXtot4Kg9+jXO7mk/RL6VQhyLZxGpftvMzq47+Kpxa6AIoUhMOOW9yQbc5AEq2vgWN/+djtbNDzppqBqgi6ArMNRLzAQou7sDKQ06JjwjCh9ZrSJnbmhnYNwJESe4/VdH7O8Fc2q2oYix1WsU2x2dX7OcN90CIT11OyFoI9jVqIhRZCIxDIErENj8VsjsYO50lHYRqXUXXRza4GqbEEVaoAhVveYsJ6TCodWBcOSs98NkhlrXQEDj8YQLI0sslWPp3VR7E+gOvVzAz+XChSbdoPMn0Ku9xNpU2NjcWt/aE3QkIsbwOm+q02Gtso+y5L2j4O2i8AOzZhOhEXXob6wVeKbTeyHNDo5tUShYHk36buWL0L/JKf9FPxaSfOViz8LFZ5djQc5ueQ7tAtYlmZ1tgPkj2YRgOZznxF+wPivb4tOqur4nDZAW06pILZmo0C0ZhAG+glYvJWkiwalTfVaGsAJaLyWtAvAkuICUAkOg7FNTxYNqe8psbSLdIzG+l8xN0qqvlxJ1JnzMrSCftATxNSfzkrcICdEK4I3h5i6qeogEtJsFFr4BTPhzMOQTWNUGRGTLpvqNfsluMaJOUENkxNzE2lc8Wm6A1kDj3oZ1QAoioYEBL67YK2grAIoGQeqKY4xqhcL8Kyq8yhxtgbe/teKtplDMYSZRlDCOdoJHh5DmeitoCwOldJ7KYQkl0WkXSzB8AqOMRtJ2AvGp/LL0PgfC20qTRF9+/vhEY0xFh4S15ki5EW37+aMNENAAEIqm1VYkrRCCMM5HNfCS0q8I04m2qTRQW7EBLsQ+St+/6BV69E1oRLDvuiqolCMbyVral9UMAmnT0UzTgyhxiYGnqEPjcbAi4/OcwhJsLQc7iLYOtvBAVsQHGyTvxN7OI+n28FU2v1B9P7+S1WMz5j1rm6277fNUVMVY3F+5Jq1Y7/AH/sqGVLlUsfsXkGZrDl6rDUVGyHrPhCVg3QYag5rEtNQ81irgTzOCrY4vac2rhJ5l0kmSe9Ka4It6IzEPEgoOu6TK8+EaOgjqFDJdTAst0xdaXQEm00QyAFEOW3XWb2IvzwqKlQwt+8solspRQzbDKjWZPgp09FY2nPNNd6EDMsICkGSUbg8C4ujKTPMbJieGaBrR36kd15K2UG9ickL6PDnH9pPURbvXVezXCXQcxE6aSfPYKWFpiQACT/AKfqBf0XTcNpQDJBP54+gVcaBOyFLCRsDEa/QJnSNlQArmlIZcaiorFRqPVJemBNjkdS0QOHuUxpQEmwRp9MwtUxcSp1n2vAVIf4/JIZcWjZC1nw5W51S4dCe7+U0IGxFQzb6/PVLa2McCdjzBj11Pmmb2NO/wA5STiJAdYl3fMhbY9mczHYju+X8qHvvzRDF61mW5iEGsOqi2rBQ7itypbGkMP1f5oqX156Khqm1oU6RW2bzLFZlWJcx8TzSs6VQxSc5RXEjcktgqMrUpgXArYKgStqaESzKY/OaozXVtIlxsdPlYK1EbJtKKoHXSIn6K6jgQG3Bc7kA4jzED1VlDhpLh7zK1upEiT6k+quONpkOSHnDabcggGPKesTdGtptH7R8/mh6FQQAJgcwR81ZnXYkczYbhqom5jknOFxHl36+YAXNNq/n9kTTfeSI74b6uJ+SicbNISo6P3m8T+eShWxMEA2nQE/b7pPU4jAgOHcCX/OAPBAsxJDp+qzWMtzOmDpVdR0FC0McCIALjyH829VQMeM/ayt8p8SCVPFl2hpSnXREDEgCZ8SYCBFWW9ls+OW3eUBjeIRPbYCNgC6O4xEpKNhdD79WItvpA+pVYqg/wA3XMYXHOndxi3LmU5o40Wm2YS3rzFt+icoUJSsaMf1W5Sh/Es0inAMTJsBGoMoFnGKlMQSx4NxeSOltElBsbkkP8QYabgW1P8AcLmcbii48wO7zt/Km/2hcbEAcyLEjoTMJdWxGYk38yfU6rXHFrsznK+iw1VH3gVJqLM4WxkXgqU9ZUKfetOJWbZokXsqDdXshAivzCvZUGxWbZVBcLFUKvVYkUeYu1WBYsXOUbCwrFiBm3aLbtFtYmgIvP54K3D/ABBYsVLsDpuGUgSLDTkmQaBoIWli7I9HJLsnKxqxYqJNVCtMCxYgZuofkpYMdoLFin0V7LuI1SDAJA5AmPJbwTAWGQDf6LFin0W+wU1nGxcY5SU1p0W+5cconnA5LaxKQl2JzUINideac8DpgtkgSHWMX0G6xYifQ4k+POOT85wudBWLEY/6Qn2WFQK0sVkezFpYsQhsmSttKxYsjQvp6LAtLFIySxYsQB//2Q=="/>
          <p:cNvSpPr>
            <a:spLocks noChangeAspect="1" noChangeArrowheads="1"/>
          </p:cNvSpPr>
          <p:nvPr/>
        </p:nvSpPr>
        <p:spPr bwMode="auto">
          <a:xfrm>
            <a:off x="85725" y="-884238"/>
            <a:ext cx="24669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1" name="AutoShape 4" descr="data:image/jpg;base64,/9j/4AAQSkZJRgABAQAAAQABAAD/2wCEAAkGBhQSERUUExQUFBUUFxcVFxgYGBYXFxcVFxQVFBcYFhgYHCYeGBokHBQWHy8gIycpLCwsFR4xNTAqNSYrLCkBCQoKDgwOGg8PGikkHyQsLCwsLCwsKSwsLCwsLCwsLCksLCwsLCwsLCwsLCwsLCwsLCwpLCwsLCwsLCwsKSwsLP/AABEIAMIBAwMBIgACEQEDEQH/xAAcAAACAgMBAQAAAAAAAAAAAAAEBQIDAAEGBwj/xAA/EAABAwIEAwUHAwIEBQUAAAABAAIRAyEEEjFBBVFhInGBkaEGEzKxwdHwFELhUvEHFWKSFjNTssIjJENygv/EABkBAAMBAQEAAAAAAAAAAAAAAAABAgMEBf/EACgRAAICAgICAgIBBQEAAAAAAAABAhEDIRIxE0EEUWHwIjKhscHxFP/aAAwDAQACEQMRAD8AHdh8K/De7Dmsa68OJJBF7GbRoO7dIOJYyjRaylShwInNfUHrvb+AluBrTLZInkJ0B/LKGKw9xyaYdH7SQTlJNpsbdCspZ3JKkjKOPZT+szT9LCdfqsoEyRP02/hVV35bC1+RuI3ndV4esXOvp5fmywkm9mh03s3Xy1WmMxkgNte2smy7zB4ttRsgtJkixBuF5xw2o5ts4Bd021ME72T7g9SlRqOd2nOaLdS74iPzRdnx8nFUc2SN7OxyreVV4HEe8YHRE7awiMq77s5yuFmVWZVmVAEMq3CnlW8qQFcLMqtyrYagZVlW8quZSJsBKk2gZjQzH0SsdMHyreVdlgeB02DTMSIM38hsk2M9n3tc7KJaLz4Ss1lTNXiaQmyqylhi4w0Enopimuq4TSyMDdd7bonPiEIcmc3X4PUYJLDGsi4HehPdrv6lPMCDYG3mudoez81HNLoDYvqSDopjlvsuWL6EjmQtQuhr+y7v2uB77JNicKWOLTqFSkmRKLQIQtsF1YWqOVWQEUBKtdRhCsdCsFc6LFwZsposaOSLpBC0aoV7cQFDTLTQaxEU6lkvbVlbbiIUlWGly0hf1AW0gPnfBcUs6ABoLydLi35tyVWJxhqizTa7idSTYE+ED+5Q+Ew8nKezEEmCee26Z1qFIzme5vKKZk6Tq4R+FcVKL0CAmNIYc7SG2i2pM6cxYq3AUy4wI8QOR6dCo4t0tjtBstImNSCLkdFdw/EvZZjomRIGu1pEjX1VXoolTrw9un3I/PVdRwTHEu7bmloMwdTYjsrmqri8tzgBrBlGUATc3cenVXsqNGhM6ctoTjLi7RLjZ3/BsbREw4NLrhs2A5cpT4BeccDZ7x2SNdD9/Nd3hsS2nTaKj2ggRrr916OKdrZyTjQbCyFGhXa8S0gj8KthbWQRDVINUg1MsBw0OAcTvp03lTKSXZcYuTpAWFwLqhho7+inV4e9pILTbeDC6qgxrWwBCvbELDzOzoWFULuEOApt7IFuXzROLwbXQ6BYyoOp5TpZSqP7Oqyb3ZqlqiNGpBRLn5j0QDUfhqVpSGK6XAmh5zXB02hHFgbDW2hHOpSqzQhNtvsSil0V0yrrKORafIEpFFhHMpPxzBscwvHxDfntdEVK5KXY/Flogbq43eiJVWxGWqOVXFqiWrqOOivKptELMqjmvCTVlJ0SKwhXYOmHG6JfhQFnaWjRK9gbaq2XFRqMgqdESU3FdiUt0R94sRxLViz0aUfOGFxZ+JwExbVNKNRj2nNvYmdtbQh8DgoPaeWjYDlrr3fNWOy9poJIcZOmgkWheVkab0FqzG06b2kMc6Wi4593L+Uva+H5SLTAsi24YMHZN7DSTGhiNN/LqpOLv3AZWkxN7WuOu/iqi+6djT+idZzQ2xkG1r78z1A0W3MdlBEm8Wlxk3jkD06KFFhfPu8r/wCoGwjaLjeD4eCMp03tiwmenY7pOvVPko1ZVlnDOMOpkA5o0nccoPIckfiKrnuLnfut+6B1sZQmJx2cAwGCSXEtlzjM3cTPNW0+J5SQIk3uRaLjb1WkszVJEUdZ7K48A+7kEbECB5m5O3JdWGLzyhx0sLKjAABd0nskm2gsN7hO+H+3rHfG0ixuL3EQOm67seaDXZhKLuzq20imfDHkW2XJ8P8Abmk6oGlpa0j4jz5EDRdK3iFOYa9snaRMJympKjSMa2dDnGVRZUjdAUq0ixV1MrBnRYdOYIdzYN1jahFkR7sEdUAC1HrdGuQq6tEzZRYy97IAaU8UIUamIQ9SiWiQZCgK3NABtPELDUlBOqwFlJ82lAyYIvN9UNU4MX3zATqj6bQ3qr2qk6E1fZy2M4c5hNiQN4shCxdliGhwLTebII8GZlga6z9Fqsn2YvF9CGjw8uE2HJUuwZBvaPknhoFhgiArsrXJeRj8aOcp0y0+P8qx7iU1/QAs6ifOShzhDOko5phwaA/0/NVuw52CONN39JVWIL2tMNJS5MOKA3OI3CxL3cADzmfmc51yb+GgG0LEuTHR4pUacoIdc/EOm350UqVO1jsdwO/86q5mHDjmDtdADp487hVMoxUDdW/TcdeXivNTT0JbNYU9qQezEyQPWdIReMpZgGki4OVw3tBB5ofBBrcou0k3m41j870a5hLjlvANupN48lE5OMgaop4fhjSbcjv2/PRR/WPBILWncwZ7gTIA/OiIZU90+HTAuJ+ivfXbJBgxpJF+QM6bbJcr21dlIH/Xh7II11E3F5siqZAYLSAAbi/WeqV4mLOAgGZy2DXaaEdOi3R4lGrQTF9x0Gmu6p47X8QoYvxUBzSGiRBN7zodPqhqNQMNwNYPIwearx2IAaDs4ggHu1KHw5942QN9JO28SqhGlYUHjGNJ1iCd48/z5omnxEyS0m+nZkACD3pNiXAHsi2UTawJA6WWUOKvnKSQOkWI+a6EnVoKPReB+2wo0RSaCX6jMZA0kfM6prhv8Qne8EsYG7gkzrcz3bLzWlWc4lwvqTFr2k37vRF4eoSIPSL3RzYz3nBY9tWmx4nK4AiRBgoxtXkvLPY3j5pudTMkOAyidxsCek26Lun8XZSa01XCnm0zECQAZIGoAIIv0VppodjLF1iCDzVmFE3IS+hxJlZgcwgiT6ImhW0V+hjVjREbKBwjVpj1ae9AxXVsSFLDOgyjMVhcwndL2WKYg2s61gSVEV3WEQSraFRSqgnQJDItpumSiM4VDapWZ0AB8RqxHJCNxCOxWFDhrCUZTJ2gxJtvqLXVKqId2GYfFiSDznzv85V4xQ2QJwTKbRkbAiNTrsfP/uQXFOIUMP2qtUhwFmAmZO5aNed1LaK2H8Y9oWYWl7ypMSGiIuTP2K4fif8Aim73bsrWhzrNIDuxp2jNnG55aLn/AGm9pP1BLczjTaZaDEzET03XN1aRkEzlBknn3A6juWUsiQDPEcbL3Fz3uc4mSQIk9wCxA52/1hvTLp6ra5fI/wB/4TZz2DrZImZmB1NpBTD34u4mHHbrO6ExlMh0AhwN2kEGddD91UypmHa1HystJRvYmg1rw7e8DuveP571PK5vabBAJkWt1BG+6BoVAHagiYnvt+eKYsrhthzAFtZHzv6rNppk1RPEYrsDNGnZEaO3nlsjGNbDTkHwjlYxuN0NBe2W7W7tgb9yjXxJYADbaIB10A75Kxcb0io0XYvBuIdlcDJBgRZtuevml7qIpy5zbi8beB+ivo4/3gsQ0xbS8W05wduvhbh64cyHQ6JkWN426q05R7G1Qj4niM7v5BtaBZE8MqEWmCXTP1gLfFuFvLxlacpAgjlH9PMRCGwfZfDgRNp3HgV1XGWPQHQUrkReeep7t0txWDaCCOyTcG8axG91pmOIeWgzJiTEnxi+ysxz3dlriImJ1iwNuSxgnGXYEsM9rSGGQbecfJMGYeBOaPvaL8igGPewtDRnaQQNTJGszMdyLZmacpmItHI3JHcUSbvTGFYetHak5hyM3nXTp0V/6pzz2nHNEDNMnkAl5IEDSI/jzv5FW0agdf4Yv33v81SsVBuHxxpkFrntIOoMRYgn1Ilex8JeKlGm9pIDmjW58SvGS1mWYsdxc7d/RHcI4y+m5uVzrWF/Ox+S2hIdHtlOnb4pWhXgxKU08U5wFiCRcaweS22uQZgnwWtDse0qtjKAxQJvsqDjnOHwmFujiC6wCALaGIgpk3ESk7g4XjRQdWfsDCAHD6wWUqklc1xDiT6YDjAB5zc9CPslOI9tQOybHQ7ReO+YSbSA7334vzSziuNpN+N7WxeCRMd2q8z4n7XVHEBr3BrdCTDj5W8DKQYriLqjy5zpJ1voNrlZPN9BaOn4j/iFUpuqtZlewlzWlzQCLmHCDrHNctjsa+rUc9z3PzAOBNzeCIO9ifJC1cW2Tm3Nu8lUPxw0zaGANwDf6zadVjKbZNl5hslhAOhtfv5DoqK7w6ZsNLkbaxKGGKgxMtGpG9wb87AhDVq3bLjaSCABAB37gNPBSo2Be7ijgYDbDS2yxL3490mIja5+6xaeP8CoOxr80BwaTMZm3hoJdYm5Hagd26GpYNgplxcC6ZuNrCD/AEmZ5zGyZOovkvZku2SwAOiYiJnke+6WOyyHEwCbt0drfWY71lB+kP2L8RSLCBM3gxzBVrq9jN4HqCY+nLRWcSY0BsHWTH876IYUzlkA9SuntJsbD+HY4ZsswHEHuPS6cvwegqAkatMaxpC5bBPIdy/NF0QxTnAf6hvsbSZ8PoubNFqWhOKCHtaH8g5oERO5J+f0Q1YZXZQ2M12nrcafRD4rGxFhcT45o8NEY2oKhDnAkt/byA1PUW71nTjtjoGrUngSHTBiRtFvvIQ9ai94BtnDuYiNiSbBOqlFsEDnfqJkkDe28KrBtY7Mwgg+Ai1gB1TWSt0IDpUmvAJ+LmbG+9viIV9XBhxDsomMpmBAGlgLE2RPu2gmQbSdbaHy1Pmt+8jkenSb+nyRyfoYG/PmlswBDvLUDx9VdUxJABDb6bCAMvpObyV7qstztsb9wvp3/fogx2mwCdZzOjoI66Jpr6DourVAficOfMEnXT5fVD15bBYZg9rkQRBi+kWjxVzACQWxOhIHW88tEVhMOGkySZcSfSx8VcZ8RCvEYpzGjLIib6Wned7lE8OxJNZhc2wiRcA6E/ZF46gHdkgOvNra2VFCmQ8iDYc5tr4FdCyprQ7PR6Xt0MwApENjXO3y0T/B8bpvaO02Y0BBI74XkdKt1mdldQxZGhIPemsn2B64ziDHGA9s8pBPlKQYv2xbTqObBlri03gWMSFwTMe6db+vh6IPiGLMEg3J1JEkn56p+T0B6DxX/EEBgFOcxHazCwsLCDfvS7i3tkX0g2nm7TSH2Hi0dPuvP62JfptrIvpa0dVOniHACXBoJvzjkspSlXYh0eIONveEdMx2FteSExXE+pJj62SR9cNcSe1B7wp0iXguvPS28eJuocfbAJdizME31M89Y8FFmLzaa6Ab+PSyoq4FxEEGGm2YxrqO+UTReGECA4gwSBBIAAgxY2+vek2q0FIk4F0m55j0v01Qv6MWkgAAg6Rmk3sSTNtVfXpPpEyBJhwm88xHntst0K7qgcHMa4uEhxBGWYIiDHjHNK6Vj0LHVHNiBYmCd56Hloqq+IcR2pvJ1tOht4BPMRROUWcWgkR8JFvhGukmZ5pVieHuvAMDoYWkMkWFoW5u5YixhXf9J56x/Cxbcl+0IKw1w6HFsMLgQb9mBYC/XwVvDcUcRVDHZQ2LwBJsZMka3/IQmHaX9tnItcNspF/RH08MCMT7uWupAODdspMOLXTNrW6rGk9e/wDBS2AcR4Wc1jOwFtAAARGxW8GOy9rhESOV8pI+Q80E/Fv7Ds3w2HSNu7+VPF4+XEiwJJ8YI+RjwWnGXTBfkjUAkkc50/OqZcOxBdlmYBgERoduo6JVmbHMnyCM4bTuZ2Ei/r6KMquJIZxHDANLi74ScrYJkS3UjQXm/MBawFWznWjLlcBIMHU6ePcrm/8Aqjt88ovqdNNf2jyVNSllL2OJDhBECxNgOQ0dryBWSdrix9jPCkucC3Lt8UkQO7uF7rUuYZ7JIPa7Tb9wlC4TEkAsgzEkxJtbn4dEa3CZhEamdgRa0WN5n0WEtPfQi1lcGQL6QDFvOPzmhatSczTaxjUTGseiJoYB45fXzAlEHh4JB0IJOnMRbkp5xTAXtaWtAFiCTc6205bC6opPLn5XHLFokjrA+/RNBw5oMkkz3a6bqxnD6cg5RMR9VfliPkhU0uZUcDEE986GY8Ne9His3KJbYkjeZkkT4H0CY0sE1zgMoudcpMFNT7PWuZ6Bo+pUSzIVnNU3F2XKCJ/NlbSwLspmSe8C3XmnzeE2/wCW4/8A7YP+26gaOUx7kD/cfUuuhZG+gsQNwDr3BOyk3hVSZGUb628oT2oahaRkjuDRb5oJmHcNc9+o+1lp5J/gCk4aNXD7IXFcKDtHgHunyumYwpn4HnxP2UncLfIPu/Al33CV5PQrYlp8EptP/NfPSw08Vh4PQ3zuv/VaT4J4zhFX/pN8c33RVP2cebltO20O63s5Osz3sNnNOwGHaL07dSfuraGGp/E0FonTr1TriHsQ6oQ4OAtGWDGverOH+xeRpBfMxaLW7yn4sjXZWznwynJPa1M36HRQdTpEGRrrfx1XVVPZNosXGD0Gl0uq+yjARc2v+37IXx5ioTNr05FhplneNvmsrcUY0C3em2NwWSIqR4iPKAEoxmHa/Wpfw+il4JJ7FTKv89bIABjdXU+JNdaPwJcXZRAe+N4Mdy0/GEaOcd7uPW+ql4l6GM/8wbyP+0/dYkn+Zu/rd/ud91tPwjF2DxuTMzLBdAadYBInXWxR1LFCnUqOJgVKT2H/AOx5+LR5p9S9iar3Bzns0gENJtz2Gisb/hu13xViCdRA+q3/APRiTux8kjhfdwxoOpMx0ixVNeiRqCF6Thv8OaYMuNhpLpJvuAABa2pTgcEw1OxABIA1JJjSwudLWSfzorpWTyPJqGGcdGuM20m8GE8wvDnxLmAGIaL28F6AMLh2kANknQGbi1xO11UeL0WuyimwO0giXzeJAbIJDZA1XNP5Up9IVs5fBcPgAFsxoQJO/wB0x/TuJu1x65TtzTl3tW0GMjrzl7Lm5o3Za/pqhsd7YmnINMh217Hx7ui5/wCcn0KmwejwmqR8BHerf+Hap6fm6ro+0td0uIGSARIyTrpMl1+XJDYn2jdpmJnkCIHO5knyRxlY6GVP2ZcPiqNbHeT4oqlwei34qhcRsPsJKUNxNQkF4psMDtVCAe8C9+8ITF4hpJmsTMSGtJHmSJ1KFBv2OjosuGEwx7o1MOibf1ECVGjjaINqZjTM3I7w7EkFcnRq02uJPvHtjmGGe8EofE8QLz/T4uPzK2WEdHfUeJMcTAJyzckxM6dqLqNTjFH+u4GkX8bSvOxiDBufNbbiiNCRaLKl8b8hR2GI9p6eoa5xHOMvqllXjZrCAWsdJjtOFonWY81z4rSPAqGGqOaZFiF0x+OkOjueE4EObmcZdzmfke9P8Lhmt0A8glPsgM9IyZMz5rpmUQF2RjoDTGBV4jUI2kyVN9JNoBW8HkFKlWdBt8vsj6zBoRK3RoyigE+JxL8tpStmMqkfusuxfgRCFpcJaBqk0ByeM98Iva/3SjFmrDo25A/g8V6U/hLTBQGL9m6bs0yZUuAHmOKDjGZxaJ1udraa+CXV6gabHMBvBAPgV33G/Z5vuiBIIj8subq+zHYBnf7rOWJ2BzVTEG45qlxMfn5ui8Tg8pjryIVNenDOsj5JKgFxKxWuorFpaA6LC+3lbMZDCLnQiLdD81D/AIlr1K1MF8B5ggfkrnaYLSSeXzRuHxAbUpOOrST9R81j4YJ6Q0kM6nHMQwljsW2Af2uM3OhcKZ031WO4rpLq2KAY7PkqVQAYtdzRAFzIE21SZzntdUc0xnkHq12ouFf/AJtU9y2l7w5DYtEAdNAh4l6X+hUOMFxlpz/+3pZ3DM1sOeS2xEmYEczzmAlb8eX1AwUqVOC4coJuZeXRaLbJTUZB8vVE8Ne0OlzA/kCXCP8AaRKfiUU2v3+4UOMIPemCGgC858pt1qOy+HRVvxFMPdlZmIt23Zr/AOn3UDxJItsqXua5ptlltgLiQRqSZHqpYShSkS57RHaMA9r/AEgEW7ysuKSthQx/WQAGsa0zqBMgjTtSfVB1avaCGfjQJAmAbTYx1CzFtDSCKrKl/wBmf/yaAiOMAqtiL/Za9/qlprSSeRRAwlVodmpvbAm7TYGSJ5aFXwSAvbihykXtot4Kg9+jXO7mk/RL6VQhyLZxGpftvMzq47+Kpxa6AIoUhMOOW9yQbc5AEq2vgWN/+djtbNDzppqBqgi6ArMNRLzAQou7sDKQ06JjwjCh9ZrSJnbmhnYNwJESe4/VdH7O8Fc2q2oYix1WsU2x2dX7OcN90CIT11OyFoI9jVqIhRZCIxDIErENj8VsjsYO50lHYRqXUXXRza4GqbEEVaoAhVveYsJ6TCodWBcOSs98NkhlrXQEDj8YQLI0sslWPp3VR7E+gOvVzAz+XChSbdoPMn0Ku9xNpU2NjcWt/aE3QkIsbwOm+q02Gtso+y5L2j4O2i8AOzZhOhEXXob6wVeKbTeyHNDo5tUShYHk36buWL0L/JKf9FPxaSfOViz8LFZ5djQc5ueQ7tAtYlmZ1tgPkj2YRgOZznxF+wPivb4tOqur4nDZAW06pILZmo0C0ZhAG+glYvJWkiwalTfVaGsAJaLyWtAvAkuICUAkOg7FNTxYNqe8psbSLdIzG+l8xN0qqvlxJ1JnzMrSCftATxNSfzkrcICdEK4I3h5i6qeogEtJsFFr4BTPhzMOQTWNUGRGTLpvqNfsluMaJOUENkxNzE2lc8Wm6A1kDj3oZ1QAoioYEBL67YK2grAIoGQeqKY4xqhcL8Kyq8yhxtgbe/teKtplDMYSZRlDCOdoJHh5DmeitoCwOldJ7KYQkl0WkXSzB8AqOMRtJ2AvGp/LL0PgfC20qTRF9+/vhEY0xFh4S15ki5EW37+aMNENAAEIqm1VYkrRCCMM5HNfCS0q8I04m2qTRQW7EBLsQ+St+/6BV69E1oRLDvuiqolCMbyVral9UMAmnT0UzTgyhxiYGnqEPjcbAi4/OcwhJsLQc7iLYOtvBAVsQHGyTvxN7OI+n28FU2v1B9P7+S1WMz5j1rm6277fNUVMVY3F+5Jq1Y7/AH/sqGVLlUsfsXkGZrDl6rDUVGyHrPhCVg3QYag5rEtNQ81irgTzOCrY4vac2rhJ5l0kmSe9Ka4It6IzEPEgoOu6TK8+EaOgjqFDJdTAst0xdaXQEm00QyAFEOW3XWb2IvzwqKlQwt+8solspRQzbDKjWZPgp09FY2nPNNd6EDMsICkGSUbg8C4ujKTPMbJieGaBrR36kd15K2UG9ickL6PDnH9pPURbvXVezXCXQcxE6aSfPYKWFpiQACT/AKfqBf0XTcNpQDJBP54+gVcaBOyFLCRsDEa/QJnSNlQArmlIZcaiorFRqPVJemBNjkdS0QOHuUxpQEmwRp9MwtUxcSp1n2vAVIf4/JIZcWjZC1nw5W51S4dCe7+U0IGxFQzb6/PVLa2McCdjzBj11Pmmb2NO/wA5STiJAdYl3fMhbY9mczHYju+X8qHvvzRDF61mW5iEGsOqi2rBQ7itypbGkMP1f5oqX156Khqm1oU6RW2bzLFZlWJcx8TzSs6VQxSc5RXEjcktgqMrUpgXArYKgStqaESzKY/OaozXVtIlxsdPlYK1EbJtKKoHXSIn6K6jgQG3Bc7kA4jzED1VlDhpLh7zK1upEiT6k+quONpkOSHnDabcggGPKesTdGtptH7R8/mh6FQQAJgcwR81ZnXYkczYbhqom5jknOFxHl36+YAXNNq/n9kTTfeSI74b6uJ+SicbNISo6P3m8T+eShWxMEA2nQE/b7pPU4jAgOHcCX/OAPBAsxJDp+qzWMtzOmDpVdR0FC0McCIALjyH829VQMeM/ayt8p8SCVPFl2hpSnXREDEgCZ8SYCBFWW9ls+OW3eUBjeIRPbYCNgC6O4xEpKNhdD79WItvpA+pVYqg/wA3XMYXHOndxi3LmU5o40Wm2YS3rzFt+icoUJSsaMf1W5Sh/Es0inAMTJsBGoMoFnGKlMQSx4NxeSOltElBsbkkP8QYabgW1P8AcLmcbii48wO7zt/Km/2hcbEAcyLEjoTMJdWxGYk38yfU6rXHFrsznK+iw1VH3gVJqLM4WxkXgqU9ZUKfetOJWbZokXsqDdXshAivzCvZUGxWbZVBcLFUKvVYkUeYu1WBYsXOUbCwrFiBm3aLbtFtYmgIvP54K3D/ABBYsVLsDpuGUgSLDTkmQaBoIWli7I9HJLsnKxqxYqJNVCtMCxYgZuofkpYMdoLFin0V7LuI1SDAJA5AmPJbwTAWGQDf6LFin0W+wU1nGxcY5SU1p0W+5cconnA5LaxKQl2JzUINideac8DpgtkgSHWMX0G6xYifQ4k+POOT85wudBWLEY/6Qn2WFQK0sVkezFpYsQhsmSttKxYsjQvp6LAtLFIySxYsQB//2Q=="/>
          <p:cNvSpPr>
            <a:spLocks noChangeAspect="1" noChangeArrowheads="1"/>
          </p:cNvSpPr>
          <p:nvPr/>
        </p:nvSpPr>
        <p:spPr bwMode="auto">
          <a:xfrm>
            <a:off x="85725" y="-884238"/>
            <a:ext cx="24669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2" name="AutoShape 6" descr="data:image/jpg;base64,/9j/4AAQSkZJRgABAQAAAQABAAD/2wCEAAkGBhQSERUUExQUFBUUFxcVFxgYGBYXFxcVFxQVFBcYFhgYHCYeGBokHBQWHy8gIycpLCwsFR4xNTAqNSYrLCkBCQoKDgwOGg8PGikkHyQsLCwsLCwsKSwsLCwsLCwsLCksLCwsLCwsLCwsLCwsLCwsLCwpLCwsLCwsLCwsKSwsLP/AABEIAMIBAwMBIgACEQEDEQH/xAAcAAACAgMBAQAAAAAAAAAAAAAEBQIDAAEGBwj/xAA/EAABAwIEAwUHAwIEBQUAAAABAAIRAyEEEjFBBVFhInGBkaEGEzKxwdHwFELhUvEHFWKSFjNTssIjJENygv/EABkBAAMBAQEAAAAAAAAAAAAAAAABAgMEBf/EACgRAAICAgICAgIBBQEAAAAAAAABAhEDIRIxE0EEUWHwIjKhscHxFP/aAAwDAQACEQMRAD8AHdh8K/De7Dmsa68OJJBF7GbRoO7dIOJYyjRaylShwInNfUHrvb+AluBrTLZInkJ0B/LKGKw9xyaYdH7SQTlJNpsbdCspZ3JKkjKOPZT+szT9LCdfqsoEyRP02/hVV35bC1+RuI3ndV4esXOvp5fmywkm9mh03s3Xy1WmMxkgNte2smy7zB4ttRsgtJkixBuF5xw2o5ts4Bd021ME72T7g9SlRqOd2nOaLdS74iPzRdnx8nFUc2SN7OxyreVV4HEe8YHRE7awiMq77s5yuFmVWZVmVAEMq3CnlW8qQFcLMqtyrYagZVlW8quZSJsBKk2gZjQzH0SsdMHyreVdlgeB02DTMSIM38hsk2M9n3tc7KJaLz4Ss1lTNXiaQmyqylhi4w0Enopimuq4TSyMDdd7bonPiEIcmc3X4PUYJLDGsi4HehPdrv6lPMCDYG3mudoez81HNLoDYvqSDopjlvsuWL6EjmQtQuhr+y7v2uB77JNicKWOLTqFSkmRKLQIQtsF1YWqOVWQEUBKtdRhCsdCsFc6LFwZsposaOSLpBC0aoV7cQFDTLTQaxEU6lkvbVlbbiIUlWGly0hf1AW0gPnfBcUs6ABoLydLi35tyVWJxhqizTa7idSTYE+ED+5Q+Ew8nKezEEmCee26Z1qFIzme5vKKZk6Tq4R+FcVKL0CAmNIYc7SG2i2pM6cxYq3AUy4wI8QOR6dCo4t0tjtBstImNSCLkdFdw/EvZZjomRIGu1pEjX1VXoolTrw9un3I/PVdRwTHEu7bmloMwdTYjsrmqri8tzgBrBlGUATc3cenVXsqNGhM6ctoTjLi7RLjZ3/BsbREw4NLrhs2A5cpT4BeccDZ7x2SNdD9/Nd3hsS2nTaKj2ggRrr916OKdrZyTjQbCyFGhXa8S0gj8KthbWQRDVINUg1MsBw0OAcTvp03lTKSXZcYuTpAWFwLqhho7+inV4e9pILTbeDC6qgxrWwBCvbELDzOzoWFULuEOApt7IFuXzROLwbXQ6BYyoOp5TpZSqP7Oqyb3ZqlqiNGpBRLn5j0QDUfhqVpSGK6XAmh5zXB02hHFgbDW2hHOpSqzQhNtvsSil0V0yrrKORafIEpFFhHMpPxzBscwvHxDfntdEVK5KXY/Flogbq43eiJVWxGWqOVXFqiWrqOOivKptELMqjmvCTVlJ0SKwhXYOmHG6JfhQFnaWjRK9gbaq2XFRqMgqdESU3FdiUt0R94sRxLViz0aUfOGFxZ+JwExbVNKNRj2nNvYmdtbQh8DgoPaeWjYDlrr3fNWOy9poJIcZOmgkWheVkab0FqzG06b2kMc6Wi4593L+Uva+H5SLTAsi24YMHZN7DSTGhiNN/LqpOLv3AZWkxN7WuOu/iqi+6djT+idZzQ2xkG1r78z1A0W3MdlBEm8Wlxk3jkD06KFFhfPu8r/wCoGwjaLjeD4eCMp03tiwmenY7pOvVPko1ZVlnDOMOpkA5o0nccoPIckfiKrnuLnfut+6B1sZQmJx2cAwGCSXEtlzjM3cTPNW0+J5SQIk3uRaLjb1WkszVJEUdZ7K48A+7kEbECB5m5O3JdWGLzyhx0sLKjAABd0nskm2gsN7hO+H+3rHfG0ixuL3EQOm67seaDXZhKLuzq20imfDHkW2XJ8P8Abmk6oGlpa0j4jz5EDRdK3iFOYa9snaRMJympKjSMa2dDnGVRZUjdAUq0ixV1MrBnRYdOYIdzYN1jahFkR7sEdUAC1HrdGuQq6tEzZRYy97IAaU8UIUamIQ9SiWiQZCgK3NABtPELDUlBOqwFlJ82lAyYIvN9UNU4MX3zATqj6bQ3qr2qk6E1fZy2M4c5hNiQN4shCxdliGhwLTebII8GZlga6z9Fqsn2YvF9CGjw8uE2HJUuwZBvaPknhoFhgiArsrXJeRj8aOcp0y0+P8qx7iU1/QAs6ifOShzhDOko5phwaA/0/NVuw52CONN39JVWIL2tMNJS5MOKA3OI3CxL3cADzmfmc51yb+GgG0LEuTHR4pUacoIdc/EOm350UqVO1jsdwO/86q5mHDjmDtdADp487hVMoxUDdW/TcdeXivNTT0JbNYU9qQezEyQPWdIReMpZgGki4OVw3tBB5ofBBrcou0k3m41j870a5hLjlvANupN48lE5OMgaop4fhjSbcjv2/PRR/WPBILWncwZ7gTIA/OiIZU90+HTAuJ+ivfXbJBgxpJF+QM6bbJcr21dlIH/Xh7II11E3F5siqZAYLSAAbi/WeqV4mLOAgGZy2DXaaEdOi3R4lGrQTF9x0Gmu6p47X8QoYvxUBzSGiRBN7zodPqhqNQMNwNYPIwearx2IAaDs4ggHu1KHw5942QN9JO28SqhGlYUHjGNJ1iCd48/z5omnxEyS0m+nZkACD3pNiXAHsi2UTawJA6WWUOKvnKSQOkWI+a6EnVoKPReB+2wo0RSaCX6jMZA0kfM6prhv8Qne8EsYG7gkzrcz3bLzWlWc4lwvqTFr2k37vRF4eoSIPSL3RzYz3nBY9tWmx4nK4AiRBgoxtXkvLPY3j5pudTMkOAyidxsCek26Lun8XZSa01XCnm0zECQAZIGoAIIv0VppodjLF1iCDzVmFE3IS+hxJlZgcwgiT6ImhW0V+hjVjREbKBwjVpj1ae9AxXVsSFLDOgyjMVhcwndL2WKYg2s61gSVEV3WEQSraFRSqgnQJDItpumSiM4VDapWZ0AB8RqxHJCNxCOxWFDhrCUZTJ2gxJtvqLXVKqId2GYfFiSDznzv85V4xQ2QJwTKbRkbAiNTrsfP/uQXFOIUMP2qtUhwFmAmZO5aNed1LaK2H8Y9oWYWl7ypMSGiIuTP2K4fif8Aim73bsrWhzrNIDuxp2jNnG55aLn/AGm9pP1BLczjTaZaDEzET03XN1aRkEzlBknn3A6juWUsiQDPEcbL3Fz3uc4mSQIk9wCxA52/1hvTLp6ra5fI/wB/4TZz2DrZImZmB1NpBTD34u4mHHbrO6ExlMh0AhwN2kEGddD91UypmHa1HystJRvYmg1rw7e8DuveP571PK5vabBAJkWt1BG+6BoVAHagiYnvt+eKYsrhthzAFtZHzv6rNppk1RPEYrsDNGnZEaO3nlsjGNbDTkHwjlYxuN0NBe2W7W7tgb9yjXxJYADbaIB10A75Kxcb0io0XYvBuIdlcDJBgRZtuevml7qIpy5zbi8beB+ivo4/3gsQ0xbS8W05wduvhbh64cyHQ6JkWN426q05R7G1Qj4niM7v5BtaBZE8MqEWmCXTP1gLfFuFvLxlacpAgjlH9PMRCGwfZfDgRNp3HgV1XGWPQHQUrkReeep7t0txWDaCCOyTcG8axG91pmOIeWgzJiTEnxi+ysxz3dlriImJ1iwNuSxgnGXYEsM9rSGGQbecfJMGYeBOaPvaL8igGPewtDRnaQQNTJGszMdyLZmacpmItHI3JHcUSbvTGFYetHak5hyM3nXTp0V/6pzz2nHNEDNMnkAl5IEDSI/jzv5FW0agdf4Yv33v81SsVBuHxxpkFrntIOoMRYgn1Ilex8JeKlGm9pIDmjW58SvGS1mWYsdxc7d/RHcI4y+m5uVzrWF/Ox+S2hIdHtlOnb4pWhXgxKU08U5wFiCRcaweS22uQZgnwWtDse0qtjKAxQJvsqDjnOHwmFujiC6wCALaGIgpk3ESk7g4XjRQdWfsDCAHD6wWUqklc1xDiT6YDjAB5zc9CPslOI9tQOybHQ7ReO+YSbSA7334vzSziuNpN+N7WxeCRMd2q8z4n7XVHEBr3BrdCTDj5W8DKQYriLqjy5zpJ1voNrlZPN9BaOn4j/iFUpuqtZlewlzWlzQCLmHCDrHNctjsa+rUc9z3PzAOBNzeCIO9ifJC1cW2Tm3Nu8lUPxw0zaGANwDf6zadVjKbZNl5hslhAOhtfv5DoqK7w6ZsNLkbaxKGGKgxMtGpG9wb87AhDVq3bLjaSCABAB37gNPBSo2Be7ijgYDbDS2yxL3490mIja5+6xaeP8CoOxr80BwaTMZm3hoJdYm5Hagd26GpYNgplxcC6ZuNrCD/AEmZ5zGyZOovkvZku2SwAOiYiJnke+6WOyyHEwCbt0drfWY71lB+kP2L8RSLCBM3gxzBVrq9jN4HqCY+nLRWcSY0BsHWTH876IYUzlkA9SuntJsbD+HY4ZsswHEHuPS6cvwegqAkatMaxpC5bBPIdy/NF0QxTnAf6hvsbSZ8PoubNFqWhOKCHtaH8g5oERO5J+f0Q1YZXZQ2M12nrcafRD4rGxFhcT45o8NEY2oKhDnAkt/byA1PUW71nTjtjoGrUngSHTBiRtFvvIQ9ai94BtnDuYiNiSbBOqlFsEDnfqJkkDe28KrBtY7Mwgg+Ai1gB1TWSt0IDpUmvAJ+LmbG+9viIV9XBhxDsomMpmBAGlgLE2RPu2gmQbSdbaHy1Pmt+8jkenSb+nyRyfoYG/PmlswBDvLUDx9VdUxJABDb6bCAMvpObyV7qstztsb9wvp3/fogx2mwCdZzOjoI66Jpr6DourVAficOfMEnXT5fVD15bBYZg9rkQRBi+kWjxVzACQWxOhIHW88tEVhMOGkySZcSfSx8VcZ8RCvEYpzGjLIib6Wned7lE8OxJNZhc2wiRcA6E/ZF46gHdkgOvNra2VFCmQ8iDYc5tr4FdCyprQ7PR6Xt0MwApENjXO3y0T/B8bpvaO02Y0BBI74XkdKt1mdldQxZGhIPemsn2B64ziDHGA9s8pBPlKQYv2xbTqObBlri03gWMSFwTMe6db+vh6IPiGLMEg3J1JEkn56p+T0B6DxX/EEBgFOcxHazCwsLCDfvS7i3tkX0g2nm7TSH2Hi0dPuvP62JfptrIvpa0dVOniHACXBoJvzjkspSlXYh0eIONveEdMx2FteSExXE+pJj62SR9cNcSe1B7wp0iXguvPS28eJuocfbAJdizME31M89Y8FFmLzaa6Ab+PSyoq4FxEEGGm2YxrqO+UTReGECA4gwSBBIAAgxY2+vek2q0FIk4F0m55j0v01Qv6MWkgAAg6Rmk3sSTNtVfXpPpEyBJhwm88xHntst0K7qgcHMa4uEhxBGWYIiDHjHNK6Vj0LHVHNiBYmCd56Hloqq+IcR2pvJ1tOht4BPMRROUWcWgkR8JFvhGukmZ5pVieHuvAMDoYWkMkWFoW5u5YixhXf9J56x/Cxbcl+0IKw1w6HFsMLgQb9mBYC/XwVvDcUcRVDHZQ2LwBJsZMka3/IQmHaX9tnItcNspF/RH08MCMT7uWupAODdspMOLXTNrW6rGk9e/wDBS2AcR4Wc1jOwFtAAARGxW8GOy9rhESOV8pI+Q80E/Fv7Ds3w2HSNu7+VPF4+XEiwJJ8YI+RjwWnGXTBfkjUAkkc50/OqZcOxBdlmYBgERoduo6JVmbHMnyCM4bTuZ2Ei/r6KMquJIZxHDANLi74ScrYJkS3UjQXm/MBawFWznWjLlcBIMHU6ePcrm/8Aqjt88ovqdNNf2jyVNSllL2OJDhBECxNgOQ0dryBWSdrix9jPCkucC3Lt8UkQO7uF7rUuYZ7JIPa7Tb9wlC4TEkAsgzEkxJtbn4dEa3CZhEamdgRa0WN5n0WEtPfQi1lcGQL6QDFvOPzmhatSczTaxjUTGseiJoYB45fXzAlEHh4JB0IJOnMRbkp5xTAXtaWtAFiCTc6205bC6opPLn5XHLFokjrA+/RNBw5oMkkz3a6bqxnD6cg5RMR9VfliPkhU0uZUcDEE986GY8Ne9His3KJbYkjeZkkT4H0CY0sE1zgMoudcpMFNT7PWuZ6Bo+pUSzIVnNU3F2XKCJ/NlbSwLspmSe8C3XmnzeE2/wCW4/8A7YP+26gaOUx7kD/cfUuuhZG+gsQNwDr3BOyk3hVSZGUb628oT2oahaRkjuDRb5oJmHcNc9+o+1lp5J/gCk4aNXD7IXFcKDtHgHunyumYwpn4HnxP2UncLfIPu/Al33CV5PQrYlp8EptP/NfPSw08Vh4PQ3zuv/VaT4J4zhFX/pN8c33RVP2cebltO20O63s5Osz3sNnNOwGHaL07dSfuraGGp/E0FonTr1TriHsQ6oQ4OAtGWDGverOH+xeRpBfMxaLW7yn4sjXZWznwynJPa1M36HRQdTpEGRrrfx1XVVPZNosXGD0Gl0uq+yjARc2v+37IXx5ioTNr05FhplneNvmsrcUY0C3em2NwWSIqR4iPKAEoxmHa/Wpfw+il4JJ7FTKv89bIABjdXU+JNdaPwJcXZRAe+N4Mdy0/GEaOcd7uPW+ql4l6GM/8wbyP+0/dYkn+Zu/rd/ud91tPwjF2DxuTMzLBdAadYBInXWxR1LFCnUqOJgVKT2H/AOx5+LR5p9S9iar3Bzns0gENJtz2Gisb/hu13xViCdRA+q3/APRiTux8kjhfdwxoOpMx0ixVNeiRqCF6Thv8OaYMuNhpLpJvuAABa2pTgcEw1OxABIA1JJjSwudLWSfzorpWTyPJqGGcdGuM20m8GE8wvDnxLmAGIaL28F6AMLh2kANknQGbi1xO11UeL0WuyimwO0giXzeJAbIJDZA1XNP5Up9IVs5fBcPgAFsxoQJO/wB0x/TuJu1x65TtzTl3tW0GMjrzl7Lm5o3Za/pqhsd7YmnINMh217Hx7ui5/wCcn0KmwejwmqR8BHerf+Hap6fm6ro+0td0uIGSARIyTrpMl1+XJDYn2jdpmJnkCIHO5knyRxlY6GVP2ZcPiqNbHeT4oqlwei34qhcRsPsJKUNxNQkF4psMDtVCAe8C9+8ITF4hpJmsTMSGtJHmSJ1KFBv2OjosuGEwx7o1MOibf1ECVGjjaINqZjTM3I7w7EkFcnRq02uJPvHtjmGGe8EofE8QLz/T4uPzK2WEdHfUeJMcTAJyzckxM6dqLqNTjFH+u4GkX8bSvOxiDBufNbbiiNCRaLKl8b8hR2GI9p6eoa5xHOMvqllXjZrCAWsdJjtOFonWY81z4rSPAqGGqOaZFiF0x+OkOjueE4EObmcZdzmfke9P8Lhmt0A8glPsgM9IyZMz5rpmUQF2RjoDTGBV4jUI2kyVN9JNoBW8HkFKlWdBt8vsj6zBoRK3RoyigE+JxL8tpStmMqkfusuxfgRCFpcJaBqk0ByeM98Iva/3SjFmrDo25A/g8V6U/hLTBQGL9m6bs0yZUuAHmOKDjGZxaJ1udraa+CXV6gabHMBvBAPgV33G/Z5vuiBIIj8subq+zHYBnf7rOWJ2BzVTEG45qlxMfn5ui8Tg8pjryIVNenDOsj5JKgFxKxWuorFpaA6LC+3lbMZDCLnQiLdD81D/AIlr1K1MF8B5ggfkrnaYLSSeXzRuHxAbUpOOrST9R81j4YJ6Q0kM6nHMQwljsW2Af2uM3OhcKZ031WO4rpLq2KAY7PkqVQAYtdzRAFzIE21SZzntdUc0xnkHq12ouFf/AJtU9y2l7w5DYtEAdNAh4l6X+hUOMFxlpz/+3pZ3DM1sOeS2xEmYEczzmAlb8eX1AwUqVOC4coJuZeXRaLbJTUZB8vVE8Ne0OlzA/kCXCP8AaRKfiUU2v3+4UOMIPemCGgC858pt1qOy+HRVvxFMPdlZmIt23Zr/AOn3UDxJItsqXua5ptlltgLiQRqSZHqpYShSkS57RHaMA9r/AEgEW7ysuKSthQx/WQAGsa0zqBMgjTtSfVB1avaCGfjQJAmAbTYx1CzFtDSCKrKl/wBmf/yaAiOMAqtiL/Za9/qlprSSeRRAwlVodmpvbAm7TYGSJ5aFXwSAvbihykXtot4Kg9+jXO7mk/RL6VQhyLZxGpftvMzq47+Kpxa6AIoUhMOOW9yQbc5AEq2vgWN/+djtbNDzppqBqgi6ArMNRLzAQou7sDKQ06JjwjCh9ZrSJnbmhnYNwJESe4/VdH7O8Fc2q2oYix1WsU2x2dX7OcN90CIT11OyFoI9jVqIhRZCIxDIErENj8VsjsYO50lHYRqXUXXRza4GqbEEVaoAhVveYsJ6TCodWBcOSs98NkhlrXQEDj8YQLI0sslWPp3VR7E+gOvVzAz+XChSbdoPMn0Ku9xNpU2NjcWt/aE3QkIsbwOm+q02Gtso+y5L2j4O2i8AOzZhOhEXXob6wVeKbTeyHNDo5tUShYHk36buWL0L/JKf9FPxaSfOViz8LFZ5djQc5ueQ7tAtYlmZ1tgPkj2YRgOZznxF+wPivb4tOqur4nDZAW06pILZmo0C0ZhAG+glYvJWkiwalTfVaGsAJaLyWtAvAkuICUAkOg7FNTxYNqe8psbSLdIzG+l8xN0qqvlxJ1JnzMrSCftATxNSfzkrcICdEK4I3h5i6qeogEtJsFFr4BTPhzMOQTWNUGRGTLpvqNfsluMaJOUENkxNzE2lc8Wm6A1kDj3oZ1QAoioYEBL67YK2grAIoGQeqKY4xqhcL8Kyq8yhxtgbe/teKtplDMYSZRlDCOdoJHh5DmeitoCwOldJ7KYQkl0WkXSzB8AqOMRtJ2AvGp/LL0PgfC20qTRF9+/vhEY0xFh4S15ki5EW37+aMNENAAEIqm1VYkrRCCMM5HNfCS0q8I04m2qTRQW7EBLsQ+St+/6BV69E1oRLDvuiqolCMbyVral9UMAmnT0UzTgyhxiYGnqEPjcbAi4/OcwhJsLQc7iLYOtvBAVsQHGyTvxN7OI+n28FU2v1B9P7+S1WMz5j1rm6277fNUVMVY3F+5Jq1Y7/AH/sqGVLlUsfsXkGZrDl6rDUVGyHrPhCVg3QYag5rEtNQ81irgTzOCrY4vac2rhJ5l0kmSe9Ka4It6IzEPEgoOu6TK8+EaOgjqFDJdTAst0xdaXQEm00QyAFEOW3XWb2IvzwqKlQwt+8solspRQzbDKjWZPgp09FY2nPNNd6EDMsICkGSUbg8C4ujKTPMbJieGaBrR36kd15K2UG9ickL6PDnH9pPURbvXVezXCXQcxE6aSfPYKWFpiQACT/AKfqBf0XTcNpQDJBP54+gVcaBOyFLCRsDEa/QJnSNlQArmlIZcaiorFRqPVJemBNjkdS0QOHuUxpQEmwRp9MwtUxcSp1n2vAVIf4/JIZcWjZC1nw5W51S4dCe7+U0IGxFQzb6/PVLa2McCdjzBj11Pmmb2NO/wA5STiJAdYl3fMhbY9mczHYju+X8qHvvzRDF61mW5iEGsOqi2rBQ7itypbGkMP1f5oqX156Khqm1oU6RW2bzLFZlWJcx8TzSs6VQxSc5RXEjcktgqMrUpgXArYKgStqaESzKY/OaozXVtIlxsdPlYK1EbJtKKoHXSIn6K6jgQG3Bc7kA4jzED1VlDhpLh7zK1upEiT6k+quONpkOSHnDabcggGPKesTdGtptH7R8/mh6FQQAJgcwR81ZnXYkczYbhqom5jknOFxHl36+YAXNNq/n9kTTfeSI74b6uJ+SicbNISo6P3m8T+eShWxMEA2nQE/b7pPU4jAgOHcCX/OAPBAsxJDp+qzWMtzOmDpVdR0FC0McCIALjyH829VQMeM/ayt8p8SCVPFl2hpSnXREDEgCZ8SYCBFWW9ls+OW3eUBjeIRPbYCNgC6O4xEpKNhdD79WItvpA+pVYqg/wA3XMYXHOndxi3LmU5o40Wm2YS3rzFt+icoUJSsaMf1W5Sh/Es0inAMTJsBGoMoFnGKlMQSx4NxeSOltElBsbkkP8QYabgW1P8AcLmcbii48wO7zt/Km/2hcbEAcyLEjoTMJdWxGYk38yfU6rXHFrsznK+iw1VH3gVJqLM4WxkXgqU9ZUKfetOJWbZokXsqDdXshAivzCvZUGxWbZVBcLFUKvVYkUeYu1WBYsXOUbCwrFiBm3aLbtFtYmgIvP54K3D/ABBYsVLsDpuGUgSLDTkmQaBoIWli7I9HJLsnKxqxYqJNVCtMCxYgZuofkpYMdoLFin0V7LuI1SDAJA5AmPJbwTAWGQDf6LFin0W+wU1nGxcY5SU1p0W+5cconnA5LaxKQl2JzUINideac8DpgtkgSHWMX0G6xYifQ4k+POOT85wudBWLEY/6Qn2WFQK0sVkezFpYsQhsmSttKxYsjQvp6LAtLFIySxYsQB//2Q=="/>
          <p:cNvSpPr>
            <a:spLocks noChangeAspect="1" noChangeArrowheads="1"/>
          </p:cNvSpPr>
          <p:nvPr/>
        </p:nvSpPr>
        <p:spPr bwMode="auto">
          <a:xfrm>
            <a:off x="85725" y="-884238"/>
            <a:ext cx="24669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12293" name="Picture 8" descr="http://www.inforegion.pe/wp-content/uploads/peru__amazonas_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68032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5 CuadroTexto"/>
          <p:cNvSpPr txBox="1">
            <a:spLocks noChangeArrowheads="1"/>
          </p:cNvSpPr>
          <p:nvPr/>
        </p:nvSpPr>
        <p:spPr bwMode="auto">
          <a:xfrm>
            <a:off x="684213" y="5805488"/>
            <a:ext cx="3238500" cy="461962"/>
          </a:xfrm>
          <a:prstGeom prst="rect">
            <a:avLst/>
          </a:prstGeom>
          <a:noFill/>
          <a:ln w="9525">
            <a:noFill/>
            <a:miter lim="800000"/>
            <a:headEnd/>
            <a:tailEnd/>
          </a:ln>
        </p:spPr>
        <p:txBody>
          <a:bodyPr>
            <a:spAutoFit/>
          </a:bodyPr>
          <a:lstStyle/>
          <a:p>
            <a:pPr>
              <a:defRPr/>
            </a:pPr>
            <a:r>
              <a:rPr lang="es-PE" sz="2400" b="1" dirty="0">
                <a:solidFill>
                  <a:srgbClr val="FFFF00"/>
                </a:solidFill>
                <a:effectLst>
                  <a:outerShdw blurRad="38100" dist="38100" dir="2700000" algn="tl">
                    <a:srgbClr val="000000">
                      <a:alpha val="43137"/>
                    </a:srgbClr>
                  </a:outerShdw>
                </a:effectLst>
                <a:latin typeface="Arial" pitchFamily="34" charset="0"/>
                <a:cs typeface="Arial" pitchFamily="34" charset="0"/>
              </a:rPr>
              <a:t>PERÚ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750" y="1052513"/>
            <a:ext cx="8229600" cy="1512887"/>
          </a:xfrm>
          <a:prstGeom prst="rect">
            <a:avLst/>
          </a:prstGeom>
        </p:spPr>
        <p:txBody>
          <a:bodyPr/>
          <a:lstStyle/>
          <a:p>
            <a:pPr marL="342900" indent="-342900">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mn-lt"/>
              <a:ea typeface="PMingLiU" pitchFamily="18" charset="-120"/>
            </a:endParaRPr>
          </a:p>
          <a:p>
            <a:pPr marL="342900" indent="-342900" algn="just">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80000"/>
              </a:lnSpc>
              <a:spcBef>
                <a:spcPct val="20000"/>
              </a:spcBef>
              <a:buClr>
                <a:schemeClr val="hlink"/>
              </a:buClr>
              <a:buSzPct val="60000"/>
              <a:defRPr/>
            </a:pPr>
            <a:r>
              <a:rPr lang="es-ES" altLang="zh-TW" sz="32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INTOXICACIONES ENDÉMICAS </a:t>
            </a:r>
            <a:endParaRPr lang="es-ES" altLang="zh-TW" sz="24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80000"/>
              </a:lnSpc>
              <a:spcBef>
                <a:spcPct val="20000"/>
              </a:spcBef>
              <a:buClr>
                <a:schemeClr val="hlink"/>
              </a:buClr>
              <a:buSzPct val="60000"/>
              <a:defRPr/>
            </a:pPr>
            <a:r>
              <a:rPr lang="es-ES" altLang="zh-TW" sz="3200" kern="0" dirty="0">
                <a:effectLst>
                  <a:outerShdw blurRad="38100" dist="38100" dir="2700000" algn="tl">
                    <a:srgbClr val="000000"/>
                  </a:outerShdw>
                </a:effectLst>
                <a:latin typeface="Arial" pitchFamily="34" charset="0"/>
                <a:ea typeface="PMingLiU" pitchFamily="18" charset="-120"/>
                <a:cs typeface="Arial" pitchFamily="34" charset="0"/>
              </a:rPr>
              <a:t>   </a:t>
            </a:r>
            <a:endParaRPr lang="es-ES" altLang="zh-TW" sz="2800"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nSpc>
                <a:spcPct val="80000"/>
              </a:lnSpc>
              <a:spcBef>
                <a:spcPct val="20000"/>
              </a:spcBef>
              <a:buClr>
                <a:schemeClr val="hlink"/>
              </a:buClr>
              <a:buSzPct val="60000"/>
              <a:buFont typeface="Wingdings" pitchFamily="2" charset="2"/>
              <a:buNone/>
              <a:defRPr/>
            </a:pPr>
            <a:endParaRPr lang="es-ES" altLang="zh-TW" kern="0" dirty="0">
              <a:effectLst>
                <a:outerShdw blurRad="38100" dist="38100" dir="2700000" algn="tl">
                  <a:srgbClr val="000000"/>
                </a:outerShdw>
              </a:effectLst>
              <a:latin typeface="+mn-lt"/>
              <a:ea typeface="PMingLiU" pitchFamily="18" charset="-120"/>
            </a:endParaRPr>
          </a:p>
          <a:p>
            <a:pPr marL="342900" indent="-342900">
              <a:lnSpc>
                <a:spcPct val="80000"/>
              </a:lnSpc>
              <a:spcBef>
                <a:spcPct val="20000"/>
              </a:spcBef>
              <a:buClr>
                <a:schemeClr val="hlink"/>
              </a:buClr>
              <a:buSzPct val="60000"/>
              <a:defRPr/>
            </a:pPr>
            <a:r>
              <a:rPr lang="es-ES" altLang="zh-TW" kern="0" dirty="0">
                <a:effectLst>
                  <a:outerShdw blurRad="38100" dist="38100" dir="2700000" algn="tl">
                    <a:srgbClr val="000000"/>
                  </a:outerShdw>
                </a:effectLst>
                <a:latin typeface="+mn-lt"/>
                <a:ea typeface="PMingLiU" pitchFamily="18" charset="-120"/>
              </a:rPr>
              <a:t> </a:t>
            </a:r>
            <a:endParaRPr lang="es-ES" kern="0" dirty="0">
              <a:effectLst>
                <a:outerShdw blurRad="38100" dist="38100" dir="2700000" algn="tl">
                  <a:srgbClr val="000000"/>
                </a:outerShdw>
              </a:effectLst>
              <a:latin typeface="+mn-lt"/>
            </a:endParaRPr>
          </a:p>
        </p:txBody>
      </p:sp>
      <p:pic>
        <p:nvPicPr>
          <p:cNvPr id="39939" name="Picture 5" descr="Vol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290763"/>
            <a:ext cx="3097213"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68313" y="1846263"/>
            <a:ext cx="3960812" cy="3743325"/>
          </a:xfrm>
          <a:prstGeom prst="rect">
            <a:avLst/>
          </a:prstGeom>
        </p:spPr>
        <p:txBody>
          <a:bodyPr/>
          <a:lstStyle/>
          <a:p>
            <a:pPr marL="342900" indent="-342900">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mn-lt"/>
              <a:ea typeface="PMingLiU" pitchFamily="18" charset="-120"/>
            </a:endParaRPr>
          </a:p>
          <a:p>
            <a:pPr marL="342900" indent="-342900" algn="just">
              <a:lnSpc>
                <a:spcPct val="8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80000"/>
              </a:lnSpc>
              <a:spcBef>
                <a:spcPct val="20000"/>
              </a:spcBef>
              <a:buClr>
                <a:schemeClr val="hlink"/>
              </a:buClr>
              <a:buSzPct val="60000"/>
              <a:defRPr/>
            </a:pPr>
            <a:r>
              <a:rPr lang="es-ES" altLang="zh-TW" sz="2800" kern="0" dirty="0">
                <a:effectLst>
                  <a:outerShdw blurRad="38100" dist="38100" dir="2700000" algn="tl">
                    <a:srgbClr val="000000"/>
                  </a:outerShdw>
                </a:effectLst>
                <a:latin typeface="Arial" pitchFamily="34" charset="0"/>
                <a:ea typeface="PMingLiU" pitchFamily="18" charset="-120"/>
                <a:cs typeface="Arial" pitchFamily="34" charset="0"/>
              </a:rPr>
              <a:t>    Por la presencia de elementos en el medio ambiente (fenómenos naturales), por lo general son de establecimiento crónico.</a:t>
            </a:r>
          </a:p>
          <a:p>
            <a:pPr marL="342900" indent="-342900">
              <a:lnSpc>
                <a:spcPct val="80000"/>
              </a:lnSpc>
              <a:spcBef>
                <a:spcPct val="20000"/>
              </a:spcBef>
              <a:buClr>
                <a:schemeClr val="hlink"/>
              </a:buClr>
              <a:buSzPct val="60000"/>
              <a:buFont typeface="Wingdings" pitchFamily="2" charset="2"/>
              <a:buNone/>
              <a:defRPr/>
            </a:pPr>
            <a:endParaRPr lang="es-ES" altLang="zh-TW" kern="0" dirty="0">
              <a:effectLst>
                <a:outerShdw blurRad="38100" dist="38100" dir="2700000" algn="tl">
                  <a:srgbClr val="000000"/>
                </a:outerShdw>
              </a:effectLst>
              <a:latin typeface="+mn-lt"/>
              <a:ea typeface="PMingLiU" pitchFamily="18" charset="-120"/>
            </a:endParaRPr>
          </a:p>
          <a:p>
            <a:pPr marL="342900" indent="-342900">
              <a:lnSpc>
                <a:spcPct val="80000"/>
              </a:lnSpc>
              <a:spcBef>
                <a:spcPct val="20000"/>
              </a:spcBef>
              <a:buClr>
                <a:schemeClr val="hlink"/>
              </a:buClr>
              <a:buSzPct val="60000"/>
              <a:defRPr/>
            </a:pPr>
            <a:r>
              <a:rPr lang="es-ES" altLang="zh-TW" kern="0" dirty="0">
                <a:effectLst>
                  <a:outerShdw blurRad="38100" dist="38100" dir="2700000" algn="tl">
                    <a:srgbClr val="000000"/>
                  </a:outerShdw>
                </a:effectLst>
                <a:latin typeface="+mn-lt"/>
                <a:ea typeface="PMingLiU" pitchFamily="18" charset="-120"/>
              </a:rPr>
              <a:t> </a:t>
            </a:r>
            <a:endParaRPr lang="es-ES" kern="0" dirty="0">
              <a:effectLst>
                <a:outerShdw blurRad="38100" dist="38100" dir="2700000" algn="tl">
                  <a:srgbClr val="000000"/>
                </a:outerShdw>
              </a:effectLst>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Grp="1" noChangeArrowheads="1"/>
          </p:cNvSpPr>
          <p:nvPr>
            <p:ph sz="half" idx="1"/>
          </p:nvPr>
        </p:nvSpPr>
        <p:spPr>
          <a:xfrm>
            <a:off x="468313" y="331788"/>
            <a:ext cx="7775575" cy="1657350"/>
          </a:xfrm>
        </p:spPr>
        <p:txBody>
          <a:bodyPr/>
          <a:lstStyle/>
          <a:p>
            <a:pPr eaLnBrk="1" hangingPunct="1">
              <a:lnSpc>
                <a:spcPct val="90000"/>
              </a:lnSpc>
              <a:defRPr/>
            </a:pPr>
            <a:endParaRPr lang="es-ES" altLang="zh-TW" sz="1800" dirty="0" smtClean="0">
              <a:ea typeface="PMingLiU" pitchFamily="18" charset="-120"/>
            </a:endParaRPr>
          </a:p>
          <a:p>
            <a:pPr eaLnBrk="1" hangingPunct="1">
              <a:lnSpc>
                <a:spcPct val="90000"/>
              </a:lnSpc>
              <a:defRPr/>
            </a:pPr>
            <a:endParaRPr lang="es-ES" altLang="zh-TW" sz="1800" dirty="0" smtClean="0">
              <a:ea typeface="PMingLiU" pitchFamily="18" charset="-120"/>
            </a:endParaRPr>
          </a:p>
          <a:p>
            <a:pPr algn="just" eaLnBrk="1" hangingPunct="1">
              <a:lnSpc>
                <a:spcPct val="90000"/>
              </a:lnSpc>
              <a:buFont typeface="Wingdings" pitchFamily="2" charset="2"/>
              <a:buNone/>
              <a:defRPr/>
            </a:pPr>
            <a:r>
              <a:rPr lang="es-ES" altLang="zh-TW" sz="2400" b="1" dirty="0" smtClean="0">
                <a:solidFill>
                  <a:schemeClr val="tx2">
                    <a:lumMod val="50000"/>
                  </a:schemeClr>
                </a:solidFill>
                <a:latin typeface="Arial" pitchFamily="34" charset="0"/>
                <a:ea typeface="PMingLiU" pitchFamily="18" charset="-120"/>
                <a:cs typeface="Arial" pitchFamily="34" charset="0"/>
              </a:rPr>
              <a:t>    </a:t>
            </a:r>
            <a:r>
              <a:rPr lang="es-ES" altLang="zh-TW" sz="2400" b="1" dirty="0" smtClean="0">
                <a:solidFill>
                  <a:srgbClr val="FF66FF"/>
                </a:solidFill>
                <a:latin typeface="Arial" pitchFamily="34" charset="0"/>
                <a:ea typeface="PMingLiU" pitchFamily="18" charset="-120"/>
                <a:cs typeface="Arial" pitchFamily="34" charset="0"/>
              </a:rPr>
              <a:t>INTOXICACIONES POR EL MEDIO AMBIENTE CONTAMINADO</a:t>
            </a:r>
          </a:p>
          <a:p>
            <a:pPr eaLnBrk="1" hangingPunct="1">
              <a:lnSpc>
                <a:spcPct val="90000"/>
              </a:lnSpc>
              <a:defRPr/>
            </a:pPr>
            <a:endParaRPr lang="es-ES" sz="1800" dirty="0" smtClean="0"/>
          </a:p>
        </p:txBody>
      </p:sp>
      <p:pic>
        <p:nvPicPr>
          <p:cNvPr id="40963" name="Picture 9" descr="contamin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205038"/>
            <a:ext cx="34051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txBox="1">
            <a:spLocks noChangeArrowheads="1"/>
          </p:cNvSpPr>
          <p:nvPr/>
        </p:nvSpPr>
        <p:spPr bwMode="auto">
          <a:xfrm>
            <a:off x="468313" y="1484313"/>
            <a:ext cx="4032250" cy="475297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60000"/>
              <a:defRPr/>
            </a:pPr>
            <a:endParaRPr lang="es-ES" altLang="zh-TW" kern="0" dirty="0">
              <a:effectLst>
                <a:outerShdw blurRad="38100" dist="38100" dir="2700000" algn="tl">
                  <a:srgbClr val="000000"/>
                </a:outerShdw>
              </a:effectLst>
              <a:latin typeface="+mn-lt"/>
              <a:ea typeface="PMingLiU" pitchFamily="18" charset="-120"/>
            </a:endParaRPr>
          </a:p>
          <a:p>
            <a:pPr marL="342900" indent="-342900" algn="just">
              <a:lnSpc>
                <a:spcPct val="90000"/>
              </a:lnSpc>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Se producen por elementos que el hombre agrega al medio ambiente: combustión, residuos de industria, ruido, detergentes, plásticos; que conllevan a que los seres vivos  sufran progresivamente intoxicaciones que alteran su salud y causan acortamiento del promedio de vida.</a:t>
            </a: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lnSpc>
                <a:spcPct val="90000"/>
              </a:lnSpc>
              <a:spcBef>
                <a:spcPct val="20000"/>
              </a:spcBef>
              <a:buClr>
                <a:schemeClr val="hlink"/>
              </a:buClr>
              <a:buSzPct val="60000"/>
              <a:buFont typeface="Wingdings" pitchFamily="2" charset="2"/>
              <a:buChar char="n"/>
              <a:defRPr/>
            </a:pPr>
            <a:endParaRPr lang="es-ES" kern="0" dirty="0">
              <a:effectLst>
                <a:outerShdw blurRad="38100" dist="38100" dir="2700000" algn="tl">
                  <a:srgbClr val="000000"/>
                </a:outerShdw>
              </a:effectLst>
              <a:latin typeface="+mn-lt"/>
            </a:endParaRPr>
          </a:p>
        </p:txBody>
      </p:sp>
    </p:spTree>
  </p:cSld>
  <p:clrMapOvr>
    <a:masterClrMapping/>
  </p:clrMapOvr>
  <p:transition advClick="0" advTm="80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468313" y="1485900"/>
            <a:ext cx="4103687" cy="1079500"/>
          </a:xfrm>
        </p:spPr>
        <p:txBody>
          <a:bodyPr/>
          <a:lstStyle/>
          <a:p>
            <a:pPr eaLnBrk="1" hangingPunct="1">
              <a:lnSpc>
                <a:spcPct val="90000"/>
              </a:lnSpc>
              <a:defRPr/>
            </a:pPr>
            <a:endParaRPr lang="es-ES" altLang="zh-TW" sz="1800" dirty="0" smtClean="0">
              <a:ea typeface="PMingLiU" pitchFamily="18" charset="-120"/>
            </a:endParaRPr>
          </a:p>
          <a:p>
            <a:pPr algn="just" eaLnBrk="1" hangingPunct="1">
              <a:lnSpc>
                <a:spcPct val="90000"/>
              </a:lnSpc>
              <a:buFont typeface="Wingdings" pitchFamily="2" charset="2"/>
              <a:buNone/>
              <a:defRPr/>
            </a:pPr>
            <a:r>
              <a:rPr lang="es-ES" altLang="zh-TW" sz="2000" b="1" dirty="0" smtClean="0">
                <a:solidFill>
                  <a:schemeClr val="tx2">
                    <a:lumMod val="50000"/>
                  </a:schemeClr>
                </a:solidFill>
                <a:latin typeface="Arial" pitchFamily="34" charset="0"/>
                <a:ea typeface="PMingLiU" pitchFamily="18" charset="-120"/>
                <a:cs typeface="Arial" pitchFamily="34" charset="0"/>
              </a:rPr>
              <a:t>      </a:t>
            </a:r>
            <a:r>
              <a:rPr lang="es-ES" altLang="zh-TW" sz="2400" b="1" dirty="0" smtClean="0">
                <a:solidFill>
                  <a:srgbClr val="FF66FF"/>
                </a:solidFill>
                <a:latin typeface="Arial" pitchFamily="34" charset="0"/>
                <a:ea typeface="PMingLiU" pitchFamily="18" charset="-120"/>
                <a:cs typeface="Arial" pitchFamily="34" charset="0"/>
              </a:rPr>
              <a:t>DOPING</a:t>
            </a:r>
            <a:endParaRPr lang="es-ES" altLang="zh-TW" sz="2800" b="1" dirty="0" smtClean="0">
              <a:solidFill>
                <a:srgbClr val="FF66FF"/>
              </a:solidFill>
              <a:latin typeface="Arial" pitchFamily="34" charset="0"/>
              <a:ea typeface="PMingLiU" pitchFamily="18" charset="-120"/>
              <a:cs typeface="Arial" pitchFamily="34" charset="0"/>
            </a:endParaRPr>
          </a:p>
          <a:p>
            <a:pPr algn="just" eaLnBrk="1" hangingPunct="1">
              <a:lnSpc>
                <a:spcPct val="90000"/>
              </a:lnSpc>
              <a:defRPr/>
            </a:pPr>
            <a:endParaRPr lang="es-ES" altLang="zh-TW" sz="2400" dirty="0" smtClean="0">
              <a:latin typeface="Arial" pitchFamily="34" charset="0"/>
              <a:ea typeface="PMingLiU" pitchFamily="18" charset="-120"/>
              <a:cs typeface="Arial" pitchFamily="34" charset="0"/>
            </a:endParaRPr>
          </a:p>
          <a:p>
            <a:pPr algn="just" eaLnBrk="1" hangingPunct="1">
              <a:lnSpc>
                <a:spcPct val="90000"/>
              </a:lnSpc>
              <a:buFont typeface="Wingdings" pitchFamily="2" charset="2"/>
              <a:buNone/>
              <a:defRPr/>
            </a:pPr>
            <a:r>
              <a:rPr lang="es-ES" altLang="zh-TW" sz="2400" b="1" dirty="0" smtClean="0">
                <a:solidFill>
                  <a:srgbClr val="FF66FF"/>
                </a:solidFill>
                <a:latin typeface="Arial" pitchFamily="34" charset="0"/>
                <a:ea typeface="PMingLiU" pitchFamily="18" charset="-120"/>
                <a:cs typeface="Arial" pitchFamily="34" charset="0"/>
              </a:rPr>
              <a:t>     </a:t>
            </a:r>
            <a:endParaRPr lang="es-ES" sz="2400" dirty="0" smtClean="0">
              <a:latin typeface="Arial" pitchFamily="34" charset="0"/>
              <a:cs typeface="Arial" pitchFamily="34" charset="0"/>
            </a:endParaRPr>
          </a:p>
          <a:p>
            <a:pPr algn="just" eaLnBrk="1" hangingPunct="1">
              <a:lnSpc>
                <a:spcPct val="90000"/>
              </a:lnSpc>
              <a:defRPr/>
            </a:pPr>
            <a:endParaRPr lang="es-ES" altLang="zh-TW" sz="1800" dirty="0" smtClean="0">
              <a:latin typeface="Arial" pitchFamily="34" charset="0"/>
              <a:ea typeface="PMingLiU" pitchFamily="18" charset="-120"/>
              <a:cs typeface="Arial" pitchFamily="34" charset="0"/>
            </a:endParaRPr>
          </a:p>
        </p:txBody>
      </p:sp>
      <p:pic>
        <p:nvPicPr>
          <p:cNvPr id="41987" name="Picture 4" descr="http://t0.gstatic.com/images?q=tbn:ANd9GcRf4FkhGoKvMlxBd65F6fO43DhQCu-hIIZjRLWs-JOPjoxyU5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2708275"/>
            <a:ext cx="32639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468313" y="1917700"/>
            <a:ext cx="3959225" cy="4032250"/>
          </a:xfrm>
          <a:prstGeom prst="rect">
            <a:avLst/>
          </a:prstGeom>
          <a:noFill/>
          <a:ln w="9525">
            <a:noFill/>
            <a:miter lim="800000"/>
            <a:headEnd/>
            <a:tailEnd/>
          </a:ln>
          <a:effectLst/>
        </p:spPr>
        <p:txBody>
          <a:bodyPr/>
          <a:lstStyle/>
          <a:p>
            <a:pPr marL="342900" indent="-342900" algn="just">
              <a:lnSpc>
                <a:spcPct val="90000"/>
              </a:lnSpc>
              <a:spcBef>
                <a:spcPct val="20000"/>
              </a:spcBef>
              <a:buClr>
                <a:schemeClr val="hlink"/>
              </a:buClr>
              <a:buSzPct val="60000"/>
              <a:buFont typeface="Wingdings" pitchFamily="2" charset="2"/>
              <a:buNone/>
              <a:defRPr/>
            </a:pPr>
            <a:endPar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Uso de sustancias perjudiciales e </a:t>
            </a:r>
            <a:r>
              <a:rPr lang="es-ES" altLang="zh-TW" sz="2400" kern="0" dirty="0" err="1">
                <a:effectLst>
                  <a:outerShdw blurRad="38100" dist="38100" dir="2700000" algn="tl">
                    <a:srgbClr val="000000"/>
                  </a:outerShdw>
                </a:effectLst>
                <a:latin typeface="Arial" pitchFamily="34" charset="0"/>
                <a:ea typeface="PMingLiU" pitchFamily="18" charset="-120"/>
                <a:cs typeface="Arial" pitchFamily="34" charset="0"/>
              </a:rPr>
              <a:t>irreglamentarias</a:t>
            </a: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por el deportista, con el deseo de aumentar su rendimiento físico poniendo en peligro la vida. Ejemplo: el uso de estimulantes.</a:t>
            </a:r>
          </a:p>
          <a:p>
            <a:pPr marL="342900" indent="-342900" algn="just">
              <a:lnSpc>
                <a:spcPct val="90000"/>
              </a:lnSpc>
              <a:spcBef>
                <a:spcPct val="20000"/>
              </a:spcBef>
              <a:buClr>
                <a:schemeClr val="hlink"/>
              </a:buClr>
              <a:buSzPct val="60000"/>
              <a:buFont typeface="Wingdings" pitchFamily="2" charset="2"/>
              <a:buChar char="n"/>
              <a:defRPr/>
            </a:pPr>
            <a:endPar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s-ES" altLang="zh-TW" sz="24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     </a:t>
            </a: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p:txBody>
      </p:sp>
    </p:spTree>
  </p:cSld>
  <p:clrMapOvr>
    <a:masterClrMapping/>
  </p:clrMapOvr>
  <p:transition advClick="0" advTm="80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468313" y="1125538"/>
            <a:ext cx="8229600" cy="1079500"/>
          </a:xfrm>
        </p:spPr>
        <p:txBody>
          <a:bodyPr/>
          <a:lstStyle/>
          <a:p>
            <a:pPr algn="just" eaLnBrk="1" hangingPunct="1">
              <a:lnSpc>
                <a:spcPct val="90000"/>
              </a:lnSpc>
              <a:buFont typeface="Wingdings" pitchFamily="2" charset="2"/>
              <a:buNone/>
              <a:defRPr/>
            </a:pPr>
            <a:endParaRPr lang="es-ES" altLang="zh-TW" sz="2400" dirty="0" smtClean="0">
              <a:latin typeface="Arial" pitchFamily="34" charset="0"/>
              <a:ea typeface="PMingLiU" pitchFamily="18" charset="-120"/>
              <a:cs typeface="Arial" pitchFamily="34" charset="0"/>
            </a:endParaRPr>
          </a:p>
          <a:p>
            <a:pPr algn="just" eaLnBrk="1" hangingPunct="1">
              <a:lnSpc>
                <a:spcPct val="90000"/>
              </a:lnSpc>
              <a:buFont typeface="Wingdings" pitchFamily="2" charset="2"/>
              <a:buNone/>
              <a:defRPr/>
            </a:pPr>
            <a:r>
              <a:rPr lang="es-ES" altLang="zh-TW" sz="2400" b="1" dirty="0" smtClean="0">
                <a:solidFill>
                  <a:srgbClr val="FF66FF"/>
                </a:solidFill>
                <a:latin typeface="Arial" pitchFamily="34" charset="0"/>
                <a:ea typeface="PMingLiU" pitchFamily="18" charset="-120"/>
                <a:cs typeface="Arial" pitchFamily="34" charset="0"/>
              </a:rPr>
              <a:t>     INTOXICACIONES ALIMENTARIAS</a:t>
            </a:r>
          </a:p>
          <a:p>
            <a:pPr algn="just" eaLnBrk="1" hangingPunct="1">
              <a:lnSpc>
                <a:spcPct val="90000"/>
              </a:lnSpc>
              <a:buFont typeface="Wingdings" pitchFamily="2" charset="2"/>
              <a:buNone/>
              <a:defRPr/>
            </a:pPr>
            <a:r>
              <a:rPr lang="es-ES" altLang="zh-TW" sz="2400" dirty="0" smtClean="0">
                <a:latin typeface="Arial" pitchFamily="34" charset="0"/>
                <a:ea typeface="PMingLiU" pitchFamily="18" charset="-120"/>
                <a:cs typeface="Arial" pitchFamily="34" charset="0"/>
              </a:rPr>
              <a:t>    </a:t>
            </a:r>
          </a:p>
          <a:p>
            <a:pPr algn="just" eaLnBrk="1" hangingPunct="1">
              <a:lnSpc>
                <a:spcPct val="90000"/>
              </a:lnSpc>
              <a:defRPr/>
            </a:pPr>
            <a:endParaRPr lang="es-ES" sz="2400" dirty="0" smtClean="0">
              <a:latin typeface="Arial" pitchFamily="34" charset="0"/>
              <a:cs typeface="Arial" pitchFamily="34" charset="0"/>
            </a:endParaRPr>
          </a:p>
          <a:p>
            <a:pPr algn="just" eaLnBrk="1" hangingPunct="1">
              <a:lnSpc>
                <a:spcPct val="90000"/>
              </a:lnSpc>
              <a:defRPr/>
            </a:pPr>
            <a:endParaRPr lang="es-ES" altLang="zh-TW" sz="1800" dirty="0" smtClean="0">
              <a:latin typeface="Arial" pitchFamily="34" charset="0"/>
              <a:ea typeface="PMingLiU" pitchFamily="18" charset="-120"/>
              <a:cs typeface="Arial" pitchFamily="34" charset="0"/>
            </a:endParaRPr>
          </a:p>
        </p:txBody>
      </p:sp>
      <p:pic>
        <p:nvPicPr>
          <p:cNvPr id="43011" name="Picture 2" descr="http://t1.gstatic.com/images?q=tbn:ANd9GcRWamUu6a7OpIvQ44XvADjqSzDVlz_HeAW0Fmol-kdH93tTV0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492375"/>
            <a:ext cx="352425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468313" y="1700213"/>
            <a:ext cx="3959225" cy="4248150"/>
          </a:xfrm>
          <a:prstGeom prst="rect">
            <a:avLst/>
          </a:prstGeom>
          <a:noFill/>
          <a:ln w="9525">
            <a:noFill/>
            <a:miter lim="800000"/>
            <a:headEnd/>
            <a:tailEnd/>
          </a:ln>
          <a:effectLst/>
        </p:spPr>
        <p:txBody>
          <a:bodyPr/>
          <a:lstStyle/>
          <a:p>
            <a:pPr marL="342900" indent="-342900" algn="just">
              <a:lnSpc>
                <a:spcPct val="90000"/>
              </a:lnSpc>
              <a:spcBef>
                <a:spcPct val="20000"/>
              </a:spcBef>
              <a:buClr>
                <a:schemeClr val="hlink"/>
              </a:buClr>
              <a:buSzPct val="60000"/>
              <a:buFont typeface="Wingdings" pitchFamily="2" charset="2"/>
              <a:buNone/>
              <a:defRPr/>
            </a:pPr>
            <a:endPar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Se producen por elementos nocivos agregados a los alimentos. De origen bacteriano; químico como el arsénico, plomo, Hg; vegetales tales como hongos, vegetales </a:t>
            </a:r>
            <a:r>
              <a:rPr lang="es-ES" altLang="zh-TW" sz="2400" kern="0" dirty="0" err="1">
                <a:effectLst>
                  <a:outerShdw blurRad="38100" dist="38100" dir="2700000" algn="tl">
                    <a:srgbClr val="000000"/>
                  </a:outerShdw>
                </a:effectLst>
                <a:latin typeface="Arial" pitchFamily="34" charset="0"/>
                <a:ea typeface="PMingLiU" pitchFamily="18" charset="-120"/>
                <a:cs typeface="Arial" pitchFamily="34" charset="0"/>
              </a:rPr>
              <a:t>cianogenéticos</a:t>
            </a: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400" kern="0" dirty="0" err="1">
                <a:effectLst>
                  <a:outerShdw blurRad="38100" dist="38100" dir="2700000" algn="tl">
                    <a:srgbClr val="000000"/>
                  </a:outerShdw>
                </a:effectLst>
                <a:latin typeface="Arial" pitchFamily="34" charset="0"/>
                <a:ea typeface="PMingLiU" pitchFamily="18" charset="-120"/>
                <a:cs typeface="Arial" pitchFamily="34" charset="0"/>
              </a:rPr>
              <a:t>cardiotóxicos</a:t>
            </a: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etc. </a:t>
            </a:r>
          </a:p>
          <a:p>
            <a:pPr marL="342900" indent="-342900" algn="just">
              <a:lnSpc>
                <a:spcPct val="90000"/>
              </a:lnSpc>
              <a:spcBef>
                <a:spcPct val="20000"/>
              </a:spcBef>
              <a:buClr>
                <a:schemeClr val="hlink"/>
              </a:buClr>
              <a:buSzPct val="60000"/>
              <a:buFont typeface="Wingdings" pitchFamily="2" charset="2"/>
              <a:buChar char="n"/>
              <a:defRPr/>
            </a:pP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p:txBody>
      </p:sp>
    </p:spTree>
  </p:cSld>
  <p:clrMapOvr>
    <a:masterClrMapping/>
  </p:clrMapOvr>
  <p:transition advClick="0" advTm="80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46088" y="908050"/>
            <a:ext cx="8229600" cy="1728788"/>
          </a:xfrm>
          <a:prstGeom prst="rect">
            <a:avLst/>
          </a:prstGeom>
        </p:spPr>
        <p:txBody>
          <a:bodyPr/>
          <a:lstStyle/>
          <a:p>
            <a:pPr marL="342900" indent="-342900">
              <a:lnSpc>
                <a:spcPct val="90000"/>
              </a:lnSpc>
              <a:spcBef>
                <a:spcPct val="20000"/>
              </a:spcBef>
              <a:buClr>
                <a:schemeClr val="hlink"/>
              </a:buClr>
              <a:buSzPct val="60000"/>
              <a:defRPr/>
            </a:pPr>
            <a:endParaRPr lang="es-ES" altLang="zh-TW" kern="0" dirty="0">
              <a:effectLst>
                <a:outerShdw blurRad="38100" dist="38100" dir="2700000" algn="tl">
                  <a:srgbClr val="000000"/>
                </a:outerShdw>
              </a:effectLst>
              <a:latin typeface="+mn-lt"/>
              <a:ea typeface="PMingLiU" pitchFamily="18" charset="-120"/>
            </a:endParaRPr>
          </a:p>
          <a:p>
            <a:pPr marL="342900" indent="-342900" algn="just">
              <a:lnSpc>
                <a:spcPct val="90000"/>
              </a:lnSpc>
              <a:spcBef>
                <a:spcPct val="20000"/>
              </a:spcBef>
              <a:buClr>
                <a:schemeClr val="hlink"/>
              </a:buClr>
              <a:buSzPct val="60000"/>
              <a:buFont typeface="Wingdings" pitchFamily="2" charset="2"/>
              <a:buChar char="n"/>
              <a:defRPr/>
            </a:pP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s-ES" altLang="zh-TW" sz="2800" b="1" kern="0" dirty="0">
                <a:solidFill>
                  <a:schemeClr val="tx2">
                    <a:lumMod val="50000"/>
                  </a:schemeClr>
                </a:solidFill>
                <a:effectLst>
                  <a:outerShdw blurRad="38100" dist="38100" dir="2700000" algn="tl">
                    <a:srgbClr val="000000"/>
                  </a:outerShdw>
                </a:effectLst>
                <a:latin typeface="Arial" pitchFamily="34" charset="0"/>
                <a:ea typeface="PMingLiU" pitchFamily="18" charset="-120"/>
                <a:cs typeface="Arial" pitchFamily="34" charset="0"/>
              </a:rPr>
              <a:t>    </a:t>
            </a:r>
            <a:r>
              <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INTOXICACIONES ACCIDENTALES</a:t>
            </a:r>
            <a:endParaRPr lang="es-ES" altLang="zh-TW" sz="2400" b="1" kern="0" dirty="0">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p:txBody>
      </p:sp>
      <p:sp>
        <p:nvSpPr>
          <p:cNvPr id="44035" name="AutoShape 4" descr="data:image/jpg;base64,/9j/4AAQSkZJRgABAQAAAQABAAD/2wCEAAkGBhQSERQSEhQWFRUUGBgYGBgXFBgZGBUYGhwVGRcZGBcYICYeFxkjGRgXIDAgIycpLCwsFR8xNTAqNSYrLCkBCQoKDgwOGQ8PGiwgHhwvLCwpLCwpLCwsLDUsLC8pKTQuKSwsKSk1KSkpLCksLCkpKSwsNSwsLCkxLDIsKSwpKf/AABEIAFsAiAMBIgACEQEDEQH/xAAcAAABBQEBAQAAAAAAAAAAAAAGAgMEBQcAAQj/xABCEAABAwEFBAcFBAgGAwAAAAABAgMRAAQFEiExBkFRYRMiMnGRofAHI0KBsTOywdEUUmJzgoOSwjRjcqLh8RUlU//EABkBAAMBAQEAAAAAAAAAAAAAAAECAwAEBf/EACQRAAICAQQCAQUAAAAAAAAAAAABAhEDEiExYUFRIgQTMkKx/9oADAMBAAIRAxEAPwCZZFoJKQoFSdQNRpr41PUMqE7lW4LW6cCsJcMnCYAGIAzw0opxgippnXkhortDg76cAqFabwSwhTqtECd0nkJ3mmbr9qlkOTjbqjBV2URABP6wE5UaJNlsO/1nSSTxpKLybtADzYhC8wMpTPwmMgRwr0q4UAlZtDfpsiEOZqClYciJ0J35HSkXN7VmSHAqzuKLaFLOaNExO/nwoc2nuJ60WhZDicOQSkkjCI4RHGqdvZJxp1gPYQh5zo5bVKs894jdvqcc2NvTe5nCVWaozbelSl0DD0gCwkGQnEJAmBp3U8FmNfWdCuxLJS08rGSgvLCEKGaAkkSSMpOWQG6ihpJUDAn0adST4MKxc6GvaC6RZRB+MfRVEhaUNx8DVLtdd/TWfAQZCgd43HkdxplsBrYCNmr0cLqRMTlIASTGmkVrDbClaAnuihLZT2cS5j6YAJTi7EzpoZj50dXdd2BYUe0ee7dTtpko2m7ITllWnrFKgOMZVGCFcDRdtA0pVnOHRMqV3JBOXOsfsHtOW2sJUyiCescaurnwjOpyvwVi0+QrtDPEEV1Rrv2sFuxYgErbkYQFDqEnAetnmK6juYgv7XdEtbPRjXOYIPAwaKrpbQ4EyhOYB041lNqSpT5nXSeQkfhWj7P2rCGxi+ED/ukTLZI03Yj2k7PslFnThIClrJgwcm1Ecd/LfQvcnsyQt9KivqJUJSV6xu+yzo59ox91ZFDP3pB+bTor3Zxvr6b6ds51wUNgupFmU82iQnpVmCcUHKYMDLlAqWSOPlXW0++eH+YrwPo02BQY6KG8H4eX3/hUW9bUFrsgB7NpE/0n8KZvp6LQscx9BUN9fvLP+/B8jXlrHWdS7PV+2nhb6O2RvlxK1tZR0q9RmCTJ86sL82rU26A1kU4gqQCCRBGHPnQOgw6okx73zx+RyqSpUqw/qlQ+QyH0r0nVOjixw+SsL7h2heeWpTrkZEJ3DFlGho7Yvl5qyKc92o5pGSieyoyc+WlZRcS4wfvkD6VqFuH/AK8xrj/tWKVcDZErqifsmT0S51DH9tSbIsno53JA8BTOz32b8f8AxP3TT1lTBbH7I+lURyPlhFahLKxxQof7TXzdtbZA3b1NpThCSgADdkmvou8rV0bJVuCVE5TACST5V867X2xLt4uOIIKVKRhIzBEJo/sIkbLeNgCEtrwpTiSmSAMRISO0d9dSL2vtlzA02sKW2kYwPhkCM/lXUKoZAQnCCThVqToreZ37pNXt1X6hvDIOX7Cqb6U+gKUhZ31qQXqfLHtsr9Ramm0tqUlSFYpCFDDlG/I6kRFB1msjyXEqD60wR8AI+acMHwouCj6FLSfUCjYul+yBYbXhKy64pxSjOLAQI4BIACRyA31M/wDJN8/6D+VOhZ9AUsLPoCtZtMvYH37daXni4jGkkASARMcQRQ2bG6hzJwdRUpKnEyFDQlJB8K1XEaw68XMTrp4rUfFRoUn4G1ZEqstLPd6golRQZVM405mSZq3vAdIhoAolPST1hAxGRGelBrTRVoKmWe7XTmEz3EVmojRlk2rx0EN0JU0pRxJ7JjrgyrIiRPKiRjat0sKZc6OJBSQRxgz8iaCEbO2rIho+I/OojiHEHCtJSc8iCOHHnS1F8D6si5/htVwX+ltDgWFHG2UghBO48BXrO0GFQJSoxwaVVTs44r9Gbn9UVaJcPoUyItO+S3tu17bjDjcOArQtMBhfxJI1OnhWXK2ZSVA9ErKM4V5UepXXmKjYNL9lDdjaWVOKCXDjw/AoqMTqT311Xs+or2tYNL9laKUk50gEcR51Ku9tJV1sxGgJHnSlBlLlOJWKu7zuNtLBcTIIKd5IzMVAucAKJOE6ajvnWiAi4sq9QurvaBDfRow4ArFnEaQeHOKowjn9awRu8bYG2lrOWEE1irTBWTHzrSPaDbcNn6MHtnPuH/MedZkhZByJE1kDa9y/slk0SiAdxImrBNmcSUqcUImBCYJ/OoV1u4glXqatrfeQxISUk4Ru51ztu6PShGLSaLm1WVyW1MkQO0lUyeYg01fd3h4NBwwrGJIG7OQPW6nLJb5ShQQtJCo62hEcadtiErcStaihDZzMZFSogT8vOlTaY+SFpl+02EhKRkAAB3AAU9UZl6TB3AQrcoRryM6in8Q410p2eZJNOmTrLdjixiSBHeKWbieHwg9xFRbC2oOiAflNHVlkImM+E60yEboz4qgwa6nbbZyHFBQwnEZHCc/nXUAlJVndNmkhUxnFD9628tICkgTMZ9xNW2ydvLzGMgA41DLlQGQdvXYH2QjERGYIOp3SN4oUs1kIGI8x4UZXX2RQbZ3yAQdMah5itLoWI681iQFDdkI3n19KhTSbQ+RaCB2cScgOIFIKqjjya216LZIaa7Kq9NmFW1YIVCRAMDrdUqmPHfVbfns2RBQziQ8E4kpUZ6Qd+4yD60urO04HyEOOIGvVAI3E66bzVsWjjKitS1JKc1kYghQSSBh3A5+NWQZQSjZjlzNKC1NkEETIO4gwZ4Z0RWaxqUoJyKldkZ5/MiKZ2idKbU+lJwjpFHvJzNWOzdqSUlKQMQgKMmc546DKPCpy3ZbH8IWEBsQDUTiKdcAkTw4/OkN3gt9s2dTiGQBq4O0kHQ5agxTzl+/o6cQRjbAJUkEA+B31H2kvQ29NmLbSWkhLjslYxFIKUEGBAzGWdHSvAqlKW8uPY7ZH14lJOEoQYSoT1xuMHQGrV+zFKA4BKVJkHd3HgRpQzY3iF9GeOHEVdXxovsO0SC2uzoBJbStJJ4gK03RNLiTt2b6iUXTRDuK9FFYyjKdZrRLC91ZNZJsrawpw93HmK1aw/Z/KuhHFMGNpXwp8kaQn6V1VW0d6pbeViGQUEdWMiBnrXlKFAPtVaD0SBoCozGWiTV37OX5sscHFecH8aodqfs2/9R+6avfZ3/hf5ivwoPkvH8DVbp7IoLaROLTJxX1o1unsis7dtSg6QFEA5xzpM2RQViY46m0OWhOG05xkpseQpp94hJIid2nrKutCyo4lZkqTJp5Zrn+m3cmvLLZ7VIoxfTVmfUVdZSANQTJIGqkz5gxNWV632S4uDhkgRMaBI/DyoVvxkF5ZI4fQUwntEZ5yTJmTzmulanLo01FRTQ1fdkKllxJBxZkSJqFYryDAGFOJSSo5Zkgx1VRlAIn51Pvf7Ff8PmRNUt1DrHvT9TTaRHNpBZd9t/SLM/KVJUEkdbfluGgFRrytimWLDEwWnwctfeacq8u59QCwDkpBJyGeR/Omtp1HorEN3Rry/mGl4kXUbwX2O2W3Yk5nfPOabsO0SmnnY0VIAgZ5xmdRInTeal2BoBuQIzFDbn+I/jP3jWvcmoqtww2JX75Qz9Gtouzsisf2SHvVd9bDdnZFUic2VUzH/aNaChbsEAl9R59kV7SfaoOuv96fuV7UrOqK24P/2Q=="/>
          <p:cNvSpPr>
            <a:spLocks noChangeAspect="1" noChangeArrowheads="1"/>
          </p:cNvSpPr>
          <p:nvPr/>
        </p:nvSpPr>
        <p:spPr bwMode="auto">
          <a:xfrm>
            <a:off x="85725" y="-411163"/>
            <a:ext cx="1295400" cy="86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44036" name="Picture 6" descr="Archivo:Intoxicacion.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708275"/>
            <a:ext cx="34369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468313" y="1844675"/>
            <a:ext cx="3959225" cy="4032250"/>
          </a:xfrm>
          <a:prstGeom prst="rect">
            <a:avLst/>
          </a:prstGeom>
        </p:spPr>
        <p:txBody>
          <a:bodyPr/>
          <a:lstStyle/>
          <a:p>
            <a:pPr marL="342900" indent="-342900" algn="just">
              <a:lnSpc>
                <a:spcPct val="90000"/>
              </a:lnSpc>
              <a:spcBef>
                <a:spcPct val="20000"/>
              </a:spcBef>
              <a:buClr>
                <a:schemeClr val="hlink"/>
              </a:buClr>
              <a:buSzPct val="60000"/>
              <a:buFont typeface="Wingdings" pitchFamily="2" charset="2"/>
              <a:buNone/>
              <a:defRPr/>
            </a:pPr>
            <a:endPar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r>
              <a:rPr lang="es-ES" altLang="zh-TW" sz="2400" kern="0" dirty="0">
                <a:effectLst>
                  <a:outerShdw blurRad="38100" dist="38100" dir="2700000" algn="tl">
                    <a:srgbClr val="000000"/>
                  </a:outerShdw>
                </a:effectLst>
                <a:latin typeface="Arial" pitchFamily="34" charset="0"/>
                <a:ea typeface="PMingLiU" pitchFamily="18" charset="-120"/>
                <a:cs typeface="Arial" pitchFamily="34" charset="0"/>
              </a:rPr>
              <a:t>     Son ocasionadas generalmente por descuido, imprevisión, ignorancia, etc. No llevan ninguna intención de causar daño. Ej. absorción de gases, picaduras por animales ponzoñosos, etc.</a:t>
            </a:r>
          </a:p>
          <a:p>
            <a:pPr marL="342900" indent="-342900" algn="just">
              <a:lnSpc>
                <a:spcPct val="90000"/>
              </a:lnSpc>
              <a:spcBef>
                <a:spcPct val="20000"/>
              </a:spcBef>
              <a:buClr>
                <a:schemeClr val="hlink"/>
              </a:buClr>
              <a:buSzPct val="60000"/>
              <a:buFont typeface="Wingdings" pitchFamily="2" charset="2"/>
              <a:buChar char="n"/>
              <a:defRPr/>
            </a:pPr>
            <a:endParaRPr lang="es-ES" altLang="zh-TW" kern="0" dirty="0">
              <a:effectLst>
                <a:outerShdw blurRad="38100" dist="38100" dir="2700000" algn="tl">
                  <a:srgbClr val="000000"/>
                </a:outerShdw>
              </a:effectLst>
              <a:latin typeface="Arial" pitchFamily="34" charset="0"/>
              <a:ea typeface="PMingLiU" pitchFamily="18" charset="-12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323850" y="1196975"/>
            <a:ext cx="7991475" cy="5473700"/>
          </a:xfrm>
        </p:spPr>
        <p:txBody>
          <a:bodyPr/>
          <a:lstStyle/>
          <a:p>
            <a:pPr algn="just" eaLnBrk="1" hangingPunct="1">
              <a:lnSpc>
                <a:spcPct val="80000"/>
              </a:lnSpc>
              <a:buFont typeface="Wingdings" pitchFamily="2" charset="2"/>
              <a:buNone/>
              <a:defRPr/>
            </a:pPr>
            <a:endParaRPr lang="es-ES" altLang="zh-TW" sz="2000" b="1" dirty="0" smtClean="0">
              <a:solidFill>
                <a:srgbClr val="FF66FF"/>
              </a:solidFill>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r>
              <a:rPr lang="es-ES" altLang="zh-TW" sz="2000" dirty="0" smtClean="0">
                <a:latin typeface="Arial" pitchFamily="34" charset="0"/>
                <a:ea typeface="PMingLiU" pitchFamily="18" charset="-120"/>
                <a:cs typeface="Arial" pitchFamily="34" charset="0"/>
              </a:rPr>
              <a:t>     Cuando se utiliza el tóxico con fines criminales:</a:t>
            </a:r>
          </a:p>
          <a:p>
            <a:pPr algn="just" eaLnBrk="1" hangingPunct="1">
              <a:lnSpc>
                <a:spcPct val="80000"/>
              </a:lnSpc>
              <a:buFont typeface="Wingdings" pitchFamily="2" charset="2"/>
              <a:buNone/>
              <a:defRPr/>
            </a:pPr>
            <a:endParaRPr lang="es-ES" altLang="zh-TW" sz="2000" i="1" dirty="0" smtClean="0">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r>
              <a:rPr lang="es-ES" altLang="zh-TW" sz="2000" i="1" dirty="0" smtClean="0">
                <a:latin typeface="Arial" pitchFamily="34" charset="0"/>
                <a:ea typeface="PMingLiU" pitchFamily="18" charset="-120"/>
                <a:cs typeface="Arial" pitchFamily="34" charset="0"/>
              </a:rPr>
              <a:t>     </a:t>
            </a:r>
            <a:r>
              <a:rPr lang="es-ES" altLang="zh-TW" sz="2000" dirty="0" smtClean="0">
                <a:latin typeface="Arial" pitchFamily="34" charset="0"/>
                <a:ea typeface="PMingLiU" pitchFamily="18" charset="-120"/>
                <a:cs typeface="Arial" pitchFamily="34" charset="0"/>
              </a:rPr>
              <a:t>INTOXICACIONES SUICIDAS</a:t>
            </a:r>
            <a:r>
              <a:rPr lang="es-ES" altLang="zh-TW" sz="2000" i="1" dirty="0" smtClean="0">
                <a:latin typeface="Arial" pitchFamily="34" charset="0"/>
                <a:ea typeface="PMingLiU" pitchFamily="18" charset="-120"/>
                <a:cs typeface="Arial" pitchFamily="34" charset="0"/>
              </a:rPr>
              <a:t>: </a:t>
            </a:r>
            <a:r>
              <a:rPr lang="es-ES" altLang="zh-TW" sz="2000" dirty="0" smtClean="0">
                <a:latin typeface="Arial" pitchFamily="34" charset="0"/>
                <a:ea typeface="PMingLiU" pitchFamily="18" charset="-120"/>
                <a:cs typeface="Arial" pitchFamily="34" charset="0"/>
              </a:rPr>
              <a:t>es el deseo de autoeliminación, tienen perdida una visión clara de mecanismos de lucha que hacen necesaria la ayuda del médico y el psiquiatra.</a:t>
            </a:r>
          </a:p>
          <a:p>
            <a:pPr algn="just" eaLnBrk="1" hangingPunct="1">
              <a:lnSpc>
                <a:spcPct val="80000"/>
              </a:lnSpc>
              <a:buFont typeface="Wingdings" pitchFamily="2" charset="2"/>
              <a:buNone/>
              <a:defRPr/>
            </a:pPr>
            <a:endParaRPr lang="es-ES" altLang="zh-TW" sz="2000" i="1" dirty="0" smtClean="0">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r>
              <a:rPr lang="es-ES" altLang="zh-TW" sz="2000" i="1" dirty="0" smtClean="0">
                <a:latin typeface="Arial" pitchFamily="34" charset="0"/>
                <a:ea typeface="PMingLiU" pitchFamily="18" charset="-120"/>
                <a:cs typeface="Arial" pitchFamily="34" charset="0"/>
              </a:rPr>
              <a:t>     </a:t>
            </a:r>
            <a:r>
              <a:rPr lang="es-ES" altLang="zh-TW" sz="2000" dirty="0" smtClean="0">
                <a:latin typeface="Arial" pitchFamily="34" charset="0"/>
                <a:ea typeface="PMingLiU" pitchFamily="18" charset="-120"/>
                <a:cs typeface="Arial" pitchFamily="34" charset="0"/>
              </a:rPr>
              <a:t>INTOXICACIONES HOMICIDAS</a:t>
            </a:r>
            <a:r>
              <a:rPr lang="es-ES" altLang="zh-TW" sz="2000" i="1" dirty="0" smtClean="0">
                <a:latin typeface="Arial" pitchFamily="34" charset="0"/>
                <a:ea typeface="PMingLiU" pitchFamily="18" charset="-120"/>
                <a:cs typeface="Arial" pitchFamily="34" charset="0"/>
              </a:rPr>
              <a:t>:</a:t>
            </a:r>
            <a:r>
              <a:rPr lang="es-ES" altLang="zh-TW" sz="2000" dirty="0" smtClean="0">
                <a:latin typeface="Arial" pitchFamily="34" charset="0"/>
                <a:ea typeface="PMingLiU" pitchFamily="18" charset="-120"/>
                <a:cs typeface="Arial" pitchFamily="34" charset="0"/>
              </a:rPr>
              <a:t> producidas por el hombre con la intención de  causar daño. </a:t>
            </a:r>
          </a:p>
          <a:p>
            <a:pPr algn="just" eaLnBrk="1" hangingPunct="1">
              <a:lnSpc>
                <a:spcPct val="80000"/>
              </a:lnSpc>
              <a:buFont typeface="Wingdings" pitchFamily="2" charset="2"/>
              <a:buNone/>
              <a:defRPr/>
            </a:pPr>
            <a:endParaRPr lang="es-ES" altLang="zh-TW" sz="2000" dirty="0" smtClean="0">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r>
              <a:rPr lang="es-ES" altLang="zh-TW" sz="2000" dirty="0" smtClean="0">
                <a:latin typeface="Arial" pitchFamily="34" charset="0"/>
                <a:ea typeface="PMingLiU" pitchFamily="18" charset="-120"/>
                <a:cs typeface="Arial" pitchFamily="34" charset="0"/>
              </a:rPr>
              <a:t>     Otras formas, que buscan en el tóxico el cómplice para sus fines pueden ser: eróticos,  abortivos, robo, etc.</a:t>
            </a:r>
          </a:p>
          <a:p>
            <a:pPr algn="just" eaLnBrk="1" hangingPunct="1">
              <a:lnSpc>
                <a:spcPct val="80000"/>
              </a:lnSpc>
              <a:buFont typeface="Wingdings" pitchFamily="2" charset="2"/>
              <a:buNone/>
              <a:defRPr/>
            </a:pPr>
            <a:endParaRPr lang="es-ES" altLang="zh-TW" sz="2000" dirty="0" smtClean="0">
              <a:latin typeface="Arial" pitchFamily="34" charset="0"/>
              <a:ea typeface="PMingLiU" pitchFamily="18" charset="-120"/>
              <a:cs typeface="Arial" pitchFamily="34" charset="0"/>
            </a:endParaRPr>
          </a:p>
          <a:p>
            <a:pPr algn="just" eaLnBrk="1" hangingPunct="1">
              <a:lnSpc>
                <a:spcPct val="80000"/>
              </a:lnSpc>
              <a:buFont typeface="Wingdings" pitchFamily="2" charset="2"/>
              <a:buNone/>
              <a:defRPr/>
            </a:pPr>
            <a:r>
              <a:rPr lang="es-ES" altLang="zh-TW" sz="2000" dirty="0" smtClean="0">
                <a:latin typeface="Arial" pitchFamily="34" charset="0"/>
                <a:ea typeface="PMingLiU" pitchFamily="18" charset="-120"/>
                <a:cs typeface="Arial" pitchFamily="34" charset="0"/>
              </a:rPr>
              <a:t>     INTOXICACIÓN DE EJECUCIÓN: Se emplea un tóxico para ejecutar la pena capital, tanto en el hombre como en los animales; dosis fuertemente elevadas y absorbidas con rapidez: cicuta, cianuro, etc.</a:t>
            </a:r>
            <a:endParaRPr lang="es-ES" sz="2000" dirty="0" smtClean="0">
              <a:latin typeface="Arial" pitchFamily="34" charset="0"/>
              <a:ea typeface="PMingLiU" pitchFamily="18" charset="-120"/>
              <a:cs typeface="Arial" pitchFamily="34" charset="0"/>
            </a:endParaRPr>
          </a:p>
        </p:txBody>
      </p:sp>
      <p:sp>
        <p:nvSpPr>
          <p:cNvPr id="3" name="Rectangle 3"/>
          <p:cNvSpPr txBox="1">
            <a:spLocks noChangeArrowheads="1"/>
          </p:cNvSpPr>
          <p:nvPr/>
        </p:nvSpPr>
        <p:spPr bwMode="auto">
          <a:xfrm>
            <a:off x="250825" y="692150"/>
            <a:ext cx="7993063" cy="792163"/>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60000"/>
              <a:buFont typeface="Wingdings" pitchFamily="2" charset="2"/>
              <a:buNone/>
              <a:defRPr/>
            </a:pPr>
            <a:endParaRPr lang="es-ES" altLang="zh-TW" sz="1600" kern="0" dirty="0">
              <a:effectLst>
                <a:outerShdw blurRad="38100" dist="38100" dir="2700000" algn="tl">
                  <a:srgbClr val="000000"/>
                </a:outerShdw>
              </a:effectLst>
              <a:latin typeface="+mn-lt"/>
              <a:ea typeface="PMingLiU" pitchFamily="18" charset="-120"/>
            </a:endParaRPr>
          </a:p>
          <a:p>
            <a:pPr marL="342900" indent="-342900" algn="just">
              <a:lnSpc>
                <a:spcPct val="80000"/>
              </a:lnSpc>
              <a:spcBef>
                <a:spcPct val="20000"/>
              </a:spcBef>
              <a:buClr>
                <a:schemeClr val="hlink"/>
              </a:buClr>
              <a:buSzPct val="60000"/>
              <a:buFont typeface="Wingdings" pitchFamily="2" charset="2"/>
              <a:buNone/>
              <a:defRPr/>
            </a:pPr>
            <a:r>
              <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    INTOXICACIÓN CRIMINAL</a:t>
            </a:r>
          </a:p>
          <a:p>
            <a:pPr marL="342900" indent="-342900" algn="just">
              <a:lnSpc>
                <a:spcPct val="80000"/>
              </a:lnSpc>
              <a:spcBef>
                <a:spcPct val="20000"/>
              </a:spcBef>
              <a:buClr>
                <a:schemeClr val="hlink"/>
              </a:buClr>
              <a:buSzPct val="60000"/>
              <a:buFont typeface="Wingdings" pitchFamily="2" charset="2"/>
              <a:buNone/>
              <a:defRPr/>
            </a:pPr>
            <a:endParaRPr lang="es-ES" altLang="zh-TW" sz="20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endParaRPr>
          </a:p>
        </p:txBody>
      </p:sp>
    </p:spTree>
  </p:cSld>
  <p:clrMapOvr>
    <a:masterClrMapping/>
  </p:clrMapOvr>
  <p:transition advClick="0" advTm="80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7"/>
          <p:cNvSpPr txBox="1">
            <a:spLocks noChangeArrowheads="1"/>
          </p:cNvSpPr>
          <p:nvPr/>
        </p:nvSpPr>
        <p:spPr bwMode="auto">
          <a:xfrm>
            <a:off x="787400" y="1844675"/>
            <a:ext cx="7600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spcBef>
                <a:spcPct val="50000"/>
              </a:spcBef>
            </a:pPr>
            <a:r>
              <a:rPr lang="es-ES" altLang="es-PE" sz="2400" dirty="0">
                <a:latin typeface="Arial" panose="020B0604020202020204" pitchFamily="34" charset="0"/>
                <a:cs typeface="Arial" panose="020B0604020202020204" pitchFamily="34" charset="0"/>
              </a:rPr>
              <a:t>El uso de los combustibles fósiles genera una cadena de contaminantes que están devastando nuestro </a:t>
            </a:r>
            <a:r>
              <a:rPr lang="es-ES" altLang="es-PE" sz="2400" dirty="0" err="1">
                <a:latin typeface="Arial" panose="020B0604020202020204" pitchFamily="34" charset="0"/>
                <a:cs typeface="Arial" panose="020B0604020202020204" pitchFamily="34" charset="0"/>
              </a:rPr>
              <a:t>habitat</a:t>
            </a:r>
            <a:r>
              <a:rPr lang="es-ES" altLang="es-PE" sz="2400" dirty="0">
                <a:latin typeface="Arial" panose="020B0604020202020204" pitchFamily="34" charset="0"/>
                <a:cs typeface="Arial" panose="020B0604020202020204" pitchFamily="34" charset="0"/>
              </a:rPr>
              <a:t>.</a:t>
            </a:r>
          </a:p>
        </p:txBody>
      </p:sp>
      <p:sp>
        <p:nvSpPr>
          <p:cNvPr id="5" name="4 Rectángulo"/>
          <p:cNvSpPr/>
          <p:nvPr/>
        </p:nvSpPr>
        <p:spPr>
          <a:xfrm>
            <a:off x="755650" y="620713"/>
            <a:ext cx="7745413" cy="1200150"/>
          </a:xfrm>
          <a:prstGeom prst="rect">
            <a:avLst/>
          </a:prstGeom>
        </p:spPr>
        <p:txBody>
          <a:bodyPr>
            <a:spAutoFit/>
          </a:bodyPr>
          <a:lstStyle/>
          <a:p>
            <a:pPr>
              <a:defRPr/>
            </a:pPr>
            <a:r>
              <a:rPr lang="en-GB" sz="3600" b="1" kern="0" dirty="0">
                <a:solidFill>
                  <a:srgbClr val="FF0000"/>
                </a:solidFill>
                <a:effectLst>
                  <a:outerShdw blurRad="38100" dist="38100" dir="2700000" algn="tl">
                    <a:srgbClr val="000000"/>
                  </a:outerShdw>
                </a:effectLst>
                <a:latin typeface="Arial" charset="0"/>
              </a:rPr>
              <a:t>GASES TÓXICOS PRODUCTOS DE LA COMBUSTIÓN</a:t>
            </a:r>
            <a:endParaRPr lang="es-ES" sz="3600" dirty="0">
              <a:solidFill>
                <a:srgbClr val="FF0000"/>
              </a:solidFill>
            </a:endParaRPr>
          </a:p>
        </p:txBody>
      </p:sp>
      <p:pic>
        <p:nvPicPr>
          <p:cNvPr id="46084" name="Picture 4" descr="FAQ-t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3068638"/>
            <a:ext cx="212407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descr="powerstatio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068638"/>
            <a:ext cx="22129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536077222"/>
              </p:ext>
            </p:extLst>
          </p:nvPr>
        </p:nvGraphicFramePr>
        <p:xfrm>
          <a:off x="673100" y="1628775"/>
          <a:ext cx="7786688" cy="4556711"/>
        </p:xfrm>
        <a:graphic>
          <a:graphicData uri="http://schemas.openxmlformats.org/drawingml/2006/table">
            <a:tbl>
              <a:tblPr/>
              <a:tblGrid>
                <a:gridCol w="3312550"/>
                <a:gridCol w="4474138"/>
              </a:tblGrid>
              <a:tr h="350471">
                <a:tc>
                  <a:txBody>
                    <a:bodyPr/>
                    <a:lstStyle/>
                    <a:p>
                      <a:pPr algn="ctr">
                        <a:lnSpc>
                          <a:spcPct val="115000"/>
                        </a:lnSpc>
                        <a:spcAft>
                          <a:spcPts val="0"/>
                        </a:spcAft>
                      </a:pPr>
                      <a:r>
                        <a:rPr lang="es-ES" sz="2000" b="1" dirty="0">
                          <a:solidFill>
                            <a:srgbClr val="0070C0"/>
                          </a:solidFill>
                          <a:effectLst>
                            <a:outerShdw blurRad="38100" dist="38100" dir="2700000" algn="tl">
                              <a:srgbClr val="000000">
                                <a:alpha val="43137"/>
                              </a:srgbClr>
                            </a:outerShdw>
                          </a:effectLst>
                          <a:latin typeface="Arial" pitchFamily="34" charset="0"/>
                          <a:ea typeface="Calibri"/>
                          <a:cs typeface="Arial" pitchFamily="34" charset="0"/>
                        </a:rPr>
                        <a:t>CONTAMINANTE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c>
                  <a:txBody>
                    <a:bodyPr/>
                    <a:lstStyle/>
                    <a:p>
                      <a:pPr algn="ctr">
                        <a:lnSpc>
                          <a:spcPct val="115000"/>
                        </a:lnSpc>
                        <a:spcAft>
                          <a:spcPts val="0"/>
                        </a:spcAft>
                      </a:pPr>
                      <a:r>
                        <a:rPr lang="es-ES" sz="2000" b="1" dirty="0">
                          <a:solidFill>
                            <a:srgbClr val="0070C0"/>
                          </a:solidFill>
                          <a:effectLst>
                            <a:outerShdw blurRad="38100" dist="38100" dir="2700000" algn="tl">
                              <a:srgbClr val="000000">
                                <a:alpha val="43137"/>
                              </a:srgbClr>
                            </a:outerShdw>
                          </a:effectLst>
                          <a:latin typeface="Arial" pitchFamily="34" charset="0"/>
                          <a:ea typeface="Calibri"/>
                          <a:cs typeface="Arial" pitchFamily="34" charset="0"/>
                        </a:rPr>
                        <a:t>EFECTO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FF"/>
                    </a:solidFill>
                  </a:tcPr>
                </a:tc>
              </a:tr>
              <a:tr h="350471">
                <a:tc>
                  <a:txBody>
                    <a:bodyPr/>
                    <a:lstStyle/>
                    <a:p>
                      <a:pPr algn="just">
                        <a:lnSpc>
                          <a:spcPct val="115000"/>
                        </a:lnSpc>
                        <a:spcAft>
                          <a:spcPts val="0"/>
                        </a:spcAft>
                      </a:pPr>
                      <a:r>
                        <a:rPr lang="es-MX" sz="2000" dirty="0">
                          <a:latin typeface="Arial" pitchFamily="34" charset="0"/>
                          <a:ea typeface="Calibri"/>
                          <a:cs typeface="Arial" pitchFamily="34" charset="0"/>
                        </a:rPr>
                        <a:t>Dióxido de carbono (CO</a:t>
                      </a:r>
                      <a:r>
                        <a:rPr lang="es-MX" sz="2000" baseline="-25000" dirty="0">
                          <a:latin typeface="Arial" pitchFamily="34" charset="0"/>
                          <a:ea typeface="Calibri"/>
                          <a:cs typeface="Arial" pitchFamily="34" charset="0"/>
                        </a:rPr>
                        <a:t>2</a:t>
                      </a:r>
                      <a:r>
                        <a:rPr lang="es-MX" sz="2000" dirty="0">
                          <a:latin typeface="Arial" pitchFamily="34" charset="0"/>
                          <a:ea typeface="Calibri"/>
                          <a:cs typeface="Arial" pitchFamily="34" charset="0"/>
                        </a:rPr>
                        <a:t>)</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Calentamiento global</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00942">
                <a:tc>
                  <a:txBody>
                    <a:bodyPr/>
                    <a:lstStyle/>
                    <a:p>
                      <a:pPr algn="just">
                        <a:lnSpc>
                          <a:spcPct val="115000"/>
                        </a:lnSpc>
                        <a:spcAft>
                          <a:spcPts val="0"/>
                        </a:spcAft>
                      </a:pPr>
                      <a:r>
                        <a:rPr lang="es-MX" sz="2000" dirty="0">
                          <a:latin typeface="Arial" pitchFamily="34" charset="0"/>
                          <a:ea typeface="Calibri"/>
                          <a:cs typeface="Arial" pitchFamily="34" charset="0"/>
                        </a:rPr>
                        <a:t>Metano (CH</a:t>
                      </a:r>
                      <a:r>
                        <a:rPr lang="es-MX" sz="2000" baseline="-25000" dirty="0">
                          <a:latin typeface="Arial" pitchFamily="34" charset="0"/>
                          <a:ea typeface="Calibri"/>
                          <a:cs typeface="Arial" pitchFamily="34" charset="0"/>
                        </a:rPr>
                        <a:t>4</a:t>
                      </a:r>
                      <a:r>
                        <a:rPr lang="es-MX" sz="2000" dirty="0">
                          <a:latin typeface="Arial" pitchFamily="34" charset="0"/>
                          <a:ea typeface="Calibri"/>
                          <a:cs typeface="Arial" pitchFamily="34" charset="0"/>
                        </a:rPr>
                        <a:t>)</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Calentamiento global-Smog </a:t>
                      </a:r>
                      <a:r>
                        <a:rPr lang="es-MX" sz="2000" dirty="0" err="1">
                          <a:latin typeface="Arial" pitchFamily="34" charset="0"/>
                          <a:ea typeface="Calibri"/>
                          <a:cs typeface="Arial" pitchFamily="34" charset="0"/>
                        </a:rPr>
                        <a:t>fotoquímico</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00942">
                <a:tc>
                  <a:txBody>
                    <a:bodyPr/>
                    <a:lstStyle/>
                    <a:p>
                      <a:pPr algn="just">
                        <a:lnSpc>
                          <a:spcPct val="115000"/>
                        </a:lnSpc>
                        <a:spcAft>
                          <a:spcPts val="0"/>
                        </a:spcAft>
                      </a:pPr>
                      <a:r>
                        <a:rPr lang="es-MX" sz="2000" dirty="0">
                          <a:latin typeface="Arial" pitchFamily="34" charset="0"/>
                          <a:ea typeface="Calibri"/>
                          <a:cs typeface="Arial" pitchFamily="34" charset="0"/>
                        </a:rPr>
                        <a:t>Óxidos de nitrógeno (NO</a:t>
                      </a:r>
                      <a:r>
                        <a:rPr lang="es-MX" sz="2000" baseline="-25000" dirty="0">
                          <a:latin typeface="Arial" pitchFamily="34" charset="0"/>
                          <a:ea typeface="Calibri"/>
                          <a:cs typeface="Arial" pitchFamily="34" charset="0"/>
                        </a:rPr>
                        <a:t>X</a:t>
                      </a:r>
                      <a:r>
                        <a:rPr lang="es-MX" sz="2000" dirty="0">
                          <a:latin typeface="Arial" pitchFamily="34" charset="0"/>
                          <a:ea typeface="Calibri"/>
                          <a:cs typeface="Arial" pitchFamily="34" charset="0"/>
                        </a:rPr>
                        <a:t>)</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Smog </a:t>
                      </a:r>
                      <a:r>
                        <a:rPr lang="es-MX" sz="2000" dirty="0" err="1">
                          <a:latin typeface="Arial" pitchFamily="34" charset="0"/>
                          <a:ea typeface="Calibri"/>
                          <a:cs typeface="Arial" pitchFamily="34" charset="0"/>
                        </a:rPr>
                        <a:t>fotoquímico</a:t>
                      </a:r>
                      <a:r>
                        <a:rPr lang="es-MX" sz="2000" dirty="0">
                          <a:latin typeface="Arial" pitchFamily="34" charset="0"/>
                          <a:ea typeface="Calibri"/>
                          <a:cs typeface="Arial" pitchFamily="34" charset="0"/>
                        </a:rPr>
                        <a:t>, reducción de la capa de ozono</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1051413">
                <a:tc>
                  <a:txBody>
                    <a:bodyPr/>
                    <a:lstStyle/>
                    <a:p>
                      <a:pPr algn="just">
                        <a:lnSpc>
                          <a:spcPct val="115000"/>
                        </a:lnSpc>
                        <a:spcAft>
                          <a:spcPts val="0"/>
                        </a:spcAft>
                      </a:pPr>
                      <a:r>
                        <a:rPr lang="es-MX" sz="2000" dirty="0">
                          <a:latin typeface="Arial" pitchFamily="34" charset="0"/>
                          <a:ea typeface="Calibri"/>
                          <a:cs typeface="Arial" pitchFamily="34" charset="0"/>
                        </a:rPr>
                        <a:t>Monóxido de carbono (CO)</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Smog, tóxico para los humanos (no permiten el transporte normal de oxígeno por la hemoglobina)</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50471">
                <a:tc>
                  <a:txBody>
                    <a:bodyPr/>
                    <a:lstStyle/>
                    <a:p>
                      <a:pPr algn="just">
                        <a:lnSpc>
                          <a:spcPct val="115000"/>
                        </a:lnSpc>
                        <a:spcAft>
                          <a:spcPts val="0"/>
                        </a:spcAft>
                      </a:pPr>
                      <a:r>
                        <a:rPr lang="es-MX" sz="2000" dirty="0">
                          <a:latin typeface="Arial" pitchFamily="34" charset="0"/>
                          <a:ea typeface="Calibri"/>
                          <a:cs typeface="Arial" pitchFamily="34" charset="0"/>
                        </a:rPr>
                        <a:t>Dióxido de azufre (SO</a:t>
                      </a:r>
                      <a:r>
                        <a:rPr lang="es-MX" sz="2000" baseline="-25000" dirty="0">
                          <a:latin typeface="Arial" pitchFamily="34" charset="0"/>
                          <a:ea typeface="Calibri"/>
                          <a:cs typeface="Arial" pitchFamily="34" charset="0"/>
                        </a:rPr>
                        <a:t>2</a:t>
                      </a:r>
                      <a:r>
                        <a:rPr lang="es-MX" sz="2000" dirty="0">
                          <a:latin typeface="Arial" pitchFamily="34" charset="0"/>
                          <a:ea typeface="Calibri"/>
                          <a:cs typeface="Arial" pitchFamily="34" charset="0"/>
                        </a:rPr>
                        <a:t>)</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Lluvia ácida</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00942">
                <a:tc>
                  <a:txBody>
                    <a:bodyPr/>
                    <a:lstStyle/>
                    <a:p>
                      <a:pPr algn="just">
                        <a:lnSpc>
                          <a:spcPct val="115000"/>
                        </a:lnSpc>
                        <a:spcAft>
                          <a:spcPts val="0"/>
                        </a:spcAft>
                      </a:pPr>
                      <a:r>
                        <a:rPr lang="es-MX" sz="2000" dirty="0">
                          <a:latin typeface="Arial" pitchFamily="34" charset="0"/>
                          <a:ea typeface="Calibri"/>
                          <a:cs typeface="Arial" pitchFamily="34" charset="0"/>
                        </a:rPr>
                        <a:t>Hidrocarburos (HC)</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Calentamiento global-Smog </a:t>
                      </a:r>
                      <a:r>
                        <a:rPr lang="es-MX" sz="2000" dirty="0" err="1">
                          <a:latin typeface="Arial" pitchFamily="34" charset="0"/>
                          <a:ea typeface="Calibri"/>
                          <a:cs typeface="Arial" pitchFamily="34" charset="0"/>
                        </a:rPr>
                        <a:t>fotoquímico</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50471">
                <a:tc>
                  <a:txBody>
                    <a:bodyPr/>
                    <a:lstStyle/>
                    <a:p>
                      <a:pPr algn="just">
                        <a:lnSpc>
                          <a:spcPct val="115000"/>
                        </a:lnSpc>
                        <a:spcAft>
                          <a:spcPts val="0"/>
                        </a:spcAft>
                      </a:pPr>
                      <a:r>
                        <a:rPr lang="es-MX" sz="2000" dirty="0">
                          <a:latin typeface="Arial" pitchFamily="34" charset="0"/>
                          <a:ea typeface="Calibri"/>
                          <a:cs typeface="Arial" pitchFamily="34" charset="0"/>
                        </a:rPr>
                        <a:t>Partículas sólidas</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just">
                        <a:lnSpc>
                          <a:spcPct val="115000"/>
                        </a:lnSpc>
                        <a:spcAft>
                          <a:spcPts val="0"/>
                        </a:spcAft>
                      </a:pPr>
                      <a:r>
                        <a:rPr lang="es-MX" sz="2000" dirty="0">
                          <a:latin typeface="Arial" pitchFamily="34" charset="0"/>
                          <a:ea typeface="Calibri"/>
                          <a:cs typeface="Arial" pitchFamily="34" charset="0"/>
                        </a:rPr>
                        <a:t>Hollín, macropartículas: Smog</a:t>
                      </a:r>
                      <a:endParaRPr lang="es-E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
        <p:nvSpPr>
          <p:cNvPr id="4" name="3 Rectángulo"/>
          <p:cNvSpPr/>
          <p:nvPr/>
        </p:nvSpPr>
        <p:spPr>
          <a:xfrm>
            <a:off x="539750" y="530225"/>
            <a:ext cx="7429500" cy="954088"/>
          </a:xfrm>
          <a:prstGeom prst="rect">
            <a:avLst/>
          </a:prstGeom>
        </p:spPr>
        <p:txBody>
          <a:bodyPr>
            <a:spAutoFit/>
          </a:bodyPr>
          <a:lstStyle/>
          <a:p>
            <a:pPr>
              <a:defRPr/>
            </a:pPr>
            <a:r>
              <a:rPr lang="en-GB" sz="2800" b="1" kern="0" dirty="0">
                <a:solidFill>
                  <a:srgbClr val="FF0000"/>
                </a:solidFill>
                <a:effectLst>
                  <a:outerShdw blurRad="38100" dist="38100" dir="2700000" algn="tl">
                    <a:srgbClr val="000000"/>
                  </a:outerShdw>
                </a:effectLst>
                <a:latin typeface="Arial" charset="0"/>
              </a:rPr>
              <a:t>PRINCIPALES  GASES TÓXICOS PRODUCTOS DE LA COMBUSTIÓN</a:t>
            </a:r>
            <a:endParaRPr lang="es-ES" sz="2800"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a:xfrm>
            <a:off x="734888" y="274638"/>
            <a:ext cx="7653462" cy="1143000"/>
          </a:xfrm>
        </p:spPr>
        <p:txBody>
          <a:bodyPr/>
          <a:lstStyle/>
          <a:p>
            <a:pPr algn="just" eaLnBrk="1" hangingPunct="1">
              <a:defRPr/>
            </a:pPr>
            <a:r>
              <a:rPr lang="es-ES_tradnl" sz="3200" dirty="0" smtClean="0">
                <a:solidFill>
                  <a:schemeClr val="folHlink"/>
                </a:solidFill>
              </a:rPr>
              <a:t/>
            </a:r>
            <a:br>
              <a:rPr lang="es-ES_tradnl" sz="3200" dirty="0" smtClean="0">
                <a:solidFill>
                  <a:schemeClr val="folHlink"/>
                </a:solidFill>
              </a:rPr>
            </a:br>
            <a:r>
              <a:rPr lang="es-ES_tradnl" sz="2800" dirty="0" smtClean="0">
                <a:solidFill>
                  <a:srgbClr val="FF0000"/>
                </a:solidFill>
                <a:latin typeface="Arial" charset="0"/>
              </a:rPr>
              <a:t>CONTAMINANTES EMITIDOS POR LOS VEHÍCULOS AUTOMÓVILES</a:t>
            </a:r>
            <a:endParaRPr lang="en-GB" sz="3200" dirty="0" smtClean="0">
              <a:solidFill>
                <a:srgbClr val="FF0000"/>
              </a:solidFill>
              <a:latin typeface="Arial" charset="0"/>
            </a:endParaRPr>
          </a:p>
        </p:txBody>
      </p:sp>
      <p:sp>
        <p:nvSpPr>
          <p:cNvPr id="137221" name="Rectangle 5"/>
          <p:cNvSpPr>
            <a:spLocks noGrp="1" noChangeArrowheads="1"/>
          </p:cNvSpPr>
          <p:nvPr>
            <p:ph sz="half" idx="1"/>
          </p:nvPr>
        </p:nvSpPr>
        <p:spPr>
          <a:xfrm>
            <a:off x="384870" y="1988840"/>
            <a:ext cx="4475162" cy="4277072"/>
          </a:xfrm>
        </p:spPr>
        <p:txBody>
          <a:bodyPr/>
          <a:lstStyle/>
          <a:p>
            <a:pPr algn="just" eaLnBrk="1" hangingPunct="1">
              <a:buFont typeface="Wingdings" pitchFamily="2" charset="2"/>
              <a:buNone/>
              <a:defRPr/>
            </a:pPr>
            <a:r>
              <a:rPr lang="es-ES_tradnl" dirty="0" smtClean="0"/>
              <a:t>    </a:t>
            </a:r>
            <a:r>
              <a:rPr lang="es-ES_tradnl" sz="2400" dirty="0" smtClean="0">
                <a:latin typeface="Arial" panose="020B0604020202020204" pitchFamily="34" charset="0"/>
                <a:cs typeface="Arial" panose="020B0604020202020204" pitchFamily="34" charset="0"/>
              </a:rPr>
              <a:t>En las últimas décadas, el automóvil ha aparecido de forma masiva en las ciudades, contribuyendo a incrementar los problemas de contaminación atmosférica como consecuencia de los gases contaminantes que se emiten por los tubos de escape.</a:t>
            </a:r>
            <a:endParaRPr lang="en-GB" sz="2400" dirty="0" smtClean="0">
              <a:latin typeface="Arial" panose="020B0604020202020204" pitchFamily="34" charset="0"/>
              <a:cs typeface="Arial" panose="020B0604020202020204" pitchFamily="34" charset="0"/>
            </a:endParaRPr>
          </a:p>
        </p:txBody>
      </p:sp>
      <p:pic>
        <p:nvPicPr>
          <p:cNvPr id="48132" name="Picture 7" descr="bares-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773238"/>
            <a:ext cx="3455987"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8" descr="Smog en Shangh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076700"/>
            <a:ext cx="3443287"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descr="camión Mack"/>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427538" y="1123950"/>
            <a:ext cx="3867150" cy="2305050"/>
          </a:xfrm>
          <a:noFill/>
          <a:extLst>
            <a:ext uri="{909E8E84-426E-40DD-AFC4-6F175D3DCCD1}">
              <a14:hiddenFill xmlns:a14="http://schemas.microsoft.com/office/drawing/2010/main">
                <a:solidFill>
                  <a:srgbClr val="FFFFFF"/>
                </a:solidFill>
              </a14:hiddenFill>
            </a:ext>
          </a:extLst>
        </p:spPr>
      </p:pic>
      <p:sp>
        <p:nvSpPr>
          <p:cNvPr id="92169" name="Rectangle 9"/>
          <p:cNvSpPr>
            <a:spLocks noGrp="1" noChangeArrowheads="1"/>
          </p:cNvSpPr>
          <p:nvPr>
            <p:ph sz="half" idx="2"/>
          </p:nvPr>
        </p:nvSpPr>
        <p:spPr>
          <a:xfrm>
            <a:off x="395610" y="1556445"/>
            <a:ext cx="3816350" cy="4104803"/>
          </a:xfrm>
        </p:spPr>
        <p:txBody>
          <a:bodyPr/>
          <a:lstStyle/>
          <a:p>
            <a:pPr algn="just" eaLnBrk="1" hangingPunct="1">
              <a:buFont typeface="Wingdings" pitchFamily="2" charset="2"/>
              <a:buNone/>
              <a:defRPr/>
            </a:pPr>
            <a:r>
              <a:rPr lang="es-ES_tradnl" dirty="0" smtClean="0"/>
              <a:t>    </a:t>
            </a:r>
            <a:r>
              <a:rPr lang="es-ES_tradnl" sz="2400" dirty="0" smtClean="0">
                <a:latin typeface="Arial" panose="020B0604020202020204" pitchFamily="34" charset="0"/>
                <a:cs typeface="Arial" panose="020B0604020202020204" pitchFamily="34" charset="0"/>
              </a:rPr>
              <a:t>Los principales contaminantes lanzados por los automóviles son: monóxido de carbono (CO), óxidos de nitrógeno (</a:t>
            </a:r>
            <a:r>
              <a:rPr lang="es-ES_tradnl" sz="2400" dirty="0" err="1" smtClean="0">
                <a:latin typeface="Arial" panose="020B0604020202020204" pitchFamily="34" charset="0"/>
                <a:cs typeface="Arial" panose="020B0604020202020204" pitchFamily="34" charset="0"/>
              </a:rPr>
              <a:t>NOx</a:t>
            </a:r>
            <a:r>
              <a:rPr lang="es-ES_tradnl" sz="2400" dirty="0" smtClean="0">
                <a:latin typeface="Arial" panose="020B0604020202020204" pitchFamily="34" charset="0"/>
                <a:cs typeface="Arial" panose="020B0604020202020204" pitchFamily="34" charset="0"/>
              </a:rPr>
              <a:t>), hidrocarburos no quemados (HC), y compuestos de plomo.</a:t>
            </a:r>
            <a:endParaRPr lang="en-GB" sz="2400" dirty="0" smtClean="0">
              <a:latin typeface="Arial" panose="020B0604020202020204" pitchFamily="34" charset="0"/>
              <a:cs typeface="Arial" panose="020B0604020202020204" pitchFamily="34" charset="0"/>
            </a:endParaRPr>
          </a:p>
        </p:txBody>
      </p:sp>
      <p:pic>
        <p:nvPicPr>
          <p:cNvPr id="49156" name="Picture 6" descr="Contaminación atmosférica generada por los automóviles en una autopista sudafric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500438"/>
            <a:ext cx="3889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t0.gstatic.com/images?q=tbn:ANd9GcQE6ZzgPRtMIj2OSuV8N400VIBNr7ds07H72BkaF7qxzDlFft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908050"/>
            <a:ext cx="6048375"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5 CuadroTexto"/>
          <p:cNvSpPr txBox="1">
            <a:spLocks noChangeArrowheads="1"/>
          </p:cNvSpPr>
          <p:nvPr/>
        </p:nvSpPr>
        <p:spPr bwMode="auto">
          <a:xfrm>
            <a:off x="1619250" y="5661025"/>
            <a:ext cx="1800225" cy="461963"/>
          </a:xfrm>
          <a:prstGeom prst="rect">
            <a:avLst/>
          </a:prstGeom>
          <a:noFill/>
          <a:ln w="9525">
            <a:noFill/>
            <a:miter lim="800000"/>
            <a:headEnd/>
            <a:tailEnd/>
          </a:ln>
        </p:spPr>
        <p:txBody>
          <a:bodyPr>
            <a:spAutoFit/>
          </a:bodyPr>
          <a:lstStyle/>
          <a:p>
            <a:pPr>
              <a:defRPr/>
            </a:pPr>
            <a:r>
              <a:rPr lang="es-PE" sz="2400" b="1" dirty="0">
                <a:solidFill>
                  <a:srgbClr val="FFFF00"/>
                </a:solidFill>
                <a:effectLst>
                  <a:outerShdw blurRad="38100" dist="38100" dir="2700000" algn="tl">
                    <a:srgbClr val="000000">
                      <a:alpha val="43137"/>
                    </a:srgbClr>
                  </a:outerShdw>
                </a:effectLst>
                <a:latin typeface="Arial" pitchFamily="34" charset="0"/>
                <a:cs typeface="Arial" pitchFamily="34" charset="0"/>
              </a:rPr>
              <a:t>PERÚ</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814" name="Group 126"/>
          <p:cNvGraphicFramePr>
            <a:graphicFrameLocks noGrp="1"/>
          </p:cNvGraphicFramePr>
          <p:nvPr>
            <p:extLst>
              <p:ext uri="{D42A27DB-BD31-4B8C-83A1-F6EECF244321}">
                <p14:modId xmlns:p14="http://schemas.microsoft.com/office/powerpoint/2010/main" val="1373135966"/>
              </p:ext>
            </p:extLst>
          </p:nvPr>
        </p:nvGraphicFramePr>
        <p:xfrm>
          <a:off x="900113" y="692150"/>
          <a:ext cx="7389812" cy="5643562"/>
        </p:xfrm>
        <a:graphic>
          <a:graphicData uri="http://schemas.openxmlformats.org/drawingml/2006/table">
            <a:tbl>
              <a:tblPr/>
              <a:tblGrid>
                <a:gridCol w="2359344"/>
                <a:gridCol w="2582072"/>
                <a:gridCol w="2448396"/>
              </a:tblGrid>
              <a:tr h="12491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Componentes</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tóxicos</a:t>
                      </a:r>
                      <a:endPar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Motores</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Diesel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(sin </a:t>
                      </a: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chispa</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Motores</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de </a:t>
                      </a: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carburador</a:t>
                      </a:r>
                      <a:endPar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(con </a:t>
                      </a: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chispa</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11227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Monóxido</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de </a:t>
                      </a:r>
                      <a:r>
                        <a:rPr kumimoji="0" lang="en-GB" sz="2400" b="0" i="0" u="none" strike="noStrike" cap="none" normalizeH="0" baseline="0" dirty="0" err="1" smtClean="0">
                          <a:ln>
                            <a:noFill/>
                          </a:ln>
                          <a:solidFill>
                            <a:schemeClr val="tx1"/>
                          </a:solidFill>
                          <a:effectLst/>
                          <a:latin typeface="Arial" charset="0"/>
                          <a:ea typeface="Times New Roman" pitchFamily="18" charset="0"/>
                          <a:cs typeface="Arial" charset="0"/>
                        </a:rPr>
                        <a:t>carbono</a:t>
                      </a: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 %</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0.2</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6</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r>
              <a:tr h="8648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Oxidos de nitrógeno. %</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0.35</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0.45</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r>
              <a:tr h="8648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Hidrocarburos, %</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0.04</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0.4</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r>
              <a:tr h="8648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Dióxido de azufre, %</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0.04</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0.007</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r>
              <a:tr h="6772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Hollín/ mg/l</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ea typeface="Times New Roman" pitchFamily="18" charset="0"/>
                          <a:cs typeface="Arial" charset="0"/>
                        </a:rPr>
                        <a:t>0.3</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Times New Roman" pitchFamily="18" charset="0"/>
                          <a:cs typeface="Arial" charset="0"/>
                        </a:rPr>
                        <a:t>0.05</a:t>
                      </a:r>
                    </a:p>
                  </a:txBody>
                  <a:tcPr marL="91445" marR="914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F0"/>
                    </a:solid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44500" y="1052513"/>
            <a:ext cx="8231188" cy="858837"/>
          </a:xfrm>
          <a:prstGeom prst="rect">
            <a:avLst/>
          </a:prstGeom>
          <a:noFill/>
        </p:spPr>
        <p:txBody>
          <a:bodyPr/>
          <a:lstStyle/>
          <a:p>
            <a:pPr algn="ctr">
              <a:defRPr/>
            </a:pPr>
            <a:r>
              <a:rPr lang="es-ES" sz="3600" b="1" kern="0" dirty="0">
                <a:solidFill>
                  <a:srgbClr val="FF0000"/>
                </a:solidFill>
                <a:effectLst>
                  <a:outerShdw blurRad="38100" dist="38100" dir="2700000" algn="tl">
                    <a:srgbClr val="000000"/>
                  </a:outerShdw>
                </a:effectLst>
                <a:latin typeface="Arial" charset="0"/>
                <a:ea typeface="+mj-ea"/>
                <a:cs typeface="Arial" charset="0"/>
              </a:rPr>
              <a:t>EFECTOS DE LA CONTAMINACIÓN</a:t>
            </a:r>
            <a:r>
              <a:rPr lang="es-ES" sz="4400" b="1" kern="0" dirty="0">
                <a:solidFill>
                  <a:srgbClr val="FF0000"/>
                </a:solidFill>
                <a:effectLst>
                  <a:outerShdw blurRad="38100" dist="38100" dir="2700000" algn="tl">
                    <a:srgbClr val="000000"/>
                  </a:outerShdw>
                </a:effectLst>
                <a:latin typeface="Arial" charset="0"/>
                <a:ea typeface="+mj-ea"/>
                <a:cs typeface="Arial" charset="0"/>
              </a:rPr>
              <a:t> </a:t>
            </a:r>
            <a:r>
              <a:rPr lang="es-ES" sz="4400" b="1" kern="0" dirty="0">
                <a:solidFill>
                  <a:srgbClr val="66FF66"/>
                </a:solidFill>
                <a:effectLst>
                  <a:outerShdw blurRad="38100" dist="38100" dir="2700000" algn="tl">
                    <a:srgbClr val="000000"/>
                  </a:outerShdw>
                </a:effectLst>
                <a:latin typeface="Arial" charset="0"/>
                <a:ea typeface="+mj-ea"/>
                <a:cs typeface="Arial" charset="0"/>
              </a:rPr>
              <a:t/>
            </a:r>
            <a:br>
              <a:rPr lang="es-ES" sz="4400" b="1" kern="0" dirty="0">
                <a:solidFill>
                  <a:srgbClr val="66FF66"/>
                </a:solidFill>
                <a:effectLst>
                  <a:outerShdw blurRad="38100" dist="38100" dir="2700000" algn="tl">
                    <a:srgbClr val="000000"/>
                  </a:outerShdw>
                </a:effectLst>
                <a:latin typeface="Arial" charset="0"/>
                <a:ea typeface="+mj-ea"/>
                <a:cs typeface="Arial" charset="0"/>
              </a:rPr>
            </a:br>
            <a:endParaRPr lang="es-ES" sz="4400" b="1" kern="0" dirty="0">
              <a:solidFill>
                <a:srgbClr val="66FF66"/>
              </a:solidFill>
              <a:effectLst>
                <a:outerShdw blurRad="38100" dist="38100" dir="2700000" algn="tl">
                  <a:srgbClr val="000000"/>
                </a:outerShdw>
              </a:effectLst>
              <a:latin typeface="Arial" charset="0"/>
              <a:ea typeface="+mj-ea"/>
              <a:cs typeface="Arial" charset="0"/>
            </a:endParaRPr>
          </a:p>
        </p:txBody>
      </p:sp>
      <p:sp>
        <p:nvSpPr>
          <p:cNvPr id="5" name="Rectangle 7"/>
          <p:cNvSpPr txBox="1">
            <a:spLocks noChangeArrowheads="1"/>
          </p:cNvSpPr>
          <p:nvPr/>
        </p:nvSpPr>
        <p:spPr>
          <a:xfrm>
            <a:off x="598488" y="1844675"/>
            <a:ext cx="7429500" cy="852488"/>
          </a:xfrm>
          <a:prstGeom prst="rect">
            <a:avLst/>
          </a:prstGeom>
        </p:spPr>
        <p:txBody>
          <a:bodyPr/>
          <a:lstStyle/>
          <a:p>
            <a:pPr marL="342900" indent="-342900">
              <a:spcBef>
                <a:spcPct val="20000"/>
              </a:spcBef>
              <a:buClr>
                <a:schemeClr val="hlink"/>
              </a:buClr>
              <a:buSzPct val="60000"/>
              <a:buFont typeface="Wingdings" pitchFamily="2" charset="2"/>
              <a:buNone/>
              <a:defRPr/>
            </a:pPr>
            <a:r>
              <a:rPr lang="es-ES" altLang="zh-TW" sz="2800" b="1" kern="0" dirty="0">
                <a:solidFill>
                  <a:srgbClr val="FF66FF"/>
                </a:solidFill>
                <a:effectLst>
                  <a:outerShdw blurRad="38100" dist="38100" dir="2700000" algn="tl">
                    <a:srgbClr val="000000"/>
                  </a:outerShdw>
                </a:effectLst>
                <a:latin typeface="Arial" pitchFamily="34" charset="0"/>
                <a:ea typeface="PMingLiU" pitchFamily="18" charset="-120"/>
                <a:cs typeface="Arial" pitchFamily="34" charset="0"/>
              </a:rPr>
              <a:t>CAUSANTES DE LA CONTAMINACIÓN</a:t>
            </a:r>
          </a:p>
          <a:p>
            <a:pPr marL="342900" indent="-342900">
              <a:spcBef>
                <a:spcPct val="20000"/>
              </a:spcBef>
              <a:buClr>
                <a:schemeClr val="hlink"/>
              </a:buClr>
              <a:buSzPct val="60000"/>
              <a:buFont typeface="Wingdings" pitchFamily="2" charset="2"/>
              <a:buNone/>
              <a:defRPr/>
            </a:pPr>
            <a:r>
              <a:rPr lang="es-ES" kern="0" dirty="0">
                <a:effectLst>
                  <a:outerShdw blurRad="38100" dist="38100" dir="2700000" algn="tl">
                    <a:srgbClr val="000000"/>
                  </a:outerShdw>
                </a:effectLst>
                <a:latin typeface="+mn-lt"/>
              </a:rPr>
              <a:t> </a:t>
            </a:r>
          </a:p>
        </p:txBody>
      </p:sp>
      <p:sp>
        <p:nvSpPr>
          <p:cNvPr id="6" name="Rectangle 3"/>
          <p:cNvSpPr txBox="1">
            <a:spLocks noChangeArrowheads="1"/>
          </p:cNvSpPr>
          <p:nvPr/>
        </p:nvSpPr>
        <p:spPr>
          <a:xfrm>
            <a:off x="785813" y="2978150"/>
            <a:ext cx="3498850" cy="3114675"/>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charset="0"/>
                <a:cs typeface="Arial" charset="0"/>
              </a:rPr>
              <a:t>    Los causantes o contaminantes pueden ser químicos, físicos y biológicos.</a:t>
            </a:r>
          </a:p>
        </p:txBody>
      </p:sp>
      <p:pic>
        <p:nvPicPr>
          <p:cNvPr id="7" name="Picture 5" descr="C:\Documents and Settings\Lester\Datos de programa\Microsoft\Media Catalog\297452233_a07e9aa5f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708275"/>
            <a:ext cx="31591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4213" y="1077913"/>
            <a:ext cx="8162925" cy="982662"/>
          </a:xfrm>
          <a:prstGeom prst="rect">
            <a:avLst/>
          </a:prstGeom>
        </p:spPr>
        <p:txBody>
          <a:bodyPr/>
          <a:lstStyle/>
          <a:p>
            <a:pPr>
              <a:defRPr/>
            </a:pPr>
            <a:r>
              <a:rPr lang="es-ES" sz="2800" b="1" kern="0" dirty="0">
                <a:solidFill>
                  <a:srgbClr val="FF66FF"/>
                </a:solidFill>
                <a:effectLst>
                  <a:outerShdw blurRad="38100" dist="38100" dir="2700000" algn="tl">
                    <a:srgbClr val="000000"/>
                  </a:outerShdw>
                </a:effectLst>
                <a:latin typeface="Arial" charset="0"/>
                <a:ea typeface="+mj-ea"/>
                <a:cs typeface="Arial" charset="0"/>
              </a:rPr>
              <a:t>LOS CONTAMINANTES QUÍMICOS</a:t>
            </a:r>
            <a:r>
              <a:rPr lang="es-ES" sz="3600" b="1" kern="0" dirty="0">
                <a:solidFill>
                  <a:srgbClr val="FF66FF"/>
                </a:solidFill>
                <a:effectLst>
                  <a:outerShdw blurRad="38100" dist="38100" dir="2700000" algn="tl">
                    <a:srgbClr val="000000"/>
                  </a:outerShdw>
                </a:effectLst>
                <a:latin typeface="Arial" charset="0"/>
                <a:ea typeface="+mj-ea"/>
                <a:cs typeface="Arial" charset="0"/>
              </a:rPr>
              <a:t> </a:t>
            </a:r>
            <a:r>
              <a:rPr lang="es-ES" sz="4400" b="1" kern="0" dirty="0">
                <a:solidFill>
                  <a:srgbClr val="FF6600"/>
                </a:solidFill>
                <a:effectLst>
                  <a:outerShdw blurRad="38100" dist="38100" dir="2700000" algn="tl">
                    <a:srgbClr val="000000"/>
                  </a:outerShdw>
                </a:effectLst>
                <a:latin typeface="Arial" charset="0"/>
                <a:ea typeface="+mj-ea"/>
                <a:cs typeface="Arial" charset="0"/>
              </a:rPr>
              <a:t/>
            </a:r>
            <a:br>
              <a:rPr lang="es-ES" sz="4400" b="1" kern="0" dirty="0">
                <a:solidFill>
                  <a:srgbClr val="FF6600"/>
                </a:solidFill>
                <a:effectLst>
                  <a:outerShdw blurRad="38100" dist="38100" dir="2700000" algn="tl">
                    <a:srgbClr val="000000"/>
                  </a:outerShdw>
                </a:effectLst>
                <a:latin typeface="Arial" charset="0"/>
                <a:ea typeface="+mj-ea"/>
                <a:cs typeface="Arial" charset="0"/>
              </a:rPr>
            </a:br>
            <a:endParaRPr lang="es-ES" sz="4400" b="1" kern="0" dirty="0">
              <a:solidFill>
                <a:srgbClr val="FF6600"/>
              </a:solidFill>
              <a:effectLst>
                <a:outerShdw blurRad="38100" dist="38100" dir="2700000" algn="tl">
                  <a:srgbClr val="000000"/>
                </a:outerShdw>
              </a:effectLst>
              <a:latin typeface="Arial" charset="0"/>
              <a:ea typeface="+mj-ea"/>
              <a:cs typeface="Arial" charset="0"/>
            </a:endParaRPr>
          </a:p>
        </p:txBody>
      </p:sp>
      <p:sp>
        <p:nvSpPr>
          <p:cNvPr id="3" name="Rectangle 3"/>
          <p:cNvSpPr txBox="1">
            <a:spLocks noChangeArrowheads="1"/>
          </p:cNvSpPr>
          <p:nvPr/>
        </p:nvSpPr>
        <p:spPr>
          <a:xfrm>
            <a:off x="395288" y="1752600"/>
            <a:ext cx="3733800" cy="4114800"/>
          </a:xfrm>
          <a:prstGeom prst="rect">
            <a:avLst/>
          </a:prstGeom>
        </p:spPr>
        <p:txBody>
          <a:bodyPr/>
          <a:lstStyle/>
          <a:p>
            <a:pPr marL="342900" indent="-342900" algn="just">
              <a:spcBef>
                <a:spcPct val="20000"/>
              </a:spcBef>
              <a:buClr>
                <a:schemeClr val="hlink"/>
              </a:buClr>
              <a:buSzPct val="60000"/>
              <a:defRPr/>
            </a:pPr>
            <a:r>
              <a:rPr lang="es-ES" sz="2400" kern="0" dirty="0">
                <a:effectLst>
                  <a:outerShdw blurRad="38100" dist="38100" dir="2700000" algn="tl">
                    <a:srgbClr val="000000"/>
                  </a:outerShdw>
                </a:effectLst>
                <a:latin typeface="Arial" charset="0"/>
                <a:cs typeface="Arial" charset="0"/>
              </a:rPr>
              <a:t>    Se refieren a compuestos provenientes de la industria química. Pueden ser de efectos perjudiciales muy marcados, como los productos tóxicos minerales (compuestos de fierro, cobre, zinc, mercurio, plomo).</a:t>
            </a:r>
          </a:p>
          <a:p>
            <a:pPr marL="342900" indent="-342900">
              <a:spcBef>
                <a:spcPct val="20000"/>
              </a:spcBef>
              <a:buClr>
                <a:schemeClr val="hlink"/>
              </a:buClr>
              <a:buSzPct val="60000"/>
              <a:buFont typeface="Wingdings" pitchFamily="2" charset="2"/>
              <a:buChar char="n"/>
              <a:defRPr/>
            </a:pPr>
            <a:endParaRPr lang="es-ES" sz="2400" kern="0" dirty="0">
              <a:solidFill>
                <a:srgbClr val="FFCC00"/>
              </a:solidFill>
              <a:effectLst>
                <a:outerShdw blurRad="38100" dist="38100" dir="2700000" algn="tl">
                  <a:srgbClr val="000000"/>
                </a:outerShdw>
              </a:effectLst>
              <a:latin typeface="+mn-lt"/>
            </a:endParaRPr>
          </a:p>
        </p:txBody>
      </p:sp>
      <p:pic>
        <p:nvPicPr>
          <p:cNvPr id="4" name="Picture 5" descr="C:\Documents and Settings\Lester\Datos de programa\Microsoft\Media Catalog\20070924klpcnafyq_112.Ies.SC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276475"/>
            <a:ext cx="3995737"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00113" y="1820863"/>
            <a:ext cx="7620000" cy="815975"/>
          </a:xfrm>
          <a:prstGeom prst="rect">
            <a:avLst/>
          </a:prstGeom>
        </p:spPr>
        <p:txBody>
          <a:bodyPr/>
          <a:lstStyle/>
          <a:p>
            <a:pPr>
              <a:defRPr/>
            </a:pPr>
            <a:r>
              <a:rPr lang="es-ES" sz="2800" b="1" kern="0" dirty="0">
                <a:solidFill>
                  <a:srgbClr val="FF66FF"/>
                </a:solidFill>
                <a:effectLst>
                  <a:outerShdw blurRad="38100" dist="38100" dir="2700000" algn="tl">
                    <a:srgbClr val="000000"/>
                  </a:outerShdw>
                </a:effectLst>
                <a:latin typeface="Arial" charset="0"/>
                <a:ea typeface="+mj-ea"/>
                <a:cs typeface="Arial" charset="0"/>
              </a:rPr>
              <a:t>LOS CONTAMINANTES FÍSICOS </a:t>
            </a:r>
            <a:endParaRPr lang="es-ES" sz="4400" b="1" kern="0" dirty="0">
              <a:solidFill>
                <a:schemeClr val="tx2"/>
              </a:solidFill>
              <a:effectLst>
                <a:outerShdw blurRad="38100" dist="38100" dir="2700000" algn="tl">
                  <a:srgbClr val="000000"/>
                </a:outerShdw>
              </a:effectLst>
              <a:latin typeface="Arial" charset="0"/>
              <a:ea typeface="+mj-ea"/>
              <a:cs typeface="Arial" charset="0"/>
            </a:endParaRPr>
          </a:p>
        </p:txBody>
      </p:sp>
      <p:sp>
        <p:nvSpPr>
          <p:cNvPr id="3" name="Rectangle 3"/>
          <p:cNvSpPr txBox="1">
            <a:spLocks noChangeArrowheads="1"/>
          </p:cNvSpPr>
          <p:nvPr/>
        </p:nvSpPr>
        <p:spPr>
          <a:xfrm>
            <a:off x="571500" y="2554288"/>
            <a:ext cx="3640138" cy="3538537"/>
          </a:xfrm>
          <a:prstGeom prst="rect">
            <a:avLst/>
          </a:prstGeom>
        </p:spPr>
        <p:txBody>
          <a:bodyPr/>
          <a:lstStyle/>
          <a:p>
            <a:pPr marL="342900" indent="-342900" algn="just">
              <a:spcBef>
                <a:spcPct val="20000"/>
              </a:spcBef>
              <a:buClr>
                <a:schemeClr val="hlink"/>
              </a:buClr>
              <a:buSzPct val="60000"/>
              <a:defRPr/>
            </a:pPr>
            <a:r>
              <a:rPr lang="es-ES" sz="2800" kern="0" dirty="0">
                <a:effectLst>
                  <a:outerShdw blurRad="38100" dist="38100" dir="2700000" algn="tl">
                    <a:srgbClr val="000000"/>
                  </a:outerShdw>
                </a:effectLst>
                <a:latin typeface="Arial" charset="0"/>
                <a:cs typeface="Arial" charset="0"/>
              </a:rPr>
              <a:t>    Se refieren a perturbaciones originadas por radioactividad, calor, ruido, efectos mecánicos, etc.</a:t>
            </a:r>
            <a:br>
              <a:rPr lang="es-ES" sz="2800" kern="0" dirty="0">
                <a:effectLst>
                  <a:outerShdw blurRad="38100" dist="38100" dir="2700000" algn="tl">
                    <a:srgbClr val="000000"/>
                  </a:outerShdw>
                </a:effectLst>
                <a:latin typeface="Arial" charset="0"/>
                <a:cs typeface="Arial" charset="0"/>
              </a:rPr>
            </a:br>
            <a:endParaRPr lang="es-ES" sz="2800" kern="0" dirty="0">
              <a:effectLst>
                <a:outerShdw blurRad="38100" dist="38100" dir="2700000" algn="tl">
                  <a:srgbClr val="000000"/>
                </a:outerShdw>
              </a:effectLst>
              <a:latin typeface="Arial" charset="0"/>
              <a:cs typeface="Arial" charset="0"/>
            </a:endParaRPr>
          </a:p>
        </p:txBody>
      </p:sp>
      <p:pic>
        <p:nvPicPr>
          <p:cNvPr id="53252" name="Picture 6" descr="http://4.bp.blogspot.com/_4D8hImevbiM/R4Zqem25IDI/AAAAAAAAAFE/Vyw3GCHjW3M/S700/noise2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27325"/>
            <a:ext cx="3605213"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00113" y="855663"/>
            <a:ext cx="8643937" cy="1204912"/>
          </a:xfrm>
        </p:spPr>
        <p:txBody>
          <a:bodyPr/>
          <a:lstStyle/>
          <a:p>
            <a:pPr algn="l" eaLnBrk="1" hangingPunct="1">
              <a:defRPr/>
            </a:pPr>
            <a:r>
              <a:rPr lang="es-ES" sz="2800" dirty="0" smtClean="0">
                <a:solidFill>
                  <a:srgbClr val="FF66FF"/>
                </a:solidFill>
                <a:latin typeface="Arial" charset="0"/>
                <a:cs typeface="Arial" charset="0"/>
              </a:rPr>
              <a:t>LOS CONTAMINANTES BIOLÓGICOS </a:t>
            </a:r>
            <a:endParaRPr lang="es-ES" sz="3600" dirty="0" smtClean="0">
              <a:solidFill>
                <a:schemeClr val="bg1"/>
              </a:solidFill>
              <a:latin typeface="Arial" charset="0"/>
              <a:cs typeface="Arial" charset="0"/>
            </a:endParaRPr>
          </a:p>
        </p:txBody>
      </p:sp>
      <p:sp>
        <p:nvSpPr>
          <p:cNvPr id="8195" name="Rectangle 3"/>
          <p:cNvSpPr>
            <a:spLocks noGrp="1" noChangeArrowheads="1"/>
          </p:cNvSpPr>
          <p:nvPr>
            <p:ph type="body" sz="half" idx="1"/>
          </p:nvPr>
        </p:nvSpPr>
        <p:spPr>
          <a:xfrm>
            <a:off x="539750" y="1752600"/>
            <a:ext cx="3733800" cy="4114800"/>
          </a:xfrm>
        </p:spPr>
        <p:txBody>
          <a:bodyPr/>
          <a:lstStyle/>
          <a:p>
            <a:pPr algn="just" eaLnBrk="1" hangingPunct="1">
              <a:lnSpc>
                <a:spcPct val="90000"/>
              </a:lnSpc>
              <a:buFont typeface="Wingdings" pitchFamily="2" charset="2"/>
              <a:buNone/>
              <a:defRPr/>
            </a:pPr>
            <a:r>
              <a:rPr lang="es-ES" sz="2400" dirty="0" smtClean="0">
                <a:latin typeface="Arial" charset="0"/>
                <a:cs typeface="Arial" charset="0"/>
              </a:rPr>
              <a:t>    Son los desechos orgánicos, que al descomponerse fermentan y causan contaminación. A este grupo pertenecen los excrementos, la sangre, desechos de fábricas de cerveza, de papel, aserrín de la industria forestal, desagües, etc.</a:t>
            </a:r>
            <a:br>
              <a:rPr lang="es-ES" sz="2400" dirty="0" smtClean="0">
                <a:latin typeface="Arial" charset="0"/>
                <a:cs typeface="Arial" charset="0"/>
              </a:rPr>
            </a:br>
            <a:endParaRPr lang="es-ES" sz="2400" dirty="0" smtClean="0">
              <a:latin typeface="Arial" charset="0"/>
              <a:cs typeface="Arial" charset="0"/>
            </a:endParaRPr>
          </a:p>
          <a:p>
            <a:pPr eaLnBrk="1" hangingPunct="1">
              <a:lnSpc>
                <a:spcPct val="90000"/>
              </a:lnSpc>
              <a:defRPr/>
            </a:pPr>
            <a:endParaRPr lang="es-ES" sz="2400" dirty="0" smtClean="0">
              <a:solidFill>
                <a:srgbClr val="00FFCC"/>
              </a:solidFill>
            </a:endParaRPr>
          </a:p>
        </p:txBody>
      </p:sp>
      <p:pic>
        <p:nvPicPr>
          <p:cNvPr id="8202" name="Picture 10" descr="C:\Documents and Settings\Lester\Datos de programa\Microsoft\Media Catalog\esp_agentes_biologicos2[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00563" y="1947863"/>
            <a:ext cx="3733800" cy="3722687"/>
          </a:xfrm>
        </p:spPr>
      </p:pic>
      <p:sp>
        <p:nvSpPr>
          <p:cNvPr id="54276" name="Rectangle 7"/>
          <p:cNvSpPr>
            <a:spLocks noChangeArrowheads="1"/>
          </p:cNvSpPr>
          <p:nvPr/>
        </p:nvSpPr>
        <p:spPr bwMode="auto">
          <a:xfrm>
            <a:off x="4648200" y="19812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20000"/>
              </a:spcBef>
              <a:buFontTx/>
              <a:buChar char="•"/>
            </a:pPr>
            <a:endParaRPr lang="es-PE" altLang="es-PE"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8202"/>
                                        </p:tgtEl>
                                        <p:attrNameLst>
                                          <p:attrName>style.visibility</p:attrName>
                                        </p:attrNameLst>
                                      </p:cBhvr>
                                      <p:to>
                                        <p:strVal val="visible"/>
                                      </p:to>
                                    </p:set>
                                    <p:anim calcmode="lin" valueType="num">
                                      <p:cBhvr additive="base">
                                        <p:cTn id="7" dur="500" fill="hold"/>
                                        <p:tgtEl>
                                          <p:spTgt spid="8202"/>
                                        </p:tgtEl>
                                        <p:attrNameLst>
                                          <p:attrName>ppt_x</p:attrName>
                                        </p:attrNameLst>
                                      </p:cBhvr>
                                      <p:tavLst>
                                        <p:tav tm="0">
                                          <p:val>
                                            <p:strVal val="0-#ppt_w/2"/>
                                          </p:val>
                                        </p:tav>
                                        <p:tav tm="100000">
                                          <p:val>
                                            <p:strVal val="#ppt_x"/>
                                          </p:val>
                                        </p:tav>
                                      </p:tavLst>
                                    </p:anim>
                                    <p:anim calcmode="lin" valueType="num">
                                      <p:cBhvr additive="base">
                                        <p:cTn id="8" dur="500" fill="hold"/>
                                        <p:tgtEl>
                                          <p:spTgt spid="82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51" name="Group 111"/>
          <p:cNvGraphicFramePr>
            <a:graphicFrameLocks noGrp="1"/>
          </p:cNvGraphicFramePr>
          <p:nvPr>
            <p:extLst>
              <p:ext uri="{D42A27DB-BD31-4B8C-83A1-F6EECF244321}">
                <p14:modId xmlns:p14="http://schemas.microsoft.com/office/powerpoint/2010/main" val="2471285361"/>
              </p:ext>
            </p:extLst>
          </p:nvPr>
        </p:nvGraphicFramePr>
        <p:xfrm>
          <a:off x="214313" y="428625"/>
          <a:ext cx="8675687" cy="6148387"/>
        </p:xfrm>
        <a:graphic>
          <a:graphicData uri="http://schemas.openxmlformats.org/drawingml/2006/table">
            <a:tbl>
              <a:tblPr/>
              <a:tblGrid>
                <a:gridCol w="1825424"/>
                <a:gridCol w="6850263"/>
              </a:tblGrid>
              <a:tr h="5422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rgbClr val="FFFFFF"/>
                          </a:solidFill>
                          <a:effectLst/>
                          <a:latin typeface="Arial" charset="0"/>
                          <a:ea typeface="Times New Roman" pitchFamily="18" charset="0"/>
                          <a:cs typeface="Arial" charset="0"/>
                        </a:rPr>
                        <a:t>Contaminantes</a:t>
                      </a:r>
                      <a:r>
                        <a:rPr kumimoji="0" lang="en-GB" sz="1400" b="1" i="0" u="none" strike="noStrike" cap="none" normalizeH="0" baseline="0" dirty="0" smtClean="0">
                          <a:ln>
                            <a:noFill/>
                          </a:ln>
                          <a:solidFill>
                            <a:srgbClr val="FFFFFF"/>
                          </a:solidFill>
                          <a:effectLst/>
                          <a:latin typeface="Arial" charset="0"/>
                          <a:ea typeface="Times New Roman" pitchFamily="18" charset="0"/>
                          <a:cs typeface="Arial" charset="0"/>
                        </a:rPr>
                        <a:t> </a:t>
                      </a:r>
                      <a:r>
                        <a:rPr kumimoji="0" lang="en-GB" sz="1400" b="1" i="0" u="none" strike="noStrike" cap="none" normalizeH="0" baseline="0" dirty="0" err="1" smtClean="0">
                          <a:ln>
                            <a:noFill/>
                          </a:ln>
                          <a:solidFill>
                            <a:srgbClr val="FFFFFF"/>
                          </a:solidFill>
                          <a:effectLst/>
                          <a:latin typeface="Arial" charset="0"/>
                          <a:ea typeface="Times New Roman" pitchFamily="18" charset="0"/>
                          <a:cs typeface="Arial" charset="0"/>
                        </a:rPr>
                        <a:t>primarios</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FFFFFF"/>
                          </a:solidFill>
                          <a:effectLst/>
                          <a:latin typeface="Arial" charset="0"/>
                          <a:ea typeface="Times New Roman" pitchFamily="18" charset="0"/>
                          <a:cs typeface="Arial" charset="0"/>
                        </a:rPr>
                        <a:t>Fuentes</a:t>
                      </a: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98889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Las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partículas</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en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suspensión</a:t>
                      </a:r>
                      <a:endPar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Mezcla compleja de partículas sólidas, algunas muy pequeñas, que provienen del polvo, de la quema de combustibles fósiles en todo tipo de motores, de la quema de basura, leña, hojas y de algunos procesos industriales, como la fabricación de cemento.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r h="12643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Los óxidos de nitrógeno (NO, NO</a:t>
                      </a:r>
                      <a:r>
                        <a:rPr kumimoji="0" lang="es-ES_tradnl" sz="2400" b="0" i="0" u="none" strike="noStrike" cap="none" normalizeH="0" baseline="-2500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Se forman durante la combustión en los motores de vehículos, en que el calor causa la combinación química de oxígeno (O</a:t>
                      </a:r>
                      <a:r>
                        <a:rPr kumimoji="0" lang="es-ES_tradnl" sz="2400" b="0" i="0" u="none" strike="noStrike" cap="none" normalizeH="0" baseline="-25000" dirty="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 y nitrógeno (N</a:t>
                      </a:r>
                      <a:r>
                        <a:rPr kumimoji="0" lang="es-ES_tradnl" sz="2400" b="0" i="0" u="none" strike="noStrike" cap="none" normalizeH="0" baseline="-25000" dirty="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 del aire. También con relámpagos se forman óxidos de nitrógeno (NO</a:t>
                      </a:r>
                      <a:r>
                        <a:rPr kumimoji="0" lang="es-ES_tradnl" sz="2400" b="0" i="0" u="none" strike="noStrike" cap="none" normalizeH="0" baseline="-25000" dirty="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 El dióxido de nitrógeno (NO</a:t>
                      </a:r>
                      <a:r>
                        <a:rPr kumimoji="0" lang="es-ES_tradnl" sz="2400" b="0" i="0" u="none" strike="noStrike" cap="none" normalizeH="0" baseline="-25000" dirty="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 absorbe la luz, produciendo el color café del smog.</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r h="9736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El dióxido de azufre (SO</a:t>
                      </a:r>
                      <a:r>
                        <a:rPr kumimoji="0" lang="es-ES_tradnl" sz="2400" b="0" i="0" u="none" strike="noStrike" cap="none" normalizeH="0" baseline="-2500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Resulta del proceso de combustión del carbón y otros combustibles que contienen azufre (por ejemplo, en las plantas termoeléctricas que queman carbón).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También</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los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volcanes</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emiten</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óxidos</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 de </a:t>
                      </a:r>
                      <a:r>
                        <a:rPr kumimoji="0" lang="en-GB" sz="1400" b="0" i="0" u="none" strike="noStrike" cap="none" normalizeH="0" baseline="0" dirty="0" err="1" smtClean="0">
                          <a:ln>
                            <a:noFill/>
                          </a:ln>
                          <a:solidFill>
                            <a:schemeClr val="tx1"/>
                          </a:solidFill>
                          <a:effectLst/>
                          <a:latin typeface="Arial" charset="0"/>
                          <a:ea typeface="Times New Roman" pitchFamily="18" charset="0"/>
                          <a:cs typeface="Arial" charset="0"/>
                        </a:rPr>
                        <a:t>azufre</a:t>
                      </a:r>
                      <a:r>
                        <a:rPr kumimoji="0" lang="en-GB" sz="1400" b="0" i="0" u="none" strike="noStrike" cap="none" normalizeH="0" baseline="0" dirty="0" smtClean="0">
                          <a:ln>
                            <a:noFill/>
                          </a:ln>
                          <a:solidFill>
                            <a:schemeClr val="tx1"/>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r h="5582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El monóxido de carbono (CO)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Proviene de la combustión incompleta de combustibles y aceites en vehículos.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r h="7925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El dióxido de carbono (CO</a:t>
                      </a:r>
                      <a:r>
                        <a:rPr kumimoji="0" lang="es-ES_tradnl" sz="2400" b="0" i="0" u="none" strike="noStrike" cap="none" normalizeH="0" baseline="-25000" smtClean="0">
                          <a:ln>
                            <a:noFill/>
                          </a:ln>
                          <a:solidFill>
                            <a:schemeClr val="tx1"/>
                          </a:solidFill>
                          <a:effectLst/>
                          <a:latin typeface="Arial" charset="0"/>
                          <a:ea typeface="Times New Roman" pitchFamily="18" charset="0"/>
                          <a:cs typeface="Arial" charset="0"/>
                        </a:rPr>
                        <a:t>2</a:t>
                      </a:r>
                      <a:r>
                        <a:rPr kumimoji="0" lang="es-ES_tradnl" sz="14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Se forma en la combustión completa y, aunque no es un agente contaminante tradicional, es importante ya que su acumulación es la causa principal del cambio climático.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r h="102844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Los compuestos orgánicos volátiles (</a:t>
                      </a:r>
                      <a:r>
                        <a:rPr kumimoji="0" lang="es-ES_tradnl" sz="1400" b="0" i="0" u="none" strike="noStrike" cap="none" normalizeH="0" baseline="0" dirty="0" err="1" smtClean="0">
                          <a:ln>
                            <a:noFill/>
                          </a:ln>
                          <a:solidFill>
                            <a:schemeClr val="tx1"/>
                          </a:solidFill>
                          <a:effectLst/>
                          <a:latin typeface="Arial" charset="0"/>
                          <a:ea typeface="Times New Roman" pitchFamily="18" charset="0"/>
                          <a:cs typeface="Arial" charset="0"/>
                        </a:rPr>
                        <a:t>COVs</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Son productos químicos como la gasolina, pintura, solventes y limpiadores orgánicos, que se evaporan muy fácilmente y entran al aire. </a:t>
                      </a:r>
                      <a:r>
                        <a:rPr kumimoji="0" lang="es-ES_tradnl" sz="1400" b="0" i="0" u="none" strike="noStrike" cap="none" normalizeH="0" baseline="0" dirty="0" err="1" smtClean="0">
                          <a:ln>
                            <a:noFill/>
                          </a:ln>
                          <a:solidFill>
                            <a:schemeClr val="tx1"/>
                          </a:solidFill>
                          <a:effectLst/>
                          <a:latin typeface="Arial" charset="0"/>
                          <a:ea typeface="Times New Roman" pitchFamily="18" charset="0"/>
                          <a:cs typeface="Arial" charset="0"/>
                        </a:rPr>
                        <a:t>COVs</a:t>
                      </a:r>
                      <a:r>
                        <a:rPr kumimoji="0" lang="es-ES_tradnl" sz="1400" b="0" i="0" u="none" strike="noStrike" cap="none" normalizeH="0" baseline="0" dirty="0" smtClean="0">
                          <a:ln>
                            <a:noFill/>
                          </a:ln>
                          <a:solidFill>
                            <a:schemeClr val="tx1"/>
                          </a:solidFill>
                          <a:effectLst/>
                          <a:latin typeface="Arial" charset="0"/>
                          <a:ea typeface="Times New Roman" pitchFamily="18" charset="0"/>
                          <a:cs typeface="Arial" charset="0"/>
                        </a:rPr>
                        <a:t> también resultan de la quema incompleta de combustibles y desechos.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0000"/>
                    </a:solidFill>
                  </a:tcPr>
                </a:tc>
              </a:tr>
            </a:tbl>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00113" y="773113"/>
            <a:ext cx="7620000" cy="1143000"/>
          </a:xfrm>
        </p:spPr>
        <p:txBody>
          <a:bodyPr/>
          <a:lstStyle/>
          <a:p>
            <a:pPr algn="l" eaLnBrk="1" hangingPunct="1">
              <a:defRPr/>
            </a:pPr>
            <a:r>
              <a:rPr lang="es-ES" sz="2800" dirty="0" smtClean="0">
                <a:solidFill>
                  <a:srgbClr val="FF0000"/>
                </a:solidFill>
                <a:latin typeface="Arial" charset="0"/>
                <a:cs typeface="Arial" charset="0"/>
              </a:rPr>
              <a:t>FORMAS DE CONTAMINACIÓN </a:t>
            </a:r>
            <a:r>
              <a:rPr lang="es-ES" dirty="0" smtClean="0">
                <a:latin typeface="Arial" charset="0"/>
                <a:cs typeface="Arial" charset="0"/>
              </a:rPr>
              <a:t/>
            </a:r>
            <a:br>
              <a:rPr lang="es-ES" dirty="0" smtClean="0">
                <a:latin typeface="Arial" charset="0"/>
                <a:cs typeface="Arial" charset="0"/>
              </a:rPr>
            </a:br>
            <a:endParaRPr lang="es-ES" dirty="0" smtClean="0">
              <a:latin typeface="Arial" charset="0"/>
              <a:cs typeface="Arial" charset="0"/>
            </a:endParaRPr>
          </a:p>
        </p:txBody>
      </p:sp>
      <p:pic>
        <p:nvPicPr>
          <p:cNvPr id="56323" name="Picture 2" descr="Dispersión de contaminantes"/>
          <p:cNvPicPr>
            <a:picLocks noChangeAspect="1" noChangeArrowheads="1"/>
          </p:cNvPicPr>
          <p:nvPr/>
        </p:nvPicPr>
        <p:blipFill>
          <a:blip r:embed="rId2">
            <a:extLst>
              <a:ext uri="{28A0092B-C50C-407E-A947-70E740481C1C}">
                <a14:useLocalDpi xmlns:a14="http://schemas.microsoft.com/office/drawing/2010/main" val="0"/>
              </a:ext>
            </a:extLst>
          </a:blip>
          <a:srcRect r="2715" b="5830"/>
          <a:stretch>
            <a:fillRect/>
          </a:stretch>
        </p:blipFill>
        <p:spPr bwMode="auto">
          <a:xfrm>
            <a:off x="827088" y="1341438"/>
            <a:ext cx="74834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2813" y="714375"/>
            <a:ext cx="7620000" cy="608013"/>
          </a:xfrm>
        </p:spPr>
        <p:txBody>
          <a:bodyPr/>
          <a:lstStyle/>
          <a:p>
            <a:pPr algn="l" eaLnBrk="1" hangingPunct="1">
              <a:defRPr/>
            </a:pPr>
            <a:r>
              <a:rPr lang="es-ES" sz="2800" dirty="0" smtClean="0">
                <a:solidFill>
                  <a:srgbClr val="FF0000"/>
                </a:solidFill>
                <a:latin typeface="Arial" charset="0"/>
                <a:cs typeface="Arial" charset="0"/>
              </a:rPr>
              <a:t>LA CONTAMINACIÓN DEL AIRE </a:t>
            </a:r>
          </a:p>
        </p:txBody>
      </p:sp>
      <p:sp>
        <p:nvSpPr>
          <p:cNvPr id="10243" name="Rectangle 3"/>
          <p:cNvSpPr>
            <a:spLocks noGrp="1" noChangeArrowheads="1"/>
          </p:cNvSpPr>
          <p:nvPr>
            <p:ph type="body" sz="half" idx="1"/>
          </p:nvPr>
        </p:nvSpPr>
        <p:spPr>
          <a:xfrm>
            <a:off x="539750" y="1617663"/>
            <a:ext cx="3733800" cy="4114800"/>
          </a:xfrm>
        </p:spPr>
        <p:txBody>
          <a:bodyPr/>
          <a:lstStyle/>
          <a:p>
            <a:pPr algn="just" eaLnBrk="1" hangingPunct="1">
              <a:buFont typeface="Wingdings" pitchFamily="2" charset="2"/>
              <a:buNone/>
              <a:defRPr/>
            </a:pPr>
            <a:r>
              <a:rPr lang="es-ES" sz="2400" dirty="0" smtClean="0">
                <a:latin typeface="Arial" charset="0"/>
                <a:cs typeface="Arial" charset="0"/>
              </a:rPr>
              <a:t>     Se produce por los humos (vehículos e industrias), aerosoles, polvo, ruidos, malos olores, radiación atómica, etc. Es la perturbación de la calidad y composición de la atmósfera por sustancias extrañas a su constitución normal.</a:t>
            </a:r>
          </a:p>
        </p:txBody>
      </p:sp>
      <p:pic>
        <p:nvPicPr>
          <p:cNvPr id="10245" name="Picture 5" descr="C:\Documents and Settings\Lester\Datos de programa\Microsoft\Media Catalog\es-colorear-dibujos-imagenes-foto-fabricas-contaminacion-del-aire-p7641[2].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59338" y="1520825"/>
            <a:ext cx="3240087" cy="4572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strVal val="(6*min(max(#ppt_w*#ppt_h,.3),1)-7.4)/-.7*#ppt_w"/>
                                          </p:val>
                                        </p:tav>
                                        <p:tav tm="100000">
                                          <p:val>
                                            <p:strVal val="#ppt_w"/>
                                          </p:val>
                                        </p:tav>
                                      </p:tavLst>
                                    </p:anim>
                                    <p:anim calcmode="lin" valueType="num">
                                      <p:cBhvr>
                                        <p:cTn id="8" dur="500" fill="hold"/>
                                        <p:tgtEl>
                                          <p:spTgt spid="10245"/>
                                        </p:tgtEl>
                                        <p:attrNameLst>
                                          <p:attrName>ppt_h</p:attrName>
                                        </p:attrNameLst>
                                      </p:cBhvr>
                                      <p:tavLst>
                                        <p:tav tm="0">
                                          <p:val>
                                            <p:strVal val="(6*min(max(#ppt_w*#ppt_h,.3),1)-7.4)/-.7*#ppt_h"/>
                                          </p:val>
                                        </p:tav>
                                        <p:tav tm="100000">
                                          <p:val>
                                            <p:strVal val="#ppt_h"/>
                                          </p:val>
                                        </p:tav>
                                      </p:tavLst>
                                    </p:anim>
                                    <p:anim calcmode="lin" valueType="num">
                                      <p:cBhvr>
                                        <p:cTn id="9" dur="500" fill="hold"/>
                                        <p:tgtEl>
                                          <p:spTgt spid="10245"/>
                                        </p:tgtEl>
                                        <p:attrNameLst>
                                          <p:attrName>ppt_x</p:attrName>
                                        </p:attrNameLst>
                                      </p:cBhvr>
                                      <p:tavLst>
                                        <p:tav tm="0">
                                          <p:val>
                                            <p:fltVal val="0.5"/>
                                          </p:val>
                                        </p:tav>
                                        <p:tav tm="100000">
                                          <p:val>
                                            <p:strVal val="#ppt_x"/>
                                          </p:val>
                                        </p:tav>
                                      </p:tavLst>
                                    </p:anim>
                                    <p:anim calcmode="lin" valueType="num">
                                      <p:cBhvr>
                                        <p:cTn id="10" dur="500" fill="hold"/>
                                        <p:tgtEl>
                                          <p:spTgt spid="10245"/>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10243">
                                            <p:txEl>
                                              <p:pRg st="0" end="0"/>
                                            </p:txEl>
                                          </p:spTgt>
                                        </p:tgtEl>
                                        <p:attrNameLst>
                                          <p:attrName>style.visibility</p:attrName>
                                        </p:attrNameLst>
                                      </p:cBhvr>
                                      <p:to>
                                        <p:strVal val="visible"/>
                                      </p:to>
                                    </p:set>
                                    <p:anim calcmode="lin" valueType="num">
                                      <p:cBhvr>
                                        <p:cTn id="15" dur="500" fill="hold"/>
                                        <p:tgtEl>
                                          <p:spTgt spid="10243">
                                            <p:txEl>
                                              <p:pRg st="0" end="0"/>
                                            </p:txEl>
                                          </p:spTgt>
                                        </p:tgtEl>
                                        <p:attrNameLst>
                                          <p:attrName>ppt_w</p:attrName>
                                        </p:attrNameLst>
                                      </p:cBhvr>
                                      <p:tavLst>
                                        <p:tav tm="0">
                                          <p:val>
                                            <p:strVal val="(6*min(max(#ppt_w*#ppt_h,.3),1)-7.4)/-.7*#ppt_w"/>
                                          </p:val>
                                        </p:tav>
                                        <p:tav tm="100000">
                                          <p:val>
                                            <p:strVal val="#ppt_w"/>
                                          </p:val>
                                        </p:tav>
                                      </p:tavLst>
                                    </p:anim>
                                    <p:anim calcmode="lin" valueType="num">
                                      <p:cBhvr>
                                        <p:cTn id="16" dur="500" fill="hold"/>
                                        <p:tgtEl>
                                          <p:spTgt spid="10243">
                                            <p:txEl>
                                              <p:pRg st="0" end="0"/>
                                            </p:txEl>
                                          </p:spTgt>
                                        </p:tgtEl>
                                        <p:attrNameLst>
                                          <p:attrName>ppt_h</p:attrName>
                                        </p:attrNameLst>
                                      </p:cBhvr>
                                      <p:tavLst>
                                        <p:tav tm="0">
                                          <p:val>
                                            <p:strVal val="(6*min(max(#ppt_w*#ppt_h,.3),1)-7.4)/-.7*#ppt_h"/>
                                          </p:val>
                                        </p:tav>
                                        <p:tav tm="100000">
                                          <p:val>
                                            <p:strVal val="#ppt_h"/>
                                          </p:val>
                                        </p:tav>
                                      </p:tavLst>
                                    </p:anim>
                                    <p:anim calcmode="lin" valueType="num">
                                      <p:cBhvr>
                                        <p:cTn id="17" dur="500" fill="hold"/>
                                        <p:tgtEl>
                                          <p:spTgt spid="1024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0243">
                                            <p:txEl>
                                              <p:pRg st="0" end="0"/>
                                            </p:txEl>
                                          </p:spTgt>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84250" y="1341438"/>
            <a:ext cx="7620000" cy="1143000"/>
          </a:xfrm>
        </p:spPr>
        <p:txBody>
          <a:bodyPr/>
          <a:lstStyle/>
          <a:p>
            <a:pPr algn="l" eaLnBrk="1" hangingPunct="1">
              <a:defRPr/>
            </a:pPr>
            <a:r>
              <a:rPr lang="es-ES" sz="2800" dirty="0" smtClean="0">
                <a:solidFill>
                  <a:srgbClr val="FF0000"/>
                </a:solidFill>
                <a:latin typeface="Arial" charset="0"/>
                <a:cs typeface="Arial" charset="0"/>
              </a:rPr>
              <a:t>LA CONTAMINACIÓN DEL AGUA </a:t>
            </a:r>
            <a:r>
              <a:rPr lang="es-ES" dirty="0" smtClean="0">
                <a:solidFill>
                  <a:srgbClr val="FF0000"/>
                </a:solidFill>
                <a:latin typeface="Arial" charset="0"/>
                <a:cs typeface="Arial" charset="0"/>
              </a:rPr>
              <a:t/>
            </a:r>
            <a:br>
              <a:rPr lang="es-ES" dirty="0" smtClean="0">
                <a:solidFill>
                  <a:srgbClr val="FF0000"/>
                </a:solidFill>
                <a:latin typeface="Arial" charset="0"/>
                <a:cs typeface="Arial" charset="0"/>
              </a:rPr>
            </a:br>
            <a:endParaRPr lang="es-ES" dirty="0" smtClean="0">
              <a:solidFill>
                <a:srgbClr val="FF0000"/>
              </a:solidFill>
              <a:latin typeface="Arial" charset="0"/>
              <a:cs typeface="Arial" charset="0"/>
            </a:endParaRPr>
          </a:p>
        </p:txBody>
      </p:sp>
      <p:sp>
        <p:nvSpPr>
          <p:cNvPr id="11267" name="Rectangle 3"/>
          <p:cNvSpPr>
            <a:spLocks noGrp="1" noChangeArrowheads="1"/>
          </p:cNvSpPr>
          <p:nvPr>
            <p:ph type="body" sz="half" idx="1"/>
          </p:nvPr>
        </p:nvSpPr>
        <p:spPr>
          <a:xfrm>
            <a:off x="611188" y="2060575"/>
            <a:ext cx="3733800" cy="4114800"/>
          </a:xfrm>
        </p:spPr>
        <p:txBody>
          <a:bodyPr/>
          <a:lstStyle/>
          <a:p>
            <a:pPr algn="just" eaLnBrk="1" hangingPunct="1">
              <a:lnSpc>
                <a:spcPct val="90000"/>
              </a:lnSpc>
              <a:buFont typeface="Wingdings" pitchFamily="2" charset="2"/>
              <a:buNone/>
              <a:defRPr/>
            </a:pPr>
            <a:r>
              <a:rPr lang="es-ES" sz="2400" dirty="0" smtClean="0">
                <a:solidFill>
                  <a:srgbClr val="FF3300"/>
                </a:solidFill>
                <a:latin typeface="Arial" charset="0"/>
                <a:cs typeface="Arial" charset="0"/>
              </a:rPr>
              <a:t>     </a:t>
            </a:r>
            <a:r>
              <a:rPr lang="es-ES" sz="2400" dirty="0" smtClean="0">
                <a:latin typeface="Arial" charset="0"/>
                <a:cs typeface="Arial" charset="0"/>
              </a:rPr>
              <a:t>Es causada por el vertimiento de aguas servidas o negras (urbanos e industriales), de relaves mineros, de petróleo, de abonos, de pesticidas (insecticidas, herbicidas y similares), de detergentes y otros productos.</a:t>
            </a:r>
            <a:r>
              <a:rPr lang="es-ES" sz="2400" dirty="0" smtClean="0">
                <a:solidFill>
                  <a:srgbClr val="FF3300"/>
                </a:solidFill>
                <a:latin typeface="Arial" charset="0"/>
                <a:cs typeface="Arial" charset="0"/>
              </a:rPr>
              <a:t/>
            </a:r>
            <a:br>
              <a:rPr lang="es-ES" sz="2400" dirty="0" smtClean="0">
                <a:solidFill>
                  <a:srgbClr val="FF3300"/>
                </a:solidFill>
                <a:latin typeface="Arial" charset="0"/>
                <a:cs typeface="Arial" charset="0"/>
              </a:rPr>
            </a:br>
            <a:endParaRPr lang="es-ES" sz="2400" dirty="0" smtClean="0">
              <a:solidFill>
                <a:srgbClr val="FF3300"/>
              </a:solidFill>
              <a:latin typeface="Arial" charset="0"/>
              <a:cs typeface="Arial" charset="0"/>
            </a:endParaRPr>
          </a:p>
          <a:p>
            <a:pPr eaLnBrk="1" hangingPunct="1">
              <a:lnSpc>
                <a:spcPct val="90000"/>
              </a:lnSpc>
              <a:defRPr/>
            </a:pPr>
            <a:endParaRPr lang="es-ES" sz="2400" dirty="0" smtClean="0">
              <a:solidFill>
                <a:srgbClr val="FF3300"/>
              </a:solidFill>
            </a:endParaRPr>
          </a:p>
        </p:txBody>
      </p:sp>
      <p:pic>
        <p:nvPicPr>
          <p:cNvPr id="11269" name="Picture 5" descr="C:\Documents and Settings\Lester\Datos de programa\Microsoft\Media Catalog\clip0004.WM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81525" y="2133600"/>
            <a:ext cx="3590925" cy="3487738"/>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p:cTn id="7" dur="500" fill="hold"/>
                                        <p:tgtEl>
                                          <p:spTgt spid="11267">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11267">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1269"/>
                                        </p:tgtEl>
                                        <p:attrNameLst>
                                          <p:attrName>style.visibility</p:attrName>
                                        </p:attrNameLst>
                                      </p:cBhvr>
                                      <p:to>
                                        <p:strVal val="visible"/>
                                      </p:to>
                                    </p:set>
                                    <p:anim calcmode="lin" valueType="num">
                                      <p:cBhvr>
                                        <p:cTn id="13" dur="500" fill="hold"/>
                                        <p:tgtEl>
                                          <p:spTgt spid="11269"/>
                                        </p:tgtEl>
                                        <p:attrNameLst>
                                          <p:attrName>ppt_w</p:attrName>
                                        </p:attrNameLst>
                                      </p:cBhvr>
                                      <p:tavLst>
                                        <p:tav tm="0">
                                          <p:val>
                                            <p:strVal val="4/3*#ppt_w"/>
                                          </p:val>
                                        </p:tav>
                                        <p:tav tm="100000">
                                          <p:val>
                                            <p:strVal val="#ppt_w"/>
                                          </p:val>
                                        </p:tav>
                                      </p:tavLst>
                                    </p:anim>
                                    <p:anim calcmode="lin" valueType="num">
                                      <p:cBhvr>
                                        <p:cTn id="14" dur="500" fill="hold"/>
                                        <p:tgtEl>
                                          <p:spTgt spid="1126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2988" y="1565275"/>
            <a:ext cx="7620000" cy="1143000"/>
          </a:xfrm>
        </p:spPr>
        <p:txBody>
          <a:bodyPr/>
          <a:lstStyle/>
          <a:p>
            <a:pPr algn="l" eaLnBrk="1" hangingPunct="1">
              <a:defRPr/>
            </a:pPr>
            <a:r>
              <a:rPr lang="es-ES" sz="2800" dirty="0" smtClean="0">
                <a:solidFill>
                  <a:srgbClr val="FF0000"/>
                </a:solidFill>
                <a:latin typeface="Arial" charset="0"/>
                <a:cs typeface="Arial" charset="0"/>
              </a:rPr>
              <a:t>LA CONTAMINACIÓN DEL SUELO </a:t>
            </a:r>
            <a:r>
              <a:rPr lang="es-ES" sz="3600" dirty="0" smtClean="0">
                <a:solidFill>
                  <a:srgbClr val="FF66FF"/>
                </a:solidFill>
                <a:latin typeface="Arial" charset="0"/>
                <a:cs typeface="Arial" charset="0"/>
              </a:rPr>
              <a:t/>
            </a:r>
            <a:br>
              <a:rPr lang="es-ES" sz="3600" dirty="0" smtClean="0">
                <a:solidFill>
                  <a:srgbClr val="FF66FF"/>
                </a:solidFill>
                <a:latin typeface="Arial" charset="0"/>
                <a:cs typeface="Arial" charset="0"/>
              </a:rPr>
            </a:br>
            <a:endParaRPr lang="es-ES" sz="3600" dirty="0" smtClean="0">
              <a:solidFill>
                <a:srgbClr val="FF66FF"/>
              </a:solidFill>
              <a:latin typeface="Arial" charset="0"/>
              <a:cs typeface="Arial" charset="0"/>
            </a:endParaRPr>
          </a:p>
        </p:txBody>
      </p:sp>
      <p:sp>
        <p:nvSpPr>
          <p:cNvPr id="12291" name="Rectangle 3"/>
          <p:cNvSpPr>
            <a:spLocks noGrp="1" noChangeArrowheads="1"/>
          </p:cNvSpPr>
          <p:nvPr>
            <p:ph type="body" sz="half" idx="1"/>
          </p:nvPr>
        </p:nvSpPr>
        <p:spPr>
          <a:xfrm>
            <a:off x="622300" y="2473325"/>
            <a:ext cx="3733800" cy="3187700"/>
          </a:xfrm>
        </p:spPr>
        <p:txBody>
          <a:bodyPr/>
          <a:lstStyle/>
          <a:p>
            <a:pPr algn="just" eaLnBrk="1" hangingPunct="1">
              <a:buFont typeface="Wingdings" pitchFamily="2" charset="2"/>
              <a:buNone/>
              <a:defRPr/>
            </a:pPr>
            <a:r>
              <a:rPr lang="es-ES" sz="2800" dirty="0" smtClean="0">
                <a:solidFill>
                  <a:srgbClr val="FF0066"/>
                </a:solidFill>
                <a:latin typeface="Arial" charset="0"/>
                <a:cs typeface="Arial" charset="0"/>
              </a:rPr>
              <a:t>    </a:t>
            </a:r>
            <a:r>
              <a:rPr lang="es-ES" sz="2800" dirty="0" smtClean="0">
                <a:latin typeface="Arial" charset="0"/>
                <a:cs typeface="Arial" charset="0"/>
              </a:rPr>
              <a:t>Es causada por los pesticidas, los abonos sintéticos, el petróleo y sus derivados, las basuras, etc.</a:t>
            </a:r>
            <a:br>
              <a:rPr lang="es-ES" sz="2800" dirty="0" smtClean="0">
                <a:latin typeface="Arial" charset="0"/>
                <a:cs typeface="Arial" charset="0"/>
              </a:rPr>
            </a:br>
            <a:endParaRPr lang="es-ES" sz="2800" dirty="0" smtClean="0">
              <a:latin typeface="Arial" charset="0"/>
              <a:cs typeface="Arial" charset="0"/>
            </a:endParaRPr>
          </a:p>
          <a:p>
            <a:pPr eaLnBrk="1" hangingPunct="1">
              <a:defRPr/>
            </a:pPr>
            <a:endParaRPr lang="es-ES" sz="2800" dirty="0" smtClean="0">
              <a:solidFill>
                <a:srgbClr val="FF0066"/>
              </a:solidFill>
            </a:endParaRPr>
          </a:p>
        </p:txBody>
      </p:sp>
      <p:pic>
        <p:nvPicPr>
          <p:cNvPr id="12293" name="Picture 5" descr="C:\Documents and Settings\Lester\Datos de programa\Microsoft\Media Catalog\suelo[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00563" y="2406650"/>
            <a:ext cx="3713162" cy="3109913"/>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strips(upRigh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strips(upRight)">
                                      <p:cBhvr>
                                        <p:cTn id="12"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data:image/jpg;base64,/9j/4AAQSkZJRgABAQAAAQABAAD/2wCEAAkGBhQSERUUEhQVFRUWFxsYGRYYGRccGRoaHRocGB0aGhgYHSYfGhojGhcaIC8gIycpLCwsGCAxNTAqNSYrLSkBCQoKDgwOGg8PGiwkHx8sKSkqLCwsKSwpLCkpLCwpLCwpLCwpLCksKSwsKSwpLCwpLCwpLCwpLCwsLCwpLCwsLP/AABEIALkBEAMBIgACEQEDEQH/xAAbAAACAwEBAQAAAAAAAAAAAAAEBQIDBgEAB//EAEQQAAECBAMFBQQHBgUEAwAAAAECEQADITEEEkEFIlFhcQYTMoGRQqGx8BQjUnLB0eEHM2KCkrIVQ3PS8SRTosIWF8P/xAAaAQADAQEBAQAAAAAAAAAAAAABAgMEAAUG/8QAKREAAgICAgIDAAEDBQAAAAAAAAECEQMhEjEEQRMiUWEysfAUcYGhwf/aAAwDAQACEQMRAD8AzP8A8wP/AGh/Uf8AbHT2vp+6D8Mx/KMysxbg8PnNbC8RetnkwjydJGoldolqO7Jcccxb1aLRtma9ZI/rf/1hZKlGweLlYYtc+sZXnrRvXiR9nZna5SSxkgEcVH/bEU9sSf8AKH9R/wBsC4nABRqT6xQvYzWJB5/NIqs0fZKXhyT1saJ7WE/5Q/qP+2JJ7UKzZe5APNRHxTGaxEhSKH1eKu/PGK3fRBwSdNGrT2rdQGRNf4iz6ezxjn/yk/8AaD/eP5Rks8TVN1frApi0vw08zteR/lD+o/7YYYPbgmJzBLedvdGFUt4nLnsCKsecc06DHje0b6ctakhSCzgHQwrm46cG3iHrZJPo0N8BiUpkywTUoFNXaEuPxGZVNAw4248Y6yTSOztprAGWYS991P5QbsnFLmJUVKJIIAoOHSM+uYEkE1g/ZE8rVkSCEvmUQdKZUltCfW3GCFRHylkAsasSHbytCnEbUWFMFW0YfFoNUtechiR6ni9oT45BzEkHK7P+Fuj/AIwo0oUXztpzQ29d2oG94/WK0bXm6r/tH4RDGoIKRwSB5s/ncRV3e6ouBYMXL6m1gPxgpitBf+JzL56dE+loulbQmFxmLvSiWta0LZhUACdenyIsRilHwigDWuTQ1fmR5RzsUaL2goBO8+ZqgWq3DjpF+InLYMqtbAVpq/CnrAY2WqYrKFgADLV6lOgqNVEQNisItBVmDNqAcpetzq/GOQ7i/wAJja0wUze4RPEAAZlFvIXPAdTA0vCFntR2a4L1cW845jMOhRLlYUAGNwzMwSNHf18oZE+FhpwHn5/lFBw4BYsKO5LAi1zwPxjmCxMxLAbyKO4q3FySR09IG2pg85KnIUaMVA04MA7fnHHfGGLwBy5gxF6VpxEVowWbwsrixD/G9qQrkiakjIo/yhTkc6NTnFysNOWcwGVeqkjKb8m0e13g2FYxgnZ6vs+8fB4oVKGYpJCTepYNa4sQeMdkY/EAhwFhquq7MKKOsEY+fLnJByLRMYhywDapJBcijjpAO+MgnZxIplI0L0PmI6nBkKD8RoePKFcnDK4kKBZ00NNC35QVhtozcyUrykEipBB9RrzjgOKEq0GDdmCh6wNNklPipS2sSw+MymgpCSVx0asElGabNDhWpBcwCFUrEhniE7ayQaqaPNlik3o9mPHtsYGWE9TxI+DUaOrqwLdYFRNBGYEF9Q0WTJtIRxZsjhtWnZVjMKFONIz2NwZlniDYw9UomKzKBpGrHNx7J5/BWRfyZsqiUuYdP0h4vBpYgpTXlX1uIUY3Cd3UVSenpSNccil0eTm8OeLbIEp5xFSxzigqjhMVoy0fR5OCV9GlFwEhKT7TueA42ZoTzTcC7P0+fxgtO1guVLSUjdlpCSQ5FnWOdKX01ihGEt1o7cePI6xMnJAOMlkkdKjnGg7LZcqkWUDmrqKB35H4wuVJcZm46v8ApcG8M+z2xe+aYSMqVEZWLkhiAdMrkf0x1lYRVWMsThVBsj8X+Hk8ZrGSyJpS3tfEj0jdTUU/MXbr8YyWKlg4wJVbOk+4H0oYHsZx0BYwOpdt0tbok2t16c4pQhxwq/z5/GPIn7zmgUS/Qn8HfyiSkM9bU6kfqIJJxIzC0sqLH2Ryd9ODP68oL2VIygEgcT5DMeXtD5utRPzzEpPgQ5LaqvoNaD1hxK8G7QTCUp1YA+uh60tAkGEAjBJzJJDGv41q2ruzvzg3FSCULS7qIIA/GLtk7PBQSXAKuJYgUt5Q1MtIBDBtPjCWalHVGZXjQZeUBNacCOo41hTOwySokqLngFGt9Nb0hjtFIRMVoCSaacxXj8YQYraaxMUABYCz2ArXnWKx2ZHHixxJCMrMT1cC9mJiYKBqlLerW63hErGTlBhmZy4FK8XH4mBPoyzYH55n5rD8Q2aVePlAZgx/4gXEbbQA6Rvc28/j7+kJ5ez1M5LdS3o0WTMDLaqw/Wv/ADHcQWXytvBjuhzxqL8PL1ihOOL3JHzaO4bBg0RLzc1Ubr+nGLcTs9SGAIUq5ATQA++9I4m2Tl7TCU2N9anz62iOHXMWoMk5XB4WtU6Q02PsahMxAd6O4PMn3Q1XJZmAvAJNmDnrckkuYjKlPHSmsXYQnOGFrwnooji5oQotvNQap684CCCYLXh8pLg8jFZT6cYFlUG7LSyS/H5+MHvA+EQyB0+NYvSIx5H9j6rwlWNEo8Y6DWOKlKzNxtCxg5PRtnnx419mQVCzHznBQk1Ny7Cge5o9DGi2TsnvXKhmZ6PR3p7ou2zhQvDzEtZBIpYpqPOkbMWBrbPF8vzozXCCPnmePFUVZo88aDyeJudk7O7ySCFMyRchjSw9GfTWDZWGOW3Am45s4t4iK/rFWycTLlyUFS0jcBD09n2UpuTxqaQbgO0klKVsSt3eiwwzBleFgl6HqzF4i7J8X0dw0sHdPhzAeQDtTShr15RpOzMv6tROswnzKUQj2RNSpKDRSMygtQqXcZQWGZIIDvwMaPssQETT4UpXq4bdTdxoGECKdlIr0E4/CKIcAMHcOQSOMYvaMrLNnTEkfVyaV1VuCvIl/MRvMTi5cuW3eIUp2bOlySeBJMYfbyEplzlDdEyZKRV6ADOacj+EF9lXH6mbXiAUhyCpJBrqkkuD5two8BY3aGYqYliXqfdSnGDZMsKszkVBtp+YI6GAMNIBmBJcgqajA3aj6xSiVWTwCzRuvoHNegjUhO7LBcEPUD8eLn3Qm2VhMxOVmFLcVPTgWaHk9G8lKfCk5XsCwvdr08+cJNqx8cNj+VSSE8ExBaWlZyfaFfNoDw2IJlZVFiBlP4HpA+IxxOH7sp3ioVTbxdNPx4xkpyPRceMdIr7TYYpWDxGmreXMjzhBIwyps5YCXys9tRSnN6Q/2lPUqQl/GkX0LdbUgTs9TF4halBgiWGoMx7tCnra3vi3Nxg2Yc8Kd/8AJHC7FURS9wlxqb9AIG2jhzLWEDKSzmopwuesMMRgV4nIlEtJkSkKKlszqZxvXWWq9t69YzmGwyFH6okqUTVlFLipZnLVgLNJq6I48Tm6QSNlrUalIHEqH5vB2G7PS831k1GX+F398CKSuUoJnJKQaBXsk8Hs/K8M0hLUIgy8ijl47b3ocSDhkBkBIbVnPmbvAkpchKlKzAqUejDQACwhQdqISSCRAU/HJdxXpHRyttaI5ccYrs1KsdLGrDziiZtWWA+b3Qmkzs4pZo6ZAykGNNfhlM8tUeliOhMSMSbHCZGIBZCw4OvCIzMAalFuBMQws1CS60FfAOw89Y9O2gSXAAHCsJT9F4tHhj2ZJTvDdYQ/lbDnKS7pBbwvXz5xj5005s2ruI+hbF2+icgKstLZhavL0h44490av9XlS4pgWzmqhTJU+U0o8DbQwi0lh4kg29Az3qYuOyphWqakhsxLOCVAn4Q5GVaBwIPUaEfPKLpUR5tu2xZ2XUpCZiFVqFXtofNwILxgKkrT9sENxpbzpAuw54ClEVDb3R6U6OW5c4ni8UEKIYkF8v8ACYZdDds+XExzNHp4ZRHAt74gVQlF6NfsyRuJWUFbACoBDZQBQ2D6/CGcpYWcqwpnBUSFEMLZmegpTSEuxNqLKQEZhlowdywu1vKGGFxyZ03I6JRUTTLu/dattHhaYvEZTglRUpSU51Fbu/eFS2SC6vFkSDlTRniU7DyszoQoJOZswDEghwHvlCk/1QowUxSpqpaUKzy3KQlmLVuxYAV6CGG0drZMMJcyUUrTNUpKgpLHOlKSlgkMAUpI6NBSYUgmTMSpFEiulPP0aLZmCKgEhy5zBDm9nABDlvhCzZU8CW2VZW+6UqGUFzRQXQuVXSQ2XWG+IxJykOc6GBpTMS2VyQ2nG14Mkx0l7B/8CKEpKXOZGYjKoFJN0KCquxvq2sZLa6soo4OdwRS6XPO5EbCZ+0B50ozEBRJCFLCmHDeBFS4NQWZT0Ic4raeLzzMoSxSoggkK4BuGlxHVoXik7RquzHaaauWUTcOlUsgp+kBGXIwupQGVTB3NDV66scDOl4bCpmzhMUMwUSob4zMGCXAIcFQHA2pGCG0ZikCWZkxkuwC1MhqslLsA4FBwHCD8DjFrQoTVrKGScylKYKdgKvesZsnjuT06XsWSss7WbUmKxS0pQqTlATlcglq5lMWcg6UZr3hP384Dxr8lH1vyHpG5wOwk4lRXNKiShO+S53aBzrSDsV2dkBOVIAIb5d9YSWVY3xSPUw4FKFtnzUY6aaZ1nlmV8OkfQ+wOBAl95MZRKe83rl92WC+hD04PAGydl9xOzS1VavMPly8yVFIAo1TpXSL2F3CCsHeyZynkAEpD6FRJAAH2jC5Mra+qPP8AIuLr8Mt2l2fOMs4jvpZTqELVUm7GgUeVw0AdktqoRNEuYWSoKY0bMSL+QZ+cU9oMQO/mpWkHedOQlIqHdYJIKmubu8L8IhOVzeLY/wCkjbijcY/aMpZUhgpKgAQLHnxcaGMhj0TMPMMsKOW6SdQbH51Bh3sDBFQz2Gnw9Kwzx2ARNA726DRVmpa/zpGOEuEnfTPU8nDHJCPDsxHcKVUvDHD7PYODWGO0tn90kLAOQ2P52aBJJOUqcADTU6UjVy5RtHgTwzc+AyOHySSXY0cg8xQeUB7UZMzKgkpYGpc86+T+cCz5qljKSWu3OCUJYAk8uYbQ+UdF6KeVjlCNLoCmIZugipUWYhZKqA0AHpFSpavsn0MNRlRAxFUTOHmfYV6GO/Q5jfu1eh/KGKJgeItHdn44ylhQrxBsRwi5ezpp/wAtXpFStlzf+2qHRVUfQcNtRK0d5K3swLp1HLreF+zStKiJjJCvCmtW1swJGmsZvZU/EYdTpQSDdJZj76HnDLaO2J05NJBSaMxJZhpTziiaGSoZ7Ukd2ywSCakBwGHADSgECYSaMRM3S5U56cjAWI2vipqQhckAqAQVFCrGjlur2gjZPZxclb96lmZk53bj4AL8460VijIT8AAtQzAtqBrrHBswH/MSOsfU9l9jfo63nSyuXTwDM70couodIpwvY+QvEKKZAVLIBShawC77z0DUsH4xxZGP2TLQiSUGYHKiQxZqDXW1oqk7KUledEwHect60h52k/ZjMw7qSFLMxTSUS2UxPskB6NZTwsw3ZPFJmTJUyYiStCUqCFkuskOEpYHea+ggj0N1YkpWl1JBAcLQqj2ZSTXMx1cQHNwneKzTFobM4dYvrR7FhSK8J2PnzEFQmylZQ6wlYJSOJBr6RIdmpAQVTMQSQCQgCpA+PHyjgUEyJuGQkFcxJWg5ks7Av/5p5GEGM2wl1AZ1ihGY2IOagFtY1szsBKTgZWKQVTM7BQfUgsMpaj+cK53Z1MgIXMlpyqUxDEmos9gxpHBozO0Z2Y2AoFDzrUmK9nLdTktxJje7I7MHEzXlyXDHI9m/TgYV7c2LKw6CVoTmU6Qh/aBqq9g1o46hTj8LmnbrI8IADAO1/O7xqZ8hSsM3eJaXllKQFDI6RRaRZV66xju1BBnKILbiCALVTX3wBLxqhLyBRYlyPdHAo+nf4imRh5crO6khjugO5NaG3lC/E7YUlWYPUUDGnl83hZsxUyaUKISqhAzEMQCAXfXrSogtWzFjxLoQUOmoBIcBqUDkejRjl46nK2zfj8jhBJI4McZs6UEHKVzEJc81p3uNCPl43MzbFMVNJSZQUpCBbcl7hOZi7qzsGatLx8+RLKZ4EoEmVUZm8TM7nnXyizaOLmy5IkrG7JATupUE5muTZRvUUqWvE5xqox/xGXMvlkvRmsbiDMmrWQxWsqbg5dvwh/sbBCUPrkpdQCku2ZrMx8J1hHgcIuYvcFQX87jp+EOe1O0R3yFylhQKXCvnUW8opJSnJY4+/wDEQWX4pWldGpCCtqDragajP8eEWYnFgEBQUXDCm7Tg9QYxWE7RLtMWpuIZ/MtB07tCnKEpBXRgHYA6U4v8Yxrxs6yJSQ2Xy+a1oefSEzUqlqbKoAChevCujD0jJmaxKSSwLNZgL+rCGGHnuxHHzeFeLfvVqP2z76xvjgWO/wAf9zFHK5SCwE1vyt8vHZYCgw+awIFxfgZjCFSpNjeXlTSSDc3Nf9avziLcSv8AqV+cEmbL4GKFzho7aQz0YEeMrks/zK/OLAhOqFf1KikT18TEpctZ4+kLZVNkjJBNEHo5MWI2UpVkH1jiFFB3i348fw9YKwuIWtYVmICfZ5GrtyFPMR1/pohGUuiKOzSzoPWD5HY5ChvS1E8lKb3CIrxOdJQk5JjKYuSKEkVFC6WPU8otkYrEzBmBCakEG4UGJfTUHzh4PG77KZMeSCuzp7DShXu1Dn3ix747hOz6pK88qimYZpi1AvcMqkcP0v7afdFuyp+JUvKyZlbKUAPMw/KHVMEZTvbNns+dMBSUqloVZaZniILeEpZmtaDcBImjETJhQMipY1DFT+0dWrprGclz8UVMkJw7klSylZSGf2uFKVgsYEqYrxS3d2lhCTWrjM9NX5wxqTNNL2ikKStcwISkHdzhCRTVBrMrazRXjNqJmAlEqWsqdL7hUAzVVVr8YSytn4bNnXMmzSrw6qSwqyksIJM/DpcJRODs+aYqWxNiXU58nhkOfK8Z2TmYXEd1nSygVIKiDuvvDMOHNoVKwaEoUvO4KixNCWqz89OMart2kTpwVL7xQRLCFolgzHJU9VqUK2s55QlE9KUl5aKEPmckqzC/Ct2aA5IU1f7O9vIEw4XFT5RlGSlSHSAQotumYXYgHlGtn4FSJyzhSnKtQmpUtRVKcpylOXrV4zHZnZ0hKpqwe8UxTMAQk3rTPQgVFKho3uGxQXKSqXNko3QnKAkjNXVCv/EG7wVTCZfbcpUhEpU6YAEPllS00nTFFwyr0JFoR9nNiCbLmzpxl97MmLQsLUkBAFSEvYvq0fTZEpC1JVNCFqlUSvKd1TbxBKjAHZIJCZ4yuPpc1iySGLF+QjqOs+CftA2ZJkz0pkLC0KlptUJIJDAm45xmcLL3q0Aj6Z+3hP8A1mHIDJMksABcLLmnExh9k4VClpQsGq0h9GKgC/lBoBouz2xJ2Ik5ZV5ZKiCWJcDdBs55+sHYglVHCC4KwsqLLSfCEpqpQIKSMtHFQ8Fy8ejCzVpw+XKZylJANCkAAJ6GrPqIXbWCp0w4mYPqFqSMyWDILJBmJD1Ds5d+VBGP5OM2mUqqT6KdmrXvqzBKjWWt2HeIokPYhQcEEtRtatO1EpeIRKnBBEkpFAXAUpqgPqWHhFhyhhJ7OS5+HX3czNRSVp3TWySBqpIDuCHCeZhRtPbUxCFYdRzoKgylABRyqcEZSzFrHyiEncrROCcsia/7DE7JVIlvMSUKym96AVLWNfhGF2vgky+7yknMnMSQzvyh8NszZSUsrOnvSyFVJDae0QFVYcoW9rZylTUukJGVg2pYZj/U48oPjwlGV3p/+GSUXFsSpVBEuhBGhdjEVYfKkE3OkekmrM8erjyKOpEHT6G0qfnIKQHPiHDmOIaLZuzVrJYOpRJA4lLhQD+sLpcsiodh6j84sm4kgpIU5Av5n8IOVWtCrWwsbHmp8aCkaPRzHEbPmWyLDfwn8ooVtWaQxWoilCacYLT2jnfajJTEm+XY1M5roHlHBi+Ev3fpHk4oaZj0TFicadELPk0cRRSqbNNkEdBE0zMQLA+gi7/FCLyyIgduj7B9YGv0qrFu0lTHSZlDVnDUo/vaOfTiEMn1r8nppSLcb9bMbwgjUuAAHPXWmsB4xlhPdktmypAua1Ie/ibq8SZ6GFUjkvEqUoIQgZs1CHzZtNY2CdkFTZ1B2rlNM2rHXryjL7PwhlrFSKLOYXPsv0qr0MNxjVAHLMUeDhX/ABDQ4rY+bJJ/U0MjZyA27DPBYZJVcJGp5RkZO0N36yasEaAGo9Lwy2XtVBP1YmlX8Sz+D/CLxyQ9Izxi7Nnh+zEtau8UA51zFT8CHLeUXTdgozAAzXY2G6SNCaP0hNhMdMdlKJLMAFDN0zFItyIgpO0whRPfTpZIZj3ikuaOEqCmPuhzWjF/tI7THCqkyJWZMxUsLmKLEoclgMoaoFYwWK7QLnErzKLEFq+J28RJLMHYNB/7WMQV7RUsqC3lyxmDVYNYWtaEGzcSlDuCQQxTlCgDoplFjHUPZvtn7Yl4tMtJR/1CqlQmEhAAcFMkskks26Y7j+5loUZ6wufMWhRw6N0tnGcLIC0gHgHPWM5PkyVTEHCrUcVmTlR3aUJHJwvxjkAIu2nhp6ZzploGJUvIVIWgvMAYlJCmF3fWFcNhtG27ObOQZvfYdK5cqeB3OHG9lWGzqUsOkIPMpZ7Qq2r2mmyJ605nky5JmSpS0gySonxMGdQKj1jPYbbuIkCYmfiJskqDZQtSnWhV1ISrdCrc4adse1xRKw6Ey5S0rT3pzy0+IUtcVBoC3WCo7Ax9sb9pSAJSsTnBnoKcspA7tJFElKCRkvUBwYfdlNopxAV9aZZVMWsyyKhNEglixBPOPnOyuyOLmTMy0d2JpGVCytRIJqEpS9gaZiNI0p/ZZK3jJ2gZc1B7sBacqVBIzMqr3PutDtUAS/tV2lnWgFGRciYUkKC8yrbySUhOWlnJqIHwyAiXg5yWM2VOaZLUGOVX1iVA0BBS9DHO0+zcf9G/6lcpUqW7ZJpXq7sCQLXpBikj6NI7+b3pnIlKShJKVJQh2zqIIuWHKAcX7U2MlMqXiEkb4KuFCrd3dDBeDTnkTZage7Uh3TU+LMpKuAOWigXBhptBQnyGRKCQJQJOUDwmgcDeBBpTQwh7P48oKgdQQ2hfdqDRhHlZ397Xo0Sisnj67Q+7MSh9HVPksJJSp8xU4SgEpLDNWrHUVFWjEdo5TbwANXKwFONNTQOTetI+gy8MtcsApYDwqSvIUtqkpIbp4eLwm2Ntf6LiJmFnhK06KCXUFFzkmKsVMbmtqVpTG0lf9zBhzozHZ/6xRK0gBBKgt6uKAMfvcL3e4p7QSTOmJYlwK7oHNg1xW/KN+nZOFmE90QhTuUCgDn7Oj8oze3MB3U0BSsylAqe1yaDkAwgwtz/ghmnLsyGM2esAagR7ZSAV1h1jJpTVnEL5SUAlZLRqb9GZt1QQg5VLTopj+NPOAcclldQPWxPuj0nEPMvF+0ZZZJ5kfjHSbTX4egkp+NftAIiQjiU8ItlyCbCCeazQJb7bfdeJnEIHtzD5t8YBSowXhin2gluL1+MTsWixM6Wq+b+ZcVbQEtKQUAO93JYa38ouWZPP+WFW1cQMzDMAUhs13dXu/KOZWHZZsuakrUFfYV8K/wDjmihRzq7wMES8oAHCrJHEmsACYz1ZwU+Rofc484qM0+Tv5/JhaNkZGq+mhcwEClBTQMPiSo+esWLIAdnZrEpJcWcWcwik4kMrnQdX91H9YPwmKBzJPA34BTnzIc+nCE6NKqa2OZUuUpOYCYxcVmIdxQgjj+Y4w12OkA7kmZ/M5HujPbFmPNWhTFwVhyoMQQFeEElwX/ljW9n0BE2iB1C1k+iqRWK6ZnceMqG0qdPUn90FgUoZpFOKTQHyj2IwkidSalclZNwSG4NS0F7d7RSMLl72W4Juggf2s5hMv9reDJCTJWrKSKgE0prWNBVMQbY7HylZkpE0j7S+6ynncKgf/wCtMMqWpRnLlzG3TLQoJomyhMUXc6pUAHtDz/7DwSUDvZJJJKmCMpCSXS4Ty5vAqf2l7OSGMqdQsxU58qWgjcjC4j9n+ORvSmmN7SCAqt/ExIhbP7OYlin6OtKiyinKTu1GYMKAl4+rT/2kYDKAJawTVxvcC1LO4D8X4QNL/ahgk4pczu1gGWlAFmyZySeZcR1hs+U/4JPmEkyyopAzFw7CllG9GtGp2BgMYrKMPhpiSlBTnUEBbElTJMwijcI3GC7aYGchcyXhkomKOUkpQpyal3FRYnrAsntTh5iiUyqofeAKXBLMCKpCSDAtA5GN23tDaCiEr+lBKSXTvgH+iC9n7MnTDLUteWUr973hzFxcKlqqSQWcjV40iu0MggZZcxKqkjOVlhQEF2B68YAxG3cOh1nvcql5kuagFNiR7Tg6aR1nWXz0SJOHxKEsrPJUiWjJYF2Ao5NRU8IzuyVFeHlbu8AJYtoW1hvM7RSKOFpzJLOouL2JTxBEEdiNgmbnQkDcmVBCnAJLE/8AEBqzmxR2v7TT5OLKpUxksCpILpLjKUqTZso98BScZlWFIJYsb2cP8fjFfbfCgLWsJYGYQKGgSyRfoYR4LGsgDh8Ihmx8jZ40krT9m52h22xEqW2HRlCq53CgksxySzRCuZ04wtnY5MkpCmmYbEOorO8tKiA5zG5BYsXIY2jJz5hKs0Q79RTlc5XzZXo5DO1nYXhVj+qTMUsMY6R9E2ZipcwkImZVoLFlbxSS7gmp4cQQYR9r9rpOISUqz5RlJd60116xl0iNFsHZEtTfSJKiF+BXe9250HhIqHqWDsHDwI41B3ZmljSA5m2AQzGG+GkylIteHI2LIl0+iqDBJ/fgmpyt4bgg/wDNIidnyD4pJQWcDvq+5OnwrXQTcW+xYfS1QjXs5ABYfPGKJu9KVxFW6Gvxh7MOHQcoQSwr9aqlHA8Fz+MVTZMpKFL7os5Dd6auPucz6RzknWw4cqgpKXszOHm5FH0g1OLTBExEhgTKWHt9aa8/BZtY9g8PIWtKe6WMzV7x2f8AlitpmPIk3YX9IYspgxbwi/nFydqADQ39kfnAe1lATV6HMS3G3paBpUw20+aPwrC8mBIcf4uNAPd+cKNt5p6ksLJIo1nf3Vi8ClAzkcNCTrrW8WygAU3IcO9aUHo+nB4Epz/CkdCdPZ+dlfLS1xfh1ir/AAaa/hZ9DTR9bUr0jT4BiKuQQVMdKOoczQBqvWKdo7VAK0iWhBdYU1VF90MrS975STCqbf8AuXi9CLD7Fm5iMr5SxFKH5Pu6wQvZ02Ss94kAijOm5BIFDetr1HGGGyUEzyQstrmrRnH83JrmGe3pqZwSEE5wADld85KgEtYkZQByUC8Ht7NEGINj41cvEJXlcMsEPfMFA11Z38o2OC2kuel8qkJtmSoE8bEVNbRkpOFQFAO6BQrSfaY1rYPbiBSppq9nyliWsI7typJSkvl8IUosd7UD+UXaHi/R0mmC7d2YVyO6SpSi+YFYYuWoQKMQDeM3tHY5TMUSXGZkg3I3iFMeIAD8Typs8XhllCkEpKllL5XAo5YV4h/KF+Jwomd5QNRIV7VnV7iaXtzjN/q/u1+Gf5t0L9k9llYxMzuad0nMArNv3cukFlEiiTwAo0ZReyZmbLlOYkBKSwcknd9Qelo+holqlLSZTBSGJIoNMyS+lQ73LQIrZy8SorM2XKnJYgKzBMxVSCVV39Mxc6OaGL4s6kqfY8ciZLZ37OJKAV4vEKe5TKZKUh3G+oF7tYRntryNnBu4E9agWzLUltbgJCjfjaLdo9ojiZCpagQsKBL2UkddQWPlCFIrGmbXUS0Z12hphtqpl0kykAVbMCVB2BOZVAW4AMObk3y+0O94EhwQN1GUO1gwAtCQmsPtgbPCwVBszsCSN0gO9eNerRklBtmlZ6j0qDsEE5QUAUdLu9C1XAvSkK9s4czClKQQUtUWHXQByK841uAnOnOpTiylkgZiA6UpJrpfhpCDG4pXeLCqZySWLE6kWtVmHGGx812Qyyi/6VQkSgApTvUIBJ9nMSWY0erdXjRbP2uvDYmflBJVLKlAEfZBBresJTiEpIKctBQly7C7uN6l/LSOTMeSozFKOcoAp624AtrpF+RLkMdryQShKqhIFCzOXJLvxitGypeqAOp+DfPpFWwZpXPlqmnOh1KJULlCCajqflos2xh5mGmBIOaWtmVVgS4yKJ9oMeoY6xFz9Ls0Qa9njsZFU5XoGIBN+vDWuoiKNgSppUlCmWUAocMCoPmSQb8Q32TxEEyNpFOU3q3EF9DyoIDx0ol8hOUgbmZ8odzQ33wD5RP5bHnja2iybs3DyyASVAPUM5ZZBdJYpoUsNHrdgUuT9JnodxLKSHALXIOV6K8SQ3Jornyu+lSiv96vOErA3iUBASVG6rmt2TqwYLAbUXKKkzSuu9/M9VNwUHBa9OELd7Mku9j2ViZks91MUJirCYCyFZQQEKKrTEkkAksp24KA8wyp5D0UndAqFJc1BSTopRLcXEXzp5MwrIDsBoKEWY2OVn4F4EMxI3lEAm56AB68g3FhAcrZ3xt7ZAy1IUQGJBIJbdUDdubO/Cgo0eWBMQBv5bEBnYAhgT7Zc9HPAxQvaDk2DX1HBvVopTjMyTQ0VmvQA7pB5khPoYZR9kZxUTmNQcwBKbZaeFIBIAH8IFX6mCtlyyJks2BWKasLP86QHKUVKD/PM+T+sNMACZiCHAzDKmhZIJCiebgB/SKJmV7Bdoo+umfeMUpFYt2ir6+Z94xWi8N7Ci4qiUtcVLXEUTPdDcqKIJWx0gdUkfPzxifeRwmFk0yqKkTMpGUkKdhzJoBXmYaYLFbocXUCHZiCsA2A8QJLcjouqpaff6itwdINlzCC4GZy5vSv42haH5UEy8CJa28TkgVAKhW+gcguTqONIe4OaEJdiFrNXDUzHd4ZQyhT0cQplKSotrlCHJL5SSTUWJBIChV6VcRfJxCkl1ZiAag2JIdWUWuAeRcijQvsKYfjcYXcVPE8muWPF6QGmalAdIIeo+fSp4c4niJWdspYEg6GrWpprAaiy/EaMGajUrf16x508fKT2Y32GomBTZQASz6gVJ6kEn3wLnClOXykN5B2YcAB6mC5ii7jMGLEcW+Ip5MesDKcEkEOQyUkGuvvFWhXGtCtg23MMmclwEpXQAsHFSG4tQRmJeFZWVQqNI1vcuCRyYmlyzk8m0gHGbNSpNCXSCx4tSp1LMY14MzgqezRhfL6sRY1KHAQQeJ0Hnr1jR9ldjGaTlUUpyspfDW+lC3R4zyMO9NX/W8OV7XMmQrDy1MVOqapNwCwyjlYE6RpUuU7NcvpGmTx+0ElSZcjdw8sApze0VUKq2JYgNpA2KIUxdiHT5XGrCjB6eFoB74EZqFyRX+GiWHSCiM2bqAAORd3vrFlDdmZyAMXJBCQDZyB7/f14QPNS9QLg/H9QIK7kkjRqs+gYX8vfHlJIICagXOrAi/K0Fg5DTs7KShIUTQJUknQZlJSVH16V8w0xCELlhKg4XdOo8Kc93KiN4EsfZNgYX7JlBMllklDhKkpZ1XWxJpRhpXygn6Ull5qEpyoSm2annQOpzr5Rgyz+1IvG3szeLC5BAWcyQdxWihxpqQx8oI2fjt2t6Kc8HIbjp6GGuISCFBnQlgTld2CUgAVYqqORWqE0jYZUCpKlJAo/wDFlzUGgDH0h04yVvRWOdx7HeHUkpSyiCDQauQXIPsgEmvOke+iJSdDlAW9GBb1JDkeb6wlWhcsjNRPd5gx55Q/86QfTjD3ZqhMlpmEs5Uwr4UsTQ8XAD8Hq4gOFKy3yxkUgUJ1o+rOXPn+sAY8FnrUWAtU0PNuHEQxw8kGWVO2YqNwAkAs4J15GlDA0yakuC/A8qtbkKekFAlsUbPwCpmZzkFBZyXLeQrU2txhihITlShLjxMSfFUBRIZ6DWjExZJlpWWBFQS/ID36fIgzCIBYUfnfj5w7m/Rilj/kATgSgOeXnfyDuIt2Yr62WOBADWa/z1i7axCB6MPJvShgTZannII8OcAHRxoPJoKtsi0opktqp+vWdMzflFak0/KvP4RLa6XmzPvEjyap4XjoLPqyTT+U2PG7frFSKBO9ajKduBiK5lHrxND5QzBqkhNi5tUFjToLHnrFGKn7oTo71vQEcb7w83uLKVTAPpJKgAC3z+UMsLglLqpwm1Bfz0HPiBzIomIYpAAolQ6lyTXr7j1htLJygBTBOp11td6knQUrwDDyOTsMhXsDNVwTxs5tejxAYdLEAqSwpx9DdwKCJBZck0FQGchlF+rA5Q2otrEkTgorLEHSr8yT68eFYGxrI4KSMuZymlXtSr9KVFmIghU/OGuXuKBwAxSX3b+/QUitJawoygByUBx+6PSIlb23dHYDml+DU6Uq4LpG/YExrJJyCxc6hm1FhU8fMRGbKAeoLjxMSa30e3wiuVOIAeru/R44F1u3zaIN/boi3svm+Eig5hx19desBoCsyScpDOT7ROZwX4M8EKXSzaR0Io7W+FKQzd+jrRWsFNKNe9NC2j2NYoVNOUuNAG0fO+ahqQGbpBAmcTbX84pVMcBxoDf54e+FVd0cnW0Kzs0l20NaDoKCrdIHnyl1IZ6AEdX4P89YZYkBgWIY7twx/wCYrUi5a5rzrGxNRihnNy2xUqSX4cWgiXLNAkFqP1aoflF4k2o9fxaLQlgOvz+EH5BbAVAsSxJABAbmA160D2jowoF3qHs4PpenGCsr8REagkVb9BB52GyWHU0pAa6lOOYCW8qmPLG+XIIFB5UPooKi04ZPdmpBNiDqGLNc0+FIsVJGVWhLknhqo/FucZJxt2aYzSien4rKEBFUJIUDoogu97Hh04RVhMpSsAFJBzJdykXJBs4PhY6GhpAUzFA+F61rzD6a/rHHIQCLEmvFtPnhC/Yg57GGIIZOYO6TQsWJU5TyJyt5HWBcBg8qDVzLLngS7kHplp90xDEz80tRdlgMoaEGt/tPrEsLjPqDar8iMzCw0Dv5mHitF4TQbij3YFWol+hQ79XY+b6Qtx+GW2ZKUklDNwrW9yzjlBuMSFK0LJAaw8CTfhRq8DAqJagk2NH5MR7zx4czDJ0W5WLJaJia0S+U3Fc1Qw4EfCDfpE1nSkgivQAsb1u4MFLxtFJCRnCWDhvESqjXO8WEBrKi6SRm3ipqi4XlfUgjnw4w/bujNKbR2Se9ClTG3bJGpYlj/CG9/WC9nb+IQU1SnKelKlv0hVhlMoJNqg8waerGHWyU5FpA3lKWQaewgkP6w/szt2DbUB72YP4j+g9zxyUoEdaeoN+A58o7tD99M++YHkeDy/OGFReqlXZiafgOVQfyiM3DgqBNRr6WD9WbjEZn/t+Ji+Xp0/2woxWtIzgvoX4aVHVwf+YNTNeiqFr+yaD31sONOEBT7j7kEnwHy/vggskZpCQwc063Y82dxp7o4qeaFgTf8PMU0uIomX/q/wDWL5niV0T/AHmANZ2Viy4exJpyYcfdeLkqqW9Ku3GnX5NIXSLq/wBM/AwRK8aOo/8AygLYbGckMkPevx+fWOhURkeBPn+MRF/niIzSjbIstK4iF14H51iMy3nFPCBWwBCppd3tbr1ipazW3oPyvWPG/mI8fn0EUjJhTK12bW/Wp18oi0SVc9Pzjghsj2McaPKEdR+BjxhEEpUiAsUZjkj0DiDptxEJt4eMqBZRhVr3SQxZVSPaqEty0MXbYnkICQKKJB8q/k/LrBGHsn735wFtSyfvzPgmCnbGTYChVTZqDpo/zwg5Sy13BZXI3ag9G5GF58Xmn+4wfJuPvn+4wJi2QxMkAVdslW4xRIBCAALqTVr3f0GX1gvEeFP+mj+5MC4TwDqfimOj0UgwyZMKi1HNhwH2TyoD5CLkqBT801J6v8Yolfvh1T/aY7L/AHSvun4qg0W5HO9CVgpAK8uW4GW+uhLgUsHasDrlAklRUWYBmSGtQNQOKdNYrwX7xP8AJ/fDDani/kHxMGTrRnlK2Uow+YFVEtQ5iGJ4k3FQIPwclJmBalOpSwaGjjQfw5iS3ThCnCe3/pn4mD8JeT/qJ/CDBg9H/9k="/>
          <p:cNvSpPr>
            <a:spLocks noChangeAspect="1" noChangeArrowheads="1"/>
          </p:cNvSpPr>
          <p:nvPr/>
        </p:nvSpPr>
        <p:spPr bwMode="auto">
          <a:xfrm>
            <a:off x="85725" y="-846138"/>
            <a:ext cx="2590800" cy="17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4339" name="AutoShape 4" descr="data:image/jpg;base64,/9j/4AAQSkZJRgABAQAAAQABAAD/2wCEAAkGBhQSERUUEhQVFRUWFxsYGRYYGRccGRoaHRocGB0aGhgYHSYfGhojGhcaIC8gIycpLCwsGCAxNTAqNSYrLSkBCQoKDgwOGg8PGiwkHx8sKSkqLCwsKSwpLCkpLCwpLCwpLCwpLCksKSwsKSwpLCwpLCwpLCwpLCwsLCwpLCwsLP/AABEIALkBEAMBIgACEQEDEQH/xAAbAAACAwEBAQAAAAAAAAAAAAAEBQIDBgEAB//EAEQQAAECBAMFBQQHBgUEAwAAAAECEQADITEEEkEFIlFhcQYTMoGRQqGx8BQjUnLB0eEHM2KCkrIVQ3PS8SRTosIWF8P/xAAaAQADAQEBAQAAAAAAAAAAAAABAgMEAAUG/8QAKREAAgICAgIDAAEDBQAAAAAAAAECEQMhEjEEQRMiUWEysfAUcYGhwf/aAAwDAQACEQMRAD8AzP8A8wP/AGh/Uf8AbHT2vp+6D8Mx/KMysxbg8PnNbC8RetnkwjydJGoldolqO7Jcccxb1aLRtma9ZI/rf/1hZKlGweLlYYtc+sZXnrRvXiR9nZna5SSxkgEcVH/bEU9sSf8AKH9R/wBsC4nABRqT6xQvYzWJB5/NIqs0fZKXhyT1saJ7WE/5Q/qP+2JJ7UKzZe5APNRHxTGaxEhSKH1eKu/PGK3fRBwSdNGrT2rdQGRNf4iz6ezxjn/yk/8AaD/eP5Rks8TVN1frApi0vw08zteR/lD+o/7YYYPbgmJzBLedvdGFUt4nLnsCKsecc06DHje0b6ctakhSCzgHQwrm46cG3iHrZJPo0N8BiUpkywTUoFNXaEuPxGZVNAw4248Y6yTSOztprAGWYS991P5QbsnFLmJUVKJIIAoOHSM+uYEkE1g/ZE8rVkSCEvmUQdKZUltCfW3GCFRHylkAsasSHbytCnEbUWFMFW0YfFoNUtechiR6ni9oT45BzEkHK7P+Fuj/AIwo0oUXztpzQ29d2oG94/WK0bXm6r/tH4RDGoIKRwSB5s/ncRV3e6ouBYMXL6m1gPxgpitBf+JzL56dE+loulbQmFxmLvSiWta0LZhUACdenyIsRilHwigDWuTQ1fmR5RzsUaL2goBO8+ZqgWq3DjpF+InLYMqtbAVpq/CnrAY2WqYrKFgADLV6lOgqNVEQNisItBVmDNqAcpetzq/GOQ7i/wAJja0wUze4RPEAAZlFvIXPAdTA0vCFntR2a4L1cW845jMOhRLlYUAGNwzMwSNHf18oZE+FhpwHn5/lFBw4BYsKO5LAi1zwPxjmCxMxLAbyKO4q3FySR09IG2pg85KnIUaMVA04MA7fnHHfGGLwBy5gxF6VpxEVowWbwsrixD/G9qQrkiakjIo/yhTkc6NTnFysNOWcwGVeqkjKb8m0e13g2FYxgnZ6vs+8fB4oVKGYpJCTepYNa4sQeMdkY/EAhwFhquq7MKKOsEY+fLnJByLRMYhywDapJBcijjpAO+MgnZxIplI0L0PmI6nBkKD8RoePKFcnDK4kKBZ00NNC35QVhtozcyUrykEipBB9RrzjgOKEq0GDdmCh6wNNklPipS2sSw+MymgpCSVx0asElGabNDhWpBcwCFUrEhniE7ayQaqaPNlik3o9mPHtsYGWE9TxI+DUaOrqwLdYFRNBGYEF9Q0WTJtIRxZsjhtWnZVjMKFONIz2NwZlniDYw9UomKzKBpGrHNx7J5/BWRfyZsqiUuYdP0h4vBpYgpTXlX1uIUY3Cd3UVSenpSNccil0eTm8OeLbIEp5xFSxzigqjhMVoy0fR5OCV9GlFwEhKT7TueA42ZoTzTcC7P0+fxgtO1guVLSUjdlpCSQ5FnWOdKX01ihGEt1o7cePI6xMnJAOMlkkdKjnGg7LZcqkWUDmrqKB35H4wuVJcZm46v8ApcG8M+z2xe+aYSMqVEZWLkhiAdMrkf0x1lYRVWMsThVBsj8X+Hk8ZrGSyJpS3tfEj0jdTUU/MXbr8YyWKlg4wJVbOk+4H0oYHsZx0BYwOpdt0tbok2t16c4pQhxwq/z5/GPIn7zmgUS/Qn8HfyiSkM9bU6kfqIJJxIzC0sqLH2Ryd9ODP68oL2VIygEgcT5DMeXtD5utRPzzEpPgQ5LaqvoNaD1hxK8G7QTCUp1YA+uh60tAkGEAjBJzJJDGv41q2ruzvzg3FSCULS7qIIA/GLtk7PBQSXAKuJYgUt5Q1MtIBDBtPjCWalHVGZXjQZeUBNacCOo41hTOwySokqLngFGt9Nb0hjtFIRMVoCSaacxXj8YQYraaxMUABYCz2ArXnWKx2ZHHixxJCMrMT1cC9mJiYKBqlLerW63hErGTlBhmZy4FK8XH4mBPoyzYH55n5rD8Q2aVePlAZgx/4gXEbbQA6Rvc28/j7+kJ5ez1M5LdS3o0WTMDLaqw/Wv/ADHcQWXytvBjuhzxqL8PL1ihOOL3JHzaO4bBg0RLzc1Ubr+nGLcTs9SGAIUq5ATQA++9I4m2Tl7TCU2N9anz62iOHXMWoMk5XB4WtU6Q02PsahMxAd6O4PMn3Q1XJZmAvAJNmDnrckkuYjKlPHSmsXYQnOGFrwnooji5oQotvNQap684CCCYLXh8pLg8jFZT6cYFlUG7LSyS/H5+MHvA+EQyB0+NYvSIx5H9j6rwlWNEo8Y6DWOKlKzNxtCxg5PRtnnx419mQVCzHznBQk1Ny7Cge5o9DGi2TsnvXKhmZ6PR3p7ou2zhQvDzEtZBIpYpqPOkbMWBrbPF8vzozXCCPnmePFUVZo88aDyeJudk7O7ySCFMyRchjSw9GfTWDZWGOW3Am45s4t4iK/rFWycTLlyUFS0jcBD09n2UpuTxqaQbgO0klKVsSt3eiwwzBleFgl6HqzF4i7J8X0dw0sHdPhzAeQDtTShr15RpOzMv6tROswnzKUQj2RNSpKDRSMygtQqXcZQWGZIIDvwMaPssQETT4UpXq4bdTdxoGECKdlIr0E4/CKIcAMHcOQSOMYvaMrLNnTEkfVyaV1VuCvIl/MRvMTi5cuW3eIUp2bOlySeBJMYfbyEplzlDdEyZKRV6ADOacj+EF9lXH6mbXiAUhyCpJBrqkkuD5two8BY3aGYqYliXqfdSnGDZMsKszkVBtp+YI6GAMNIBmBJcgqajA3aj6xSiVWTwCzRuvoHNegjUhO7LBcEPUD8eLn3Qm2VhMxOVmFLcVPTgWaHk9G8lKfCk5XsCwvdr08+cJNqx8cNj+VSSE8ExBaWlZyfaFfNoDw2IJlZVFiBlP4HpA+IxxOH7sp3ioVTbxdNPx4xkpyPRceMdIr7TYYpWDxGmreXMjzhBIwyps5YCXys9tRSnN6Q/2lPUqQl/GkX0LdbUgTs9TF4halBgiWGoMx7tCnra3vi3Nxg2Yc8Kd/8AJHC7FURS9wlxqb9AIG2jhzLWEDKSzmopwuesMMRgV4nIlEtJkSkKKlszqZxvXWWq9t69YzmGwyFH6okqUTVlFLipZnLVgLNJq6I48Tm6QSNlrUalIHEqH5vB2G7PS831k1GX+F398CKSuUoJnJKQaBXsk8Hs/K8M0hLUIgy8ijl47b3ocSDhkBkBIbVnPmbvAkpchKlKzAqUejDQACwhQdqISSCRAU/HJdxXpHRyttaI5ccYrs1KsdLGrDziiZtWWA+b3Qmkzs4pZo6ZAykGNNfhlM8tUeliOhMSMSbHCZGIBZCw4OvCIzMAalFuBMQws1CS60FfAOw89Y9O2gSXAAHCsJT9F4tHhj2ZJTvDdYQ/lbDnKS7pBbwvXz5xj5005s2ruI+hbF2+icgKstLZhavL0h44490av9XlS4pgWzmqhTJU+U0o8DbQwi0lh4kg29Az3qYuOyphWqakhsxLOCVAn4Q5GVaBwIPUaEfPKLpUR5tu2xZ2XUpCZiFVqFXtofNwILxgKkrT9sENxpbzpAuw54ClEVDb3R6U6OW5c4ni8UEKIYkF8v8ACYZdDds+XExzNHp4ZRHAt74gVQlF6NfsyRuJWUFbACoBDZQBQ2D6/CGcpYWcqwpnBUSFEMLZmegpTSEuxNqLKQEZhlowdywu1vKGGFxyZ03I6JRUTTLu/dattHhaYvEZTglRUpSU51Fbu/eFS2SC6vFkSDlTRniU7DyszoQoJOZswDEghwHvlCk/1QowUxSpqpaUKzy3KQlmLVuxYAV6CGG0drZMMJcyUUrTNUpKgpLHOlKSlgkMAUpI6NBSYUgmTMSpFEiulPP0aLZmCKgEhy5zBDm9nABDlvhCzZU8CW2VZW+6UqGUFzRQXQuVXSQ2XWG+IxJykOc6GBpTMS2VyQ2nG14Mkx0l7B/8CKEpKXOZGYjKoFJN0KCquxvq2sZLa6soo4OdwRS6XPO5EbCZ+0B50ozEBRJCFLCmHDeBFS4NQWZT0Ic4raeLzzMoSxSoggkK4BuGlxHVoXik7RquzHaaauWUTcOlUsgp+kBGXIwupQGVTB3NDV66scDOl4bCpmzhMUMwUSob4zMGCXAIcFQHA2pGCG0ZikCWZkxkuwC1MhqslLsA4FBwHCD8DjFrQoTVrKGScylKYKdgKvesZsnjuT06XsWSss7WbUmKxS0pQqTlATlcglq5lMWcg6UZr3hP384Dxr8lH1vyHpG5wOwk4lRXNKiShO+S53aBzrSDsV2dkBOVIAIb5d9YSWVY3xSPUw4FKFtnzUY6aaZ1nlmV8OkfQ+wOBAl95MZRKe83rl92WC+hD04PAGydl9xOzS1VavMPly8yVFIAo1TpXSL2F3CCsHeyZynkAEpD6FRJAAH2jC5Mra+qPP8AIuLr8Mt2l2fOMs4jvpZTqELVUm7GgUeVw0AdktqoRNEuYWSoKY0bMSL+QZ+cU9oMQO/mpWkHedOQlIqHdYJIKmubu8L8IhOVzeLY/wCkjbijcY/aMpZUhgpKgAQLHnxcaGMhj0TMPMMsKOW6SdQbH51Bh3sDBFQz2Gnw9Kwzx2ARNA726DRVmpa/zpGOEuEnfTPU8nDHJCPDsxHcKVUvDHD7PYODWGO0tn90kLAOQ2P52aBJJOUqcADTU6UjVy5RtHgTwzc+AyOHySSXY0cg8xQeUB7UZMzKgkpYGpc86+T+cCz5qljKSWu3OCUJYAk8uYbQ+UdF6KeVjlCNLoCmIZugipUWYhZKqA0AHpFSpavsn0MNRlRAxFUTOHmfYV6GO/Q5jfu1eh/KGKJgeItHdn44ylhQrxBsRwi5ezpp/wAtXpFStlzf+2qHRVUfQcNtRK0d5K3swLp1HLreF+zStKiJjJCvCmtW1swJGmsZvZU/EYdTpQSDdJZj76HnDLaO2J05NJBSaMxJZhpTziiaGSoZ7Ukd2ywSCakBwGHADSgECYSaMRM3S5U56cjAWI2vipqQhckAqAQVFCrGjlur2gjZPZxclb96lmZk53bj4AL8460VijIT8AAtQzAtqBrrHBswH/MSOsfU9l9jfo63nSyuXTwDM70couodIpwvY+QvEKKZAVLIBShawC77z0DUsH4xxZGP2TLQiSUGYHKiQxZqDXW1oqk7KUledEwHect60h52k/ZjMw7qSFLMxTSUS2UxPskB6NZTwsw3ZPFJmTJUyYiStCUqCFkuskOEpYHea+ggj0N1YkpWl1JBAcLQqj2ZSTXMx1cQHNwneKzTFobM4dYvrR7FhSK8J2PnzEFQmylZQ6wlYJSOJBr6RIdmpAQVTMQSQCQgCpA+PHyjgUEyJuGQkFcxJWg5ks7Av/5p5GEGM2wl1AZ1ihGY2IOagFtY1szsBKTgZWKQVTM7BQfUgsMpaj+cK53Z1MgIXMlpyqUxDEmos9gxpHBozO0Z2Y2AoFDzrUmK9nLdTktxJje7I7MHEzXlyXDHI9m/TgYV7c2LKw6CVoTmU6Qh/aBqq9g1o46hTj8LmnbrI8IADAO1/O7xqZ8hSsM3eJaXllKQFDI6RRaRZV66xju1BBnKILbiCALVTX3wBLxqhLyBRYlyPdHAo+nf4imRh5crO6khjugO5NaG3lC/E7YUlWYPUUDGnl83hZsxUyaUKISqhAzEMQCAXfXrSogtWzFjxLoQUOmoBIcBqUDkejRjl46nK2zfj8jhBJI4McZs6UEHKVzEJc81p3uNCPl43MzbFMVNJSZQUpCBbcl7hOZi7qzsGatLx8+RLKZ4EoEmVUZm8TM7nnXyizaOLmy5IkrG7JATupUE5muTZRvUUqWvE5xqox/xGXMvlkvRmsbiDMmrWQxWsqbg5dvwh/sbBCUPrkpdQCku2ZrMx8J1hHgcIuYvcFQX87jp+EOe1O0R3yFylhQKXCvnUW8opJSnJY4+/wDEQWX4pWldGpCCtqDragajP8eEWYnFgEBQUXDCm7Tg9QYxWE7RLtMWpuIZ/MtB07tCnKEpBXRgHYA6U4v8Yxrxs6yJSQ2Xy+a1oefSEzUqlqbKoAChevCujD0jJmaxKSSwLNZgL+rCGGHnuxHHzeFeLfvVqP2z76xvjgWO/wAf9zFHK5SCwE1vyt8vHZYCgw+awIFxfgZjCFSpNjeXlTSSDc3Nf9avziLcSv8AqV+cEmbL4GKFzho7aQz0YEeMrks/zK/OLAhOqFf1KikT18TEpctZ4+kLZVNkjJBNEHo5MWI2UpVkH1jiFFB3i348fw9YKwuIWtYVmICfZ5GrtyFPMR1/pohGUuiKOzSzoPWD5HY5ChvS1E8lKb3CIrxOdJQk5JjKYuSKEkVFC6WPU8otkYrEzBmBCakEG4UGJfTUHzh4PG77KZMeSCuzp7DShXu1Dn3ix747hOz6pK88qimYZpi1AvcMqkcP0v7afdFuyp+JUvKyZlbKUAPMw/KHVMEZTvbNns+dMBSUqloVZaZniILeEpZmtaDcBImjETJhQMipY1DFT+0dWrprGclz8UVMkJw7klSylZSGf2uFKVgsYEqYrxS3d2lhCTWrjM9NX5wxqTNNL2ikKStcwISkHdzhCRTVBrMrazRXjNqJmAlEqWsqdL7hUAzVVVr8YSytn4bNnXMmzSrw6qSwqyksIJM/DpcJRODs+aYqWxNiXU58nhkOfK8Z2TmYXEd1nSygVIKiDuvvDMOHNoVKwaEoUvO4KixNCWqz89OMart2kTpwVL7xQRLCFolgzHJU9VqUK2s55QlE9KUl5aKEPmckqzC/Ct2aA5IU1f7O9vIEw4XFT5RlGSlSHSAQotumYXYgHlGtn4FSJyzhSnKtQmpUtRVKcpylOXrV4zHZnZ0hKpqwe8UxTMAQk3rTPQgVFKho3uGxQXKSqXNko3QnKAkjNXVCv/EG7wVTCZfbcpUhEpU6YAEPllS00nTFFwyr0JFoR9nNiCbLmzpxl97MmLQsLUkBAFSEvYvq0fTZEpC1JVNCFqlUSvKd1TbxBKjAHZIJCZ4yuPpc1iySGLF+QjqOs+CftA2ZJkz0pkLC0KlptUJIJDAm45xmcLL3q0Aj6Z+3hP8A1mHIDJMksABcLLmnExh9k4VClpQsGq0h9GKgC/lBoBouz2xJ2Ik5ZV5ZKiCWJcDdBs55+sHYglVHCC4KwsqLLSfCEpqpQIKSMtHFQ8Fy8ejCzVpw+XKZylJANCkAAJ6GrPqIXbWCp0w4mYPqFqSMyWDILJBmJD1Ds5d+VBGP5OM2mUqqT6KdmrXvqzBKjWWt2HeIokPYhQcEEtRtatO1EpeIRKnBBEkpFAXAUpqgPqWHhFhyhhJ7OS5+HX3czNRSVp3TWySBqpIDuCHCeZhRtPbUxCFYdRzoKgylABRyqcEZSzFrHyiEncrROCcsia/7DE7JVIlvMSUKym96AVLWNfhGF2vgky+7yknMnMSQzvyh8NszZSUsrOnvSyFVJDae0QFVYcoW9rZylTUukJGVg2pYZj/U48oPjwlGV3p/+GSUXFsSpVBEuhBGhdjEVYfKkE3OkekmrM8erjyKOpEHT6G0qfnIKQHPiHDmOIaLZuzVrJYOpRJA4lLhQD+sLpcsiodh6j84sm4kgpIU5Av5n8IOVWtCrWwsbHmp8aCkaPRzHEbPmWyLDfwn8ooVtWaQxWoilCacYLT2jnfajJTEm+XY1M5roHlHBi+Ev3fpHk4oaZj0TFicadELPk0cRRSqbNNkEdBE0zMQLA+gi7/FCLyyIgduj7B9YGv0qrFu0lTHSZlDVnDUo/vaOfTiEMn1r8nppSLcb9bMbwgjUuAAHPXWmsB4xlhPdktmypAua1Ie/ibq8SZ6GFUjkvEqUoIQgZs1CHzZtNY2CdkFTZ1B2rlNM2rHXryjL7PwhlrFSKLOYXPsv0qr0MNxjVAHLMUeDhX/ABDQ4rY+bJJ/U0MjZyA27DPBYZJVcJGp5RkZO0N36yasEaAGo9Lwy2XtVBP1YmlX8Sz+D/CLxyQ9Izxi7Nnh+zEtau8UA51zFT8CHLeUXTdgozAAzXY2G6SNCaP0hNhMdMdlKJLMAFDN0zFItyIgpO0whRPfTpZIZj3ikuaOEqCmPuhzWjF/tI7THCqkyJWZMxUsLmKLEoclgMoaoFYwWK7QLnErzKLEFq+J28RJLMHYNB/7WMQV7RUsqC3lyxmDVYNYWtaEGzcSlDuCQQxTlCgDoplFjHUPZvtn7Yl4tMtJR/1CqlQmEhAAcFMkskks26Y7j+5loUZ6wufMWhRw6N0tnGcLIC0gHgHPWM5PkyVTEHCrUcVmTlR3aUJHJwvxjkAIu2nhp6ZzploGJUvIVIWgvMAYlJCmF3fWFcNhtG27ObOQZvfYdK5cqeB3OHG9lWGzqUsOkIPMpZ7Qq2r2mmyJ605nky5JmSpS0gySonxMGdQKj1jPYbbuIkCYmfiJskqDZQtSnWhV1ISrdCrc4adse1xRKw6Ey5S0rT3pzy0+IUtcVBoC3WCo7Ax9sb9pSAJSsTnBnoKcspA7tJFElKCRkvUBwYfdlNopxAV9aZZVMWsyyKhNEglixBPOPnOyuyOLmTMy0d2JpGVCytRIJqEpS9gaZiNI0p/ZZK3jJ2gZc1B7sBacqVBIzMqr3PutDtUAS/tV2lnWgFGRciYUkKC8yrbySUhOWlnJqIHwyAiXg5yWM2VOaZLUGOVX1iVA0BBS9DHO0+zcf9G/6lcpUqW7ZJpXq7sCQLXpBikj6NI7+b3pnIlKShJKVJQh2zqIIuWHKAcX7U2MlMqXiEkb4KuFCrd3dDBeDTnkTZage7Uh3TU+LMpKuAOWigXBhptBQnyGRKCQJQJOUDwmgcDeBBpTQwh7P48oKgdQQ2hfdqDRhHlZ397Xo0Sisnj67Q+7MSh9HVPksJJSp8xU4SgEpLDNWrHUVFWjEdo5TbwANXKwFONNTQOTetI+gy8MtcsApYDwqSvIUtqkpIbp4eLwm2Ntf6LiJmFnhK06KCXUFFzkmKsVMbmtqVpTG0lf9zBhzozHZ/6xRK0gBBKgt6uKAMfvcL3e4p7QSTOmJYlwK7oHNg1xW/KN+nZOFmE90QhTuUCgDn7Oj8oze3MB3U0BSsylAqe1yaDkAwgwtz/ghmnLsyGM2esAagR7ZSAV1h1jJpTVnEL5SUAlZLRqb9GZt1QQg5VLTopj+NPOAcclldQPWxPuj0nEPMvF+0ZZZJ5kfjHSbTX4egkp+NftAIiQjiU8ItlyCbCCeazQJb7bfdeJnEIHtzD5t8YBSowXhin2gluL1+MTsWixM6Wq+b+ZcVbQEtKQUAO93JYa38ouWZPP+WFW1cQMzDMAUhs13dXu/KOZWHZZsuakrUFfYV8K/wDjmihRzq7wMES8oAHCrJHEmsACYz1ZwU+Rofc484qM0+Tv5/JhaNkZGq+mhcwEClBTQMPiSo+esWLIAdnZrEpJcWcWcwik4kMrnQdX91H9YPwmKBzJPA34BTnzIc+nCE6NKqa2OZUuUpOYCYxcVmIdxQgjj+Y4w12OkA7kmZ/M5HujPbFmPNWhTFwVhyoMQQFeEElwX/ljW9n0BE2iB1C1k+iqRWK6ZnceMqG0qdPUn90FgUoZpFOKTQHyj2IwkidSalclZNwSG4NS0F7d7RSMLl72W4Juggf2s5hMv9reDJCTJWrKSKgE0prWNBVMQbY7HylZkpE0j7S+6ynncKgf/wCtMMqWpRnLlzG3TLQoJomyhMUXc6pUAHtDz/7DwSUDvZJJJKmCMpCSXS4Ty5vAqf2l7OSGMqdQsxU58qWgjcjC4j9n+ORvSmmN7SCAqt/ExIhbP7OYlin6OtKiyinKTu1GYMKAl4+rT/2kYDKAJawTVxvcC1LO4D8X4QNL/ahgk4pczu1gGWlAFmyZySeZcR1hs+U/4JPmEkyyopAzFw7CllG9GtGp2BgMYrKMPhpiSlBTnUEBbElTJMwijcI3GC7aYGchcyXhkomKOUkpQpyal3FRYnrAsntTh5iiUyqofeAKXBLMCKpCSDAtA5GN23tDaCiEr+lBKSXTvgH+iC9n7MnTDLUteWUr973hzFxcKlqqSQWcjV40iu0MggZZcxKqkjOVlhQEF2B68YAxG3cOh1nvcql5kuagFNiR7Tg6aR1nWXz0SJOHxKEsrPJUiWjJYF2Ao5NRU8IzuyVFeHlbu8AJYtoW1hvM7RSKOFpzJLOouL2JTxBEEdiNgmbnQkDcmVBCnAJLE/8AEBqzmxR2v7TT5OLKpUxksCpILpLjKUqTZso98BScZlWFIJYsb2cP8fjFfbfCgLWsJYGYQKGgSyRfoYR4LGsgDh8Ihmx8jZ40krT9m52h22xEqW2HRlCq53CgksxySzRCuZ04wtnY5MkpCmmYbEOorO8tKiA5zG5BYsXIY2jJz5hKs0Q79RTlc5XzZXo5DO1nYXhVj+qTMUsMY6R9E2ZipcwkImZVoLFlbxSS7gmp4cQQYR9r9rpOISUqz5RlJd60116xl0iNFsHZEtTfSJKiF+BXe9250HhIqHqWDsHDwI41B3ZmljSA5m2AQzGG+GkylIteHI2LIl0+iqDBJ/fgmpyt4bgg/wDNIidnyD4pJQWcDvq+5OnwrXQTcW+xYfS1QjXs5ABYfPGKJu9KVxFW6Gvxh7MOHQcoQSwr9aqlHA8Fz+MVTZMpKFL7os5Dd6auPucz6RzknWw4cqgpKXszOHm5FH0g1OLTBExEhgTKWHt9aa8/BZtY9g8PIWtKe6WMzV7x2f8AlitpmPIk3YX9IYspgxbwi/nFydqADQ39kfnAe1lATV6HMS3G3paBpUw20+aPwrC8mBIcf4uNAPd+cKNt5p6ksLJIo1nf3Vi8ClAzkcNCTrrW8WygAU3IcO9aUHo+nB4Epz/CkdCdPZ+dlfLS1xfh1ir/AAaa/hZ9DTR9bUr0jT4BiKuQQVMdKOoczQBqvWKdo7VAK0iWhBdYU1VF90MrS975STCqbf8AuXi9CLD7Fm5iMr5SxFKH5Pu6wQvZ02Ss94kAijOm5BIFDetr1HGGGyUEzyQstrmrRnH83JrmGe3pqZwSEE5wADld85KgEtYkZQByUC8Ht7NEGINj41cvEJXlcMsEPfMFA11Z38o2OC2kuel8qkJtmSoE8bEVNbRkpOFQFAO6BQrSfaY1rYPbiBSppq9nyliWsI7typJSkvl8IUosd7UD+UXaHi/R0mmC7d2YVyO6SpSi+YFYYuWoQKMQDeM3tHY5TMUSXGZkg3I3iFMeIAD8Typs8XhllCkEpKllL5XAo5YV4h/KF+Jwomd5QNRIV7VnV7iaXtzjN/q/u1+Gf5t0L9k9llYxMzuad0nMArNv3cukFlEiiTwAo0ZReyZmbLlOYkBKSwcknd9Qelo+holqlLSZTBSGJIoNMyS+lQ73LQIrZy8SorM2XKnJYgKzBMxVSCVV39Mxc6OaGL4s6kqfY8ciZLZ37OJKAV4vEKe5TKZKUh3G+oF7tYRntryNnBu4E9agWzLUltbgJCjfjaLdo9ojiZCpagQsKBL2UkddQWPlCFIrGmbXUS0Z12hphtqpl0kykAVbMCVB2BOZVAW4AMObk3y+0O94EhwQN1GUO1gwAtCQmsPtgbPCwVBszsCSN0gO9eNerRklBtmlZ6j0qDsEE5QUAUdLu9C1XAvSkK9s4czClKQQUtUWHXQByK841uAnOnOpTiylkgZiA6UpJrpfhpCDG4pXeLCqZySWLE6kWtVmHGGx812Qyyi/6VQkSgApTvUIBJ9nMSWY0erdXjRbP2uvDYmflBJVLKlAEfZBBresJTiEpIKctBQly7C7uN6l/LSOTMeSozFKOcoAp624AtrpF+RLkMdryQShKqhIFCzOXJLvxitGypeqAOp+DfPpFWwZpXPlqmnOh1KJULlCCajqflos2xh5mGmBIOaWtmVVgS4yKJ9oMeoY6xFz9Ls0Qa9njsZFU5XoGIBN+vDWuoiKNgSppUlCmWUAocMCoPmSQb8Q32TxEEyNpFOU3q3EF9DyoIDx0ol8hOUgbmZ8odzQ33wD5RP5bHnja2iybs3DyyASVAPUM5ZZBdJYpoUsNHrdgUuT9JnodxLKSHALXIOV6K8SQ3Jornyu+lSiv96vOErA3iUBASVG6rmt2TqwYLAbUXKKkzSuu9/M9VNwUHBa9OELd7Mku9j2ViZks91MUJirCYCyFZQQEKKrTEkkAksp24KA8wyp5D0UndAqFJc1BSTopRLcXEXzp5MwrIDsBoKEWY2OVn4F4EMxI3lEAm56AB68g3FhAcrZ3xt7ZAy1IUQGJBIJbdUDdubO/Cgo0eWBMQBv5bEBnYAhgT7Zc9HPAxQvaDk2DX1HBvVopTjMyTQ0VmvQA7pB5khPoYZR9kZxUTmNQcwBKbZaeFIBIAH8IFX6mCtlyyJks2BWKasLP86QHKUVKD/PM+T+sNMACZiCHAzDKmhZIJCiebgB/SKJmV7Bdoo+umfeMUpFYt2ir6+Z94xWi8N7Ci4qiUtcVLXEUTPdDcqKIJWx0gdUkfPzxifeRwmFk0yqKkTMpGUkKdhzJoBXmYaYLFbocXUCHZiCsA2A8QJLcjouqpaff6itwdINlzCC4GZy5vSv42haH5UEy8CJa28TkgVAKhW+gcguTqONIe4OaEJdiFrNXDUzHd4ZQyhT0cQplKSotrlCHJL5SSTUWJBIChV6VcRfJxCkl1ZiAag2JIdWUWuAeRcijQvsKYfjcYXcVPE8muWPF6QGmalAdIIeo+fSp4c4niJWdspYEg6GrWpprAaiy/EaMGajUrf16x508fKT2Y32GomBTZQASz6gVJ6kEn3wLnClOXykN5B2YcAB6mC5ii7jMGLEcW+Ip5MesDKcEkEOQyUkGuvvFWhXGtCtg23MMmclwEpXQAsHFSG4tQRmJeFZWVQqNI1vcuCRyYmlyzk8m0gHGbNSpNCXSCx4tSp1LMY14MzgqezRhfL6sRY1KHAQQeJ0Hnr1jR9ldjGaTlUUpyspfDW+lC3R4zyMO9NX/W8OV7XMmQrDy1MVOqapNwCwyjlYE6RpUuU7NcvpGmTx+0ElSZcjdw8sApze0VUKq2JYgNpA2KIUxdiHT5XGrCjB6eFoB74EZqFyRX+GiWHSCiM2bqAAORd3vrFlDdmZyAMXJBCQDZyB7/f14QPNS9QLg/H9QIK7kkjRqs+gYX8vfHlJIICagXOrAi/K0Fg5DTs7KShIUTQJUknQZlJSVH16V8w0xCELlhKg4XdOo8Kc93KiN4EsfZNgYX7JlBMllklDhKkpZ1XWxJpRhpXygn6Ull5qEpyoSm2annQOpzr5Rgyz+1IvG3szeLC5BAWcyQdxWihxpqQx8oI2fjt2t6Kc8HIbjp6GGuISCFBnQlgTld2CUgAVYqqORWqE0jYZUCpKlJAo/wDFlzUGgDH0h04yVvRWOdx7HeHUkpSyiCDQauQXIPsgEmvOke+iJSdDlAW9GBb1JDkeb6wlWhcsjNRPd5gx55Q/86QfTjD3ZqhMlpmEs5Uwr4UsTQ8XAD8Hq4gOFKy3yxkUgUJ1o+rOXPn+sAY8FnrUWAtU0PNuHEQxw8kGWVO2YqNwAkAs4J15GlDA0yakuC/A8qtbkKekFAlsUbPwCpmZzkFBZyXLeQrU2txhihITlShLjxMSfFUBRIZ6DWjExZJlpWWBFQS/ID36fIgzCIBYUfnfj5w7m/Rilj/kATgSgOeXnfyDuIt2Yr62WOBADWa/z1i7axCB6MPJvShgTZannII8OcAHRxoPJoKtsi0opktqp+vWdMzflFak0/KvP4RLa6XmzPvEjyap4XjoLPqyTT+U2PG7frFSKBO9ajKduBiK5lHrxND5QzBqkhNi5tUFjToLHnrFGKn7oTo71vQEcb7w83uLKVTAPpJKgAC3z+UMsLglLqpwm1Bfz0HPiBzIomIYpAAolQ6lyTXr7j1htLJygBTBOp11td6knQUrwDDyOTsMhXsDNVwTxs5tejxAYdLEAqSwpx9DdwKCJBZck0FQGchlF+rA5Q2otrEkTgorLEHSr8yT68eFYGxrI4KSMuZymlXtSr9KVFmIghU/OGuXuKBwAxSX3b+/QUitJawoygByUBx+6PSIlb23dHYDml+DU6Uq4LpG/YExrJJyCxc6hm1FhU8fMRGbKAeoLjxMSa30e3wiuVOIAeru/R44F1u3zaIN/boi3svm+Eig5hx19desBoCsyScpDOT7ROZwX4M8EKXSzaR0Io7W+FKQzd+jrRWsFNKNe9NC2j2NYoVNOUuNAG0fO+ahqQGbpBAmcTbX84pVMcBxoDf54e+FVd0cnW0Kzs0l20NaDoKCrdIHnyl1IZ6AEdX4P89YZYkBgWIY7twx/wCYrUi5a5rzrGxNRihnNy2xUqSX4cWgiXLNAkFqP1aoflF4k2o9fxaLQlgOvz+EH5BbAVAsSxJABAbmA160D2jowoF3qHs4PpenGCsr8REagkVb9BB52GyWHU0pAa6lOOYCW8qmPLG+XIIFB5UPooKi04ZPdmpBNiDqGLNc0+FIsVJGVWhLknhqo/FucZJxt2aYzSien4rKEBFUJIUDoogu97Hh04RVhMpSsAFJBzJdykXJBs4PhY6GhpAUzFA+F61rzD6a/rHHIQCLEmvFtPnhC/Yg57GGIIZOYO6TQsWJU5TyJyt5HWBcBg8qDVzLLngS7kHplp90xDEz80tRdlgMoaEGt/tPrEsLjPqDar8iMzCw0Dv5mHitF4TQbij3YFWol+hQ79XY+b6Qtx+GW2ZKUklDNwrW9yzjlBuMSFK0LJAaw8CTfhRq8DAqJagk2NH5MR7zx4czDJ0W5WLJaJia0S+U3Fc1Qw4EfCDfpE1nSkgivQAsb1u4MFLxtFJCRnCWDhvESqjXO8WEBrKi6SRm3ipqi4XlfUgjnw4w/bujNKbR2Se9ClTG3bJGpYlj/CG9/WC9nb+IQU1SnKelKlv0hVhlMoJNqg8waerGHWyU5FpA3lKWQaewgkP6w/szt2DbUB72YP4j+g9zxyUoEdaeoN+A58o7tD99M++YHkeDy/OGFReqlXZiafgOVQfyiM3DgqBNRr6WD9WbjEZn/t+Ji+Xp0/2woxWtIzgvoX4aVHVwf+YNTNeiqFr+yaD31sONOEBT7j7kEnwHy/vggskZpCQwc063Y82dxp7o4qeaFgTf8PMU0uIomX/q/wDWL5niV0T/AHmANZ2Viy4exJpyYcfdeLkqqW9Ku3GnX5NIXSLq/wBM/AwRK8aOo/8AygLYbGckMkPevx+fWOhURkeBPn+MRF/niIzSjbIstK4iF14H51iMy3nFPCBWwBCppd3tbr1ipazW3oPyvWPG/mI8fn0EUjJhTK12bW/Wp18oi0SVc9Pzjghsj2McaPKEdR+BjxhEEpUiAsUZjkj0DiDptxEJt4eMqBZRhVr3SQxZVSPaqEty0MXbYnkICQKKJB8q/k/LrBGHsn735wFtSyfvzPgmCnbGTYChVTZqDpo/zwg5Sy13BZXI3ag9G5GF58Xmn+4wfJuPvn+4wJi2QxMkAVdslW4xRIBCAALqTVr3f0GX1gvEeFP+mj+5MC4TwDqfimOj0UgwyZMKi1HNhwH2TyoD5CLkqBT801J6v8Yolfvh1T/aY7L/AHSvun4qg0W5HO9CVgpAK8uW4GW+uhLgUsHasDrlAklRUWYBmSGtQNQOKdNYrwX7xP8AJ/fDDani/kHxMGTrRnlK2Uow+YFVEtQ5iGJ4k3FQIPwclJmBalOpSwaGjjQfw5iS3ThCnCe3/pn4mD8JeT/qJ/CDBg9H/9k="/>
          <p:cNvSpPr>
            <a:spLocks noChangeAspect="1" noChangeArrowheads="1"/>
          </p:cNvSpPr>
          <p:nvPr/>
        </p:nvSpPr>
        <p:spPr bwMode="auto">
          <a:xfrm>
            <a:off x="85725" y="-846138"/>
            <a:ext cx="2590800" cy="17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4340" name="AutoShape 6" descr="data:image/jpg;base64,/9j/4AAQSkZJRgABAQAAAQABAAD/2wCEAAkGBhQSERUUEhQVFRUWFxsYGRYYGRccGRoaHRocGB0aGhgYHSYfGhojGhcaIC8gIycpLCwsGCAxNTAqNSYrLSkBCQoKDgwOGg8PGiwkHx8sKSkqLCwsKSwpLCkpLCwpLCwpLCwpLCksKSwsKSwpLCwpLCwpLCwpLCwsLCwpLCwsLP/AABEIALkBEAMBIgACEQEDEQH/xAAbAAACAwEBAQAAAAAAAAAAAAAEBQIDBgEAB//EAEQQAAECBAMFBQQHBgUEAwAAAAECEQADITEEEkEFIlFhcQYTMoGRQqGx8BQjUnLB0eEHM2KCkrIVQ3PS8SRTosIWF8P/xAAaAQADAQEBAQAAAAAAAAAAAAABAgMEAAUG/8QAKREAAgICAgIDAAEDBQAAAAAAAAECEQMhEjEEQRMiUWEysfAUcYGhwf/aAAwDAQACEQMRAD8AzP8A8wP/AGh/Uf8AbHT2vp+6D8Mx/KMysxbg8PnNbC8RetnkwjydJGoldolqO7Jcccxb1aLRtma9ZI/rf/1hZKlGweLlYYtc+sZXnrRvXiR9nZna5SSxkgEcVH/bEU9sSf8AKH9R/wBsC4nABRqT6xQvYzWJB5/NIqs0fZKXhyT1saJ7WE/5Q/qP+2JJ7UKzZe5APNRHxTGaxEhSKH1eKu/PGK3fRBwSdNGrT2rdQGRNf4iz6ezxjn/yk/8AaD/eP5Rks8TVN1frApi0vw08zteR/lD+o/7YYYPbgmJzBLedvdGFUt4nLnsCKsecc06DHje0b6ctakhSCzgHQwrm46cG3iHrZJPo0N8BiUpkywTUoFNXaEuPxGZVNAw4248Y6yTSOztprAGWYS991P5QbsnFLmJUVKJIIAoOHSM+uYEkE1g/ZE8rVkSCEvmUQdKZUltCfW3GCFRHylkAsasSHbytCnEbUWFMFW0YfFoNUtechiR6ni9oT45BzEkHK7P+Fuj/AIwo0oUXztpzQ29d2oG94/WK0bXm6r/tH4RDGoIKRwSB5s/ncRV3e6ouBYMXL6m1gPxgpitBf+JzL56dE+loulbQmFxmLvSiWta0LZhUACdenyIsRilHwigDWuTQ1fmR5RzsUaL2goBO8+ZqgWq3DjpF+InLYMqtbAVpq/CnrAY2WqYrKFgADLV6lOgqNVEQNisItBVmDNqAcpetzq/GOQ7i/wAJja0wUze4RPEAAZlFvIXPAdTA0vCFntR2a4L1cW845jMOhRLlYUAGNwzMwSNHf18oZE+FhpwHn5/lFBw4BYsKO5LAi1zwPxjmCxMxLAbyKO4q3FySR09IG2pg85KnIUaMVA04MA7fnHHfGGLwBy5gxF6VpxEVowWbwsrixD/G9qQrkiakjIo/yhTkc6NTnFysNOWcwGVeqkjKb8m0e13g2FYxgnZ6vs+8fB4oVKGYpJCTepYNa4sQeMdkY/EAhwFhquq7MKKOsEY+fLnJByLRMYhywDapJBcijjpAO+MgnZxIplI0L0PmI6nBkKD8RoePKFcnDK4kKBZ00NNC35QVhtozcyUrykEipBB9RrzjgOKEq0GDdmCh6wNNklPipS2sSw+MymgpCSVx0asElGabNDhWpBcwCFUrEhniE7ayQaqaPNlik3o9mPHtsYGWE9TxI+DUaOrqwLdYFRNBGYEF9Q0WTJtIRxZsjhtWnZVjMKFONIz2NwZlniDYw9UomKzKBpGrHNx7J5/BWRfyZsqiUuYdP0h4vBpYgpTXlX1uIUY3Cd3UVSenpSNccil0eTm8OeLbIEp5xFSxzigqjhMVoy0fR5OCV9GlFwEhKT7TueA42ZoTzTcC7P0+fxgtO1guVLSUjdlpCSQ5FnWOdKX01ihGEt1o7cePI6xMnJAOMlkkdKjnGg7LZcqkWUDmrqKB35H4wuVJcZm46v8ApcG8M+z2xe+aYSMqVEZWLkhiAdMrkf0x1lYRVWMsThVBsj8X+Hk8ZrGSyJpS3tfEj0jdTUU/MXbr8YyWKlg4wJVbOk+4H0oYHsZx0BYwOpdt0tbok2t16c4pQhxwq/z5/GPIn7zmgUS/Qn8HfyiSkM9bU6kfqIJJxIzC0sqLH2Ryd9ODP68oL2VIygEgcT5DMeXtD5utRPzzEpPgQ5LaqvoNaD1hxK8G7QTCUp1YA+uh60tAkGEAjBJzJJDGv41q2ruzvzg3FSCULS7qIIA/GLtk7PBQSXAKuJYgUt5Q1MtIBDBtPjCWalHVGZXjQZeUBNacCOo41hTOwySokqLngFGt9Nb0hjtFIRMVoCSaacxXj8YQYraaxMUABYCz2ArXnWKx2ZHHixxJCMrMT1cC9mJiYKBqlLerW63hErGTlBhmZy4FK8XH4mBPoyzYH55n5rD8Q2aVePlAZgx/4gXEbbQA6Rvc28/j7+kJ5ez1M5LdS3o0WTMDLaqw/Wv/ADHcQWXytvBjuhzxqL8PL1ihOOL3JHzaO4bBg0RLzc1Ubr+nGLcTs9SGAIUq5ATQA++9I4m2Tl7TCU2N9anz62iOHXMWoMk5XB4WtU6Q02PsahMxAd6O4PMn3Q1XJZmAvAJNmDnrckkuYjKlPHSmsXYQnOGFrwnooji5oQotvNQap684CCCYLXh8pLg8jFZT6cYFlUG7LSyS/H5+MHvA+EQyB0+NYvSIx5H9j6rwlWNEo8Y6DWOKlKzNxtCxg5PRtnnx419mQVCzHznBQk1Ny7Cge5o9DGi2TsnvXKhmZ6PR3p7ou2zhQvDzEtZBIpYpqPOkbMWBrbPF8vzozXCCPnmePFUVZo88aDyeJudk7O7ySCFMyRchjSw9GfTWDZWGOW3Am45s4t4iK/rFWycTLlyUFS0jcBD09n2UpuTxqaQbgO0klKVsSt3eiwwzBleFgl6HqzF4i7J8X0dw0sHdPhzAeQDtTShr15RpOzMv6tROswnzKUQj2RNSpKDRSMygtQqXcZQWGZIIDvwMaPssQETT4UpXq4bdTdxoGECKdlIr0E4/CKIcAMHcOQSOMYvaMrLNnTEkfVyaV1VuCvIl/MRvMTi5cuW3eIUp2bOlySeBJMYfbyEplzlDdEyZKRV6ADOacj+EF9lXH6mbXiAUhyCpJBrqkkuD5two8BY3aGYqYliXqfdSnGDZMsKszkVBtp+YI6GAMNIBmBJcgqajA3aj6xSiVWTwCzRuvoHNegjUhO7LBcEPUD8eLn3Qm2VhMxOVmFLcVPTgWaHk9G8lKfCk5XsCwvdr08+cJNqx8cNj+VSSE8ExBaWlZyfaFfNoDw2IJlZVFiBlP4HpA+IxxOH7sp3ioVTbxdNPx4xkpyPRceMdIr7TYYpWDxGmreXMjzhBIwyps5YCXys9tRSnN6Q/2lPUqQl/GkX0LdbUgTs9TF4halBgiWGoMx7tCnra3vi3Nxg2Yc8Kd/8AJHC7FURS9wlxqb9AIG2jhzLWEDKSzmopwuesMMRgV4nIlEtJkSkKKlszqZxvXWWq9t69YzmGwyFH6okqUTVlFLipZnLVgLNJq6I48Tm6QSNlrUalIHEqH5vB2G7PS831k1GX+F398CKSuUoJnJKQaBXsk8Hs/K8M0hLUIgy8ijl47b3ocSDhkBkBIbVnPmbvAkpchKlKzAqUejDQACwhQdqISSCRAU/HJdxXpHRyttaI5ccYrs1KsdLGrDziiZtWWA+b3Qmkzs4pZo6ZAykGNNfhlM8tUeliOhMSMSbHCZGIBZCw4OvCIzMAalFuBMQws1CS60FfAOw89Y9O2gSXAAHCsJT9F4tHhj2ZJTvDdYQ/lbDnKS7pBbwvXz5xj5005s2ruI+hbF2+icgKstLZhavL0h44490av9XlS4pgWzmqhTJU+U0o8DbQwi0lh4kg29Az3qYuOyphWqakhsxLOCVAn4Q5GVaBwIPUaEfPKLpUR5tu2xZ2XUpCZiFVqFXtofNwILxgKkrT9sENxpbzpAuw54ClEVDb3R6U6OW5c4ni8UEKIYkF8v8ACYZdDds+XExzNHp4ZRHAt74gVQlF6NfsyRuJWUFbACoBDZQBQ2D6/CGcpYWcqwpnBUSFEMLZmegpTSEuxNqLKQEZhlowdywu1vKGGFxyZ03I6JRUTTLu/dattHhaYvEZTglRUpSU51Fbu/eFS2SC6vFkSDlTRniU7DyszoQoJOZswDEghwHvlCk/1QowUxSpqpaUKzy3KQlmLVuxYAV6CGG0drZMMJcyUUrTNUpKgpLHOlKSlgkMAUpI6NBSYUgmTMSpFEiulPP0aLZmCKgEhy5zBDm9nABDlvhCzZU8CW2VZW+6UqGUFzRQXQuVXSQ2XWG+IxJykOc6GBpTMS2VyQ2nG14Mkx0l7B/8CKEpKXOZGYjKoFJN0KCquxvq2sZLa6soo4OdwRS6XPO5EbCZ+0B50ozEBRJCFLCmHDeBFS4NQWZT0Ic4raeLzzMoSxSoggkK4BuGlxHVoXik7RquzHaaauWUTcOlUsgp+kBGXIwupQGVTB3NDV66scDOl4bCpmzhMUMwUSob4zMGCXAIcFQHA2pGCG0ZikCWZkxkuwC1MhqslLsA4FBwHCD8DjFrQoTVrKGScylKYKdgKvesZsnjuT06XsWSss7WbUmKxS0pQqTlATlcglq5lMWcg6UZr3hP384Dxr8lH1vyHpG5wOwk4lRXNKiShO+S53aBzrSDsV2dkBOVIAIb5d9YSWVY3xSPUw4FKFtnzUY6aaZ1nlmV8OkfQ+wOBAl95MZRKe83rl92WC+hD04PAGydl9xOzS1VavMPly8yVFIAo1TpXSL2F3CCsHeyZynkAEpD6FRJAAH2jC5Mra+qPP8AIuLr8Mt2l2fOMs4jvpZTqELVUm7GgUeVw0AdktqoRNEuYWSoKY0bMSL+QZ+cU9oMQO/mpWkHedOQlIqHdYJIKmubu8L8IhOVzeLY/wCkjbijcY/aMpZUhgpKgAQLHnxcaGMhj0TMPMMsKOW6SdQbH51Bh3sDBFQz2Gnw9Kwzx2ARNA726DRVmpa/zpGOEuEnfTPU8nDHJCPDsxHcKVUvDHD7PYODWGO0tn90kLAOQ2P52aBJJOUqcADTU6UjVy5RtHgTwzc+AyOHySSXY0cg8xQeUB7UZMzKgkpYGpc86+T+cCz5qljKSWu3OCUJYAk8uYbQ+UdF6KeVjlCNLoCmIZugipUWYhZKqA0AHpFSpavsn0MNRlRAxFUTOHmfYV6GO/Q5jfu1eh/KGKJgeItHdn44ylhQrxBsRwi5ezpp/wAtXpFStlzf+2qHRVUfQcNtRK0d5K3swLp1HLreF+zStKiJjJCvCmtW1swJGmsZvZU/EYdTpQSDdJZj76HnDLaO2J05NJBSaMxJZhpTziiaGSoZ7Ukd2ywSCakBwGHADSgECYSaMRM3S5U56cjAWI2vipqQhckAqAQVFCrGjlur2gjZPZxclb96lmZk53bj4AL8460VijIT8AAtQzAtqBrrHBswH/MSOsfU9l9jfo63nSyuXTwDM70couodIpwvY+QvEKKZAVLIBShawC77z0DUsH4xxZGP2TLQiSUGYHKiQxZqDXW1oqk7KUledEwHect60h52k/ZjMw7qSFLMxTSUS2UxPskB6NZTwsw3ZPFJmTJUyYiStCUqCFkuskOEpYHea+ggj0N1YkpWl1JBAcLQqj2ZSTXMx1cQHNwneKzTFobM4dYvrR7FhSK8J2PnzEFQmylZQ6wlYJSOJBr6RIdmpAQVTMQSQCQgCpA+PHyjgUEyJuGQkFcxJWg5ks7Av/5p5GEGM2wl1AZ1ihGY2IOagFtY1szsBKTgZWKQVTM7BQfUgsMpaj+cK53Z1MgIXMlpyqUxDEmos9gxpHBozO0Z2Y2AoFDzrUmK9nLdTktxJje7I7MHEzXlyXDHI9m/TgYV7c2LKw6CVoTmU6Qh/aBqq9g1o46hTj8LmnbrI8IADAO1/O7xqZ8hSsM3eJaXllKQFDI6RRaRZV66xju1BBnKILbiCALVTX3wBLxqhLyBRYlyPdHAo+nf4imRh5crO6khjugO5NaG3lC/E7YUlWYPUUDGnl83hZsxUyaUKISqhAzEMQCAXfXrSogtWzFjxLoQUOmoBIcBqUDkejRjl46nK2zfj8jhBJI4McZs6UEHKVzEJc81p3uNCPl43MzbFMVNJSZQUpCBbcl7hOZi7qzsGatLx8+RLKZ4EoEmVUZm8TM7nnXyizaOLmy5IkrG7JATupUE5muTZRvUUqWvE5xqox/xGXMvlkvRmsbiDMmrWQxWsqbg5dvwh/sbBCUPrkpdQCku2ZrMx8J1hHgcIuYvcFQX87jp+EOe1O0R3yFylhQKXCvnUW8opJSnJY4+/wDEQWX4pWldGpCCtqDragajP8eEWYnFgEBQUXDCm7Tg9QYxWE7RLtMWpuIZ/MtB07tCnKEpBXRgHYA6U4v8Yxrxs6yJSQ2Xy+a1oefSEzUqlqbKoAChevCujD0jJmaxKSSwLNZgL+rCGGHnuxHHzeFeLfvVqP2z76xvjgWO/wAf9zFHK5SCwE1vyt8vHZYCgw+awIFxfgZjCFSpNjeXlTSSDc3Nf9avziLcSv8AqV+cEmbL4GKFzho7aQz0YEeMrks/zK/OLAhOqFf1KikT18TEpctZ4+kLZVNkjJBNEHo5MWI2UpVkH1jiFFB3i348fw9YKwuIWtYVmICfZ5GrtyFPMR1/pohGUuiKOzSzoPWD5HY5ChvS1E8lKb3CIrxOdJQk5JjKYuSKEkVFC6WPU8otkYrEzBmBCakEG4UGJfTUHzh4PG77KZMeSCuzp7DShXu1Dn3ix747hOz6pK88qimYZpi1AvcMqkcP0v7afdFuyp+JUvKyZlbKUAPMw/KHVMEZTvbNns+dMBSUqloVZaZniILeEpZmtaDcBImjETJhQMipY1DFT+0dWrprGclz8UVMkJw7klSylZSGf2uFKVgsYEqYrxS3d2lhCTWrjM9NX5wxqTNNL2ikKStcwISkHdzhCRTVBrMrazRXjNqJmAlEqWsqdL7hUAzVVVr8YSytn4bNnXMmzSrw6qSwqyksIJM/DpcJRODs+aYqWxNiXU58nhkOfK8Z2TmYXEd1nSygVIKiDuvvDMOHNoVKwaEoUvO4KixNCWqz89OMart2kTpwVL7xQRLCFolgzHJU9VqUK2s55QlE9KUl5aKEPmckqzC/Ct2aA5IU1f7O9vIEw4XFT5RlGSlSHSAQotumYXYgHlGtn4FSJyzhSnKtQmpUtRVKcpylOXrV4zHZnZ0hKpqwe8UxTMAQk3rTPQgVFKho3uGxQXKSqXNko3QnKAkjNXVCv/EG7wVTCZfbcpUhEpU6YAEPllS00nTFFwyr0JFoR9nNiCbLmzpxl97MmLQsLUkBAFSEvYvq0fTZEpC1JVNCFqlUSvKd1TbxBKjAHZIJCZ4yuPpc1iySGLF+QjqOs+CftA2ZJkz0pkLC0KlptUJIJDAm45xmcLL3q0Aj6Z+3hP8A1mHIDJMksABcLLmnExh9k4VClpQsGq0h9GKgC/lBoBouz2xJ2Ik5ZV5ZKiCWJcDdBs55+sHYglVHCC4KwsqLLSfCEpqpQIKSMtHFQ8Fy8ejCzVpw+XKZylJANCkAAJ6GrPqIXbWCp0w4mYPqFqSMyWDILJBmJD1Ds5d+VBGP5OM2mUqqT6KdmrXvqzBKjWWt2HeIokPYhQcEEtRtatO1EpeIRKnBBEkpFAXAUpqgPqWHhFhyhhJ7OS5+HX3czNRSVp3TWySBqpIDuCHCeZhRtPbUxCFYdRzoKgylABRyqcEZSzFrHyiEncrROCcsia/7DE7JVIlvMSUKym96AVLWNfhGF2vgky+7yknMnMSQzvyh8NszZSUsrOnvSyFVJDae0QFVYcoW9rZylTUukJGVg2pYZj/U48oPjwlGV3p/+GSUXFsSpVBEuhBGhdjEVYfKkE3OkekmrM8erjyKOpEHT6G0qfnIKQHPiHDmOIaLZuzVrJYOpRJA4lLhQD+sLpcsiodh6j84sm4kgpIU5Av5n8IOVWtCrWwsbHmp8aCkaPRzHEbPmWyLDfwn8ooVtWaQxWoilCacYLT2jnfajJTEm+XY1M5roHlHBi+Ev3fpHk4oaZj0TFicadELPk0cRRSqbNNkEdBE0zMQLA+gi7/FCLyyIgduj7B9YGv0qrFu0lTHSZlDVnDUo/vaOfTiEMn1r8nppSLcb9bMbwgjUuAAHPXWmsB4xlhPdktmypAua1Ie/ibq8SZ6GFUjkvEqUoIQgZs1CHzZtNY2CdkFTZ1B2rlNM2rHXryjL7PwhlrFSKLOYXPsv0qr0MNxjVAHLMUeDhX/ABDQ4rY+bJJ/U0MjZyA27DPBYZJVcJGp5RkZO0N36yasEaAGo9Lwy2XtVBP1YmlX8Sz+D/CLxyQ9Izxi7Nnh+zEtau8UA51zFT8CHLeUXTdgozAAzXY2G6SNCaP0hNhMdMdlKJLMAFDN0zFItyIgpO0whRPfTpZIZj3ikuaOEqCmPuhzWjF/tI7THCqkyJWZMxUsLmKLEoclgMoaoFYwWK7QLnErzKLEFq+J28RJLMHYNB/7WMQV7RUsqC3lyxmDVYNYWtaEGzcSlDuCQQxTlCgDoplFjHUPZvtn7Yl4tMtJR/1CqlQmEhAAcFMkskks26Y7j+5loUZ6wufMWhRw6N0tnGcLIC0gHgHPWM5PkyVTEHCrUcVmTlR3aUJHJwvxjkAIu2nhp6ZzploGJUvIVIWgvMAYlJCmF3fWFcNhtG27ObOQZvfYdK5cqeB3OHG9lWGzqUsOkIPMpZ7Qq2r2mmyJ605nky5JmSpS0gySonxMGdQKj1jPYbbuIkCYmfiJskqDZQtSnWhV1ISrdCrc4adse1xRKw6Ey5S0rT3pzy0+IUtcVBoC3WCo7Ax9sb9pSAJSsTnBnoKcspA7tJFElKCRkvUBwYfdlNopxAV9aZZVMWsyyKhNEglixBPOPnOyuyOLmTMy0d2JpGVCytRIJqEpS9gaZiNI0p/ZZK3jJ2gZc1B7sBacqVBIzMqr3PutDtUAS/tV2lnWgFGRciYUkKC8yrbySUhOWlnJqIHwyAiXg5yWM2VOaZLUGOVX1iVA0BBS9DHO0+zcf9G/6lcpUqW7ZJpXq7sCQLXpBikj6NI7+b3pnIlKShJKVJQh2zqIIuWHKAcX7U2MlMqXiEkb4KuFCrd3dDBeDTnkTZage7Uh3TU+LMpKuAOWigXBhptBQnyGRKCQJQJOUDwmgcDeBBpTQwh7P48oKgdQQ2hfdqDRhHlZ397Xo0Sisnj67Q+7MSh9HVPksJJSp8xU4SgEpLDNWrHUVFWjEdo5TbwANXKwFONNTQOTetI+gy8MtcsApYDwqSvIUtqkpIbp4eLwm2Ntf6LiJmFnhK06KCXUFFzkmKsVMbmtqVpTG0lf9zBhzozHZ/6xRK0gBBKgt6uKAMfvcL3e4p7QSTOmJYlwK7oHNg1xW/KN+nZOFmE90QhTuUCgDn7Oj8oze3MB3U0BSsylAqe1yaDkAwgwtz/ghmnLsyGM2esAagR7ZSAV1h1jJpTVnEL5SUAlZLRqb9GZt1QQg5VLTopj+NPOAcclldQPWxPuj0nEPMvF+0ZZZJ5kfjHSbTX4egkp+NftAIiQjiU8ItlyCbCCeazQJb7bfdeJnEIHtzD5t8YBSowXhin2gluL1+MTsWixM6Wq+b+ZcVbQEtKQUAO93JYa38ouWZPP+WFW1cQMzDMAUhs13dXu/KOZWHZZsuakrUFfYV8K/wDjmihRzq7wMES8oAHCrJHEmsACYz1ZwU+Rofc484qM0+Tv5/JhaNkZGq+mhcwEClBTQMPiSo+esWLIAdnZrEpJcWcWcwik4kMrnQdX91H9YPwmKBzJPA34BTnzIc+nCE6NKqa2OZUuUpOYCYxcVmIdxQgjj+Y4w12OkA7kmZ/M5HujPbFmPNWhTFwVhyoMQQFeEElwX/ljW9n0BE2iB1C1k+iqRWK6ZnceMqG0qdPUn90FgUoZpFOKTQHyj2IwkidSalclZNwSG4NS0F7d7RSMLl72W4Juggf2s5hMv9reDJCTJWrKSKgE0prWNBVMQbY7HylZkpE0j7S+6ynncKgf/wCtMMqWpRnLlzG3TLQoJomyhMUXc6pUAHtDz/7DwSUDvZJJJKmCMpCSXS4Ty5vAqf2l7OSGMqdQsxU58qWgjcjC4j9n+ORvSmmN7SCAqt/ExIhbP7OYlin6OtKiyinKTu1GYMKAl4+rT/2kYDKAJawTVxvcC1LO4D8X4QNL/ahgk4pczu1gGWlAFmyZySeZcR1hs+U/4JPmEkyyopAzFw7CllG9GtGp2BgMYrKMPhpiSlBTnUEBbElTJMwijcI3GC7aYGchcyXhkomKOUkpQpyal3FRYnrAsntTh5iiUyqofeAKXBLMCKpCSDAtA5GN23tDaCiEr+lBKSXTvgH+iC9n7MnTDLUteWUr973hzFxcKlqqSQWcjV40iu0MggZZcxKqkjOVlhQEF2B68YAxG3cOh1nvcql5kuagFNiR7Tg6aR1nWXz0SJOHxKEsrPJUiWjJYF2Ao5NRU8IzuyVFeHlbu8AJYtoW1hvM7RSKOFpzJLOouL2JTxBEEdiNgmbnQkDcmVBCnAJLE/8AEBqzmxR2v7TT5OLKpUxksCpILpLjKUqTZso98BScZlWFIJYsb2cP8fjFfbfCgLWsJYGYQKGgSyRfoYR4LGsgDh8Ihmx8jZ40krT9m52h22xEqW2HRlCq53CgksxySzRCuZ04wtnY5MkpCmmYbEOorO8tKiA5zG5BYsXIY2jJz5hKs0Q79RTlc5XzZXo5DO1nYXhVj+qTMUsMY6R9E2ZipcwkImZVoLFlbxSS7gmp4cQQYR9r9rpOISUqz5RlJd60116xl0iNFsHZEtTfSJKiF+BXe9250HhIqHqWDsHDwI41B3ZmljSA5m2AQzGG+GkylIteHI2LIl0+iqDBJ/fgmpyt4bgg/wDNIidnyD4pJQWcDvq+5OnwrXQTcW+xYfS1QjXs5ABYfPGKJu9KVxFW6Gvxh7MOHQcoQSwr9aqlHA8Fz+MVTZMpKFL7os5Dd6auPucz6RzknWw4cqgpKXszOHm5FH0g1OLTBExEhgTKWHt9aa8/BZtY9g8PIWtKe6WMzV7x2f8AlitpmPIk3YX9IYspgxbwi/nFydqADQ39kfnAe1lATV6HMS3G3paBpUw20+aPwrC8mBIcf4uNAPd+cKNt5p6ksLJIo1nf3Vi8ClAzkcNCTrrW8WygAU3IcO9aUHo+nB4Epz/CkdCdPZ+dlfLS1xfh1ir/AAaa/hZ9DTR9bUr0jT4BiKuQQVMdKOoczQBqvWKdo7VAK0iWhBdYU1VF90MrS975STCqbf8AuXi9CLD7Fm5iMr5SxFKH5Pu6wQvZ02Ss94kAijOm5BIFDetr1HGGGyUEzyQstrmrRnH83JrmGe3pqZwSEE5wADld85KgEtYkZQByUC8Ht7NEGINj41cvEJXlcMsEPfMFA11Z38o2OC2kuel8qkJtmSoE8bEVNbRkpOFQFAO6BQrSfaY1rYPbiBSppq9nyliWsI7typJSkvl8IUosd7UD+UXaHi/R0mmC7d2YVyO6SpSi+YFYYuWoQKMQDeM3tHY5TMUSXGZkg3I3iFMeIAD8Typs8XhllCkEpKllL5XAo5YV4h/KF+Jwomd5QNRIV7VnV7iaXtzjN/q/u1+Gf5t0L9k9llYxMzuad0nMArNv3cukFlEiiTwAo0ZReyZmbLlOYkBKSwcknd9Qelo+holqlLSZTBSGJIoNMyS+lQ73LQIrZy8SorM2XKnJYgKzBMxVSCVV39Mxc6OaGL4s6kqfY8ciZLZ37OJKAV4vEKe5TKZKUh3G+oF7tYRntryNnBu4E9agWzLUltbgJCjfjaLdo9ojiZCpagQsKBL2UkddQWPlCFIrGmbXUS0Z12hphtqpl0kykAVbMCVB2BOZVAW4AMObk3y+0O94EhwQN1GUO1gwAtCQmsPtgbPCwVBszsCSN0gO9eNerRklBtmlZ6j0qDsEE5QUAUdLu9C1XAvSkK9s4czClKQQUtUWHXQByK841uAnOnOpTiylkgZiA6UpJrpfhpCDG4pXeLCqZySWLE6kWtVmHGGx812Qyyi/6VQkSgApTvUIBJ9nMSWY0erdXjRbP2uvDYmflBJVLKlAEfZBBresJTiEpIKctBQly7C7uN6l/LSOTMeSozFKOcoAp624AtrpF+RLkMdryQShKqhIFCzOXJLvxitGypeqAOp+DfPpFWwZpXPlqmnOh1KJULlCCajqflos2xh5mGmBIOaWtmVVgS4yKJ9oMeoY6xFz9Ls0Qa9njsZFU5XoGIBN+vDWuoiKNgSppUlCmWUAocMCoPmSQb8Q32TxEEyNpFOU3q3EF9DyoIDx0ol8hOUgbmZ8odzQ33wD5RP5bHnja2iybs3DyyASVAPUM5ZZBdJYpoUsNHrdgUuT9JnodxLKSHALXIOV6K8SQ3Jornyu+lSiv96vOErA3iUBASVG6rmt2TqwYLAbUXKKkzSuu9/M9VNwUHBa9OELd7Mku9j2ViZks91MUJirCYCyFZQQEKKrTEkkAksp24KA8wyp5D0UndAqFJc1BSTopRLcXEXzp5MwrIDsBoKEWY2OVn4F4EMxI3lEAm56AB68g3FhAcrZ3xt7ZAy1IUQGJBIJbdUDdubO/Cgo0eWBMQBv5bEBnYAhgT7Zc9HPAxQvaDk2DX1HBvVopTjMyTQ0VmvQA7pB5khPoYZR9kZxUTmNQcwBKbZaeFIBIAH8IFX6mCtlyyJks2BWKasLP86QHKUVKD/PM+T+sNMACZiCHAzDKmhZIJCiebgB/SKJmV7Bdoo+umfeMUpFYt2ir6+Z94xWi8N7Ci4qiUtcVLXEUTPdDcqKIJWx0gdUkfPzxifeRwmFk0yqKkTMpGUkKdhzJoBXmYaYLFbocXUCHZiCsA2A8QJLcjouqpaff6itwdINlzCC4GZy5vSv42haH5UEy8CJa28TkgVAKhW+gcguTqONIe4OaEJdiFrNXDUzHd4ZQyhT0cQplKSotrlCHJL5SSTUWJBIChV6VcRfJxCkl1ZiAag2JIdWUWuAeRcijQvsKYfjcYXcVPE8muWPF6QGmalAdIIeo+fSp4c4niJWdspYEg6GrWpprAaiy/EaMGajUrf16x508fKT2Y32GomBTZQASz6gVJ6kEn3wLnClOXykN5B2YcAB6mC5ii7jMGLEcW+Ip5MesDKcEkEOQyUkGuvvFWhXGtCtg23MMmclwEpXQAsHFSG4tQRmJeFZWVQqNI1vcuCRyYmlyzk8m0gHGbNSpNCXSCx4tSp1LMY14MzgqezRhfL6sRY1KHAQQeJ0Hnr1jR9ldjGaTlUUpyspfDW+lC3R4zyMO9NX/W8OV7XMmQrDy1MVOqapNwCwyjlYE6RpUuU7NcvpGmTx+0ElSZcjdw8sApze0VUKq2JYgNpA2KIUxdiHT5XGrCjB6eFoB74EZqFyRX+GiWHSCiM2bqAAORd3vrFlDdmZyAMXJBCQDZyB7/f14QPNS9QLg/H9QIK7kkjRqs+gYX8vfHlJIICagXOrAi/K0Fg5DTs7KShIUTQJUknQZlJSVH16V8w0xCELlhKg4XdOo8Kc93KiN4EsfZNgYX7JlBMllklDhKkpZ1XWxJpRhpXygn6Ull5qEpyoSm2annQOpzr5Rgyz+1IvG3szeLC5BAWcyQdxWihxpqQx8oI2fjt2t6Kc8HIbjp6GGuISCFBnQlgTld2CUgAVYqqORWqE0jYZUCpKlJAo/wDFlzUGgDH0h04yVvRWOdx7HeHUkpSyiCDQauQXIPsgEmvOke+iJSdDlAW9GBb1JDkeb6wlWhcsjNRPd5gx55Q/86QfTjD3ZqhMlpmEs5Uwr4UsTQ8XAD8Hq4gOFKy3yxkUgUJ1o+rOXPn+sAY8FnrUWAtU0PNuHEQxw8kGWVO2YqNwAkAs4J15GlDA0yakuC/A8qtbkKekFAlsUbPwCpmZzkFBZyXLeQrU2txhihITlShLjxMSfFUBRIZ6DWjExZJlpWWBFQS/ID36fIgzCIBYUfnfj5w7m/Rilj/kATgSgOeXnfyDuIt2Yr62WOBADWa/z1i7axCB6MPJvShgTZannII8OcAHRxoPJoKtsi0opktqp+vWdMzflFak0/KvP4RLa6XmzPvEjyap4XjoLPqyTT+U2PG7frFSKBO9ajKduBiK5lHrxND5QzBqkhNi5tUFjToLHnrFGKn7oTo71vQEcb7w83uLKVTAPpJKgAC3z+UMsLglLqpwm1Bfz0HPiBzIomIYpAAolQ6lyTXr7j1htLJygBTBOp11td6knQUrwDDyOTsMhXsDNVwTxs5tejxAYdLEAqSwpx9DdwKCJBZck0FQGchlF+rA5Q2otrEkTgorLEHSr8yT68eFYGxrI4KSMuZymlXtSr9KVFmIghU/OGuXuKBwAxSX3b+/QUitJawoygByUBx+6PSIlb23dHYDml+DU6Uq4LpG/YExrJJyCxc6hm1FhU8fMRGbKAeoLjxMSa30e3wiuVOIAeru/R44F1u3zaIN/boi3svm+Eig5hx19desBoCsyScpDOT7ROZwX4M8EKXSzaR0Io7W+FKQzd+jrRWsFNKNe9NC2j2NYoVNOUuNAG0fO+ahqQGbpBAmcTbX84pVMcBxoDf54e+FVd0cnW0Kzs0l20NaDoKCrdIHnyl1IZ6AEdX4P89YZYkBgWIY7twx/wCYrUi5a5rzrGxNRihnNy2xUqSX4cWgiXLNAkFqP1aoflF4k2o9fxaLQlgOvz+EH5BbAVAsSxJABAbmA160D2jowoF3qHs4PpenGCsr8REagkVb9BB52GyWHU0pAa6lOOYCW8qmPLG+XIIFB5UPooKi04ZPdmpBNiDqGLNc0+FIsVJGVWhLknhqo/FucZJxt2aYzSien4rKEBFUJIUDoogu97Hh04RVhMpSsAFJBzJdykXJBs4PhY6GhpAUzFA+F61rzD6a/rHHIQCLEmvFtPnhC/Yg57GGIIZOYO6TQsWJU5TyJyt5HWBcBg8qDVzLLngS7kHplp90xDEz80tRdlgMoaEGt/tPrEsLjPqDar8iMzCw0Dv5mHitF4TQbij3YFWol+hQ79XY+b6Qtx+GW2ZKUklDNwrW9yzjlBuMSFK0LJAaw8CTfhRq8DAqJagk2NH5MR7zx4czDJ0W5WLJaJia0S+U3Fc1Qw4EfCDfpE1nSkgivQAsb1u4MFLxtFJCRnCWDhvESqjXO8WEBrKi6SRm3ipqi4XlfUgjnw4w/bujNKbR2Se9ClTG3bJGpYlj/CG9/WC9nb+IQU1SnKelKlv0hVhlMoJNqg8waerGHWyU5FpA3lKWQaewgkP6w/szt2DbUB72YP4j+g9zxyUoEdaeoN+A58o7tD99M++YHkeDy/OGFReqlXZiafgOVQfyiM3DgqBNRr6WD9WbjEZn/t+Ji+Xp0/2woxWtIzgvoX4aVHVwf+YNTNeiqFr+yaD31sONOEBT7j7kEnwHy/vggskZpCQwc063Y82dxp7o4qeaFgTf8PMU0uIomX/q/wDWL5niV0T/AHmANZ2Viy4exJpyYcfdeLkqqW9Ku3GnX5NIXSLq/wBM/AwRK8aOo/8AygLYbGckMkPevx+fWOhURkeBPn+MRF/niIzSjbIstK4iF14H51iMy3nFPCBWwBCppd3tbr1ipazW3oPyvWPG/mI8fn0EUjJhTK12bW/Wp18oi0SVc9Pzjghsj2McaPKEdR+BjxhEEpUiAsUZjkj0DiDptxEJt4eMqBZRhVr3SQxZVSPaqEty0MXbYnkICQKKJB8q/k/LrBGHsn735wFtSyfvzPgmCnbGTYChVTZqDpo/zwg5Sy13BZXI3ag9G5GF58Xmn+4wfJuPvn+4wJi2QxMkAVdslW4xRIBCAALqTVr3f0GX1gvEeFP+mj+5MC4TwDqfimOj0UgwyZMKi1HNhwH2TyoD5CLkqBT801J6v8Yolfvh1T/aY7L/AHSvun4qg0W5HO9CVgpAK8uW4GW+uhLgUsHasDrlAklRUWYBmSGtQNQOKdNYrwX7xP8AJ/fDDani/kHxMGTrRnlK2Uow+YFVEtQ5iGJ4k3FQIPwclJmBalOpSwaGjjQfw5iS3ThCnCe3/pn4mD8JeT/qJ/CDBg9H/9k="/>
          <p:cNvSpPr>
            <a:spLocks noChangeAspect="1" noChangeArrowheads="1"/>
          </p:cNvSpPr>
          <p:nvPr/>
        </p:nvSpPr>
        <p:spPr bwMode="auto">
          <a:xfrm>
            <a:off x="85725" y="-846138"/>
            <a:ext cx="2590800" cy="17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14341" name="Picture 8" descr="http://2.bp.blogspot.com/_MgQACMYK3cg/TP1jnCW6hnI/AAAAAAAAAAU/Txo3jOMCGfQ/S760/diversof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08050"/>
            <a:ext cx="74898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a:spLocks noChangeArrowheads="1"/>
          </p:cNvSpPr>
          <p:nvPr/>
        </p:nvSpPr>
        <p:spPr bwMode="auto">
          <a:xfrm>
            <a:off x="973138" y="5516563"/>
            <a:ext cx="3238500" cy="461962"/>
          </a:xfrm>
          <a:prstGeom prst="rect">
            <a:avLst/>
          </a:prstGeom>
          <a:noFill/>
          <a:ln w="9525">
            <a:noFill/>
            <a:miter lim="800000"/>
            <a:headEnd/>
            <a:tailEnd/>
          </a:ln>
        </p:spPr>
        <p:txBody>
          <a:bodyPr>
            <a:spAutoFit/>
          </a:bodyPr>
          <a:lstStyle/>
          <a:p>
            <a:pPr>
              <a:defRPr/>
            </a:pPr>
            <a:r>
              <a:rPr lang="es-PE" sz="2400" b="1" dirty="0">
                <a:solidFill>
                  <a:srgbClr val="FFFF00"/>
                </a:solidFill>
                <a:effectLst>
                  <a:outerShdw blurRad="38100" dist="38100" dir="2700000" algn="tl">
                    <a:srgbClr val="000000">
                      <a:alpha val="43137"/>
                    </a:srgbClr>
                  </a:outerShdw>
                </a:effectLst>
                <a:latin typeface="Arial" pitchFamily="34" charset="0"/>
                <a:cs typeface="Arial" pitchFamily="34" charset="0"/>
              </a:rPr>
              <a:t>PERÚ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088" y="657225"/>
            <a:ext cx="8162925" cy="1619250"/>
          </a:xfrm>
        </p:spPr>
        <p:txBody>
          <a:bodyPr/>
          <a:lstStyle/>
          <a:p>
            <a:pPr algn="l" eaLnBrk="1" hangingPunct="1">
              <a:defRPr/>
            </a:pPr>
            <a:r>
              <a:rPr lang="es-ES" sz="2800" dirty="0" smtClean="0">
                <a:solidFill>
                  <a:srgbClr val="FF0000"/>
                </a:solidFill>
                <a:latin typeface="Arial" charset="0"/>
                <a:cs typeface="Arial" charset="0"/>
              </a:rPr>
              <a:t>LA CONTAMINACIÓN DE LOS ALIMENTOS </a:t>
            </a:r>
            <a:endParaRPr lang="es-ES" dirty="0" smtClean="0">
              <a:solidFill>
                <a:srgbClr val="FF0000"/>
              </a:solidFill>
              <a:latin typeface="Arial" charset="0"/>
              <a:cs typeface="Arial" charset="0"/>
            </a:endParaRPr>
          </a:p>
        </p:txBody>
      </p:sp>
      <p:sp>
        <p:nvSpPr>
          <p:cNvPr id="13315" name="Rectangle 3"/>
          <p:cNvSpPr>
            <a:spLocks noGrp="1" noChangeArrowheads="1"/>
          </p:cNvSpPr>
          <p:nvPr>
            <p:ph type="body" sz="half" idx="1"/>
          </p:nvPr>
        </p:nvSpPr>
        <p:spPr>
          <a:xfrm>
            <a:off x="539750" y="1981200"/>
            <a:ext cx="3810000" cy="4114800"/>
          </a:xfrm>
        </p:spPr>
        <p:txBody>
          <a:bodyPr/>
          <a:lstStyle/>
          <a:p>
            <a:pPr algn="just" eaLnBrk="1" hangingPunct="1">
              <a:lnSpc>
                <a:spcPct val="90000"/>
              </a:lnSpc>
              <a:buFont typeface="Wingdings" pitchFamily="2" charset="2"/>
              <a:buNone/>
              <a:defRPr/>
            </a:pPr>
            <a:r>
              <a:rPr lang="es-ES" sz="2400" dirty="0" smtClean="0">
                <a:solidFill>
                  <a:srgbClr val="FF6600"/>
                </a:solidFill>
                <a:latin typeface="Arial" charset="0"/>
              </a:rPr>
              <a:t>    </a:t>
            </a:r>
            <a:r>
              <a:rPr lang="es-ES" sz="2400" dirty="0" smtClean="0">
                <a:latin typeface="Arial" charset="0"/>
              </a:rPr>
              <a:t>Consiste en la presencia en los alimentos de sustancias riesgosas o tóxicas para la salud de los consumidores y es ocasionada durante la producción, el manipuleo, el transporte, la industrialización y el consumo.</a:t>
            </a:r>
            <a:br>
              <a:rPr lang="es-ES" sz="2400" dirty="0" smtClean="0">
                <a:latin typeface="Arial" charset="0"/>
              </a:rPr>
            </a:br>
            <a:endParaRPr lang="es-ES" sz="2400" dirty="0" smtClean="0">
              <a:latin typeface="Arial" charset="0"/>
            </a:endParaRPr>
          </a:p>
          <a:p>
            <a:pPr eaLnBrk="1" hangingPunct="1">
              <a:lnSpc>
                <a:spcPct val="90000"/>
              </a:lnSpc>
              <a:defRPr/>
            </a:pPr>
            <a:endParaRPr lang="es-ES" sz="2400" dirty="0" smtClean="0">
              <a:solidFill>
                <a:srgbClr val="FF6600"/>
              </a:solidFill>
            </a:endParaRPr>
          </a:p>
        </p:txBody>
      </p:sp>
      <p:pic>
        <p:nvPicPr>
          <p:cNvPr id="13317" name="Picture 5" descr="C:\Documents and Settings\Lester\Datos de programa\Microsoft\Media Catalog\20070417klpcnavid_250.Ies.SCO[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72000" y="2219325"/>
            <a:ext cx="3586163" cy="36576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p:cTn id="7" dur="500" fill="hold"/>
                                        <p:tgtEl>
                                          <p:spTgt spid="13317"/>
                                        </p:tgtEl>
                                        <p:attrNameLst>
                                          <p:attrName>ppt_x</p:attrName>
                                        </p:attrNameLst>
                                      </p:cBhvr>
                                      <p:tavLst>
                                        <p:tav tm="0">
                                          <p:val>
                                            <p:strVal val="#ppt_x"/>
                                          </p:val>
                                        </p:tav>
                                        <p:tav tm="100000">
                                          <p:val>
                                            <p:strVal val="#ppt_x"/>
                                          </p:val>
                                        </p:tav>
                                      </p:tavLst>
                                    </p:anim>
                                    <p:anim calcmode="lin" valueType="num">
                                      <p:cBhvr>
                                        <p:cTn id="8" dur="500" fill="hold"/>
                                        <p:tgtEl>
                                          <p:spTgt spid="13317"/>
                                        </p:tgtEl>
                                        <p:attrNameLst>
                                          <p:attrName>ppt_y</p:attrName>
                                        </p:attrNameLst>
                                      </p:cBhvr>
                                      <p:tavLst>
                                        <p:tav tm="0">
                                          <p:val>
                                            <p:strVal val="#ppt_y+#ppt_h/2"/>
                                          </p:val>
                                        </p:tav>
                                        <p:tav tm="100000">
                                          <p:val>
                                            <p:strVal val="#ppt_y"/>
                                          </p:val>
                                        </p:tav>
                                      </p:tavLst>
                                    </p:anim>
                                    <p:anim calcmode="lin" valueType="num">
                                      <p:cBhvr>
                                        <p:cTn id="9" dur="500" fill="hold"/>
                                        <p:tgtEl>
                                          <p:spTgt spid="13317"/>
                                        </p:tgtEl>
                                        <p:attrNameLst>
                                          <p:attrName>ppt_w</p:attrName>
                                        </p:attrNameLst>
                                      </p:cBhvr>
                                      <p:tavLst>
                                        <p:tav tm="0">
                                          <p:val>
                                            <p:strVal val="#ppt_w"/>
                                          </p:val>
                                        </p:tav>
                                        <p:tav tm="100000">
                                          <p:val>
                                            <p:strVal val="#ppt_w"/>
                                          </p:val>
                                        </p:tav>
                                      </p:tavLst>
                                    </p:anim>
                                    <p:anim calcmode="lin" valueType="num">
                                      <p:cBhvr>
                                        <p:cTn id="10" dur="500" fill="hold"/>
                                        <p:tgtEl>
                                          <p:spTgt spid="1331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3315">
                                            <p:txEl>
                                              <p:pRg st="0" end="0"/>
                                            </p:txEl>
                                          </p:spTgt>
                                        </p:tgtEl>
                                        <p:attrNameLst>
                                          <p:attrName>style.visibility</p:attrName>
                                        </p:attrNameLst>
                                      </p:cBhvr>
                                      <p:to>
                                        <p:strVal val="visible"/>
                                      </p:to>
                                    </p:set>
                                    <p:anim calcmode="lin" valueType="num">
                                      <p:cBhvr>
                                        <p:cTn id="15"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315">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13315">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1331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1196975"/>
            <a:ext cx="7620000" cy="608013"/>
          </a:xfrm>
        </p:spPr>
        <p:txBody>
          <a:bodyPr/>
          <a:lstStyle/>
          <a:p>
            <a:pPr algn="l" eaLnBrk="1" hangingPunct="1">
              <a:defRPr/>
            </a:pPr>
            <a:r>
              <a:rPr lang="es-ES" sz="2800" dirty="0" smtClean="0">
                <a:solidFill>
                  <a:srgbClr val="FF0000"/>
                </a:solidFill>
                <a:latin typeface="Arial" charset="0"/>
              </a:rPr>
              <a:t>LA CONTAMINACIÓN AGRÍCOLA </a:t>
            </a:r>
          </a:p>
        </p:txBody>
      </p:sp>
      <p:sp>
        <p:nvSpPr>
          <p:cNvPr id="15363" name="Rectangle 3"/>
          <p:cNvSpPr>
            <a:spLocks noGrp="1" noChangeArrowheads="1"/>
          </p:cNvSpPr>
          <p:nvPr>
            <p:ph type="body" sz="half" idx="1"/>
          </p:nvPr>
        </p:nvSpPr>
        <p:spPr>
          <a:xfrm>
            <a:off x="611188" y="1844675"/>
            <a:ext cx="3733800" cy="4114800"/>
          </a:xfrm>
        </p:spPr>
        <p:txBody>
          <a:bodyPr/>
          <a:lstStyle/>
          <a:p>
            <a:pPr algn="just" eaLnBrk="1" hangingPunct="1">
              <a:lnSpc>
                <a:spcPct val="90000"/>
              </a:lnSpc>
              <a:buFont typeface="Wingdings" pitchFamily="2" charset="2"/>
              <a:buNone/>
              <a:defRPr/>
            </a:pPr>
            <a:r>
              <a:rPr lang="es-ES" sz="2400" dirty="0" smtClean="0">
                <a:latin typeface="Arial" charset="0"/>
              </a:rPr>
              <a:t>     Es originada por desechos sólidos, líquidos o gaseosos de las actividades agropecuarias. Pertenecen a este grupo los plaguicidas, los fertilizantes, los desechos de establos, la erosión, el polvo del arado, el estiércol, los cadáveres y otros.</a:t>
            </a:r>
            <a:br>
              <a:rPr lang="es-ES" sz="2400" dirty="0" smtClean="0">
                <a:latin typeface="Arial" charset="0"/>
              </a:rPr>
            </a:br>
            <a:endParaRPr lang="es-ES" sz="2400" dirty="0" smtClean="0"/>
          </a:p>
        </p:txBody>
      </p:sp>
      <p:pic>
        <p:nvPicPr>
          <p:cNvPr id="15365" name="Picture 5" descr="C:\Documents and Settings\Lester\Datos de programa\Microsoft\Media Catalog\19007[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72000" y="2060575"/>
            <a:ext cx="3459163" cy="36449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down)">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down)">
                                      <p:cBhvr>
                                        <p:cTn id="12"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1600" y="1196752"/>
            <a:ext cx="7620000" cy="1143000"/>
          </a:xfrm>
        </p:spPr>
        <p:txBody>
          <a:bodyPr/>
          <a:lstStyle/>
          <a:p>
            <a:pPr algn="l" eaLnBrk="1" hangingPunct="1">
              <a:defRPr/>
            </a:pPr>
            <a:r>
              <a:rPr lang="es-ES" sz="2800" dirty="0" smtClean="0">
                <a:solidFill>
                  <a:srgbClr val="FF0000"/>
                </a:solidFill>
                <a:latin typeface="Arial" charset="0"/>
              </a:rPr>
              <a:t>LA CONTAMINACIÓN ÓPTICA </a:t>
            </a:r>
            <a:r>
              <a:rPr lang="es-ES" dirty="0" smtClean="0">
                <a:latin typeface="Arial" charset="0"/>
              </a:rPr>
              <a:t/>
            </a:r>
            <a:br>
              <a:rPr lang="es-ES" dirty="0" smtClean="0">
                <a:latin typeface="Arial" charset="0"/>
              </a:rPr>
            </a:br>
            <a:endParaRPr lang="es-ES" dirty="0" smtClean="0">
              <a:latin typeface="Arial" charset="0"/>
            </a:endParaRPr>
          </a:p>
        </p:txBody>
      </p:sp>
      <p:sp>
        <p:nvSpPr>
          <p:cNvPr id="16387" name="Rectangle 3"/>
          <p:cNvSpPr>
            <a:spLocks noGrp="1" noChangeArrowheads="1"/>
          </p:cNvSpPr>
          <p:nvPr>
            <p:ph type="body" sz="half" idx="1"/>
          </p:nvPr>
        </p:nvSpPr>
        <p:spPr>
          <a:xfrm>
            <a:off x="611188" y="2060575"/>
            <a:ext cx="3733800" cy="4114800"/>
          </a:xfrm>
        </p:spPr>
        <p:txBody>
          <a:bodyPr/>
          <a:lstStyle/>
          <a:p>
            <a:pPr algn="just" eaLnBrk="1" hangingPunct="1">
              <a:lnSpc>
                <a:spcPct val="90000"/>
              </a:lnSpc>
              <a:buFont typeface="Wingdings" pitchFamily="2" charset="2"/>
              <a:buNone/>
              <a:defRPr/>
            </a:pPr>
            <a:r>
              <a:rPr lang="es-ES" sz="2400" dirty="0" smtClean="0">
                <a:solidFill>
                  <a:srgbClr val="CC0000"/>
                </a:solidFill>
                <a:latin typeface="Arial" charset="0"/>
              </a:rPr>
              <a:t>     </a:t>
            </a:r>
            <a:r>
              <a:rPr lang="es-ES" sz="2400" dirty="0" smtClean="0">
                <a:latin typeface="Arial" charset="0"/>
              </a:rPr>
              <a:t>Se produce por la minería abierta, la deforestación incontrolado, la basura, los </a:t>
            </a:r>
            <a:r>
              <a:rPr lang="es-ES" sz="2400" dirty="0" smtClean="0">
                <a:solidFill>
                  <a:srgbClr val="FFFF00"/>
                </a:solidFill>
                <a:latin typeface="Arial" charset="0"/>
              </a:rPr>
              <a:t>anuncios</a:t>
            </a:r>
            <a:r>
              <a:rPr lang="es-ES" sz="2400" dirty="0" smtClean="0">
                <a:latin typeface="Arial" charset="0"/>
              </a:rPr>
              <a:t>, el tendido eléctrico enmarañado, el mal aspecto de edificios, los estilos y los colores chocantes, la proliferación de ambulantes, etc.</a:t>
            </a:r>
            <a:br>
              <a:rPr lang="es-ES" sz="2400" dirty="0" smtClean="0">
                <a:latin typeface="Arial" charset="0"/>
              </a:rPr>
            </a:br>
            <a:endParaRPr lang="es-ES" sz="2400" dirty="0" smtClean="0">
              <a:latin typeface="Arial" charset="0"/>
            </a:endParaRPr>
          </a:p>
          <a:p>
            <a:pPr eaLnBrk="1" hangingPunct="1">
              <a:lnSpc>
                <a:spcPct val="90000"/>
              </a:lnSpc>
              <a:defRPr/>
            </a:pPr>
            <a:endParaRPr lang="es-ES" sz="2400" dirty="0" smtClean="0">
              <a:solidFill>
                <a:srgbClr val="CC0000"/>
              </a:solidFill>
            </a:endParaRPr>
          </a:p>
        </p:txBody>
      </p:sp>
      <p:pic>
        <p:nvPicPr>
          <p:cNvPr id="16393" name="Picture 9" descr="C:\Documents and Settings\Lester\Datos de programa\Microsoft\Media Catalog\clip0006.BMP"/>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716463" y="1901825"/>
            <a:ext cx="3352800" cy="4191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 calcmode="lin" valueType="num">
                                      <p:cBhvr>
                                        <p:cTn id="7" dur="500" fill="hold"/>
                                        <p:tgtEl>
                                          <p:spTgt spid="16393"/>
                                        </p:tgtEl>
                                        <p:attrNameLst>
                                          <p:attrName>ppt_x</p:attrName>
                                        </p:attrNameLst>
                                      </p:cBhvr>
                                      <p:tavLst>
                                        <p:tav tm="0">
                                          <p:val>
                                            <p:strVal val="#ppt_x"/>
                                          </p:val>
                                        </p:tav>
                                        <p:tav tm="100000">
                                          <p:val>
                                            <p:strVal val="#ppt_x"/>
                                          </p:val>
                                        </p:tav>
                                      </p:tavLst>
                                    </p:anim>
                                    <p:anim calcmode="lin" valueType="num">
                                      <p:cBhvr>
                                        <p:cTn id="8" dur="500" fill="hold"/>
                                        <p:tgtEl>
                                          <p:spTgt spid="16393"/>
                                        </p:tgtEl>
                                        <p:attrNameLst>
                                          <p:attrName>ppt_y</p:attrName>
                                        </p:attrNameLst>
                                      </p:cBhvr>
                                      <p:tavLst>
                                        <p:tav tm="0">
                                          <p:val>
                                            <p:strVal val="#ppt_y-#ppt_h/2"/>
                                          </p:val>
                                        </p:tav>
                                        <p:tav tm="100000">
                                          <p:val>
                                            <p:strVal val="#ppt_y"/>
                                          </p:val>
                                        </p:tav>
                                      </p:tavLst>
                                    </p:anim>
                                    <p:anim calcmode="lin" valueType="num">
                                      <p:cBhvr>
                                        <p:cTn id="9" dur="500" fill="hold"/>
                                        <p:tgtEl>
                                          <p:spTgt spid="16393"/>
                                        </p:tgtEl>
                                        <p:attrNameLst>
                                          <p:attrName>ppt_w</p:attrName>
                                        </p:attrNameLst>
                                      </p:cBhvr>
                                      <p:tavLst>
                                        <p:tav tm="0">
                                          <p:val>
                                            <p:strVal val="#ppt_w"/>
                                          </p:val>
                                        </p:tav>
                                        <p:tav tm="100000">
                                          <p:val>
                                            <p:strVal val="#ppt_w"/>
                                          </p:val>
                                        </p:tav>
                                      </p:tavLst>
                                    </p:anim>
                                    <p:anim calcmode="lin" valueType="num">
                                      <p:cBhvr>
                                        <p:cTn id="10" dur="500" fill="hold"/>
                                        <p:tgtEl>
                                          <p:spTgt spid="1639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6387">
                                            <p:txEl>
                                              <p:pRg st="0" end="0"/>
                                            </p:txEl>
                                          </p:spTgt>
                                        </p:tgtEl>
                                        <p:attrNameLst>
                                          <p:attrName>style.visibility</p:attrName>
                                        </p:attrNameLst>
                                      </p:cBhvr>
                                      <p:to>
                                        <p:strVal val="visible"/>
                                      </p:to>
                                    </p:set>
                                    <p:anim calcmode="lin" valueType="num">
                                      <p:cBhvr>
                                        <p:cTn id="15"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6387">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16387">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1638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1206500"/>
            <a:ext cx="7715250" cy="1143000"/>
          </a:xfrm>
        </p:spPr>
        <p:txBody>
          <a:bodyPr/>
          <a:lstStyle/>
          <a:p>
            <a:pPr algn="l" eaLnBrk="1" hangingPunct="1">
              <a:defRPr/>
            </a:pPr>
            <a:r>
              <a:rPr lang="es-ES" sz="2800" dirty="0" smtClean="0">
                <a:solidFill>
                  <a:srgbClr val="FF0000"/>
                </a:solidFill>
                <a:latin typeface="Arial" charset="0"/>
              </a:rPr>
              <a:t>LA CONTAMINACIÓN SENSORIAL</a:t>
            </a:r>
            <a:r>
              <a:rPr lang="es-ES" sz="3600" dirty="0" smtClean="0">
                <a:solidFill>
                  <a:srgbClr val="FF0000"/>
                </a:solidFill>
                <a:latin typeface="Arial" charset="0"/>
              </a:rPr>
              <a:t> </a:t>
            </a:r>
            <a:r>
              <a:rPr lang="es-ES" dirty="0" smtClean="0">
                <a:solidFill>
                  <a:srgbClr val="FF0000"/>
                </a:solidFill>
                <a:latin typeface="Arial" charset="0"/>
              </a:rPr>
              <a:t/>
            </a:r>
            <a:br>
              <a:rPr lang="es-ES" dirty="0" smtClean="0">
                <a:solidFill>
                  <a:srgbClr val="FF0000"/>
                </a:solidFill>
                <a:latin typeface="Arial" charset="0"/>
              </a:rPr>
            </a:br>
            <a:endParaRPr lang="es-ES" dirty="0" smtClean="0">
              <a:solidFill>
                <a:srgbClr val="FF0000"/>
              </a:solidFill>
              <a:latin typeface="Arial" charset="0"/>
            </a:endParaRPr>
          </a:p>
        </p:txBody>
      </p:sp>
      <p:sp>
        <p:nvSpPr>
          <p:cNvPr id="17411" name="Rectangle 3"/>
          <p:cNvSpPr>
            <a:spLocks noGrp="1" noChangeArrowheads="1"/>
          </p:cNvSpPr>
          <p:nvPr>
            <p:ph type="body" sz="half" idx="1"/>
          </p:nvPr>
        </p:nvSpPr>
        <p:spPr>
          <a:xfrm>
            <a:off x="539750" y="1978025"/>
            <a:ext cx="3733800" cy="4114800"/>
          </a:xfrm>
        </p:spPr>
        <p:txBody>
          <a:bodyPr/>
          <a:lstStyle/>
          <a:p>
            <a:pPr algn="just" eaLnBrk="1" hangingPunct="1">
              <a:buFont typeface="Wingdings" pitchFamily="2" charset="2"/>
              <a:buNone/>
              <a:defRPr/>
            </a:pPr>
            <a:r>
              <a:rPr lang="es-ES" sz="2800" dirty="0" smtClean="0">
                <a:solidFill>
                  <a:srgbClr val="3366FF"/>
                </a:solidFill>
                <a:latin typeface="Arial" charset="0"/>
              </a:rPr>
              <a:t>    </a:t>
            </a:r>
            <a:r>
              <a:rPr lang="es-ES" sz="2800" dirty="0" smtClean="0">
                <a:latin typeface="Arial" charset="0"/>
              </a:rPr>
              <a:t>Es la agresión a los sentidos por los ruidos, las vibraciones, los malos olores, la alteración del paisaje y el deslumbramiento por luces intensas.</a:t>
            </a:r>
          </a:p>
        </p:txBody>
      </p:sp>
      <p:pic>
        <p:nvPicPr>
          <p:cNvPr id="17413" name="Picture 5" descr="C:\Documents and Settings\Lester\Datos de programa\Microsoft\Media Catalog\ruido_sem6[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18025" y="2009775"/>
            <a:ext cx="3654425" cy="386715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arn(inHorizontal)">
                                      <p:cBhvr>
                                        <p:cTn id="7" dur="500"/>
                                        <p:tgtEl>
                                          <p:spTgt spid="17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barn(inHorizontal)">
                                      <p:cBhvr>
                                        <p:cTn id="12" dur="5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82850"/>
            <a:ext cx="77374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3 Rectángulo"/>
          <p:cNvSpPr>
            <a:spLocks noChangeArrowheads="1"/>
          </p:cNvSpPr>
          <p:nvPr/>
        </p:nvSpPr>
        <p:spPr bwMode="auto">
          <a:xfrm>
            <a:off x="900113" y="892175"/>
            <a:ext cx="75596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800" b="1" dirty="0">
                <a:solidFill>
                  <a:srgbClr val="FF0000"/>
                </a:solidFill>
                <a:latin typeface="Arial" charset="0"/>
                <a:cs typeface="Arial" charset="0"/>
              </a:rPr>
              <a:t>LOS PRINCIPALES CONTAMINANTES DEL AIRE Y  SUS EFECTOS EN EL AGUA  Y EN EL SUELO</a:t>
            </a:r>
            <a:endParaRPr lang="es-ES" altLang="es-PE" sz="2800" dirty="0">
              <a:solidFill>
                <a:srgbClr val="FF0000"/>
              </a:solidFill>
              <a:latin typeface="Arial" charset="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sz="quarter"/>
          </p:nvPr>
        </p:nvSpPr>
        <p:spPr>
          <a:xfrm>
            <a:off x="830263" y="620713"/>
            <a:ext cx="8205787" cy="1223962"/>
          </a:xfrm>
        </p:spPr>
        <p:txBody>
          <a:bodyPr/>
          <a:lstStyle/>
          <a:p>
            <a:pPr algn="l" eaLnBrk="1" hangingPunct="1">
              <a:defRPr/>
            </a:pPr>
            <a:r>
              <a:rPr lang="es-ES" sz="2800" dirty="0" smtClean="0">
                <a:solidFill>
                  <a:srgbClr val="FF0000"/>
                </a:solidFill>
                <a:latin typeface="Arial" pitchFamily="34" charset="0"/>
                <a:cs typeface="Arial" pitchFamily="34" charset="0"/>
              </a:rPr>
              <a:t>EFECTOS DE LA CONTAMINACIÓN</a:t>
            </a:r>
          </a:p>
        </p:txBody>
      </p:sp>
      <p:sp>
        <p:nvSpPr>
          <p:cNvPr id="65539" name="Text Box 5"/>
          <p:cNvSpPr txBox="1">
            <a:spLocks noChangeArrowheads="1"/>
          </p:cNvSpPr>
          <p:nvPr/>
        </p:nvSpPr>
        <p:spPr bwMode="auto">
          <a:xfrm>
            <a:off x="827088" y="2060575"/>
            <a:ext cx="453707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spcBef>
                <a:spcPct val="50000"/>
              </a:spcBef>
            </a:pPr>
            <a:r>
              <a:rPr lang="es-ES_tradnl" altLang="es-PE" sz="2400">
                <a:latin typeface="Arial" charset="0"/>
              </a:rPr>
              <a:t>Las relaciones existentes entre las enfermedades humanas y la exposición a la contaminación no son sencillas ni se conocen con exactitud. No obstante, existen pruebas abundantes de que en general, las concentraciones elevadas de contaminantes en el aire son peligrosas para los seres humanos (y animales).</a:t>
            </a:r>
            <a:r>
              <a:rPr lang="es-ES_tradnl" altLang="es-PE" sz="2000">
                <a:latin typeface="Arial" charset="0"/>
              </a:rPr>
              <a:t> </a:t>
            </a:r>
            <a:endParaRPr lang="en-GB" altLang="es-PE" sz="2000">
              <a:latin typeface="Arial" charset="0"/>
            </a:endParaRPr>
          </a:p>
        </p:txBody>
      </p:sp>
      <p:pic>
        <p:nvPicPr>
          <p:cNvPr id="65540" name="Picture 4" descr="bares-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2660650"/>
            <a:ext cx="252095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txBox="1">
            <a:spLocks noChangeArrowheads="1"/>
          </p:cNvSpPr>
          <p:nvPr/>
        </p:nvSpPr>
        <p:spPr bwMode="auto">
          <a:xfrm>
            <a:off x="806450" y="1196975"/>
            <a:ext cx="8229600" cy="1143000"/>
          </a:xfrm>
          <a:prstGeom prst="rect">
            <a:avLst/>
          </a:prstGeom>
          <a:noFill/>
          <a:ln w="9525">
            <a:noFill/>
            <a:miter lim="800000"/>
            <a:headEnd/>
            <a:tailEnd/>
          </a:ln>
          <a:effectLst/>
        </p:spPr>
        <p:txBody>
          <a:bodyPr anchor="ctr"/>
          <a:lstStyle/>
          <a:p>
            <a:pPr>
              <a:defRPr/>
            </a:pP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SOBRE LA SALUD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428750"/>
            <a:ext cx="85629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2 Rectángulo"/>
          <p:cNvSpPr>
            <a:spLocks noChangeArrowheads="1"/>
          </p:cNvSpPr>
          <p:nvPr/>
        </p:nvSpPr>
        <p:spPr bwMode="auto">
          <a:xfrm>
            <a:off x="857250" y="511175"/>
            <a:ext cx="7500938" cy="830263"/>
          </a:xfrm>
          <a:prstGeom prst="rect">
            <a:avLst/>
          </a:prstGeom>
          <a:noFill/>
          <a:ln w="9525">
            <a:noFill/>
            <a:miter lim="800000"/>
            <a:headEnd/>
            <a:tailEnd/>
          </a:ln>
        </p:spPr>
        <p:txBody>
          <a:bodyPr>
            <a:spAutoFit/>
          </a:bodyPr>
          <a:lstStyle/>
          <a:p>
            <a:pPr>
              <a:defRPr/>
            </a:pPr>
            <a:r>
              <a:rPr lang="es-ES" sz="2400" b="1" dirty="0">
                <a:solidFill>
                  <a:srgbClr val="FF0000"/>
                </a:solidFill>
                <a:effectLst>
                  <a:outerShdw blurRad="38100" dist="38100" dir="2700000" algn="tl">
                    <a:srgbClr val="000000">
                      <a:alpha val="43137"/>
                    </a:srgbClr>
                  </a:outerShdw>
                </a:effectLst>
                <a:latin typeface="Arial" charset="0"/>
                <a:cs typeface="Arial" charset="0"/>
              </a:rPr>
              <a:t>CONTAMINANTES DEL AIRE Y SUS EFECTOS EN LA SALUD </a:t>
            </a:r>
            <a:endParaRPr lang="es-ES" sz="2400" dirty="0">
              <a:solidFill>
                <a:srgbClr val="FF0000"/>
              </a:solidFill>
              <a:effectLst>
                <a:outerShdw blurRad="38100" dist="38100" dir="2700000" algn="tl">
                  <a:srgbClr val="000000">
                    <a:alpha val="43137"/>
                  </a:srgbClr>
                </a:outerShdw>
              </a:effectLst>
              <a:latin typeface="Arial" charset="0"/>
              <a:cs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755650" y="260350"/>
            <a:ext cx="8229600" cy="1143000"/>
          </a:xfrm>
        </p:spPr>
        <p:txBody>
          <a:bodyPr/>
          <a:lstStyle/>
          <a:p>
            <a:pPr algn="l" eaLnBrk="1" hangingPunct="1">
              <a:defRPr/>
            </a:pPr>
            <a:r>
              <a:rPr lang="es-ES" sz="2800" dirty="0" smtClean="0">
                <a:solidFill>
                  <a:srgbClr val="FF0000"/>
                </a:solidFill>
                <a:latin typeface="Arial" pitchFamily="34" charset="0"/>
                <a:cs typeface="Arial" pitchFamily="34" charset="0"/>
              </a:rPr>
              <a:t>SOBRE EL MEDIO AMBIENTE</a:t>
            </a:r>
          </a:p>
        </p:txBody>
      </p:sp>
      <p:sp>
        <p:nvSpPr>
          <p:cNvPr id="8" name="Rectangle 3"/>
          <p:cNvSpPr>
            <a:spLocks noGrp="1" noChangeArrowheads="1"/>
          </p:cNvSpPr>
          <p:nvPr>
            <p:ph type="body" sz="half" idx="2"/>
          </p:nvPr>
        </p:nvSpPr>
        <p:spPr>
          <a:xfrm>
            <a:off x="395288" y="1989138"/>
            <a:ext cx="4321175" cy="4581525"/>
          </a:xfrm>
        </p:spPr>
        <p:txBody>
          <a:bodyPr lIns="90488" tIns="44450" rIns="90488" bIns="44450"/>
          <a:lstStyle/>
          <a:p>
            <a:pPr algn="just" eaLnBrk="1" hangingPunct="1">
              <a:spcBef>
                <a:spcPct val="50000"/>
              </a:spcBef>
              <a:buFont typeface="Wingdings" pitchFamily="2" charset="2"/>
              <a:buNone/>
              <a:defRPr/>
            </a:pPr>
            <a:r>
              <a:rPr lang="es-ES" sz="2000" dirty="0" smtClean="0">
                <a:latin typeface="Arial" pitchFamily="34" charset="0"/>
                <a:cs typeface="Arial" pitchFamily="34" charset="0"/>
              </a:rPr>
              <a:t>     En la atmósfera del planeta Tierra existen los llamados "gases de invernadero", los cuales mantienen la temperatura promedio de la superficie de la tierra en alrededor de 15 °C . </a:t>
            </a:r>
          </a:p>
          <a:p>
            <a:pPr algn="just" eaLnBrk="1" hangingPunct="1">
              <a:spcBef>
                <a:spcPct val="50000"/>
              </a:spcBef>
              <a:buFont typeface="Wingdings" pitchFamily="2" charset="2"/>
              <a:buNone/>
              <a:defRPr/>
            </a:pPr>
            <a:r>
              <a:rPr lang="es-ES" sz="2000" dirty="0" smtClean="0">
                <a:latin typeface="Arial" pitchFamily="34" charset="0"/>
                <a:cs typeface="Arial" pitchFamily="34" charset="0"/>
              </a:rPr>
              <a:t>     De otra forma, ésta alcanzaría -18 °C . El efecto invernadero es, en realidad, la retención de la radiación emitida por el sol. </a:t>
            </a:r>
          </a:p>
          <a:p>
            <a:pPr algn="just" eaLnBrk="1" hangingPunct="1">
              <a:spcBef>
                <a:spcPct val="50000"/>
              </a:spcBef>
              <a:buFont typeface="Wingdings" pitchFamily="2" charset="2"/>
              <a:buNone/>
              <a:defRPr/>
            </a:pPr>
            <a:r>
              <a:rPr lang="es-ES" sz="2000" dirty="0" smtClean="0">
                <a:latin typeface="Arial" pitchFamily="34" charset="0"/>
                <a:cs typeface="Arial" pitchFamily="34" charset="0"/>
              </a:rPr>
              <a:t>     Gases causantes</a:t>
            </a:r>
            <a:r>
              <a:rPr lang="es-ES" sz="2400" dirty="0" smtClean="0">
                <a:latin typeface="Arial" pitchFamily="34" charset="0"/>
                <a:cs typeface="Arial" pitchFamily="34" charset="0"/>
              </a:rPr>
              <a:t>: </a:t>
            </a:r>
            <a:r>
              <a:rPr lang="es-ES" sz="1800" dirty="0" smtClean="0">
                <a:latin typeface="Arial" pitchFamily="34" charset="0"/>
                <a:cs typeface="Arial" pitchFamily="34" charset="0"/>
              </a:rPr>
              <a:t>Dióxido de carbono (CO</a:t>
            </a:r>
            <a:r>
              <a:rPr lang="es-ES" sz="1800" baseline="-25000" dirty="0" smtClean="0">
                <a:latin typeface="Arial" pitchFamily="34" charset="0"/>
                <a:cs typeface="Arial" pitchFamily="34" charset="0"/>
              </a:rPr>
              <a:t>2</a:t>
            </a:r>
            <a:r>
              <a:rPr lang="es-ES" sz="1800" dirty="0" smtClean="0">
                <a:latin typeface="Arial" pitchFamily="34" charset="0"/>
                <a:cs typeface="Arial" pitchFamily="34" charset="0"/>
              </a:rPr>
              <a:t>), </a:t>
            </a:r>
            <a:r>
              <a:rPr lang="es-ES" sz="1800" dirty="0" err="1" smtClean="0">
                <a:latin typeface="Arial" pitchFamily="34" charset="0"/>
                <a:cs typeface="Arial" pitchFamily="34" charset="0"/>
              </a:rPr>
              <a:t>CFC’s</a:t>
            </a:r>
            <a:r>
              <a:rPr lang="es-ES" sz="1800" dirty="0" smtClean="0">
                <a:latin typeface="Arial" pitchFamily="34" charset="0"/>
                <a:cs typeface="Arial" pitchFamily="34" charset="0"/>
              </a:rPr>
              <a:t>  (compuestos químicos), Metano (CH</a:t>
            </a:r>
            <a:r>
              <a:rPr lang="es-ES" sz="1800" baseline="-25000" dirty="0" smtClean="0">
                <a:latin typeface="Arial" pitchFamily="34" charset="0"/>
                <a:cs typeface="Arial" pitchFamily="34" charset="0"/>
              </a:rPr>
              <a:t>4</a:t>
            </a:r>
            <a:r>
              <a:rPr lang="es-ES" sz="1800" dirty="0" smtClean="0">
                <a:latin typeface="Arial" pitchFamily="34" charset="0"/>
                <a:cs typeface="Arial" pitchFamily="34" charset="0"/>
              </a:rPr>
              <a:t>).</a:t>
            </a:r>
            <a:endParaRPr lang="es-ES" sz="1400" dirty="0" smtClean="0">
              <a:latin typeface="Arial" pitchFamily="34" charset="0"/>
              <a:cs typeface="Arial" pitchFamily="34" charset="0"/>
            </a:endParaRPr>
          </a:p>
        </p:txBody>
      </p:sp>
      <p:sp>
        <p:nvSpPr>
          <p:cNvPr id="7" name="Rectangle 2"/>
          <p:cNvSpPr txBox="1">
            <a:spLocks noChangeArrowheads="1"/>
          </p:cNvSpPr>
          <p:nvPr/>
        </p:nvSpPr>
        <p:spPr bwMode="auto">
          <a:xfrm>
            <a:off x="755650" y="981075"/>
            <a:ext cx="5976938" cy="1079500"/>
          </a:xfrm>
          <a:prstGeom prst="rect">
            <a:avLst/>
          </a:prstGeom>
          <a:noFill/>
          <a:ln w="9525">
            <a:noFill/>
            <a:miter lim="800000"/>
            <a:headEnd/>
            <a:tailEnd/>
          </a:ln>
          <a:effectLst/>
        </p:spPr>
        <p:txBody>
          <a:bodyPr lIns="90488" tIns="44450" rIns="90488" bIns="44450" anchor="ctr"/>
          <a:lstStyle/>
          <a:p>
            <a:pPr>
              <a:defRPr/>
            </a:pPr>
            <a:r>
              <a:rPr lang="es-ES" sz="2800" b="1" kern="0" dirty="0">
                <a:solidFill>
                  <a:srgbClr val="FFC000"/>
                </a:solidFill>
                <a:effectLst>
                  <a:outerShdw blurRad="38100" dist="38100" dir="2700000" algn="tl">
                    <a:srgbClr val="000000"/>
                  </a:outerShdw>
                </a:effectLst>
                <a:latin typeface="Arial" pitchFamily="34" charset="0"/>
                <a:ea typeface="+mj-ea"/>
                <a:cs typeface="Arial" pitchFamily="34" charset="0"/>
              </a:rPr>
              <a:t>EFECTO GLOBAL</a:t>
            </a:r>
            <a:r>
              <a:rPr lang="es-ES" sz="3600" b="1" kern="0" dirty="0">
                <a:solidFill>
                  <a:schemeClr val="tx2"/>
                </a:solidFill>
                <a:effectLst>
                  <a:outerShdw blurRad="38100" dist="38100" dir="2700000" algn="tl">
                    <a:srgbClr val="000000"/>
                  </a:outerShdw>
                </a:effectLst>
                <a:latin typeface="Arial" pitchFamily="34" charset="0"/>
                <a:ea typeface="+mj-ea"/>
                <a:cs typeface="Arial" pitchFamily="34" charset="0"/>
              </a:rPr>
              <a:t/>
            </a:r>
            <a:br>
              <a:rPr lang="es-ES" sz="3600" b="1" kern="0" dirty="0">
                <a:solidFill>
                  <a:schemeClr val="tx2"/>
                </a:solidFill>
                <a:effectLst>
                  <a:outerShdw blurRad="38100" dist="38100" dir="2700000" algn="tl">
                    <a:srgbClr val="000000"/>
                  </a:outerShdw>
                </a:effectLst>
                <a:latin typeface="Arial" pitchFamily="34" charset="0"/>
                <a:ea typeface="+mj-ea"/>
                <a:cs typeface="Arial" pitchFamily="34" charset="0"/>
              </a:rPr>
            </a:br>
            <a:r>
              <a:rPr lang="es-ES" sz="2800" b="1" kern="0" dirty="0">
                <a:solidFill>
                  <a:srgbClr val="FF66FF"/>
                </a:solidFill>
                <a:effectLst>
                  <a:outerShdw blurRad="38100" dist="38100" dir="2700000" algn="tl">
                    <a:srgbClr val="000000"/>
                  </a:outerShdw>
                </a:effectLst>
                <a:latin typeface="Arial" pitchFamily="34" charset="0"/>
                <a:ea typeface="+mj-ea"/>
                <a:cs typeface="Arial" pitchFamily="34" charset="0"/>
              </a:rPr>
              <a:t>CALENTAMIENTO  GLOBAL</a:t>
            </a:r>
            <a:endParaRPr lang="es-ES" sz="3600" b="1" kern="0" dirty="0">
              <a:solidFill>
                <a:srgbClr val="FF66FF"/>
              </a:solidFill>
              <a:effectLst>
                <a:outerShdw blurRad="38100" dist="38100" dir="2700000" algn="tl">
                  <a:srgbClr val="000000"/>
                </a:outerShdw>
              </a:effectLst>
              <a:latin typeface="Arial" pitchFamily="34" charset="0"/>
              <a:ea typeface="+mj-ea"/>
              <a:cs typeface="Arial" pitchFamily="34" charset="0"/>
            </a:endParaRPr>
          </a:p>
        </p:txBody>
      </p:sp>
      <p:pic>
        <p:nvPicPr>
          <p:cNvPr id="67589" name="Picture 5" descr="f1sh0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20938"/>
            <a:ext cx="33543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485775"/>
            <a:ext cx="8280400" cy="1143000"/>
          </a:xfrm>
        </p:spPr>
        <p:txBody>
          <a:bodyPr/>
          <a:lstStyle/>
          <a:p>
            <a:pPr algn="l" eaLnBrk="1" hangingPunct="1">
              <a:defRPr/>
            </a:pPr>
            <a:r>
              <a:rPr lang="es-ES_tradnl" sz="3200" dirty="0" smtClean="0">
                <a:solidFill>
                  <a:srgbClr val="FFC000"/>
                </a:solidFill>
                <a:latin typeface="Arial" pitchFamily="34" charset="0"/>
              </a:rPr>
              <a:t>Efecto invernadero</a:t>
            </a:r>
            <a:endParaRPr lang="es-ES_tradnl" sz="3200" dirty="0" smtClean="0">
              <a:solidFill>
                <a:srgbClr val="FFC000"/>
              </a:solidFill>
            </a:endParaRPr>
          </a:p>
        </p:txBody>
      </p:sp>
      <p:sp>
        <p:nvSpPr>
          <p:cNvPr id="12291" name="Rectangle 3"/>
          <p:cNvSpPr>
            <a:spLocks noGrp="1" noChangeArrowheads="1"/>
          </p:cNvSpPr>
          <p:nvPr>
            <p:ph type="body" sz="half" idx="2"/>
          </p:nvPr>
        </p:nvSpPr>
        <p:spPr>
          <a:xfrm>
            <a:off x="4216400" y="1484313"/>
            <a:ext cx="4100513" cy="4800600"/>
          </a:xfrm>
        </p:spPr>
        <p:txBody>
          <a:bodyPr/>
          <a:lstStyle/>
          <a:p>
            <a:pPr algn="just" eaLnBrk="1" hangingPunct="1">
              <a:buFont typeface="Monotype Sorts" pitchFamily="1" charset="2"/>
              <a:buNone/>
              <a:defRPr/>
            </a:pPr>
            <a:r>
              <a:rPr lang="es-ES_tradnl" sz="1800" dirty="0" smtClean="0">
                <a:latin typeface="Arial" pitchFamily="34" charset="0"/>
              </a:rPr>
              <a:t>	Anhídrido carbónico, los óxidos de nitrógeno, metano y los compuestos </a:t>
            </a:r>
            <a:r>
              <a:rPr lang="es-ES_tradnl" sz="1800" dirty="0" err="1" smtClean="0">
                <a:latin typeface="Arial" pitchFamily="34" charset="0"/>
              </a:rPr>
              <a:t>clorofluocarbonados</a:t>
            </a:r>
            <a:r>
              <a:rPr lang="es-ES_tradnl" sz="1800" dirty="0" smtClean="0">
                <a:latin typeface="Arial" pitchFamily="34" charset="0"/>
              </a:rPr>
              <a:t> (CFC) son gases invernadero.</a:t>
            </a:r>
          </a:p>
          <a:p>
            <a:pPr algn="just" eaLnBrk="1" hangingPunct="1">
              <a:buFont typeface="Monotype Sorts" pitchFamily="1" charset="2"/>
              <a:buNone/>
              <a:defRPr/>
            </a:pPr>
            <a:endParaRPr lang="es-ES_tradnl" sz="1800" dirty="0" smtClean="0">
              <a:latin typeface="Arial" pitchFamily="34" charset="0"/>
            </a:endParaRPr>
          </a:p>
          <a:p>
            <a:pPr algn="just" eaLnBrk="1" hangingPunct="1">
              <a:buFont typeface="Monotype Sorts" pitchFamily="1" charset="2"/>
              <a:buNone/>
              <a:defRPr/>
            </a:pPr>
            <a:r>
              <a:rPr lang="es-ES_tradnl" sz="1800" dirty="0" smtClean="0">
                <a:latin typeface="Arial" pitchFamily="34" charset="0"/>
              </a:rPr>
              <a:t>	Estos gases invernadero permiten el paso de la radiación solar ultravioleta hasta la superficie terrestre, donde es absorbida provocando su calentamiento.</a:t>
            </a:r>
          </a:p>
          <a:p>
            <a:pPr algn="just" eaLnBrk="1" hangingPunct="1">
              <a:buFont typeface="Monotype Sorts" pitchFamily="1" charset="2"/>
              <a:buNone/>
              <a:defRPr/>
            </a:pPr>
            <a:endParaRPr lang="es-ES_tradnl" sz="1800" dirty="0" smtClean="0">
              <a:latin typeface="Arial" pitchFamily="34" charset="0"/>
            </a:endParaRPr>
          </a:p>
          <a:p>
            <a:pPr algn="just" eaLnBrk="1" hangingPunct="1">
              <a:buFont typeface="Monotype Sorts" pitchFamily="1" charset="2"/>
              <a:buNone/>
              <a:defRPr/>
            </a:pPr>
            <a:r>
              <a:rPr lang="es-ES_tradnl" sz="1800" dirty="0" smtClean="0">
                <a:latin typeface="Arial" pitchFamily="34" charset="0"/>
              </a:rPr>
              <a:t>	Cuando la tierra libera calor, emite radiación infrarroja, los gases absorben esta energía y la devuelven a la tierra, impidiendo que salga al espacio exterior.</a:t>
            </a:r>
            <a:endParaRPr lang="es-ES_tradnl" sz="2400" dirty="0" smtClean="0"/>
          </a:p>
          <a:p>
            <a:pPr algn="just" eaLnBrk="1" hangingPunct="1">
              <a:buFont typeface="Monotype Sorts" pitchFamily="1" charset="2"/>
              <a:buNone/>
              <a:defRPr/>
            </a:pPr>
            <a:endParaRPr lang="es-ES_tradnl" sz="2000" baseline="-25000" dirty="0" smtClean="0"/>
          </a:p>
          <a:p>
            <a:pPr algn="just" eaLnBrk="1" hangingPunct="1">
              <a:defRPr/>
            </a:pPr>
            <a:endParaRPr lang="es-ES_tradnl" sz="2000" dirty="0" smtClean="0"/>
          </a:p>
        </p:txBody>
      </p:sp>
      <p:pic>
        <p:nvPicPr>
          <p:cNvPr id="68612" name="Picture 6" descr="efectoInvernaderoPSU"/>
          <p:cNvPicPr>
            <a:picLocks noChangeAspect="1" noChangeArrowheads="1"/>
          </p:cNvPicPr>
          <p:nvPr/>
        </p:nvPicPr>
        <p:blipFill>
          <a:blip r:embed="rId3">
            <a:extLst>
              <a:ext uri="{28A0092B-C50C-407E-A947-70E740481C1C}">
                <a14:useLocalDpi xmlns:a14="http://schemas.microsoft.com/office/drawing/2010/main" val="0"/>
              </a:ext>
            </a:extLst>
          </a:blip>
          <a:srcRect l="5667" t="7556" r="11217" b="5550"/>
          <a:stretch>
            <a:fillRect/>
          </a:stretch>
        </p:blipFill>
        <p:spPr bwMode="auto">
          <a:xfrm>
            <a:off x="755650" y="1989138"/>
            <a:ext cx="36480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95288" y="2565400"/>
          <a:ext cx="8353426" cy="3314700"/>
        </p:xfrm>
        <a:graphic>
          <a:graphicData uri="http://schemas.openxmlformats.org/drawingml/2006/table">
            <a:tbl>
              <a:tblPr/>
              <a:tblGrid>
                <a:gridCol w="1403938"/>
                <a:gridCol w="4164703"/>
                <a:gridCol w="2784785"/>
              </a:tblGrid>
              <a:tr h="1051568">
                <a:tc>
                  <a:txBody>
                    <a:bodyPr/>
                    <a:lstStyle/>
                    <a:p>
                      <a:pPr algn="ctr">
                        <a:lnSpc>
                          <a:spcPct val="115000"/>
                        </a:lnSpc>
                        <a:spcAft>
                          <a:spcPts val="0"/>
                        </a:spcAft>
                      </a:pPr>
                      <a:r>
                        <a:rPr lang="es-PE" sz="2000" dirty="0">
                          <a:latin typeface="Arial"/>
                          <a:ea typeface="Calibri"/>
                          <a:cs typeface="Times New Roman"/>
                        </a:rPr>
                        <a:t>Gases</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3CC"/>
                    </a:solidFill>
                  </a:tcPr>
                </a:tc>
                <a:tc>
                  <a:txBody>
                    <a:bodyPr/>
                    <a:lstStyle/>
                    <a:p>
                      <a:pPr algn="ctr">
                        <a:lnSpc>
                          <a:spcPct val="115000"/>
                        </a:lnSpc>
                        <a:spcAft>
                          <a:spcPts val="0"/>
                        </a:spcAft>
                      </a:pPr>
                      <a:r>
                        <a:rPr lang="es-PE" sz="2000" dirty="0">
                          <a:latin typeface="Arial"/>
                          <a:ea typeface="Calibri"/>
                          <a:cs typeface="Times New Roman"/>
                        </a:rPr>
                        <a:t>Fuentes</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3CC"/>
                    </a:solidFill>
                  </a:tcPr>
                </a:tc>
                <a:tc>
                  <a:txBody>
                    <a:bodyPr/>
                    <a:lstStyle/>
                    <a:p>
                      <a:pPr algn="ctr">
                        <a:lnSpc>
                          <a:spcPct val="115000"/>
                        </a:lnSpc>
                        <a:spcAft>
                          <a:spcPts val="0"/>
                        </a:spcAft>
                      </a:pPr>
                      <a:r>
                        <a:rPr lang="es-PE" sz="2000" dirty="0">
                          <a:latin typeface="Arial"/>
                          <a:ea typeface="Calibri"/>
                          <a:cs typeface="Times New Roman"/>
                        </a:rPr>
                        <a:t>Emisión anual de origen humano (millones de toneladas)</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3CC"/>
                    </a:solidFill>
                  </a:tcPr>
                </a:tc>
              </a:tr>
              <a:tr h="754377">
                <a:tc>
                  <a:txBody>
                    <a:bodyPr/>
                    <a:lstStyle/>
                    <a:p>
                      <a:pPr>
                        <a:lnSpc>
                          <a:spcPct val="115000"/>
                        </a:lnSpc>
                        <a:spcAft>
                          <a:spcPts val="0"/>
                        </a:spcAft>
                      </a:pPr>
                      <a:r>
                        <a:rPr lang="es-PE" sz="2000" dirty="0">
                          <a:latin typeface="Arial"/>
                          <a:ea typeface="Calibri"/>
                          <a:cs typeface="Times New Roman"/>
                        </a:rPr>
                        <a:t>CO</a:t>
                      </a:r>
                      <a:r>
                        <a:rPr lang="es-PE" sz="2000" baseline="-25000" dirty="0">
                          <a:latin typeface="Arial"/>
                          <a:ea typeface="Calibri"/>
                          <a:cs typeface="Times New Roman"/>
                        </a:rPr>
                        <a:t>2</a:t>
                      </a:r>
                      <a:endParaRPr lang="es-PE" sz="1800" dirty="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nSpc>
                          <a:spcPct val="115000"/>
                        </a:lnSpc>
                        <a:spcAft>
                          <a:spcPts val="0"/>
                        </a:spcAft>
                      </a:pPr>
                      <a:r>
                        <a:rPr lang="es-PE" sz="2000" dirty="0">
                          <a:latin typeface="Arial"/>
                          <a:ea typeface="Calibri"/>
                          <a:cs typeface="Times New Roman"/>
                        </a:rPr>
                        <a:t>Quema de combustibles fósiles, deforestación</a:t>
                      </a:r>
                      <a:endParaRPr lang="es-PE" sz="1800" dirty="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gn="ctr">
                        <a:lnSpc>
                          <a:spcPct val="115000"/>
                        </a:lnSpc>
                        <a:spcAft>
                          <a:spcPts val="0"/>
                        </a:spcAft>
                      </a:pPr>
                      <a:r>
                        <a:rPr lang="es-PE" sz="2000" dirty="0">
                          <a:latin typeface="Arial"/>
                          <a:ea typeface="Calibri"/>
                          <a:cs typeface="Times New Roman"/>
                        </a:rPr>
                        <a:t>24,000</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r>
              <a:tr h="377189">
                <a:tc>
                  <a:txBody>
                    <a:bodyPr/>
                    <a:lstStyle/>
                    <a:p>
                      <a:pPr>
                        <a:lnSpc>
                          <a:spcPct val="115000"/>
                        </a:lnSpc>
                        <a:spcAft>
                          <a:spcPts val="0"/>
                        </a:spcAft>
                      </a:pPr>
                      <a:r>
                        <a:rPr lang="es-PE" sz="2000">
                          <a:latin typeface="Arial"/>
                          <a:ea typeface="Calibri"/>
                          <a:cs typeface="Times New Roman"/>
                        </a:rPr>
                        <a:t>CH</a:t>
                      </a:r>
                      <a:r>
                        <a:rPr lang="es-PE" sz="2000" baseline="-25000">
                          <a:latin typeface="Arial"/>
                          <a:ea typeface="Calibri"/>
                          <a:cs typeface="Times New Roman"/>
                        </a:rPr>
                        <a:t>4</a:t>
                      </a:r>
                      <a:endParaRPr lang="es-PE" sz="180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nSpc>
                          <a:spcPct val="115000"/>
                        </a:lnSpc>
                        <a:spcAft>
                          <a:spcPts val="0"/>
                        </a:spcAft>
                      </a:pPr>
                      <a:r>
                        <a:rPr lang="es-PE" sz="2000">
                          <a:latin typeface="Arial"/>
                          <a:ea typeface="Calibri"/>
                          <a:cs typeface="Times New Roman"/>
                        </a:rPr>
                        <a:t>Campos de arroz, ganado</a:t>
                      </a:r>
                      <a:endParaRPr lang="es-PE" sz="180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gn="ctr">
                        <a:lnSpc>
                          <a:spcPct val="115000"/>
                        </a:lnSpc>
                        <a:spcAft>
                          <a:spcPts val="0"/>
                        </a:spcAft>
                      </a:pPr>
                      <a:r>
                        <a:rPr lang="es-PE" sz="2000" dirty="0">
                          <a:latin typeface="Arial"/>
                          <a:ea typeface="Calibri"/>
                          <a:cs typeface="Times New Roman"/>
                        </a:rPr>
                        <a:t>550</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r>
              <a:tr h="754377">
                <a:tc>
                  <a:txBody>
                    <a:bodyPr/>
                    <a:lstStyle/>
                    <a:p>
                      <a:pPr>
                        <a:lnSpc>
                          <a:spcPct val="115000"/>
                        </a:lnSpc>
                        <a:spcAft>
                          <a:spcPts val="0"/>
                        </a:spcAft>
                      </a:pPr>
                      <a:r>
                        <a:rPr lang="es-PE" sz="2000">
                          <a:latin typeface="Arial"/>
                          <a:ea typeface="Calibri"/>
                          <a:cs typeface="Times New Roman"/>
                        </a:rPr>
                        <a:t>N</a:t>
                      </a:r>
                      <a:r>
                        <a:rPr lang="es-PE" sz="2000" baseline="-25000">
                          <a:latin typeface="Arial"/>
                          <a:ea typeface="Calibri"/>
                          <a:cs typeface="Times New Roman"/>
                        </a:rPr>
                        <a:t>2</a:t>
                      </a:r>
                      <a:r>
                        <a:rPr lang="es-PE" sz="2000">
                          <a:latin typeface="Arial"/>
                          <a:ea typeface="Calibri"/>
                          <a:cs typeface="Times New Roman"/>
                        </a:rPr>
                        <a:t>O</a:t>
                      </a:r>
                      <a:endParaRPr lang="es-PE" sz="180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nSpc>
                          <a:spcPct val="115000"/>
                        </a:lnSpc>
                        <a:spcAft>
                          <a:spcPts val="0"/>
                        </a:spcAft>
                      </a:pPr>
                      <a:r>
                        <a:rPr lang="es-PE" sz="2000" dirty="0">
                          <a:latin typeface="Arial"/>
                          <a:ea typeface="Calibri"/>
                          <a:cs typeface="Times New Roman"/>
                        </a:rPr>
                        <a:t>Fertilizantes nitrogenados, deforestación</a:t>
                      </a:r>
                      <a:endParaRPr lang="es-PE" sz="1800" dirty="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gn="ctr">
                        <a:lnSpc>
                          <a:spcPct val="115000"/>
                        </a:lnSpc>
                        <a:spcAft>
                          <a:spcPts val="0"/>
                        </a:spcAft>
                      </a:pPr>
                      <a:r>
                        <a:rPr lang="es-PE" sz="2000" dirty="0">
                          <a:latin typeface="Arial"/>
                          <a:ea typeface="Calibri"/>
                          <a:cs typeface="Times New Roman"/>
                        </a:rPr>
                        <a:t>25</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r>
              <a:tr h="377189">
                <a:tc>
                  <a:txBody>
                    <a:bodyPr/>
                    <a:lstStyle/>
                    <a:p>
                      <a:pPr>
                        <a:lnSpc>
                          <a:spcPct val="115000"/>
                        </a:lnSpc>
                        <a:spcAft>
                          <a:spcPts val="0"/>
                        </a:spcAft>
                      </a:pPr>
                      <a:r>
                        <a:rPr lang="es-PE" sz="2000">
                          <a:latin typeface="Arial"/>
                          <a:ea typeface="Calibri"/>
                          <a:cs typeface="Times New Roman"/>
                        </a:rPr>
                        <a:t>CFCs</a:t>
                      </a:r>
                      <a:endParaRPr lang="es-PE" sz="180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nSpc>
                          <a:spcPct val="115000"/>
                        </a:lnSpc>
                        <a:spcAft>
                          <a:spcPts val="0"/>
                        </a:spcAft>
                      </a:pPr>
                      <a:r>
                        <a:rPr lang="es-PE" sz="2000">
                          <a:latin typeface="Arial"/>
                          <a:ea typeface="Calibri"/>
                          <a:cs typeface="Times New Roman"/>
                        </a:rPr>
                        <a:t>Refrigerantes, aerosoles, espumas</a:t>
                      </a:r>
                      <a:endParaRPr lang="es-PE" sz="1800">
                        <a:latin typeface="Calibri"/>
                        <a:ea typeface="Calibri"/>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c>
                  <a:txBody>
                    <a:bodyPr/>
                    <a:lstStyle/>
                    <a:p>
                      <a:pPr algn="ctr">
                        <a:lnSpc>
                          <a:spcPct val="115000"/>
                        </a:lnSpc>
                        <a:spcAft>
                          <a:spcPts val="0"/>
                        </a:spcAft>
                      </a:pPr>
                      <a:r>
                        <a:rPr lang="es-PE" sz="2000" dirty="0">
                          <a:latin typeface="Arial"/>
                          <a:ea typeface="Calibri"/>
                          <a:cs typeface="Times New Roman"/>
                        </a:rPr>
                        <a:t>1</a:t>
                      </a:r>
                      <a:endParaRPr lang="es-PE" sz="1800" dirty="0">
                        <a:latin typeface="Calibri"/>
                        <a:ea typeface="Calibri"/>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99FF"/>
                    </a:solidFill>
                  </a:tcPr>
                </a:tc>
              </a:tr>
            </a:tbl>
          </a:graphicData>
        </a:graphic>
      </p:graphicFrame>
      <p:sp>
        <p:nvSpPr>
          <p:cNvPr id="3" name="Rectangle 2"/>
          <p:cNvSpPr txBox="1">
            <a:spLocks noChangeArrowheads="1"/>
          </p:cNvSpPr>
          <p:nvPr/>
        </p:nvSpPr>
        <p:spPr>
          <a:xfrm>
            <a:off x="684213" y="692150"/>
            <a:ext cx="7632700" cy="1089025"/>
          </a:xfrm>
          <a:prstGeom prst="rect">
            <a:avLst/>
          </a:prstGeom>
        </p:spPr>
        <p:txBody>
          <a:bodyPr lIns="90488" tIns="44450" rIns="90488" bIns="44450"/>
          <a:lstStyle/>
          <a:p>
            <a:pPr>
              <a:defRPr/>
            </a:pPr>
            <a:r>
              <a:rPr lang="es-ES" sz="2000" kern="0">
                <a:solidFill>
                  <a:schemeClr val="tx2"/>
                </a:solidFill>
                <a:effectLst>
                  <a:outerShdw blurRad="38100" dist="38100" dir="2700000" algn="tl">
                    <a:srgbClr val="000000"/>
                  </a:outerShdw>
                </a:effectLst>
                <a:latin typeface="+mj-lt"/>
                <a:ea typeface="+mj-ea"/>
                <a:cs typeface="+mj-cs"/>
              </a:rPr>
              <a:t/>
            </a:r>
            <a:br>
              <a:rPr lang="es-ES" sz="2000" kern="0">
                <a:solidFill>
                  <a:schemeClr val="tx2"/>
                </a:solidFill>
                <a:effectLst>
                  <a:outerShdw blurRad="38100" dist="38100" dir="2700000" algn="tl">
                    <a:srgbClr val="000000"/>
                  </a:outerShdw>
                </a:effectLst>
                <a:latin typeface="+mj-lt"/>
                <a:ea typeface="+mj-ea"/>
                <a:cs typeface="+mj-cs"/>
              </a:rPr>
            </a:br>
            <a:r>
              <a:rPr lang="es-ES" sz="2800" b="1" kern="0">
                <a:solidFill>
                  <a:srgbClr val="FF5050"/>
                </a:solidFill>
                <a:effectLst>
                  <a:outerShdw blurRad="38100" dist="38100" dir="2700000" algn="tl">
                    <a:srgbClr val="000000"/>
                  </a:outerShdw>
                </a:effectLst>
                <a:latin typeface="Arial" pitchFamily="34" charset="0"/>
                <a:ea typeface="+mj-ea"/>
                <a:cs typeface="Arial" pitchFamily="34" charset="0"/>
              </a:rPr>
              <a:t>GASES DE INVERNADERO (GEI) RESPONSABLES DEL CALENTAMIENTO GLOBAL</a:t>
            </a:r>
            <a:endParaRPr lang="es-ES" sz="4400" b="1" kern="0" dirty="0">
              <a:solidFill>
                <a:srgbClr val="FF5050"/>
              </a:solidFill>
              <a:effectLst>
                <a:outerShdw blurRad="38100" dist="38100" dir="2700000" algn="tl">
                  <a:srgbClr val="000000"/>
                </a:outerShdw>
              </a:effectLst>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4063" y="1196975"/>
            <a:ext cx="7604125" cy="5262563"/>
          </a:xfrm>
          <a:prstGeom prst="rect">
            <a:avLst/>
          </a:prstGeom>
        </p:spPr>
        <p:txBody>
          <a:bodyPr>
            <a:spAutoFit/>
          </a:bodyPr>
          <a:lstStyle/>
          <a:p>
            <a:pPr algn="just">
              <a:defRPr/>
            </a:pPr>
            <a:r>
              <a:rPr lang="en-GB" sz="2800" b="1" kern="0" dirty="0">
                <a:solidFill>
                  <a:srgbClr val="FFFF00"/>
                </a:solidFill>
                <a:effectLst>
                  <a:outerShdw blurRad="38100" dist="38100" dir="2700000" algn="tl">
                    <a:srgbClr val="000000"/>
                  </a:outerShdw>
                </a:effectLst>
                <a:latin typeface="Arial" charset="0"/>
              </a:rPr>
              <a:t>CONTAMINACIÓN</a:t>
            </a:r>
          </a:p>
          <a:p>
            <a:pPr algn="just">
              <a:defRPr/>
            </a:pPr>
            <a:r>
              <a:rPr lang="es-PE" sz="2800" dirty="0">
                <a:latin typeface="Arial" pitchFamily="34" charset="0"/>
                <a:cs typeface="Arial" pitchFamily="34" charset="0"/>
              </a:rPr>
              <a:t>La introducción al medio ambiente de elementos nocivos a la vida, la flora o la fauna, que degraden o disminuyan la calidad de la atmósfera, del agua, del suelo o de los bienes y recursos naturales en general.</a:t>
            </a:r>
          </a:p>
          <a:p>
            <a:pPr algn="just">
              <a:defRPr/>
            </a:pPr>
            <a:endParaRPr lang="es-PE" sz="2800" dirty="0">
              <a:latin typeface="Arial" pitchFamily="34" charset="0"/>
              <a:cs typeface="Arial" pitchFamily="34" charset="0"/>
            </a:endParaRPr>
          </a:p>
          <a:p>
            <a:pPr algn="just">
              <a:defRPr/>
            </a:pPr>
            <a:r>
              <a:rPr lang="en-GB" sz="2800" b="1" kern="0" dirty="0">
                <a:solidFill>
                  <a:srgbClr val="3333CC"/>
                </a:solidFill>
                <a:effectLst>
                  <a:outerShdw blurRad="38100" dist="38100" dir="2700000" algn="tl">
                    <a:srgbClr val="000000"/>
                  </a:outerShdw>
                </a:effectLst>
                <a:latin typeface="Arial" charset="0"/>
              </a:rPr>
              <a:t> </a:t>
            </a:r>
            <a:r>
              <a:rPr lang="en-GB" sz="2800" b="1" kern="0" dirty="0">
                <a:solidFill>
                  <a:srgbClr val="FFFF00"/>
                </a:solidFill>
                <a:effectLst>
                  <a:outerShdw blurRad="38100" dist="38100" dir="2700000" algn="tl">
                    <a:srgbClr val="000000"/>
                  </a:outerShdw>
                </a:effectLst>
                <a:latin typeface="Arial" charset="0"/>
              </a:rPr>
              <a:t>ECOSISTEMA</a:t>
            </a:r>
          </a:p>
          <a:p>
            <a:pPr algn="just">
              <a:defRPr/>
            </a:pPr>
            <a:r>
              <a:rPr lang="es-ES_tradnl" sz="2800" dirty="0">
                <a:latin typeface="Arial" pitchFamily="34" charset="0"/>
                <a:cs typeface="Arial" pitchFamily="34" charset="0"/>
              </a:rPr>
              <a:t>Un ecosistema está formado por un lugar y los seres vivos que habitan en el mismo. </a:t>
            </a:r>
          </a:p>
          <a:p>
            <a:pPr algn="just">
              <a:defRPr/>
            </a:pPr>
            <a:endParaRPr lang="en-GB" sz="2800" b="1" kern="0" dirty="0">
              <a:solidFill>
                <a:srgbClr val="3333CC"/>
              </a:solidFill>
              <a:effectLst>
                <a:outerShdw blurRad="38100" dist="38100" dir="2700000" algn="tl">
                  <a:srgbClr val="000000"/>
                </a:outerShdw>
              </a:effectLst>
              <a:latin typeface="Arial" charset="0"/>
            </a:endParaRPr>
          </a:p>
          <a:p>
            <a:pPr algn="just">
              <a:defRPr/>
            </a:pPr>
            <a:endParaRPr lang="es-PE" sz="2800" dirty="0">
              <a:latin typeface="Arial"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68313" y="404813"/>
            <a:ext cx="7772400" cy="1143000"/>
          </a:xfrm>
        </p:spPr>
        <p:txBody>
          <a:bodyPr/>
          <a:lstStyle/>
          <a:p>
            <a:pPr algn="l">
              <a:defRPr/>
            </a:pPr>
            <a:r>
              <a:rPr lang="es-CL" dirty="0">
                <a:solidFill>
                  <a:srgbClr val="FFFF00"/>
                </a:solidFill>
              </a:rPr>
              <a:t>  </a:t>
            </a:r>
            <a:r>
              <a:rPr lang="es-CL" sz="2800" dirty="0" smtClean="0">
                <a:solidFill>
                  <a:srgbClr val="FF66FF"/>
                </a:solidFill>
                <a:latin typeface="Arial" pitchFamily="34" charset="0"/>
                <a:cs typeface="Arial" pitchFamily="34" charset="0"/>
              </a:rPr>
              <a:t>LLUVIA ÁCIDA</a:t>
            </a:r>
            <a:endParaRPr lang="es-CL" sz="3600" dirty="0">
              <a:solidFill>
                <a:srgbClr val="FF66FF"/>
              </a:solidFill>
              <a:latin typeface="Arial" pitchFamily="34" charset="0"/>
              <a:cs typeface="Arial" pitchFamily="34" charset="0"/>
            </a:endParaRPr>
          </a:p>
        </p:txBody>
      </p:sp>
      <p:sp>
        <p:nvSpPr>
          <p:cNvPr id="248835" name="Rectangle 3"/>
          <p:cNvSpPr>
            <a:spLocks noGrp="1" noChangeArrowheads="1"/>
          </p:cNvSpPr>
          <p:nvPr>
            <p:ph idx="1"/>
          </p:nvPr>
        </p:nvSpPr>
        <p:spPr>
          <a:xfrm>
            <a:off x="395288" y="1346200"/>
            <a:ext cx="7859712" cy="4530725"/>
          </a:xfrm>
        </p:spPr>
        <p:txBody>
          <a:bodyPr/>
          <a:lstStyle/>
          <a:p>
            <a:pPr algn="just">
              <a:buFontTx/>
              <a:buNone/>
              <a:defRPr/>
            </a:pPr>
            <a:r>
              <a:rPr lang="es-CL" sz="2800" dirty="0">
                <a:latin typeface="Arial" pitchFamily="34" charset="0"/>
                <a:cs typeface="Arial" pitchFamily="34" charset="0"/>
              </a:rPr>
              <a:t>    La </a:t>
            </a:r>
            <a:r>
              <a:rPr lang="es-CL" sz="2800" dirty="0">
                <a:effectLst>
                  <a:outerShdw blurRad="38100" dist="38100" dir="2700000" algn="tl">
                    <a:srgbClr val="000000">
                      <a:alpha val="43137"/>
                    </a:srgbClr>
                  </a:outerShdw>
                </a:effectLst>
                <a:latin typeface="Arial" pitchFamily="34" charset="0"/>
                <a:cs typeface="Arial" pitchFamily="34" charset="0"/>
              </a:rPr>
              <a:t>lluvia ácida</a:t>
            </a:r>
            <a:r>
              <a:rPr lang="es-CL" sz="2800" dirty="0">
                <a:effectLst/>
                <a:latin typeface="Arial" pitchFamily="34" charset="0"/>
                <a:cs typeface="Arial" pitchFamily="34" charset="0"/>
              </a:rPr>
              <a:t> </a:t>
            </a:r>
            <a:r>
              <a:rPr lang="es-CL" sz="2800" dirty="0">
                <a:latin typeface="Arial" pitchFamily="34" charset="0"/>
                <a:cs typeface="Arial" pitchFamily="34" charset="0"/>
              </a:rPr>
              <a:t>se forma cuando la humedad en el aire se combina con </a:t>
            </a:r>
            <a:r>
              <a:rPr lang="es-CL" sz="2800" dirty="0" smtClean="0">
                <a:latin typeface="Arial" pitchFamily="34" charset="0"/>
                <a:cs typeface="Arial" pitchFamily="34" charset="0"/>
              </a:rPr>
              <a:t>el </a:t>
            </a:r>
            <a:r>
              <a:rPr lang="es-CL" sz="2800" dirty="0" smtClean="0">
                <a:solidFill>
                  <a:srgbClr val="FFFF00"/>
                </a:solidFill>
                <a:latin typeface="Arial" pitchFamily="34" charset="0"/>
                <a:cs typeface="Arial" pitchFamily="34" charset="0"/>
              </a:rPr>
              <a:t>óxido de nitrógeno</a:t>
            </a:r>
            <a:r>
              <a:rPr lang="es-CL" sz="2800" dirty="0" smtClean="0">
                <a:latin typeface="Arial" pitchFamily="34" charset="0"/>
                <a:cs typeface="Arial" pitchFamily="34" charset="0"/>
              </a:rPr>
              <a:t> y el </a:t>
            </a:r>
            <a:r>
              <a:rPr lang="es-CL" sz="2800" dirty="0" smtClean="0">
                <a:solidFill>
                  <a:srgbClr val="FFFF00"/>
                </a:solidFill>
                <a:latin typeface="Arial" pitchFamily="34" charset="0"/>
                <a:cs typeface="Arial" pitchFamily="34" charset="0"/>
              </a:rPr>
              <a:t>óxido de azufre </a:t>
            </a:r>
            <a:r>
              <a:rPr lang="es-CL" sz="2800" dirty="0" smtClean="0">
                <a:latin typeface="Arial" pitchFamily="34" charset="0"/>
                <a:cs typeface="Arial" pitchFamily="34" charset="0"/>
              </a:rPr>
              <a:t>emitidos </a:t>
            </a:r>
            <a:r>
              <a:rPr lang="es-CL" sz="2800" dirty="0">
                <a:latin typeface="Arial" pitchFamily="34" charset="0"/>
                <a:cs typeface="Arial" pitchFamily="34" charset="0"/>
              </a:rPr>
              <a:t>por fábricas, centrales eléctricas y vehículos que </a:t>
            </a:r>
            <a:r>
              <a:rPr lang="es-CL" sz="2800" dirty="0" smtClean="0">
                <a:latin typeface="Arial" pitchFamily="34" charset="0"/>
                <a:cs typeface="Arial" pitchFamily="34" charset="0"/>
              </a:rPr>
              <a:t>queman carbón o </a:t>
            </a:r>
            <a:r>
              <a:rPr lang="es-CL" sz="2800" dirty="0">
                <a:latin typeface="Arial" pitchFamily="34" charset="0"/>
                <a:cs typeface="Arial" pitchFamily="34" charset="0"/>
              </a:rPr>
              <a:t>productos derivados </a:t>
            </a:r>
            <a:r>
              <a:rPr lang="es-CL" sz="2800" dirty="0" smtClean="0">
                <a:latin typeface="Arial" pitchFamily="34" charset="0"/>
                <a:cs typeface="Arial" pitchFamily="34" charset="0"/>
              </a:rPr>
              <a:t>del petróleo o </a:t>
            </a:r>
            <a:r>
              <a:rPr lang="es-CL" sz="2800" dirty="0" smtClean="0">
                <a:latin typeface="Arial" pitchFamily="34" charset="0"/>
                <a:cs typeface="Arial" pitchFamily="34" charset="0"/>
              </a:rPr>
              <a:t>gas natural. </a:t>
            </a:r>
            <a:r>
              <a:rPr lang="es-CL" sz="2800" dirty="0">
                <a:latin typeface="Arial" pitchFamily="34" charset="0"/>
                <a:cs typeface="Arial" pitchFamily="34" charset="0"/>
              </a:rPr>
              <a:t>En interacción con el vapor de agua, estos gases </a:t>
            </a:r>
            <a:r>
              <a:rPr lang="es-CL" sz="2800" dirty="0" smtClean="0">
                <a:latin typeface="Arial" pitchFamily="34" charset="0"/>
                <a:cs typeface="Arial" pitchFamily="34" charset="0"/>
              </a:rPr>
              <a:t>forman </a:t>
            </a:r>
            <a:r>
              <a:rPr lang="es-CL" sz="2800" dirty="0" smtClean="0">
                <a:solidFill>
                  <a:srgbClr val="FFFF00"/>
                </a:solidFill>
                <a:latin typeface="Arial" pitchFamily="34" charset="0"/>
                <a:cs typeface="Arial" pitchFamily="34" charset="0"/>
              </a:rPr>
              <a:t>ácido sulfúrico</a:t>
            </a:r>
            <a:r>
              <a:rPr lang="es-CL" sz="2800" dirty="0" smtClean="0">
                <a:latin typeface="Arial" pitchFamily="34" charset="0"/>
                <a:cs typeface="Arial" pitchFamily="34" charset="0"/>
              </a:rPr>
              <a:t> y </a:t>
            </a:r>
            <a:r>
              <a:rPr lang="es-CL" sz="2800" dirty="0" smtClean="0">
                <a:solidFill>
                  <a:srgbClr val="FFFF00"/>
                </a:solidFill>
                <a:latin typeface="Arial" pitchFamily="34" charset="0"/>
                <a:cs typeface="Arial" pitchFamily="34" charset="0"/>
              </a:rPr>
              <a:t>ácidos nítricos</a:t>
            </a:r>
            <a:r>
              <a:rPr lang="es-CL" sz="2800" dirty="0" smtClean="0">
                <a:latin typeface="Arial" pitchFamily="34" charset="0"/>
                <a:cs typeface="Arial" pitchFamily="34" charset="0"/>
              </a:rPr>
              <a:t>. </a:t>
            </a:r>
            <a:r>
              <a:rPr lang="es-CL" sz="2800" dirty="0">
                <a:latin typeface="Arial" pitchFamily="34" charset="0"/>
                <a:cs typeface="Arial" pitchFamily="34" charset="0"/>
              </a:rPr>
              <a:t>Finalmente, estas sustancias químicas caen a la tierra acompañando a las precipitaciones, constituyendo la lluvia ácida.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7"/>
          <p:cNvPicPr>
            <a:picLocks noChangeAspect="1" noChangeArrowheads="1"/>
          </p:cNvPicPr>
          <p:nvPr/>
        </p:nvPicPr>
        <p:blipFill>
          <a:blip r:embed="rId3">
            <a:extLst>
              <a:ext uri="{28A0092B-C50C-407E-A947-70E740481C1C}">
                <a14:useLocalDpi xmlns:a14="http://schemas.microsoft.com/office/drawing/2010/main" val="0"/>
              </a:ext>
            </a:extLst>
          </a:blip>
          <a:srcRect r="11705"/>
          <a:stretch>
            <a:fillRect/>
          </a:stretch>
        </p:blipFill>
        <p:spPr bwMode="auto">
          <a:xfrm>
            <a:off x="5292725" y="692150"/>
            <a:ext cx="28797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1683" name="Picture 7" descr="LLuvia áci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412875"/>
            <a:ext cx="446405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5" descr="impact of acid rain">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b="5669"/>
          <a:stretch>
            <a:fillRect/>
          </a:stretch>
        </p:blipFill>
        <p:spPr bwMode="auto">
          <a:xfrm>
            <a:off x="5292725" y="3141663"/>
            <a:ext cx="28797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www.gobiernodecanarias.org/educacion/3/usrn/lentiscal/1-cdquimica-tic/WebQuest/WebQuestlluvia%20%C3%A1cida/Imagenes/LluviAcida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981075"/>
            <a:ext cx="88376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684213" y="836613"/>
            <a:ext cx="8459787" cy="865187"/>
          </a:xfrm>
        </p:spPr>
        <p:txBody>
          <a:bodyPr lIns="90488" tIns="44450" rIns="90488" bIns="44450"/>
          <a:lstStyle/>
          <a:p>
            <a:pPr algn="just" eaLnBrk="1" hangingPunct="1">
              <a:defRPr/>
            </a:pPr>
            <a:r>
              <a:rPr lang="es-ES" sz="3200" dirty="0" smtClean="0">
                <a:solidFill>
                  <a:srgbClr val="FF5050"/>
                </a:solidFill>
                <a:latin typeface="Arial" pitchFamily="34" charset="0"/>
                <a:cs typeface="Arial" pitchFamily="34" charset="0"/>
              </a:rPr>
              <a:t>AGOTAMIENTO DE LA CAPA DE OZONO</a:t>
            </a:r>
            <a:endParaRPr lang="es-ES" dirty="0" smtClean="0">
              <a:solidFill>
                <a:srgbClr val="FF5050"/>
              </a:solidFill>
              <a:latin typeface="Arial" pitchFamily="34" charset="0"/>
              <a:cs typeface="Arial" pitchFamily="34" charset="0"/>
            </a:endParaRPr>
          </a:p>
        </p:txBody>
      </p:sp>
      <p:sp>
        <p:nvSpPr>
          <p:cNvPr id="34822" name="Rectangle 3"/>
          <p:cNvSpPr>
            <a:spLocks noGrp="1" noChangeArrowheads="1"/>
          </p:cNvSpPr>
          <p:nvPr>
            <p:ph type="body" sz="half" idx="1"/>
          </p:nvPr>
        </p:nvSpPr>
        <p:spPr>
          <a:xfrm>
            <a:off x="684213" y="1628775"/>
            <a:ext cx="7991475" cy="4752975"/>
          </a:xfrm>
        </p:spPr>
        <p:txBody>
          <a:bodyPr lIns="90488" tIns="44450" rIns="90488" bIns="44450"/>
          <a:lstStyle/>
          <a:p>
            <a:pPr marL="0" indent="0" algn="just" eaLnBrk="1" hangingPunct="1">
              <a:spcBef>
                <a:spcPct val="50000"/>
              </a:spcBef>
              <a:buFont typeface="Wingdings" pitchFamily="2" charset="2"/>
              <a:buNone/>
              <a:defRPr/>
            </a:pPr>
            <a:r>
              <a:rPr lang="es-ES" sz="2400" dirty="0" smtClean="0">
                <a:latin typeface="Arial" pitchFamily="34" charset="0"/>
                <a:cs typeface="Arial" pitchFamily="34" charset="0"/>
              </a:rPr>
              <a:t>La utilización de compuestos </a:t>
            </a:r>
            <a:r>
              <a:rPr lang="es-ES" sz="2400" dirty="0" err="1" smtClean="0">
                <a:latin typeface="Arial" pitchFamily="34" charset="0"/>
                <a:cs typeface="Arial" pitchFamily="34" charset="0"/>
              </a:rPr>
              <a:t>CFC´s</a:t>
            </a:r>
            <a:r>
              <a:rPr lang="es-ES" sz="2400" dirty="0" smtClean="0">
                <a:latin typeface="Arial" pitchFamily="34" charset="0"/>
                <a:cs typeface="Arial" pitchFamily="34" charset="0"/>
              </a:rPr>
              <a:t> es la principal causante.  Estos son químicos inertes, utilizados en refrigeración industrial, aire acondicionado, aerosoles y elaboración de espumas.</a:t>
            </a:r>
          </a:p>
          <a:p>
            <a:pPr marL="0" indent="0" algn="just" eaLnBrk="1" hangingPunct="1">
              <a:spcBef>
                <a:spcPct val="50000"/>
              </a:spcBef>
              <a:buClr>
                <a:srgbClr val="FF3300"/>
              </a:buClr>
              <a:buSzTx/>
              <a:buFont typeface="Wingdings" pitchFamily="2" charset="2"/>
              <a:buNone/>
              <a:defRPr/>
            </a:pPr>
            <a:r>
              <a:rPr lang="es-ES" sz="2400" dirty="0" smtClean="0">
                <a:latin typeface="Arial" pitchFamily="34" charset="0"/>
                <a:cs typeface="Arial" pitchFamily="34" charset="0"/>
              </a:rPr>
              <a:t>La concentración máxima de ozono es 10 partes por millón (ppm) en la estratosfera (15-50 km).</a:t>
            </a:r>
          </a:p>
          <a:p>
            <a:pPr marL="0" indent="0" algn="just" eaLnBrk="1" hangingPunct="1">
              <a:spcBef>
                <a:spcPct val="50000"/>
              </a:spcBef>
              <a:buClr>
                <a:srgbClr val="FF3300"/>
              </a:buClr>
              <a:buSzTx/>
              <a:buFont typeface="Wingdings" pitchFamily="2" charset="2"/>
              <a:buNone/>
              <a:defRPr/>
            </a:pPr>
            <a:r>
              <a:rPr lang="es-ES" sz="2400" dirty="0" smtClean="0">
                <a:latin typeface="Arial" pitchFamily="34" charset="0"/>
                <a:cs typeface="Arial" pitchFamily="34" charset="0"/>
              </a:rPr>
              <a:t>En promedio, excede 1 ppm entre 15 a 30 kilómetros de altitud.</a:t>
            </a:r>
          </a:p>
          <a:p>
            <a:pPr marL="0" indent="0" algn="just" eaLnBrk="1" hangingPunct="1">
              <a:spcBef>
                <a:spcPct val="50000"/>
              </a:spcBef>
              <a:buClr>
                <a:srgbClr val="FF3300"/>
              </a:buClr>
              <a:buSzTx/>
              <a:buFont typeface="Wingdings" pitchFamily="2" charset="2"/>
              <a:buNone/>
              <a:defRPr/>
            </a:pPr>
            <a:r>
              <a:rPr lang="es-ES" sz="2400" dirty="0" smtClean="0">
                <a:latin typeface="Arial" pitchFamily="34" charset="0"/>
                <a:cs typeface="Arial" pitchFamily="34" charset="0"/>
              </a:rPr>
              <a:t>La concentración varía según altitud, estación, temperatura, hora del día y patrones climáticos.</a:t>
            </a:r>
          </a:p>
          <a:p>
            <a:pPr marL="0" indent="0" eaLnBrk="1" hangingPunct="1">
              <a:lnSpc>
                <a:spcPct val="90000"/>
              </a:lnSpc>
              <a:buFont typeface="Wingdings" pitchFamily="2" charset="2"/>
              <a:buNone/>
              <a:defRPr/>
            </a:pPr>
            <a:endParaRPr lang="es-ES" sz="1800"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735013" y="528638"/>
            <a:ext cx="8229600" cy="668337"/>
          </a:xfrm>
        </p:spPr>
        <p:txBody>
          <a:bodyPr/>
          <a:lstStyle/>
          <a:p>
            <a:pPr algn="l" eaLnBrk="1" hangingPunct="1">
              <a:defRPr/>
            </a:pPr>
            <a:r>
              <a:rPr lang="es-EC" sz="2800" dirty="0" smtClean="0">
                <a:solidFill>
                  <a:srgbClr val="FF66FF"/>
                </a:solidFill>
                <a:latin typeface="Arial" pitchFamily="34" charset="0"/>
                <a:cs typeface="Arial" pitchFamily="34" charset="0"/>
              </a:rPr>
              <a:t>CAPA DE OZONO</a:t>
            </a:r>
            <a:endParaRPr lang="es-ES" sz="2800" dirty="0" smtClean="0">
              <a:solidFill>
                <a:srgbClr val="FF66FF"/>
              </a:solidFill>
              <a:latin typeface="Arial" pitchFamily="34" charset="0"/>
              <a:cs typeface="Arial" pitchFamily="34" charset="0"/>
            </a:endParaRPr>
          </a:p>
        </p:txBody>
      </p:sp>
      <p:sp>
        <p:nvSpPr>
          <p:cNvPr id="4103" name="Rectangle 3"/>
          <p:cNvSpPr>
            <a:spLocks noGrp="1" noChangeArrowheads="1"/>
          </p:cNvSpPr>
          <p:nvPr>
            <p:ph type="body" sz="half" idx="1"/>
          </p:nvPr>
        </p:nvSpPr>
        <p:spPr>
          <a:xfrm>
            <a:off x="250825" y="1125538"/>
            <a:ext cx="5113338" cy="5372100"/>
          </a:xfrm>
        </p:spPr>
        <p:txBody>
          <a:bodyPr/>
          <a:lstStyle/>
          <a:p>
            <a:pPr algn="just" eaLnBrk="1" hangingPunct="1">
              <a:spcBef>
                <a:spcPct val="50000"/>
              </a:spcBef>
              <a:buFont typeface="Wingdings" pitchFamily="2" charset="2"/>
              <a:buNone/>
              <a:defRPr/>
            </a:pPr>
            <a:r>
              <a:rPr lang="es-ES" sz="2400" dirty="0" smtClean="0">
                <a:latin typeface="Arial" pitchFamily="34" charset="0"/>
                <a:cs typeface="Arial" pitchFamily="34" charset="0"/>
              </a:rPr>
              <a:t>     Capa de ozono: Es una capa protectora en la atmósfera que filtra una gran cantidad de la radiación ultravioleta del sol. También se llama "ozono atmosférico”. </a:t>
            </a:r>
          </a:p>
          <a:p>
            <a:pPr algn="just" eaLnBrk="1" hangingPunct="1">
              <a:spcBef>
                <a:spcPct val="50000"/>
              </a:spcBef>
              <a:buFont typeface="Wingdings" pitchFamily="2" charset="2"/>
              <a:buNone/>
              <a:defRPr/>
            </a:pPr>
            <a:r>
              <a:rPr lang="es-ES" sz="2400" dirty="0" smtClean="0">
                <a:latin typeface="Arial" pitchFamily="34" charset="0"/>
                <a:cs typeface="Arial" pitchFamily="34" charset="0"/>
              </a:rPr>
              <a:t>     El ozono a nivel de suelo afecta tanto a seres humanos como a bienes materiales.</a:t>
            </a:r>
          </a:p>
          <a:p>
            <a:pPr algn="just" eaLnBrk="1" hangingPunct="1">
              <a:spcBef>
                <a:spcPct val="50000"/>
              </a:spcBef>
              <a:buFont typeface="Wingdings" pitchFamily="2" charset="2"/>
              <a:buNone/>
              <a:defRPr/>
            </a:pPr>
            <a:r>
              <a:rPr lang="es-EC" sz="2800" dirty="0" smtClean="0">
                <a:latin typeface="Arial" pitchFamily="34" charset="0"/>
                <a:cs typeface="Arial" pitchFamily="34" charset="0"/>
              </a:rPr>
              <a:t>    </a:t>
            </a:r>
            <a:r>
              <a:rPr lang="es-EC" sz="2400" dirty="0" smtClean="0">
                <a:latin typeface="Arial" pitchFamily="34" charset="0"/>
                <a:cs typeface="Arial" pitchFamily="34" charset="0"/>
              </a:rPr>
              <a:t>El smog </a:t>
            </a:r>
            <a:r>
              <a:rPr lang="es-EC" sz="2400" dirty="0" err="1" smtClean="0">
                <a:latin typeface="Arial" pitchFamily="34" charset="0"/>
                <a:cs typeface="Arial" pitchFamily="34" charset="0"/>
              </a:rPr>
              <a:t>fotoquímico</a:t>
            </a:r>
            <a:r>
              <a:rPr lang="es-EC" sz="2400" dirty="0" smtClean="0">
                <a:latin typeface="Arial" pitchFamily="34" charset="0"/>
                <a:cs typeface="Arial" pitchFamily="34" charset="0"/>
              </a:rPr>
              <a:t> es ozono a nivel del suelo formado por la reacción de los contaminantes con la luz solar. </a:t>
            </a:r>
            <a:endParaRPr lang="es-ES" sz="2800" dirty="0" smtClean="0">
              <a:latin typeface="Arial" pitchFamily="34" charset="0"/>
              <a:cs typeface="Arial" pitchFamily="34" charset="0"/>
            </a:endParaRPr>
          </a:p>
          <a:p>
            <a:pPr eaLnBrk="1" hangingPunct="1">
              <a:lnSpc>
                <a:spcPct val="90000"/>
              </a:lnSpc>
              <a:buFont typeface="Wingdings" pitchFamily="2" charset="2"/>
              <a:buNone/>
              <a:defRPr/>
            </a:pPr>
            <a:endParaRPr lang="es-ES" dirty="0" smtClean="0"/>
          </a:p>
        </p:txBody>
      </p:sp>
      <p:pic>
        <p:nvPicPr>
          <p:cNvPr id="1029" name="Picture 4" descr="http://www.montessori.edu.co/Dora/Repaso_ecologia/OZONOJPEG.jpg"/>
          <p:cNvPicPr>
            <a:picLocks noGrp="1" noChangeAspect="1" noChangeArrowheads="1"/>
          </p:cNvPicPr>
          <p:nvPr>
            <p:ph sz="quarter" idx="2"/>
          </p:nvPr>
        </p:nvPicPr>
        <p:blipFill>
          <a:blip r:embed="rId3" r:link="rId4">
            <a:extLst>
              <a:ext uri="{28A0092B-C50C-407E-A947-70E740481C1C}">
                <a14:useLocalDpi xmlns:a14="http://schemas.microsoft.com/office/drawing/2010/main" val="0"/>
              </a:ext>
            </a:extLst>
          </a:blip>
          <a:stretch>
            <a:fillRect/>
          </a:stretch>
        </p:blipFill>
        <p:spPr>
          <a:xfrm>
            <a:off x="5434523" y="1600200"/>
            <a:ext cx="2465953" cy="2189163"/>
          </a:xfrm>
          <a:noFill/>
          <a:extLst>
            <a:ext uri="{909E8E84-426E-40DD-AFC4-6F175D3DCCD1}">
              <a14:hiddenFill xmlns:a14="http://schemas.microsoft.com/office/drawing/2010/main">
                <a:solidFill>
                  <a:srgbClr val="FFFFFF"/>
                </a:solidFill>
              </a14:hiddenFill>
            </a:ext>
          </a:extLst>
        </p:spPr>
      </p:pic>
      <p:graphicFrame>
        <p:nvGraphicFramePr>
          <p:cNvPr id="1026" name="Object 6"/>
          <p:cNvGraphicFramePr>
            <a:graphicFrameLocks noGrp="1" noChangeAspect="1"/>
          </p:cNvGraphicFramePr>
          <p:nvPr>
            <p:ph sz="quarter" idx="3"/>
            <p:extLst>
              <p:ext uri="{D42A27DB-BD31-4B8C-83A1-F6EECF244321}">
                <p14:modId xmlns:p14="http://schemas.microsoft.com/office/powerpoint/2010/main" val="2238180425"/>
              </p:ext>
            </p:extLst>
          </p:nvPr>
        </p:nvGraphicFramePr>
        <p:xfrm>
          <a:off x="5436096" y="3941763"/>
          <a:ext cx="3178175" cy="2189162"/>
        </p:xfrm>
        <a:graphic>
          <a:graphicData uri="http://schemas.openxmlformats.org/presentationml/2006/ole">
            <mc:AlternateContent xmlns:mc="http://schemas.openxmlformats.org/markup-compatibility/2006">
              <mc:Choice xmlns:v="urn:schemas-microsoft-com:vml" Requires="v">
                <p:oleObj spid="_x0000_s1038" name="Imagen de mapa de bits" r:id="rId5" imgW="3304762" imgH="2276793" progId="Paint.Picture">
                  <p:embed/>
                </p:oleObj>
              </mc:Choice>
              <mc:Fallback>
                <p:oleObj name="Imagen de mapa de bits" r:id="rId5" imgW="3304762" imgH="2276793"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3941763"/>
                        <a:ext cx="3178175"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611188" y="568325"/>
            <a:ext cx="5008562" cy="989013"/>
          </a:xfrm>
        </p:spPr>
        <p:txBody>
          <a:bodyPr/>
          <a:lstStyle/>
          <a:p>
            <a:pPr algn="l">
              <a:defRPr/>
            </a:pPr>
            <a:r>
              <a:rPr lang="es-ES" sz="2800" dirty="0" smtClean="0">
                <a:solidFill>
                  <a:srgbClr val="FFC000"/>
                </a:solidFill>
                <a:latin typeface="Arial" pitchFamily="34" charset="0"/>
                <a:cs typeface="Arial" pitchFamily="34" charset="0"/>
              </a:rPr>
              <a:t>EFECTO LOCAL </a:t>
            </a:r>
            <a:endParaRPr lang="es-ES" sz="2800" dirty="0" smtClean="0">
              <a:solidFill>
                <a:srgbClr val="FFC000"/>
              </a:solidFill>
            </a:endParaRPr>
          </a:p>
        </p:txBody>
      </p:sp>
      <p:pic>
        <p:nvPicPr>
          <p:cNvPr id="74755" name="Picture 2" descr="C:\Users\Edu y Susa\AppData\Local\Microsoft\Windows\Temporary Internet Files\Low\Content.IE5\VD60MCEQ\4XQWCABK8B1ZCATC4W84CAIH7OD6CA1T0NUICAD3PNBACA4NUXKQCACXH3MTCAH3FBTYCA7J3QSYCAKURFRKCAMCV89CCAJ43S0QCA31XEQXCAB2GW8RCA707W11CAU1UOVUCA2G8249CAONYNUK.jpg"/>
          <p:cNvPicPr>
            <a:picLocks noChangeAspect="1" noChangeArrowheads="1"/>
          </p:cNvPicPr>
          <p:nvPr/>
        </p:nvPicPr>
        <p:blipFill>
          <a:blip r:embed="rId2">
            <a:extLst>
              <a:ext uri="{28A0092B-C50C-407E-A947-70E740481C1C}">
                <a14:useLocalDpi xmlns:a14="http://schemas.microsoft.com/office/drawing/2010/main" val="0"/>
              </a:ext>
            </a:extLst>
          </a:blip>
          <a:srcRect r="12598"/>
          <a:stretch>
            <a:fillRect/>
          </a:stretch>
        </p:blipFill>
        <p:spPr bwMode="auto">
          <a:xfrm>
            <a:off x="4716463" y="2420938"/>
            <a:ext cx="37750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8 Rectángulo"/>
          <p:cNvSpPr>
            <a:spLocks noChangeArrowheads="1"/>
          </p:cNvSpPr>
          <p:nvPr/>
        </p:nvSpPr>
        <p:spPr bwMode="auto">
          <a:xfrm>
            <a:off x="611188" y="1785938"/>
            <a:ext cx="39274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El llamado smog industrial o gris fue muy típico en algunas ciudades grandes, como Londres o Chicago, con mucha industria, en las que, hasta hace unos años, se quemaban grandes cantidades de carbón y petróleo pesado con mucho azufre, en instalaciones industriales y de calefacción. </a:t>
            </a:r>
          </a:p>
        </p:txBody>
      </p:sp>
      <p:sp>
        <p:nvSpPr>
          <p:cNvPr id="7" name="6 Rectángulo"/>
          <p:cNvSpPr/>
          <p:nvPr/>
        </p:nvSpPr>
        <p:spPr>
          <a:xfrm>
            <a:off x="611188" y="1285875"/>
            <a:ext cx="3633787" cy="523875"/>
          </a:xfrm>
          <a:prstGeom prst="rect">
            <a:avLst/>
          </a:prstGeom>
        </p:spPr>
        <p:txBody>
          <a:bodyPr wrap="none">
            <a:spAutoFit/>
          </a:bodyPr>
          <a:lstStyle/>
          <a:p>
            <a:pPr>
              <a:defRPr/>
            </a:pPr>
            <a:r>
              <a:rPr lang="es-ES" sz="2800" b="1" kern="0" dirty="0">
                <a:solidFill>
                  <a:srgbClr val="FF66FF"/>
                </a:solidFill>
                <a:effectLst>
                  <a:outerShdw blurRad="38100" dist="38100" dir="2700000" algn="tl">
                    <a:srgbClr val="000000"/>
                  </a:outerShdw>
                </a:effectLst>
                <a:latin typeface="Arial" pitchFamily="34" charset="0"/>
                <a:cs typeface="Arial" pitchFamily="34" charset="0"/>
              </a:rPr>
              <a:t>SMOG SULFUROSO</a:t>
            </a:r>
            <a:endParaRPr lang="es-ES" sz="2800" dirty="0">
              <a:solidFill>
                <a:srgbClr val="FF66FF"/>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Rectángulo"/>
          <p:cNvSpPr>
            <a:spLocks noChangeArrowheads="1"/>
          </p:cNvSpPr>
          <p:nvPr/>
        </p:nvSpPr>
        <p:spPr bwMode="auto">
          <a:xfrm>
            <a:off x="755650" y="1125538"/>
            <a:ext cx="42862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En estas ciudades se formaba una mezcla de dióxido de azufre, gotitas de ácido sulfúrico formada a partir del anterior y una gran variedad de partículas sólidas en suspensión, que originaba una espesa niebla cargada de contaminantes, con efectos muy nocivos para la salud de las personas y para la conservación de edificios y materiales. </a:t>
            </a:r>
          </a:p>
        </p:txBody>
      </p:sp>
      <p:pic>
        <p:nvPicPr>
          <p:cNvPr id="75779" name="Picture 2" descr="http://t3.gstatic.com/images?q=tbn:ANd9GcSU3zC4zWiHvEg6HS0Fnp6OX79UxDqf6GNhOIvXiw6YTIV8qyl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700213"/>
            <a:ext cx="291623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0 Rectángulo"/>
          <p:cNvSpPr>
            <a:spLocks noChangeArrowheads="1"/>
          </p:cNvSpPr>
          <p:nvPr/>
        </p:nvSpPr>
        <p:spPr bwMode="auto">
          <a:xfrm>
            <a:off x="500063" y="857250"/>
            <a:ext cx="44291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En la actualidad en los países desarrollados los combustibles que originan este tipo de contaminación se queman en instalaciones con sistemas de depuración o dispersión mejores y raramente se encuentra este tipo de polución, pero en países en vías de industrialización como China o algunos países de Europa del Este, todavía es un grave problema en algunas ciudades.</a:t>
            </a:r>
          </a:p>
        </p:txBody>
      </p:sp>
      <p:pic>
        <p:nvPicPr>
          <p:cNvPr id="93186" name="Picture 2" descr="C:\Users\Edu y Susa\AppData\Local\Microsoft\Windows\Temporary Internet Files\Low\Content.IE5\OZOM7L7T\smog2[1].jpg"/>
          <p:cNvPicPr>
            <a:picLocks noChangeAspect="1" noChangeArrowheads="1"/>
          </p:cNvPicPr>
          <p:nvPr/>
        </p:nvPicPr>
        <p:blipFill>
          <a:blip r:embed="rId2" cstate="print"/>
          <a:srcRect/>
          <a:stretch>
            <a:fillRect/>
          </a:stretch>
        </p:blipFill>
        <p:spPr bwMode="auto">
          <a:xfrm>
            <a:off x="4932040" y="3212976"/>
            <a:ext cx="3673877" cy="2160240"/>
          </a:xfrm>
          <a:prstGeom prst="rect">
            <a:avLst/>
          </a:prstGeom>
          <a:ln>
            <a:noFill/>
          </a:ln>
          <a:effectLst>
            <a:softEdge rad="112500"/>
          </a:effectLst>
        </p:spPr>
      </p:pic>
      <p:pic>
        <p:nvPicPr>
          <p:cNvPr id="93188" name="Picture 4" descr="C:\Users\Edu y Susa\AppData\Local\Microsoft\Windows\Temporary Internet Files\Low\Content.IE5\F9YNV4Y0\beijing_smog[1].jpg"/>
          <p:cNvPicPr>
            <a:picLocks noChangeAspect="1" noChangeArrowheads="1"/>
          </p:cNvPicPr>
          <p:nvPr/>
        </p:nvPicPr>
        <p:blipFill>
          <a:blip r:embed="rId3" cstate="print"/>
          <a:srcRect t="11515" b="7881"/>
          <a:stretch>
            <a:fillRect/>
          </a:stretch>
        </p:blipFill>
        <p:spPr bwMode="auto">
          <a:xfrm>
            <a:off x="4932040" y="1340768"/>
            <a:ext cx="3677740" cy="208823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2 Rectángulo"/>
          <p:cNvSpPr>
            <a:spLocks noChangeArrowheads="1"/>
          </p:cNvSpPr>
          <p:nvPr/>
        </p:nvSpPr>
        <p:spPr bwMode="auto">
          <a:xfrm>
            <a:off x="642938" y="1341438"/>
            <a:ext cx="4216400"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Es  el principal problema de contaminación en muchas ciudades. </a:t>
            </a:r>
          </a:p>
          <a:p>
            <a:pPr algn="just" eaLnBrk="1" hangingPunct="1"/>
            <a:r>
              <a:rPr lang="es-ES" altLang="es-PE" sz="2400">
                <a:latin typeface="Arial" charset="0"/>
                <a:cs typeface="Arial" charset="0"/>
              </a:rPr>
              <a:t>Es una mezcla de contaminantes de origen primario (NO</a:t>
            </a:r>
            <a:r>
              <a:rPr lang="es-ES" altLang="es-PE" sz="2400" baseline="-25000">
                <a:latin typeface="Arial" charset="0"/>
                <a:cs typeface="Arial" charset="0"/>
              </a:rPr>
              <a:t>x</a:t>
            </a:r>
            <a:r>
              <a:rPr lang="es-ES" altLang="es-PE" sz="2400">
                <a:latin typeface="Arial" charset="0"/>
                <a:cs typeface="Arial" charset="0"/>
              </a:rPr>
              <a:t> e hidrocarburos volátiles) con otros secundarios (ozono, peroxiacilo, radicales hidroxilo, etc.) que se forman por reacciones producidas por la luz solar al incidir sobre los primeros.  </a:t>
            </a:r>
          </a:p>
          <a:p>
            <a:pPr algn="just" eaLnBrk="1" hangingPunct="1"/>
            <a:endParaRPr lang="es-ES" altLang="es-PE">
              <a:latin typeface="Arial" charset="0"/>
              <a:cs typeface="Arial" charset="0"/>
            </a:endParaRPr>
          </a:p>
        </p:txBody>
      </p:sp>
      <p:sp>
        <p:nvSpPr>
          <p:cNvPr id="8" name="7 Rectángulo"/>
          <p:cNvSpPr/>
          <p:nvPr/>
        </p:nvSpPr>
        <p:spPr>
          <a:xfrm>
            <a:off x="642938" y="765175"/>
            <a:ext cx="3952875" cy="522288"/>
          </a:xfrm>
          <a:prstGeom prst="rect">
            <a:avLst/>
          </a:prstGeom>
        </p:spPr>
        <p:txBody>
          <a:bodyPr wrap="none">
            <a:spAutoFit/>
          </a:bodyPr>
          <a:lstStyle/>
          <a:p>
            <a:pPr>
              <a:defRPr/>
            </a:pPr>
            <a:r>
              <a:rPr lang="es-ES" sz="2800" b="1" kern="0" dirty="0">
                <a:solidFill>
                  <a:srgbClr val="FF66FF"/>
                </a:solidFill>
                <a:effectLst>
                  <a:outerShdw blurRad="38100" dist="38100" dir="2700000" algn="tl">
                    <a:srgbClr val="000000"/>
                  </a:outerShdw>
                </a:effectLst>
                <a:latin typeface="Arial" pitchFamily="34" charset="0"/>
                <a:cs typeface="Arial" pitchFamily="34" charset="0"/>
              </a:rPr>
              <a:t>SMOG FOTOQUÍMICO</a:t>
            </a:r>
            <a:endParaRPr lang="es-ES" sz="2800" dirty="0">
              <a:solidFill>
                <a:srgbClr val="FF66FF"/>
              </a:solidFill>
            </a:endParaRPr>
          </a:p>
        </p:txBody>
      </p:sp>
      <p:pic>
        <p:nvPicPr>
          <p:cNvPr id="77828" name="Picture 5" descr="http://t2.gstatic.com/images?q=tbn:ANd9GcScTH5Bwr800sZB1xeZEB0YyfZA0DeaU1ZAPsDEP2rgrOWYqWCGbA"/>
          <p:cNvPicPr>
            <a:picLocks noChangeAspect="1" noChangeArrowheads="1"/>
          </p:cNvPicPr>
          <p:nvPr/>
        </p:nvPicPr>
        <p:blipFill>
          <a:blip r:embed="rId2">
            <a:extLst>
              <a:ext uri="{28A0092B-C50C-407E-A947-70E740481C1C}">
                <a14:useLocalDpi xmlns:a14="http://schemas.microsoft.com/office/drawing/2010/main" val="0"/>
              </a:ext>
            </a:extLst>
          </a:blip>
          <a:srcRect r="10124"/>
          <a:stretch>
            <a:fillRect/>
          </a:stretch>
        </p:blipFill>
        <p:spPr bwMode="auto">
          <a:xfrm>
            <a:off x="5003800" y="2060575"/>
            <a:ext cx="33893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2 Rectángulo"/>
          <p:cNvSpPr>
            <a:spLocks noChangeArrowheads="1"/>
          </p:cNvSpPr>
          <p:nvPr/>
        </p:nvSpPr>
        <p:spPr bwMode="auto">
          <a:xfrm>
            <a:off x="714375" y="552450"/>
            <a:ext cx="7602538"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endParaRPr lang="es-ES" altLang="es-PE" dirty="0">
              <a:latin typeface="Arial" charset="0"/>
              <a:cs typeface="Arial" charset="0"/>
            </a:endParaRPr>
          </a:p>
          <a:p>
            <a:pPr algn="just" eaLnBrk="1" hangingPunct="1"/>
            <a:r>
              <a:rPr lang="es-ES" altLang="es-PE" sz="2400" dirty="0">
                <a:latin typeface="Arial" charset="0"/>
                <a:cs typeface="Arial" charset="0"/>
              </a:rPr>
              <a:t>Esta mezcla oscurece la atmósfera dejando un aire teñido de color marrón rojizo cargado de componentes dañinos para los seres vivos y los materiales. Aunque prácticamente en todas las ciudades del mundo hay problemas con este tipo de contaminación, es especialmente importante en las de clima seco, cálido y soleado, y tienen muchos vehículos. </a:t>
            </a:r>
          </a:p>
          <a:p>
            <a:pPr algn="just" eaLnBrk="1" hangingPunct="1"/>
            <a:endParaRPr lang="es-ES" altLang="es-PE" sz="2400" dirty="0">
              <a:latin typeface="Arial" charset="0"/>
              <a:cs typeface="Arial" charset="0"/>
            </a:endParaRPr>
          </a:p>
          <a:p>
            <a:pPr algn="just" eaLnBrk="1" hangingPunct="1"/>
            <a:r>
              <a:rPr lang="es-ES" altLang="es-PE" sz="2400" dirty="0">
                <a:latin typeface="Arial" charset="0"/>
                <a:cs typeface="Arial" charset="0"/>
              </a:rPr>
              <a:t>El verano es la peor estación para este tipo de polución y, además, algunos fenómenos climatológicas, como las </a:t>
            </a:r>
            <a:r>
              <a:rPr lang="es-ES" altLang="es-PE" sz="2400" dirty="0">
                <a:solidFill>
                  <a:srgbClr val="FFFF00"/>
                </a:solidFill>
                <a:latin typeface="Arial" charset="0"/>
                <a:cs typeface="Arial" charset="0"/>
              </a:rPr>
              <a:t>inversiones térmicas</a:t>
            </a:r>
            <a:r>
              <a:rPr lang="es-ES" altLang="es-PE" sz="2400" dirty="0">
                <a:latin typeface="Arial" charset="0"/>
                <a:cs typeface="Arial" charset="0"/>
              </a:rPr>
              <a:t>, pueden agravar este problema en determinadas épocas ya que dificultan la renovación del aire y la eliminación de los contaminantes.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cuidatusaludcondiane.com/wordpress/wp-content/uploads/2011/04/Contaminantes-de-los-auto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765175"/>
            <a:ext cx="80010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CuadroTexto"/>
          <p:cNvSpPr txBox="1">
            <a:spLocks noChangeArrowheads="1"/>
          </p:cNvSpPr>
          <p:nvPr/>
        </p:nvSpPr>
        <p:spPr bwMode="auto">
          <a:xfrm>
            <a:off x="539750" y="5805488"/>
            <a:ext cx="3238500" cy="461962"/>
          </a:xfrm>
          <a:prstGeom prst="rect">
            <a:avLst/>
          </a:prstGeom>
          <a:noFill/>
          <a:ln w="9525">
            <a:noFill/>
            <a:miter lim="800000"/>
            <a:headEnd/>
            <a:tailEnd/>
          </a:ln>
        </p:spPr>
        <p:txBody>
          <a:bodyPr>
            <a:spAutoFit/>
          </a:bodyPr>
          <a:lstStyle/>
          <a:p>
            <a:pPr>
              <a:defRPr/>
            </a:pPr>
            <a:r>
              <a:rPr lang="es-PE" sz="2400" b="1" dirty="0">
                <a:solidFill>
                  <a:srgbClr val="FFFF00"/>
                </a:solidFill>
                <a:effectLst>
                  <a:outerShdw blurRad="38100" dist="38100" dir="2700000" algn="tl">
                    <a:srgbClr val="000000">
                      <a:alpha val="43137"/>
                    </a:srgbClr>
                  </a:outerShdw>
                </a:effectLst>
                <a:latin typeface="Arial" pitchFamily="34" charset="0"/>
                <a:cs typeface="Arial" pitchFamily="34" charset="0"/>
              </a:rPr>
              <a:t>CONTAMINACIÓN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Users\Edu y Susa\AppData\Local\Microsoft\Windows\Temporary Internet Files\Low\Content.IE5\8CEMSKCY\10-6Fo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92375"/>
            <a:ext cx="7324725"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3 Rectángulo"/>
          <p:cNvSpPr>
            <a:spLocks noChangeArrowheads="1"/>
          </p:cNvSpPr>
          <p:nvPr/>
        </p:nvSpPr>
        <p:spPr bwMode="auto">
          <a:xfrm>
            <a:off x="714375" y="765175"/>
            <a:ext cx="75723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En la situación habitual de la atmósfera la temperatura desciende con la altitud lo que favorece que suba el aire más caliente (menos denso) y arrastre a los contaminantes hacia arriba. </a:t>
            </a:r>
            <a:r>
              <a:rPr lang="es-ES" altLang="es-PE"/>
              <a:t/>
            </a:r>
            <a:br>
              <a:rPr lang="es-ES" altLang="es-PE"/>
            </a:br>
            <a:endParaRPr lang="es-ES" altLang="es-PE"/>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Edu y Susa\AppData\Local\Microsoft\Windows\Temporary Internet Files\Low\Content.IE5\314C8DYU\10-7Fo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644775"/>
            <a:ext cx="6923088"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3 Rectángulo"/>
          <p:cNvSpPr>
            <a:spLocks noChangeArrowheads="1"/>
          </p:cNvSpPr>
          <p:nvPr/>
        </p:nvSpPr>
        <p:spPr bwMode="auto">
          <a:xfrm>
            <a:off x="755650" y="549275"/>
            <a:ext cx="75723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dirty="0">
                <a:latin typeface="Arial" charset="0"/>
                <a:cs typeface="Arial" charset="0"/>
              </a:rPr>
              <a:t>En una situación de </a:t>
            </a:r>
            <a:r>
              <a:rPr lang="es-ES" altLang="es-PE" sz="2400" dirty="0">
                <a:solidFill>
                  <a:srgbClr val="FFFF00"/>
                </a:solidFill>
                <a:latin typeface="Arial" charset="0"/>
                <a:cs typeface="Arial" charset="0"/>
              </a:rPr>
              <a:t>inversión térmica </a:t>
            </a:r>
            <a:r>
              <a:rPr lang="es-ES" altLang="es-PE" sz="2400" dirty="0">
                <a:latin typeface="Arial" charset="0"/>
                <a:cs typeface="Arial" charset="0"/>
              </a:rPr>
              <a:t>una capa de aire más cálido se sitúa sobre el aire superficial más frío e impide la ascensión de este último (más denso), por lo que la contaminación queda encerrada y va aumentando.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2 Rectángulo"/>
          <p:cNvSpPr>
            <a:spLocks noChangeArrowheads="1"/>
          </p:cNvSpPr>
          <p:nvPr/>
        </p:nvSpPr>
        <p:spPr bwMode="auto">
          <a:xfrm>
            <a:off x="571500" y="885825"/>
            <a:ext cx="7816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Las reacciones </a:t>
            </a:r>
            <a:r>
              <a:rPr lang="es-ES" altLang="es-PE" sz="2400" b="1">
                <a:latin typeface="Arial" charset="0"/>
                <a:cs typeface="Arial" charset="0"/>
              </a:rPr>
              <a:t>fotoquímicas</a:t>
            </a:r>
            <a:r>
              <a:rPr lang="es-ES" altLang="es-PE" sz="2400">
                <a:latin typeface="Arial" charset="0"/>
                <a:cs typeface="Arial" charset="0"/>
              </a:rPr>
              <a:t> que originan este fenómeno suceden cuando la mezcla de óxidos de nitrógeno e hidrocarburos volátiles emitida por los automóviles y el oxígeno atmosférico reaccionan, gracias a la luz solar, formando ozono. </a:t>
            </a:r>
          </a:p>
          <a:p>
            <a:pPr eaLnBrk="1" hangingPunct="1"/>
            <a:endParaRPr lang="es-ES" altLang="es-PE"/>
          </a:p>
          <a:p>
            <a:pPr eaLnBrk="1" hangingPunct="1"/>
            <a:endParaRPr lang="es-ES" altLang="es-PE"/>
          </a:p>
          <a:p>
            <a:pPr eaLnBrk="1" hangingPunct="1"/>
            <a:endParaRPr lang="es-ES" altLang="es-PE"/>
          </a:p>
          <a:p>
            <a:pPr eaLnBrk="1" hangingPunct="1"/>
            <a:endParaRPr lang="es-ES" altLang="es-PE"/>
          </a:p>
        </p:txBody>
      </p:sp>
      <p:sp>
        <p:nvSpPr>
          <p:cNvPr id="66563" name="Text Box 1028"/>
          <p:cNvSpPr txBox="1">
            <a:spLocks noChangeArrowheads="1"/>
          </p:cNvSpPr>
          <p:nvPr/>
        </p:nvSpPr>
        <p:spPr bwMode="auto">
          <a:xfrm>
            <a:off x="2195513" y="3111500"/>
            <a:ext cx="51816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s-ES" altLang="es-PE" sz="2400"/>
              <a:t>NO</a:t>
            </a:r>
            <a:r>
              <a:rPr lang="es-ES" altLang="es-PE" sz="2400" baseline="-25000"/>
              <a:t>2</a:t>
            </a:r>
            <a:r>
              <a:rPr lang="es-ES" altLang="es-PE" sz="2400"/>
              <a:t>+luz </a:t>
            </a:r>
            <a:r>
              <a:rPr lang="es-ES" altLang="es-PE" sz="2400">
                <a:sym typeface="Wingdings" pitchFamily="2" charset="2"/>
              </a:rPr>
              <a:t> </a:t>
            </a:r>
            <a:r>
              <a:rPr lang="es-ES" altLang="es-PE" sz="2400"/>
              <a:t>NO+O    ;   O+O</a:t>
            </a:r>
            <a:r>
              <a:rPr lang="es-ES" altLang="es-PE" sz="2400" baseline="-25000"/>
              <a:t>2</a:t>
            </a:r>
            <a:r>
              <a:rPr lang="es-ES" altLang="es-PE" sz="2400"/>
              <a:t> </a:t>
            </a:r>
            <a:r>
              <a:rPr lang="es-ES" altLang="es-PE" sz="2400">
                <a:sym typeface="Wingdings" pitchFamily="2" charset="2"/>
              </a:rPr>
              <a:t> </a:t>
            </a:r>
            <a:r>
              <a:rPr lang="es-ES" altLang="es-PE" sz="2400"/>
              <a:t>O</a:t>
            </a:r>
            <a:r>
              <a:rPr lang="es-ES" altLang="es-PE" sz="2400" baseline="-25000"/>
              <a:t>3</a:t>
            </a:r>
            <a:endParaRPr lang="es-ES" altLang="es-PE" sz="2400"/>
          </a:p>
        </p:txBody>
      </p:sp>
      <p:sp>
        <p:nvSpPr>
          <p:cNvPr id="66564" name="4 Rectángulo"/>
          <p:cNvSpPr>
            <a:spLocks noChangeArrowheads="1"/>
          </p:cNvSpPr>
          <p:nvPr/>
        </p:nvSpPr>
        <p:spPr bwMode="auto">
          <a:xfrm>
            <a:off x="539750" y="3857625"/>
            <a:ext cx="7777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a:latin typeface="Arial" charset="0"/>
                <a:cs typeface="Arial" charset="0"/>
              </a:rPr>
              <a:t>El ozono es una molécula muy reactiva que sigue reaccionando con otros contaminantes presentes en el aire y acaba formando un conjunto de varias decenas de sustancias distintas como nitratos de peroxiacilo (PAN), peróxido de hidrógeno (H</a:t>
            </a:r>
            <a:r>
              <a:rPr lang="es-ES" altLang="es-PE" sz="2400" baseline="-25000">
                <a:latin typeface="Arial" charset="0"/>
                <a:cs typeface="Arial" charset="0"/>
              </a:rPr>
              <a:t>2</a:t>
            </a:r>
            <a:r>
              <a:rPr lang="es-ES" altLang="es-PE" sz="2400">
                <a:latin typeface="Arial" charset="0"/>
                <a:cs typeface="Arial" charset="0"/>
              </a:rPr>
              <a:t>O</a:t>
            </a:r>
            <a:r>
              <a:rPr lang="es-ES" altLang="es-PE" sz="2400" baseline="-25000">
                <a:latin typeface="Arial" charset="0"/>
                <a:cs typeface="Arial" charset="0"/>
              </a:rPr>
              <a:t>2</a:t>
            </a:r>
            <a:r>
              <a:rPr lang="es-ES" altLang="es-PE" sz="2400">
                <a:latin typeface="Arial" charset="0"/>
                <a:cs typeface="Arial" charset="0"/>
              </a:rPr>
              <a:t>), radicales hidroxilo (OH), formaldehido, etc.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animBg="1"/>
      <p:bldP spid="6656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20556" y="1177588"/>
            <a:ext cx="8143932" cy="523220"/>
          </a:xfrm>
          <a:prstGeom prst="rect">
            <a:avLst/>
          </a:prstGeom>
          <a:noFill/>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s-ES" sz="2800" b="1" dirty="0">
                <a:solidFill>
                  <a:srgbClr val="FF66FF"/>
                </a:solidFill>
                <a:latin typeface="Arial" pitchFamily="34" charset="0"/>
                <a:cs typeface="Arial" pitchFamily="34" charset="0"/>
              </a:rPr>
              <a:t>ALTERACIONES DE LA VISIBILIDAD</a:t>
            </a:r>
          </a:p>
        </p:txBody>
      </p:sp>
      <p:sp>
        <p:nvSpPr>
          <p:cNvPr id="82949" name="3 CuadroTexto"/>
          <p:cNvSpPr txBox="1">
            <a:spLocks noChangeArrowheads="1"/>
          </p:cNvSpPr>
          <p:nvPr/>
        </p:nvSpPr>
        <p:spPr bwMode="auto">
          <a:xfrm>
            <a:off x="323850" y="2276872"/>
            <a:ext cx="40005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dirty="0"/>
              <a:t>     </a:t>
            </a:r>
            <a:r>
              <a:rPr lang="es-ES" altLang="es-PE" sz="2400" dirty="0">
                <a:latin typeface="Arial" charset="0"/>
                <a:cs typeface="Arial" charset="0"/>
              </a:rPr>
              <a:t>Es debido a una alta concentración de partículas o gases que absorben y dispersan la luz</a:t>
            </a:r>
            <a:r>
              <a:rPr lang="es-ES" altLang="es-PE" sz="2400" dirty="0" smtClean="0">
                <a:latin typeface="Arial" charset="0"/>
                <a:cs typeface="Arial" charset="0"/>
              </a:rPr>
              <a:t>.</a:t>
            </a:r>
            <a:endParaRPr lang="es-ES" altLang="es-PE" sz="2400" dirty="0">
              <a:latin typeface="Arial" charset="0"/>
              <a:cs typeface="Arial" charset="0"/>
            </a:endParaRPr>
          </a:p>
          <a:p>
            <a:pPr algn="just" eaLnBrk="1" hangingPunct="1"/>
            <a:r>
              <a:rPr lang="es-ES" altLang="es-PE" sz="2400" dirty="0">
                <a:latin typeface="Arial" charset="0"/>
                <a:cs typeface="Arial" charset="0"/>
              </a:rPr>
              <a:t>     Depende de la concentración y tamaño de las partículas</a:t>
            </a:r>
            <a:r>
              <a:rPr lang="es-ES" altLang="es-PE" sz="2400" dirty="0" smtClean="0">
                <a:latin typeface="Arial" charset="0"/>
                <a:cs typeface="Arial" charset="0"/>
              </a:rPr>
              <a:t>.</a:t>
            </a:r>
            <a:endParaRPr lang="es-ES" altLang="es-PE" sz="2400" dirty="0">
              <a:latin typeface="Arial" charset="0"/>
              <a:cs typeface="Arial" charset="0"/>
            </a:endParaRPr>
          </a:p>
          <a:p>
            <a:pPr algn="just" eaLnBrk="1" hangingPunct="1"/>
            <a:r>
              <a:rPr lang="es-ES" altLang="es-PE" sz="2400" dirty="0">
                <a:latin typeface="Arial" charset="0"/>
                <a:cs typeface="Arial" charset="0"/>
              </a:rPr>
              <a:t>     Es un efecto local.</a:t>
            </a:r>
            <a:endParaRPr lang="es-ES" altLang="es-PE" dirty="0">
              <a:latin typeface="Arial" charset="0"/>
              <a:cs typeface="Arial" charset="0"/>
            </a:endParaRPr>
          </a:p>
        </p:txBody>
      </p:sp>
      <p:pic>
        <p:nvPicPr>
          <p:cNvPr id="82950" name="Picture 9" descr="C:\Users\Edu y Susa\AppData\Local\Microsoft\Windows\Temporary Internet Files\Low\Content.IE5\OZOM7L7T\2415634583_4527d14e3d[1].jpg"/>
          <p:cNvPicPr>
            <a:picLocks noChangeAspect="1" noChangeArrowheads="1"/>
          </p:cNvPicPr>
          <p:nvPr/>
        </p:nvPicPr>
        <p:blipFill>
          <a:blip r:embed="rId2">
            <a:extLst>
              <a:ext uri="{28A0092B-C50C-407E-A947-70E740481C1C}">
                <a14:useLocalDpi xmlns:a14="http://schemas.microsoft.com/office/drawing/2010/main" val="0"/>
              </a:ext>
            </a:extLst>
          </a:blip>
          <a:srcRect l="7938"/>
          <a:stretch>
            <a:fillRect/>
          </a:stretch>
        </p:blipFill>
        <p:spPr bwMode="auto">
          <a:xfrm>
            <a:off x="4572000" y="2420938"/>
            <a:ext cx="38004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0.gstatic.com/images?q=tbn:ANd9GcT4GNI9p_kP1cF6rZehBNrMk0K3mgul5w7Rs1_TpCcasRKGH1u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52513"/>
            <a:ext cx="70596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CuadroTexto"/>
          <p:cNvSpPr txBox="1">
            <a:spLocks noChangeArrowheads="1"/>
          </p:cNvSpPr>
          <p:nvPr/>
        </p:nvSpPr>
        <p:spPr bwMode="auto">
          <a:xfrm>
            <a:off x="973138" y="5229225"/>
            <a:ext cx="3238500" cy="461963"/>
          </a:xfrm>
          <a:prstGeom prst="rect">
            <a:avLst/>
          </a:prstGeom>
          <a:noFill/>
          <a:ln w="9525">
            <a:noFill/>
            <a:miter lim="800000"/>
            <a:headEnd/>
            <a:tailEnd/>
          </a:ln>
        </p:spPr>
        <p:txBody>
          <a:bodyPr>
            <a:spAutoFit/>
          </a:bodyPr>
          <a:lstStyle/>
          <a:p>
            <a:pPr>
              <a:defRPr/>
            </a:pPr>
            <a:r>
              <a:rPr lang="es-PE"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ECOSISTEMA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4063" y="785813"/>
            <a:ext cx="7675562" cy="2676525"/>
          </a:xfrm>
          <a:prstGeom prst="rect">
            <a:avLst/>
          </a:prstGeom>
        </p:spPr>
        <p:txBody>
          <a:bodyPr>
            <a:spAutoFit/>
          </a:bodyPr>
          <a:lstStyle/>
          <a:p>
            <a:pPr algn="just">
              <a:defRPr/>
            </a:pPr>
            <a:r>
              <a:rPr lang="en-GB" sz="2800" b="1" kern="0" dirty="0">
                <a:solidFill>
                  <a:srgbClr val="FF0000"/>
                </a:solidFill>
                <a:effectLst>
                  <a:outerShdw blurRad="38100" dist="38100" dir="2700000" algn="tl">
                    <a:srgbClr val="000000"/>
                  </a:outerShdw>
                </a:effectLst>
                <a:latin typeface="Arial" charset="0"/>
              </a:rPr>
              <a:t>CONTAMINACIÓN AMBIENTAL</a:t>
            </a:r>
          </a:p>
          <a:p>
            <a:pPr algn="just">
              <a:defRPr/>
            </a:pPr>
            <a:r>
              <a:rPr lang="es-ES" sz="2800" dirty="0">
                <a:latin typeface="Arial" charset="0"/>
                <a:cs typeface="Arial" charset="0"/>
              </a:rPr>
              <a:t>Se refiere a cualquier descarga de material o energía hacia el suelo, agua o aire que pueda causar un detrimento agudo (corto plazo), o crónico (largo plazo), al balance ecológico del ambiente o que disminuya la calidad de vida. </a:t>
            </a:r>
            <a:endParaRPr lang="es-ES" sz="2800" b="1" dirty="0">
              <a:latin typeface="Arial" charset="0"/>
              <a:cs typeface="Arial" charset="0"/>
            </a:endParaRPr>
          </a:p>
        </p:txBody>
      </p:sp>
      <p:pic>
        <p:nvPicPr>
          <p:cNvPr id="18435" name="Picture 4" descr="http://zonasafaritv.com/wp-content/uploads/2009/12/contaminacion-ambiental-efectos-seres-vivos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643313"/>
            <a:ext cx="411321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lón">
  <a:themeElements>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fontScheme name="Teló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lón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Telón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Telón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Telón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Teló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Teló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Teló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Teló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5">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cuenci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uencia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ecuencia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ecuencia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ecuencia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ecuencia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ecuencia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ecuencia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ecuencia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ecuencia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6417</TotalTime>
  <Words>3248</Words>
  <Application>Microsoft Office PowerPoint</Application>
  <PresentationFormat>Presentación en pantalla (4:3)</PresentationFormat>
  <Paragraphs>332</Paragraphs>
  <Slides>73</Slides>
  <Notes>5</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73</vt:i4>
      </vt:variant>
    </vt:vector>
  </HeadingPairs>
  <TitlesOfParts>
    <vt:vector size="76" baseType="lpstr">
      <vt:lpstr>Telón</vt:lpstr>
      <vt:lpstr>Tema5</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CLASES DE INTOXICACIONES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CONTAMINANTES EMITIDOS POR LOS VEHÍCULOS AUTOMÓVILES</vt:lpstr>
      <vt:lpstr>Presentación de PowerPoint</vt:lpstr>
      <vt:lpstr>Presentación de PowerPoint</vt:lpstr>
      <vt:lpstr>Presentación de PowerPoint</vt:lpstr>
      <vt:lpstr>Presentación de PowerPoint</vt:lpstr>
      <vt:lpstr>Presentación de PowerPoint</vt:lpstr>
      <vt:lpstr>LOS CONTAMINANTES BIOLÓGICOS </vt:lpstr>
      <vt:lpstr>Presentación de PowerPoint</vt:lpstr>
      <vt:lpstr>FORMAS DE CONTAMINACIÓN  </vt:lpstr>
      <vt:lpstr>LA CONTAMINACIÓN DEL AIRE </vt:lpstr>
      <vt:lpstr>LA CONTAMINACIÓN DEL AGUA  </vt:lpstr>
      <vt:lpstr>LA CONTAMINACIÓN DEL SUELO  </vt:lpstr>
      <vt:lpstr>LA CONTAMINACIÓN DE LOS ALIMENTOS </vt:lpstr>
      <vt:lpstr>LA CONTAMINACIÓN AGRÍCOLA </vt:lpstr>
      <vt:lpstr>LA CONTAMINACIÓN ÓPTICA  </vt:lpstr>
      <vt:lpstr>LA CONTAMINACIÓN SENSORIAL  </vt:lpstr>
      <vt:lpstr>Presentación de PowerPoint</vt:lpstr>
      <vt:lpstr>EFECTOS DE LA CONTAMINACIÓN</vt:lpstr>
      <vt:lpstr>Presentación de PowerPoint</vt:lpstr>
      <vt:lpstr>SOBRE EL MEDIO AMBIENTE</vt:lpstr>
      <vt:lpstr>Efecto invernadero</vt:lpstr>
      <vt:lpstr>Presentación de PowerPoint</vt:lpstr>
      <vt:lpstr>  LLUVIA ÁCIDA</vt:lpstr>
      <vt:lpstr>Presentación de PowerPoint</vt:lpstr>
      <vt:lpstr>Presentación de PowerPoint</vt:lpstr>
      <vt:lpstr>AGOTAMIENTO DE LA CAPA DE OZONO</vt:lpstr>
      <vt:lpstr>CAPA DE OZONO</vt:lpstr>
      <vt:lpstr>EFECTO LOCAL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MALDONADO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RUTH</dc:creator>
  <cp:lastModifiedBy>RUTH</cp:lastModifiedBy>
  <cp:revision>423</cp:revision>
  <dcterms:created xsi:type="dcterms:W3CDTF">2005-12-25T23:17:02Z</dcterms:created>
  <dcterms:modified xsi:type="dcterms:W3CDTF">2015-05-03T17:56:03Z</dcterms:modified>
</cp:coreProperties>
</file>