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4228" r:id="rId2"/>
  </p:sldMasterIdLst>
  <p:notesMasterIdLst>
    <p:notesMasterId r:id="rId87"/>
  </p:notesMasterIdLst>
  <p:handoutMasterIdLst>
    <p:handoutMasterId r:id="rId88"/>
  </p:handoutMasterIdLst>
  <p:sldIdLst>
    <p:sldId id="256" r:id="rId3"/>
    <p:sldId id="257" r:id="rId4"/>
    <p:sldId id="258" r:id="rId5"/>
    <p:sldId id="334" r:id="rId6"/>
    <p:sldId id="335" r:id="rId7"/>
    <p:sldId id="336" r:id="rId8"/>
    <p:sldId id="337" r:id="rId9"/>
    <p:sldId id="359" r:id="rId10"/>
    <p:sldId id="361" r:id="rId11"/>
    <p:sldId id="338" r:id="rId12"/>
    <p:sldId id="339" r:id="rId13"/>
    <p:sldId id="341" r:id="rId14"/>
    <p:sldId id="342" r:id="rId15"/>
    <p:sldId id="343" r:id="rId16"/>
    <p:sldId id="345" r:id="rId17"/>
    <p:sldId id="348" r:id="rId18"/>
    <p:sldId id="349" r:id="rId19"/>
    <p:sldId id="350" r:id="rId20"/>
    <p:sldId id="351" r:id="rId21"/>
    <p:sldId id="354" r:id="rId22"/>
    <p:sldId id="357" r:id="rId23"/>
    <p:sldId id="260" r:id="rId24"/>
    <p:sldId id="261" r:id="rId25"/>
    <p:sldId id="262" r:id="rId26"/>
    <p:sldId id="263" r:id="rId27"/>
    <p:sldId id="264" r:id="rId28"/>
    <p:sldId id="265" r:id="rId29"/>
    <p:sldId id="317" r:id="rId30"/>
    <p:sldId id="266" r:id="rId31"/>
    <p:sldId id="267" r:id="rId32"/>
    <p:sldId id="301" r:id="rId33"/>
    <p:sldId id="268" r:id="rId34"/>
    <p:sldId id="269" r:id="rId35"/>
    <p:sldId id="270" r:id="rId36"/>
    <p:sldId id="313" r:id="rId37"/>
    <p:sldId id="365" r:id="rId38"/>
    <p:sldId id="312" r:id="rId39"/>
    <p:sldId id="271" r:id="rId40"/>
    <p:sldId id="329" r:id="rId41"/>
    <p:sldId id="272" r:id="rId42"/>
    <p:sldId id="273" r:id="rId43"/>
    <p:sldId id="274" r:id="rId44"/>
    <p:sldId id="302" r:id="rId45"/>
    <p:sldId id="275" r:id="rId46"/>
    <p:sldId id="322" r:id="rId47"/>
    <p:sldId id="276" r:id="rId48"/>
    <p:sldId id="310" r:id="rId49"/>
    <p:sldId id="303" r:id="rId50"/>
    <p:sldId id="278" r:id="rId51"/>
    <p:sldId id="316" r:id="rId52"/>
    <p:sldId id="309" r:id="rId53"/>
    <p:sldId id="279" r:id="rId54"/>
    <p:sldId id="280" r:id="rId55"/>
    <p:sldId id="281" r:id="rId56"/>
    <p:sldId id="332" r:id="rId57"/>
    <p:sldId id="282" r:id="rId58"/>
    <p:sldId id="326" r:id="rId59"/>
    <p:sldId id="308" r:id="rId60"/>
    <p:sldId id="330" r:id="rId61"/>
    <p:sldId id="283" r:id="rId62"/>
    <p:sldId id="284" r:id="rId63"/>
    <p:sldId id="285" r:id="rId64"/>
    <p:sldId id="319" r:id="rId65"/>
    <p:sldId id="286" r:id="rId66"/>
    <p:sldId id="287" r:id="rId67"/>
    <p:sldId id="320" r:id="rId68"/>
    <p:sldId id="288" r:id="rId69"/>
    <p:sldId id="289" r:id="rId70"/>
    <p:sldId id="290" r:id="rId71"/>
    <p:sldId id="291" r:id="rId72"/>
    <p:sldId id="292" r:id="rId73"/>
    <p:sldId id="293" r:id="rId74"/>
    <p:sldId id="306" r:id="rId75"/>
    <p:sldId id="307" r:id="rId76"/>
    <p:sldId id="294" r:id="rId77"/>
    <p:sldId id="295" r:id="rId78"/>
    <p:sldId id="304" r:id="rId79"/>
    <p:sldId id="296" r:id="rId80"/>
    <p:sldId id="297" r:id="rId81"/>
    <p:sldId id="305" r:id="rId82"/>
    <p:sldId id="298" r:id="rId83"/>
    <p:sldId id="331" r:id="rId84"/>
    <p:sldId id="299" r:id="rId85"/>
    <p:sldId id="300" r:id="rId86"/>
  </p:sldIdLst>
  <p:sldSz cx="9144000" cy="6858000" type="screen4x3"/>
  <p:notesSz cx="6888163" cy="10020300"/>
  <p:defaultTextStyle>
    <a:defPPr>
      <a:defRPr lang="en-GB"/>
    </a:defPPr>
    <a:lvl1pPr algn="l" rtl="0" fontAlgn="base">
      <a:spcBef>
        <a:spcPct val="0"/>
      </a:spcBef>
      <a:spcAft>
        <a:spcPct val="0"/>
      </a:spcAft>
      <a:defRPr sz="2800" kern="1200">
        <a:solidFill>
          <a:schemeClr val="tx1"/>
        </a:solidFill>
        <a:latin typeface="Arial" charset="0"/>
        <a:ea typeface="+mn-ea"/>
        <a:cs typeface="+mn-cs"/>
      </a:defRPr>
    </a:lvl1pPr>
    <a:lvl2pPr marL="457200" algn="l" rtl="0" fontAlgn="base">
      <a:spcBef>
        <a:spcPct val="0"/>
      </a:spcBef>
      <a:spcAft>
        <a:spcPct val="0"/>
      </a:spcAft>
      <a:defRPr sz="2800" kern="1200">
        <a:solidFill>
          <a:schemeClr val="tx1"/>
        </a:solidFill>
        <a:latin typeface="Arial" charset="0"/>
        <a:ea typeface="+mn-ea"/>
        <a:cs typeface="+mn-cs"/>
      </a:defRPr>
    </a:lvl2pPr>
    <a:lvl3pPr marL="914400" algn="l" rtl="0" fontAlgn="base">
      <a:spcBef>
        <a:spcPct val="0"/>
      </a:spcBef>
      <a:spcAft>
        <a:spcPct val="0"/>
      </a:spcAft>
      <a:defRPr sz="2800" kern="1200">
        <a:solidFill>
          <a:schemeClr val="tx1"/>
        </a:solidFill>
        <a:latin typeface="Arial" charset="0"/>
        <a:ea typeface="+mn-ea"/>
        <a:cs typeface="+mn-cs"/>
      </a:defRPr>
    </a:lvl3pPr>
    <a:lvl4pPr marL="1371600" algn="l" rtl="0" fontAlgn="base">
      <a:spcBef>
        <a:spcPct val="0"/>
      </a:spcBef>
      <a:spcAft>
        <a:spcPct val="0"/>
      </a:spcAft>
      <a:defRPr sz="2800" kern="1200">
        <a:solidFill>
          <a:schemeClr val="tx1"/>
        </a:solidFill>
        <a:latin typeface="Arial" charset="0"/>
        <a:ea typeface="+mn-ea"/>
        <a:cs typeface="+mn-cs"/>
      </a:defRPr>
    </a:lvl4pPr>
    <a:lvl5pPr marL="1828800" algn="l" rtl="0" fontAlgn="base">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CC99"/>
    <a:srgbClr val="FFCC00"/>
    <a:srgbClr val="FF99FF"/>
    <a:srgbClr val="99FF99"/>
    <a:srgbClr val="FF66FF"/>
    <a:srgbClr val="FF6600"/>
    <a:srgbClr val="3366FF"/>
    <a:srgbClr val="00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5699" autoAdjust="0"/>
  </p:normalViewPr>
  <p:slideViewPr>
    <p:cSldViewPr>
      <p:cViewPr>
        <p:scale>
          <a:sx n="60" d="100"/>
          <a:sy n="60" d="100"/>
        </p:scale>
        <p:origin x="-1440" y="-3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84500" cy="501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76803" name="Rectangle 3"/>
          <p:cNvSpPr>
            <a:spLocks noGrp="1" noChangeArrowheads="1"/>
          </p:cNvSpPr>
          <p:nvPr>
            <p:ph type="dt" sz="quarter" idx="1"/>
          </p:nvPr>
        </p:nvSpPr>
        <p:spPr bwMode="auto">
          <a:xfrm>
            <a:off x="3902075" y="0"/>
            <a:ext cx="2984500" cy="501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76804" name="Rectangle 4"/>
          <p:cNvSpPr>
            <a:spLocks noGrp="1" noChangeArrowheads="1"/>
          </p:cNvSpPr>
          <p:nvPr>
            <p:ph type="ftr" sz="quarter" idx="2"/>
          </p:nvPr>
        </p:nvSpPr>
        <p:spPr bwMode="auto">
          <a:xfrm>
            <a:off x="0" y="9517063"/>
            <a:ext cx="2984500" cy="501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76805" name="Rectangle 5"/>
          <p:cNvSpPr>
            <a:spLocks noGrp="1" noChangeArrowheads="1"/>
          </p:cNvSpPr>
          <p:nvPr>
            <p:ph type="sldNum" sz="quarter" idx="3"/>
          </p:nvPr>
        </p:nvSpPr>
        <p:spPr bwMode="auto">
          <a:xfrm>
            <a:off x="3902075" y="9517063"/>
            <a:ext cx="2984500" cy="501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1B62639-B3D2-4C5B-AA8E-CFCD71601113}" type="slidenum">
              <a:rPr lang="en-GB"/>
              <a:pPr>
                <a:defRPr/>
              </a:pPr>
              <a:t>‹Nº›</a:t>
            </a:fld>
            <a:endParaRPr lang="en-GB"/>
          </a:p>
        </p:txBody>
      </p:sp>
    </p:spTree>
    <p:extLst>
      <p:ext uri="{BB962C8B-B14F-4D97-AF65-F5344CB8AC3E}">
        <p14:creationId xmlns:p14="http://schemas.microsoft.com/office/powerpoint/2010/main" val="3962135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pPr>
              <a:defRPr/>
            </a:pPr>
            <a:endParaRPr lang="es-PE"/>
          </a:p>
        </p:txBody>
      </p:sp>
      <p:sp>
        <p:nvSpPr>
          <p:cNvPr id="3" name="2 Marcador de fecha"/>
          <p:cNvSpPr>
            <a:spLocks noGrp="1"/>
          </p:cNvSpPr>
          <p:nvPr>
            <p:ph type="dt" idx="1"/>
          </p:nvPr>
        </p:nvSpPr>
        <p:spPr>
          <a:xfrm>
            <a:off x="3902075" y="0"/>
            <a:ext cx="2984500" cy="501650"/>
          </a:xfrm>
          <a:prstGeom prst="rect">
            <a:avLst/>
          </a:prstGeom>
        </p:spPr>
        <p:txBody>
          <a:bodyPr vert="horz" lIns="91440" tIns="45720" rIns="91440" bIns="45720" rtlCol="0"/>
          <a:lstStyle>
            <a:lvl1pPr algn="r">
              <a:defRPr sz="1200"/>
            </a:lvl1pPr>
          </a:lstStyle>
          <a:p>
            <a:pPr>
              <a:defRPr/>
            </a:pPr>
            <a:fld id="{75817D06-EBFC-477A-8288-4555C250324D}" type="datetimeFigureOut">
              <a:rPr lang="es-PE"/>
              <a:pPr>
                <a:defRPr/>
              </a:pPr>
              <a:t>18/05/2015</a:t>
            </a:fld>
            <a:endParaRPr lang="es-PE"/>
          </a:p>
        </p:txBody>
      </p:sp>
      <p:sp>
        <p:nvSpPr>
          <p:cNvPr id="4" name="3 Marcador de imagen de diapositiva"/>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1440" tIns="45720" rIns="91440" bIns="45720" rtlCol="0" anchor="ctr"/>
          <a:lstStyle/>
          <a:p>
            <a:pPr lvl="0"/>
            <a:endParaRPr lang="es-PE" noProof="0" smtClean="0"/>
          </a:p>
        </p:txBody>
      </p:sp>
      <p:sp>
        <p:nvSpPr>
          <p:cNvPr id="5" name="4 Marcador de notas"/>
          <p:cNvSpPr>
            <a:spLocks noGrp="1"/>
          </p:cNvSpPr>
          <p:nvPr>
            <p:ph type="body" sz="quarter" idx="3"/>
          </p:nvPr>
        </p:nvSpPr>
        <p:spPr>
          <a:xfrm>
            <a:off x="688975" y="4759325"/>
            <a:ext cx="5510213" cy="4510088"/>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smtClean="0"/>
          </a:p>
        </p:txBody>
      </p:sp>
      <p:sp>
        <p:nvSpPr>
          <p:cNvPr id="6" name="5 Marcador de pie de página"/>
          <p:cNvSpPr>
            <a:spLocks noGrp="1"/>
          </p:cNvSpPr>
          <p:nvPr>
            <p:ph type="ftr" sz="quarter" idx="4"/>
          </p:nvPr>
        </p:nvSpPr>
        <p:spPr>
          <a:xfrm>
            <a:off x="0" y="9517063"/>
            <a:ext cx="2984500" cy="501650"/>
          </a:xfrm>
          <a:prstGeom prst="rect">
            <a:avLst/>
          </a:prstGeom>
        </p:spPr>
        <p:txBody>
          <a:bodyPr vert="horz" lIns="91440" tIns="45720" rIns="91440" bIns="45720" rtlCol="0" anchor="b"/>
          <a:lstStyle>
            <a:lvl1pPr algn="l">
              <a:defRPr sz="1200"/>
            </a:lvl1pPr>
          </a:lstStyle>
          <a:p>
            <a:pPr>
              <a:defRPr/>
            </a:pPr>
            <a:endParaRPr lang="es-PE"/>
          </a:p>
        </p:txBody>
      </p:sp>
      <p:sp>
        <p:nvSpPr>
          <p:cNvPr id="7" name="6 Marcador de número de diapositiva"/>
          <p:cNvSpPr>
            <a:spLocks noGrp="1"/>
          </p:cNvSpPr>
          <p:nvPr>
            <p:ph type="sldNum" sz="quarter" idx="5"/>
          </p:nvPr>
        </p:nvSpPr>
        <p:spPr>
          <a:xfrm>
            <a:off x="3902075" y="9517063"/>
            <a:ext cx="2984500" cy="501650"/>
          </a:xfrm>
          <a:prstGeom prst="rect">
            <a:avLst/>
          </a:prstGeom>
        </p:spPr>
        <p:txBody>
          <a:bodyPr vert="horz" lIns="91440" tIns="45720" rIns="91440" bIns="45720" rtlCol="0" anchor="b"/>
          <a:lstStyle>
            <a:lvl1pPr algn="r">
              <a:defRPr sz="1200"/>
            </a:lvl1pPr>
          </a:lstStyle>
          <a:p>
            <a:pPr>
              <a:defRPr/>
            </a:pPr>
            <a:fld id="{415E9679-A38F-4889-BB74-3A380ACD2F87}" type="slidenum">
              <a:rPr lang="es-PE"/>
              <a:pPr>
                <a:defRPr/>
              </a:pPr>
              <a:t>‹Nº›</a:t>
            </a:fld>
            <a:endParaRPr lang="es-PE"/>
          </a:p>
        </p:txBody>
      </p:sp>
    </p:spTree>
    <p:extLst>
      <p:ext uri="{BB962C8B-B14F-4D97-AF65-F5344CB8AC3E}">
        <p14:creationId xmlns:p14="http://schemas.microsoft.com/office/powerpoint/2010/main" val="2001682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fld id="{6B5D235B-30AD-46AC-88A8-3AAA3E53E7D1}" type="slidenum">
              <a:rPr lang="es-CL" altLang="es-PE" sz="1200" smtClean="0">
                <a:latin typeface="Times New Roman" pitchFamily="18" charset="0"/>
              </a:rPr>
              <a:pPr eaLnBrk="1" hangingPunct="1"/>
              <a:t>8</a:t>
            </a:fld>
            <a:endParaRPr lang="es-CL" altLang="es-PE" sz="1200" smtClean="0">
              <a:latin typeface="Times New Roman" pitchFamily="18"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altLang="es-PE"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9875" cy="6858000"/>
            <a:chOff x="0" y="0"/>
            <a:chExt cx="5770" cy="4320"/>
          </a:xfrm>
        </p:grpSpPr>
        <p:sp>
          <p:nvSpPr>
            <p:cNvPr id="5"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s-PE"/>
            </a:p>
          </p:txBody>
        </p:sp>
        <p:sp>
          <p:nvSpPr>
            <p:cNvPr id="6"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7"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8"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s-PE"/>
            </a:p>
          </p:txBody>
        </p:sp>
        <p:sp>
          <p:nvSpPr>
            <p:cNvPr id="9"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0"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2"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3"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4"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5"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6"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7"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8"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s-PE"/>
            </a:p>
          </p:txBody>
        </p:sp>
        <p:sp>
          <p:nvSpPr>
            <p:cNvPr id="19"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0"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1"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22"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23"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4"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s-PE"/>
            </a:p>
          </p:txBody>
        </p:sp>
        <p:sp>
          <p:nvSpPr>
            <p:cNvPr id="25"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s-PE"/>
            </a:p>
          </p:txBody>
        </p:sp>
      </p:grpSp>
      <p:sp>
        <p:nvSpPr>
          <p:cNvPr id="14360" name="Rectangle 24"/>
          <p:cNvSpPr>
            <a:spLocks noGrp="1" noChangeArrowheads="1"/>
          </p:cNvSpPr>
          <p:nvPr>
            <p:ph type="ctrTitle" sz="quarter"/>
          </p:nvPr>
        </p:nvSpPr>
        <p:spPr>
          <a:xfrm>
            <a:off x="685800" y="1600200"/>
            <a:ext cx="7772400" cy="1828800"/>
          </a:xfrm>
        </p:spPr>
        <p:txBody>
          <a:bodyPr/>
          <a:lstStyle>
            <a:lvl1pPr>
              <a:defRPr sz="4800"/>
            </a:lvl1pPr>
          </a:lstStyle>
          <a:p>
            <a:r>
              <a:rPr lang="en-GB"/>
              <a:t>Haga clic para cambiar el estilo de título	</a:t>
            </a:r>
          </a:p>
        </p:txBody>
      </p:sp>
      <p:sp>
        <p:nvSpPr>
          <p:cNvPr id="14361" name="Rectangle 2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GB"/>
              <a:t>Haga clic para modificar el estilo de subtítulo del patrón</a:t>
            </a:r>
          </a:p>
        </p:txBody>
      </p:sp>
      <p:sp>
        <p:nvSpPr>
          <p:cNvPr id="26" name="Rectangle 26"/>
          <p:cNvSpPr>
            <a:spLocks noGrp="1" noChangeArrowheads="1"/>
          </p:cNvSpPr>
          <p:nvPr>
            <p:ph type="dt" sz="quarter" idx="10"/>
          </p:nvPr>
        </p:nvSpPr>
        <p:spPr>
          <a:xfrm>
            <a:off x="457200" y="6243638"/>
            <a:ext cx="2133600" cy="457200"/>
          </a:xfrm>
        </p:spPr>
        <p:txBody>
          <a:bodyPr/>
          <a:lstStyle>
            <a:lvl1pPr>
              <a:defRPr/>
            </a:lvl1pPr>
          </a:lstStyle>
          <a:p>
            <a:pPr>
              <a:defRPr/>
            </a:pPr>
            <a:endParaRPr lang="en-GB"/>
          </a:p>
        </p:txBody>
      </p:sp>
      <p:sp>
        <p:nvSpPr>
          <p:cNvPr id="27" name="Rectangle 27"/>
          <p:cNvSpPr>
            <a:spLocks noGrp="1" noChangeArrowheads="1"/>
          </p:cNvSpPr>
          <p:nvPr>
            <p:ph type="ftr" sz="quarter" idx="11"/>
          </p:nvPr>
        </p:nvSpPr>
        <p:spPr/>
        <p:txBody>
          <a:bodyPr/>
          <a:lstStyle>
            <a:lvl1pPr>
              <a:defRPr/>
            </a:lvl1pPr>
          </a:lstStyle>
          <a:p>
            <a:pPr>
              <a:defRPr/>
            </a:pPr>
            <a:endParaRPr lang="en-GB"/>
          </a:p>
        </p:txBody>
      </p:sp>
      <p:sp>
        <p:nvSpPr>
          <p:cNvPr id="28" name="Rectangle 28"/>
          <p:cNvSpPr>
            <a:spLocks noGrp="1" noChangeArrowheads="1"/>
          </p:cNvSpPr>
          <p:nvPr>
            <p:ph type="sldNum" sz="quarter" idx="12"/>
          </p:nvPr>
        </p:nvSpPr>
        <p:spPr/>
        <p:txBody>
          <a:bodyPr/>
          <a:lstStyle>
            <a:lvl1pPr>
              <a:defRPr/>
            </a:lvl1pPr>
          </a:lstStyle>
          <a:p>
            <a:pPr>
              <a:defRPr/>
            </a:pPr>
            <a:fld id="{9C194ADC-B0DE-4357-A0B7-36CFF967BEF1}" type="slidenum">
              <a:rPr lang="en-GB"/>
              <a:pPr>
                <a:defRPr/>
              </a:pPr>
              <a:t>‹Nº›</a:t>
            </a:fld>
            <a:endParaRPr lang="en-GB"/>
          </a:p>
        </p:txBody>
      </p:sp>
    </p:spTree>
    <p:extLst>
      <p:ext uri="{BB962C8B-B14F-4D97-AF65-F5344CB8AC3E}">
        <p14:creationId xmlns:p14="http://schemas.microsoft.com/office/powerpoint/2010/main" val="392361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AD96525A-9107-46BA-A048-43968F3DB124}"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730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AA630F67-4CF9-497D-9347-9E97E79CB146}"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946270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2413"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PE"/>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PE"/>
              </a:p>
            </p:txBody>
          </p:sp>
          <p:sp>
            <p:nvSpPr>
              <p:cNvPr id="10" name="Freeform 6"/>
              <p:cNvSpPr>
                <a:spLocks/>
              </p:cNvSpPr>
              <p:nvPr/>
            </p:nvSpPr>
            <p:spPr bwMode="hidden">
              <a:xfrm>
                <a:off x="2898" y="3346"/>
                <a:ext cx="2851"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PE"/>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PE"/>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PE"/>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PE"/>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PE"/>
            </a:p>
          </p:txBody>
        </p:sp>
      </p:grpSp>
      <p:sp>
        <p:nvSpPr>
          <p:cNvPr id="112651" name="Rectangle 11"/>
          <p:cNvSpPr>
            <a:spLocks noGrp="1" noChangeArrowheads="1"/>
          </p:cNvSpPr>
          <p:nvPr>
            <p:ph type="ctrTitle" sz="quarter"/>
          </p:nvPr>
        </p:nvSpPr>
        <p:spPr>
          <a:xfrm>
            <a:off x="685800" y="1736725"/>
            <a:ext cx="7772400" cy="1920875"/>
          </a:xfrm>
        </p:spPr>
        <p:txBody>
          <a:bodyPr/>
          <a:lstStyle>
            <a:lvl1pPr>
              <a:defRPr sz="6000"/>
            </a:lvl1pPr>
          </a:lstStyle>
          <a:p>
            <a:r>
              <a:rPr lang="es-ES" smtClean="0"/>
              <a:t>Haga clic para modificar el estilo de título del patrón</a:t>
            </a:r>
            <a:endParaRPr lang="es-ES"/>
          </a:p>
        </p:txBody>
      </p:sp>
      <p:sp>
        <p:nvSpPr>
          <p:cNvPr id="11265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smtClean="0"/>
              <a:t>Haga clic para modificar el estilo de subtítulo del patrón</a:t>
            </a:r>
            <a:endParaRPr lang="es-ES"/>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GB"/>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GB"/>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3D953744-E98F-4B5B-8F9A-3C5304994CAC}" type="slidenum">
              <a:rPr lang="en-GB" smtClean="0"/>
              <a:pPr>
                <a:defRPr/>
              </a:pPr>
              <a:t>‹Nº›</a:t>
            </a:fld>
            <a:endParaRPr lang="en-GB"/>
          </a:p>
        </p:txBody>
      </p:sp>
    </p:spTree>
    <p:extLst>
      <p:ext uri="{BB962C8B-B14F-4D97-AF65-F5344CB8AC3E}">
        <p14:creationId xmlns:p14="http://schemas.microsoft.com/office/powerpoint/2010/main" val="149769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7E436751-CB3E-4788-A28E-D7C0C44DA4FA}"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17634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9AEB94C9-21C5-419D-B68B-34AE319CAEAC}"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01876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A3C54A78-0056-4680-A552-C29BA7CD02FB}"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35468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Rectangle 2"/>
          <p:cNvSpPr>
            <a:spLocks noGrp="1" noChangeArrowheads="1"/>
          </p:cNvSpPr>
          <p:nvPr>
            <p:ph type="dt" sz="half" idx="10"/>
          </p:nvPr>
        </p:nvSpPr>
        <p:spPr>
          <a:ln/>
        </p:spPr>
        <p:txBody>
          <a:bodyPr/>
          <a:lstStyle>
            <a:lvl1pPr>
              <a:defRPr/>
            </a:lvl1pPr>
          </a:lstStyle>
          <a:p>
            <a:pPr>
              <a:defRPr/>
            </a:pPr>
            <a:endParaRPr lang="en-GB"/>
          </a:p>
        </p:txBody>
      </p:sp>
      <p:sp>
        <p:nvSpPr>
          <p:cNvPr id="8" name="Rectangle 3"/>
          <p:cNvSpPr>
            <a:spLocks noGrp="1" noChangeArrowheads="1"/>
          </p:cNvSpPr>
          <p:nvPr>
            <p:ph type="sldNum" sz="quarter" idx="11"/>
          </p:nvPr>
        </p:nvSpPr>
        <p:spPr>
          <a:ln/>
        </p:spPr>
        <p:txBody>
          <a:bodyPr/>
          <a:lstStyle>
            <a:lvl1pPr>
              <a:defRPr/>
            </a:lvl1pPr>
          </a:lstStyle>
          <a:p>
            <a:pPr>
              <a:defRPr/>
            </a:pPr>
            <a:fld id="{03AC1C5D-DF59-454C-9692-11BA92695C95}" type="slidenum">
              <a:rPr lang="en-GB" smtClean="0"/>
              <a:pPr>
                <a:defRPr/>
              </a:pPr>
              <a:t>‹Nº›</a:t>
            </a:fld>
            <a:endParaRPr lang="en-GB"/>
          </a:p>
        </p:txBody>
      </p:sp>
      <p:sp>
        <p:nvSpPr>
          <p:cNvPr id="9"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778803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Rectangle 2"/>
          <p:cNvSpPr>
            <a:spLocks noGrp="1" noChangeArrowheads="1"/>
          </p:cNvSpPr>
          <p:nvPr>
            <p:ph type="dt" sz="half" idx="10"/>
          </p:nvPr>
        </p:nvSpPr>
        <p:spPr>
          <a:ln/>
        </p:spPr>
        <p:txBody>
          <a:bodyPr/>
          <a:lstStyle>
            <a:lvl1pPr>
              <a:defRPr/>
            </a:lvl1pPr>
          </a:lstStyle>
          <a:p>
            <a:pPr>
              <a:defRPr/>
            </a:pPr>
            <a:endParaRPr lang="en-GB"/>
          </a:p>
        </p:txBody>
      </p:sp>
      <p:sp>
        <p:nvSpPr>
          <p:cNvPr id="4" name="Rectangle 3"/>
          <p:cNvSpPr>
            <a:spLocks noGrp="1" noChangeArrowheads="1"/>
          </p:cNvSpPr>
          <p:nvPr>
            <p:ph type="sldNum" sz="quarter" idx="11"/>
          </p:nvPr>
        </p:nvSpPr>
        <p:spPr>
          <a:ln/>
        </p:spPr>
        <p:txBody>
          <a:bodyPr/>
          <a:lstStyle>
            <a:lvl1pPr>
              <a:defRPr/>
            </a:lvl1pPr>
          </a:lstStyle>
          <a:p>
            <a:pPr>
              <a:defRPr/>
            </a:pPr>
            <a:fld id="{1D4958BF-736D-4D64-BAD1-32E93EC7E626}" type="slidenum">
              <a:rPr lang="en-GB" smtClean="0"/>
              <a:pPr>
                <a:defRPr/>
              </a:pPr>
              <a:t>‹Nº›</a:t>
            </a:fld>
            <a:endParaRPr lang="en-GB"/>
          </a:p>
        </p:txBody>
      </p:sp>
      <p:sp>
        <p:nvSpPr>
          <p:cNvPr id="5"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131782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GB"/>
          </a:p>
        </p:txBody>
      </p:sp>
      <p:sp>
        <p:nvSpPr>
          <p:cNvPr id="3" name="Rectangle 3"/>
          <p:cNvSpPr>
            <a:spLocks noGrp="1" noChangeArrowheads="1"/>
          </p:cNvSpPr>
          <p:nvPr>
            <p:ph type="sldNum" sz="quarter" idx="11"/>
          </p:nvPr>
        </p:nvSpPr>
        <p:spPr>
          <a:ln/>
        </p:spPr>
        <p:txBody>
          <a:bodyPr/>
          <a:lstStyle>
            <a:lvl1pPr>
              <a:defRPr/>
            </a:lvl1pPr>
          </a:lstStyle>
          <a:p>
            <a:pPr>
              <a:defRPr/>
            </a:pPr>
            <a:fld id="{FFE46DCA-0C02-4583-BEC8-157021255BA7}" type="slidenum">
              <a:rPr lang="en-GB" smtClean="0"/>
              <a:pPr>
                <a:defRPr/>
              </a:pPr>
              <a:t>‹Nº›</a:t>
            </a:fld>
            <a:endParaRPr lang="en-GB"/>
          </a:p>
        </p:txBody>
      </p:sp>
      <p:sp>
        <p:nvSpPr>
          <p:cNvPr id="4"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575889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4A655B5D-AC28-4DCA-A76D-CE3F3CF5C33A}"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5310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E05F3504-BFC3-487B-9FC1-8F836DB2A075}"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933355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PE"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85041DF8-1A7F-4D78-A545-2F55A71F8A4A}"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66728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63AF1BFB-7D12-4E02-A644-5384198DDD70}"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715011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9D15DDE5-0541-4FA9-AC79-B0A8F10EF069}"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868162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imágenes prediseñadas"/>
          <p:cNvSpPr>
            <a:spLocks noGrp="1"/>
          </p:cNvSpPr>
          <p:nvPr>
            <p:ph type="clipArt" sz="half" idx="2"/>
          </p:nvPr>
        </p:nvSpPr>
        <p:spPr>
          <a:xfrm>
            <a:off x="4648200" y="1600200"/>
            <a:ext cx="4038600" cy="4525963"/>
          </a:xfrm>
        </p:spPr>
        <p:txBody>
          <a:bodyPr/>
          <a:lstStyle/>
          <a:p>
            <a:pPr lvl="0"/>
            <a:r>
              <a:rPr lang="es-ES" noProof="0" smtClean="0"/>
              <a:t>Haga clic en el icono para agregar una imagen prediseñada</a:t>
            </a:r>
            <a:endParaRPr lang="es-PE" noProof="0" smtClean="0"/>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31BADBD9-653C-46E2-A6B9-9E5F49F0D925}"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588242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01BF3EB6-DFBA-4272-88B0-E46EB57E83C7}" type="slidenum">
              <a:rPr lang="es-ES" smtClean="0"/>
              <a:pPr>
                <a:defRPr/>
              </a:pPr>
              <a:t>‹Nº›</a:t>
            </a:fld>
            <a:endParaRPr lang="es-ES"/>
          </a:p>
        </p:txBody>
      </p:sp>
      <p:sp>
        <p:nvSpPr>
          <p:cNvPr id="7" name="Rectangle 14"/>
          <p:cNvSpPr>
            <a:spLocks noGrp="1" noChangeArrowheads="1"/>
          </p:cNvSpPr>
          <p:nvPr>
            <p:ph type="ftr" sz="quarter"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298525029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8229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3938588"/>
            <a:ext cx="8229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31BADBD9-653C-46E2-A6B9-9E5F49F0D925}"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7801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reserve="1">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imágenes prediseñadas"/>
          <p:cNvSpPr>
            <a:spLocks noGrp="1"/>
          </p:cNvSpPr>
          <p:nvPr>
            <p:ph type="clipArt" sz="half" idx="1"/>
          </p:nvPr>
        </p:nvSpPr>
        <p:spPr>
          <a:xfrm>
            <a:off x="457200" y="1600200"/>
            <a:ext cx="4038600" cy="4525963"/>
          </a:xfrm>
        </p:spPr>
        <p:txBody>
          <a:bodyPr/>
          <a:lstStyle/>
          <a:p>
            <a:pPr lvl="0"/>
            <a:r>
              <a:rPr lang="es-ES" noProof="0" smtClean="0"/>
              <a:t>Haga clic en el icono para agregar una imagen prediseñada</a:t>
            </a:r>
            <a:endParaRPr lang="es-PE" noProof="0" smtClean="0"/>
          </a:p>
        </p:txBody>
      </p:sp>
      <p:sp>
        <p:nvSpPr>
          <p:cNvPr id="4" name="3 Marcador de texto"/>
          <p:cNvSpPr>
            <a:spLocks noGrp="1"/>
          </p:cNvSpPr>
          <p:nvPr>
            <p:ph type="body"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06E350E5-CF68-4516-BE26-A65F3F482E84}" type="slidenum">
              <a:rPr lang="es-ES" smtClean="0"/>
              <a:pPr>
                <a:defRPr/>
              </a:pPr>
              <a:t>‹Nº›</a:t>
            </a:fld>
            <a:endParaRPr lang="es-ES"/>
          </a:p>
        </p:txBody>
      </p:sp>
      <p:sp>
        <p:nvSpPr>
          <p:cNvPr id="7" name="Rectangle 14"/>
          <p:cNvSpPr>
            <a:spLocks noGrp="1" noChangeArrowheads="1"/>
          </p:cNvSpPr>
          <p:nvPr>
            <p:ph type="ftr" sz="quarter"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1910954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1E6D005A-7FCC-4B83-B1A7-03FE446262CD}" type="slidenum">
              <a:rPr lang="es-ES" smtClean="0"/>
              <a:pPr>
                <a:defRPr/>
              </a:pPr>
              <a:t>‹Nº›</a:t>
            </a:fld>
            <a:endParaRPr lang="es-ES"/>
          </a:p>
        </p:txBody>
      </p:sp>
      <p:sp>
        <p:nvSpPr>
          <p:cNvPr id="7" name="Rectangle 14"/>
          <p:cNvSpPr>
            <a:spLocks noGrp="1" noChangeArrowheads="1"/>
          </p:cNvSpPr>
          <p:nvPr>
            <p:ph type="ftr" sz="quarter" idx="12"/>
          </p:nvPr>
        </p:nvSpPr>
        <p:spPr>
          <a:ln/>
        </p:spPr>
        <p:txBody>
          <a:bodyPr/>
          <a:lstStyle>
            <a:lvl1pPr>
              <a:defRPr/>
            </a:lvl1pPr>
          </a:lstStyle>
          <a:p>
            <a:pPr>
              <a:defRPr/>
            </a:pPr>
            <a:endParaRPr lang="es-ES"/>
          </a:p>
        </p:txBody>
      </p:sp>
    </p:spTree>
    <p:extLst>
      <p:ext uri="{BB962C8B-B14F-4D97-AF65-F5344CB8AC3E}">
        <p14:creationId xmlns:p14="http://schemas.microsoft.com/office/powerpoint/2010/main" val="52552442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339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600200"/>
            <a:ext cx="4038600" cy="21907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648200" y="3943350"/>
            <a:ext cx="4038600" cy="21907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218"/>
          <p:cNvSpPr>
            <a:spLocks noGrp="1" noChangeArrowheads="1"/>
          </p:cNvSpPr>
          <p:nvPr>
            <p:ph type="sldNum" sz="quarter" idx="10"/>
          </p:nvPr>
        </p:nvSpPr>
        <p:spPr/>
        <p:txBody>
          <a:bodyPr/>
          <a:lstStyle>
            <a:lvl1pPr>
              <a:defRPr/>
            </a:lvl1pPr>
          </a:lstStyle>
          <a:p>
            <a:pPr>
              <a:defRPr/>
            </a:pPr>
            <a:fld id="{5EC29365-3DA8-4B20-B253-086CE1664FB7}" type="slidenum">
              <a:rPr lang="es-ES"/>
              <a:pPr>
                <a:defRPr/>
              </a:pPr>
              <a:t>‹Nº›</a:t>
            </a:fld>
            <a:endParaRPr lang="es-ES"/>
          </a:p>
        </p:txBody>
      </p:sp>
      <p:sp>
        <p:nvSpPr>
          <p:cNvPr id="7" name="Rectangle 219"/>
          <p:cNvSpPr>
            <a:spLocks noGrp="1" noChangeArrowheads="1"/>
          </p:cNvSpPr>
          <p:nvPr>
            <p:ph type="dt" sz="half" idx="11"/>
          </p:nvPr>
        </p:nvSpPr>
        <p:spPr/>
        <p:txBody>
          <a:bodyPr/>
          <a:lstStyle>
            <a:lvl1pPr>
              <a:defRPr/>
            </a:lvl1pPr>
          </a:lstStyle>
          <a:p>
            <a:pPr>
              <a:defRPr/>
            </a:pPr>
            <a:endParaRPr lang="es-ES"/>
          </a:p>
        </p:txBody>
      </p:sp>
      <p:sp>
        <p:nvSpPr>
          <p:cNvPr id="8" name="Rectangle 220"/>
          <p:cNvSpPr>
            <a:spLocks noGrp="1" noChangeArrowheads="1"/>
          </p:cNvSpPr>
          <p:nvPr>
            <p:ph type="ftr" sz="quarter" idx="12"/>
          </p:nvPr>
        </p:nvSpPr>
        <p:spPr/>
        <p:txBody>
          <a:bodyPr/>
          <a:lstStyle>
            <a:lvl1pPr>
              <a:defRPr/>
            </a:lvl1pPr>
          </a:lstStyle>
          <a:p>
            <a:pPr>
              <a:defRPr/>
            </a:pPr>
            <a:endParaRPr lang="es-ES"/>
          </a:p>
        </p:txBody>
      </p:sp>
    </p:spTree>
    <p:extLst>
      <p:ext uri="{BB962C8B-B14F-4D97-AF65-F5344CB8AC3E}">
        <p14:creationId xmlns:p14="http://schemas.microsoft.com/office/powerpoint/2010/main" val="294843499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ítulo y texto encima de l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8229600" cy="21907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57200" y="3943350"/>
            <a:ext cx="8229600" cy="21907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218"/>
          <p:cNvSpPr>
            <a:spLocks noGrp="1" noChangeArrowheads="1"/>
          </p:cNvSpPr>
          <p:nvPr>
            <p:ph type="sldNum" sz="quarter" idx="10"/>
          </p:nvPr>
        </p:nvSpPr>
        <p:spPr/>
        <p:txBody>
          <a:bodyPr/>
          <a:lstStyle>
            <a:lvl1pPr>
              <a:defRPr/>
            </a:lvl1pPr>
          </a:lstStyle>
          <a:p>
            <a:pPr>
              <a:defRPr/>
            </a:pPr>
            <a:fld id="{23964838-2928-477E-988C-FD985D80E75D}" type="slidenum">
              <a:rPr lang="es-ES"/>
              <a:pPr>
                <a:defRPr/>
              </a:pPr>
              <a:t>‹Nº›</a:t>
            </a:fld>
            <a:endParaRPr lang="es-ES"/>
          </a:p>
        </p:txBody>
      </p:sp>
      <p:sp>
        <p:nvSpPr>
          <p:cNvPr id="6" name="Rectangle 219"/>
          <p:cNvSpPr>
            <a:spLocks noGrp="1" noChangeArrowheads="1"/>
          </p:cNvSpPr>
          <p:nvPr>
            <p:ph type="dt" sz="half" idx="11"/>
          </p:nvPr>
        </p:nvSpPr>
        <p:spPr/>
        <p:txBody>
          <a:bodyPr/>
          <a:lstStyle>
            <a:lvl1pPr>
              <a:defRPr/>
            </a:lvl1pPr>
          </a:lstStyle>
          <a:p>
            <a:pPr>
              <a:defRPr/>
            </a:pPr>
            <a:endParaRPr lang="es-ES"/>
          </a:p>
        </p:txBody>
      </p:sp>
      <p:sp>
        <p:nvSpPr>
          <p:cNvPr id="7" name="Rectangle 220"/>
          <p:cNvSpPr>
            <a:spLocks noGrp="1" noChangeArrowheads="1"/>
          </p:cNvSpPr>
          <p:nvPr>
            <p:ph type="ftr" sz="quarter" idx="12"/>
          </p:nvPr>
        </p:nvSpPr>
        <p:spPr/>
        <p:txBody>
          <a:bodyPr/>
          <a:lstStyle>
            <a:lvl1pPr>
              <a:defRPr/>
            </a:lvl1pPr>
          </a:lstStyle>
          <a:p>
            <a:pPr>
              <a:defRPr/>
            </a:pPr>
            <a:endParaRPr lang="es-ES"/>
          </a:p>
        </p:txBody>
      </p:sp>
    </p:spTree>
    <p:extLst>
      <p:ext uri="{BB962C8B-B14F-4D97-AF65-F5344CB8AC3E}">
        <p14:creationId xmlns:p14="http://schemas.microsoft.com/office/powerpoint/2010/main" val="36065737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DCDD84C6-CB56-46E1-B001-4E8612C9E96C}"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9959512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Tx">
  <p:cSld name="Título, 2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contenido"/>
          <p:cNvSpPr>
            <a:spLocks noGrp="1"/>
          </p:cNvSpPr>
          <p:nvPr>
            <p:ph sz="quarter" idx="1"/>
          </p:nvPr>
        </p:nvSpPr>
        <p:spPr>
          <a:xfrm>
            <a:off x="457200" y="1600200"/>
            <a:ext cx="4038600" cy="21907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57200" y="3943350"/>
            <a:ext cx="4038600" cy="21907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half" idx="3"/>
          </p:nvPr>
        </p:nvSpPr>
        <p:spPr>
          <a:xfrm>
            <a:off x="4648200" y="1600200"/>
            <a:ext cx="4038600" cy="45339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218"/>
          <p:cNvSpPr>
            <a:spLocks noGrp="1" noChangeArrowheads="1"/>
          </p:cNvSpPr>
          <p:nvPr>
            <p:ph type="sldNum" sz="quarter" idx="10"/>
          </p:nvPr>
        </p:nvSpPr>
        <p:spPr/>
        <p:txBody>
          <a:bodyPr/>
          <a:lstStyle>
            <a:lvl1pPr>
              <a:defRPr/>
            </a:lvl1pPr>
          </a:lstStyle>
          <a:p>
            <a:pPr>
              <a:defRPr/>
            </a:pPr>
            <a:fld id="{116AA790-07EF-4370-909E-BEF01E92AECD}" type="slidenum">
              <a:rPr lang="es-ES"/>
              <a:pPr>
                <a:defRPr/>
              </a:pPr>
              <a:t>‹Nº›</a:t>
            </a:fld>
            <a:endParaRPr lang="es-ES"/>
          </a:p>
        </p:txBody>
      </p:sp>
      <p:sp>
        <p:nvSpPr>
          <p:cNvPr id="7" name="Rectangle 219"/>
          <p:cNvSpPr>
            <a:spLocks noGrp="1" noChangeArrowheads="1"/>
          </p:cNvSpPr>
          <p:nvPr>
            <p:ph type="dt" sz="half" idx="11"/>
          </p:nvPr>
        </p:nvSpPr>
        <p:spPr/>
        <p:txBody>
          <a:bodyPr/>
          <a:lstStyle>
            <a:lvl1pPr>
              <a:defRPr/>
            </a:lvl1pPr>
          </a:lstStyle>
          <a:p>
            <a:pPr>
              <a:defRPr/>
            </a:pPr>
            <a:endParaRPr lang="es-ES"/>
          </a:p>
        </p:txBody>
      </p:sp>
      <p:sp>
        <p:nvSpPr>
          <p:cNvPr id="8" name="Rectangle 220"/>
          <p:cNvSpPr>
            <a:spLocks noGrp="1" noChangeArrowheads="1"/>
          </p:cNvSpPr>
          <p:nvPr>
            <p:ph type="ftr" sz="quarter" idx="12"/>
          </p:nvPr>
        </p:nvSpPr>
        <p:spPr/>
        <p:txBody>
          <a:bodyPr/>
          <a:lstStyle>
            <a:lvl1pPr>
              <a:defRPr/>
            </a:lvl1pPr>
          </a:lstStyle>
          <a:p>
            <a:pPr>
              <a:defRPr/>
            </a:pPr>
            <a:endParaRPr lang="es-ES"/>
          </a:p>
        </p:txBody>
      </p:sp>
    </p:spTree>
    <p:extLst>
      <p:ext uri="{BB962C8B-B14F-4D97-AF65-F5344CB8AC3E}">
        <p14:creationId xmlns:p14="http://schemas.microsoft.com/office/powerpoint/2010/main" val="29272782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3DF7AE8B-0255-4898-9062-FD293EBF812F}"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5769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Rectangle 26"/>
          <p:cNvSpPr>
            <a:spLocks noGrp="1" noChangeArrowheads="1"/>
          </p:cNvSpPr>
          <p:nvPr>
            <p:ph type="ftr" sz="quarter" idx="10"/>
          </p:nvPr>
        </p:nvSpPr>
        <p:spPr>
          <a:ln/>
        </p:spPr>
        <p:txBody>
          <a:bodyPr/>
          <a:lstStyle>
            <a:lvl1pPr>
              <a:defRPr/>
            </a:lvl1pPr>
          </a:lstStyle>
          <a:p>
            <a:pPr>
              <a:defRPr/>
            </a:pPr>
            <a:endParaRPr lang="en-GB"/>
          </a:p>
        </p:txBody>
      </p:sp>
      <p:sp>
        <p:nvSpPr>
          <p:cNvPr id="8" name="Rectangle 27"/>
          <p:cNvSpPr>
            <a:spLocks noGrp="1" noChangeArrowheads="1"/>
          </p:cNvSpPr>
          <p:nvPr>
            <p:ph type="sldNum" sz="quarter" idx="11"/>
          </p:nvPr>
        </p:nvSpPr>
        <p:spPr>
          <a:ln/>
        </p:spPr>
        <p:txBody>
          <a:bodyPr/>
          <a:lstStyle>
            <a:lvl1pPr>
              <a:defRPr/>
            </a:lvl1pPr>
          </a:lstStyle>
          <a:p>
            <a:pPr>
              <a:defRPr/>
            </a:pPr>
            <a:fld id="{5711EFEA-B16C-4B10-8956-5E433740EB49}" type="slidenum">
              <a:rPr lang="en-GB"/>
              <a:pPr>
                <a:defRPr/>
              </a:pPr>
              <a:t>‹Nº›</a:t>
            </a:fld>
            <a:endParaRPr lang="en-GB"/>
          </a:p>
        </p:txBody>
      </p:sp>
      <p:sp>
        <p:nvSpPr>
          <p:cNvPr id="9"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91862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Rectangle 26"/>
          <p:cNvSpPr>
            <a:spLocks noGrp="1" noChangeArrowheads="1"/>
          </p:cNvSpPr>
          <p:nvPr>
            <p:ph type="ftr" sz="quarter" idx="10"/>
          </p:nvPr>
        </p:nvSpPr>
        <p:spPr>
          <a:ln/>
        </p:spPr>
        <p:txBody>
          <a:bodyPr/>
          <a:lstStyle>
            <a:lvl1pPr>
              <a:defRPr/>
            </a:lvl1pPr>
          </a:lstStyle>
          <a:p>
            <a:pPr>
              <a:defRPr/>
            </a:pPr>
            <a:endParaRPr lang="en-GB"/>
          </a:p>
        </p:txBody>
      </p:sp>
      <p:sp>
        <p:nvSpPr>
          <p:cNvPr id="4" name="Rectangle 27"/>
          <p:cNvSpPr>
            <a:spLocks noGrp="1" noChangeArrowheads="1"/>
          </p:cNvSpPr>
          <p:nvPr>
            <p:ph type="sldNum" sz="quarter" idx="11"/>
          </p:nvPr>
        </p:nvSpPr>
        <p:spPr>
          <a:ln/>
        </p:spPr>
        <p:txBody>
          <a:bodyPr/>
          <a:lstStyle>
            <a:lvl1pPr>
              <a:defRPr/>
            </a:lvl1pPr>
          </a:lstStyle>
          <a:p>
            <a:pPr>
              <a:defRPr/>
            </a:pPr>
            <a:fld id="{8F9F2566-EF5D-4B4A-8E50-905A0CFFC9E6}" type="slidenum">
              <a:rPr lang="en-GB"/>
              <a:pPr>
                <a:defRPr/>
              </a:pPr>
              <a:t>‹Nº›</a:t>
            </a:fld>
            <a:endParaRPr lang="en-GB"/>
          </a:p>
        </p:txBody>
      </p:sp>
      <p:sp>
        <p:nvSpPr>
          <p:cNvPr id="5"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68463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6"/>
          <p:cNvSpPr>
            <a:spLocks noGrp="1" noChangeArrowheads="1"/>
          </p:cNvSpPr>
          <p:nvPr>
            <p:ph type="ftr" sz="quarter" idx="10"/>
          </p:nvPr>
        </p:nvSpPr>
        <p:spPr>
          <a:ln/>
        </p:spPr>
        <p:txBody>
          <a:bodyPr/>
          <a:lstStyle>
            <a:lvl1pPr>
              <a:defRPr/>
            </a:lvl1pPr>
          </a:lstStyle>
          <a:p>
            <a:pPr>
              <a:defRPr/>
            </a:pPr>
            <a:endParaRPr lang="en-GB"/>
          </a:p>
        </p:txBody>
      </p:sp>
      <p:sp>
        <p:nvSpPr>
          <p:cNvPr id="3" name="Rectangle 27"/>
          <p:cNvSpPr>
            <a:spLocks noGrp="1" noChangeArrowheads="1"/>
          </p:cNvSpPr>
          <p:nvPr>
            <p:ph type="sldNum" sz="quarter" idx="11"/>
          </p:nvPr>
        </p:nvSpPr>
        <p:spPr>
          <a:ln/>
        </p:spPr>
        <p:txBody>
          <a:bodyPr/>
          <a:lstStyle>
            <a:lvl1pPr>
              <a:defRPr/>
            </a:lvl1pPr>
          </a:lstStyle>
          <a:p>
            <a:pPr>
              <a:defRPr/>
            </a:pPr>
            <a:fld id="{5B62A4E3-576A-4CA2-A9D7-42774107B71F}" type="slidenum">
              <a:rPr lang="en-GB"/>
              <a:pPr>
                <a:defRPr/>
              </a:pPr>
              <a:t>‹Nº›</a:t>
            </a:fld>
            <a:endParaRPr lang="en-GB"/>
          </a:p>
        </p:txBody>
      </p:sp>
      <p:sp>
        <p:nvSpPr>
          <p:cNvPr id="4"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57068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FBD18D6F-1CEE-48C7-A440-2C5482AD4FC6}"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34353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E"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0A81F56D-2C78-4AE4-98F2-30920473F833}"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90925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410" name="Group 2"/>
          <p:cNvGrpSpPr>
            <a:grpSpLocks/>
          </p:cNvGrpSpPr>
          <p:nvPr/>
        </p:nvGrpSpPr>
        <p:grpSpPr bwMode="auto">
          <a:xfrm>
            <a:off x="0" y="0"/>
            <a:ext cx="9159875" cy="6858000"/>
            <a:chOff x="0" y="0"/>
            <a:chExt cx="5770" cy="4320"/>
          </a:xfrm>
        </p:grpSpPr>
        <p:sp>
          <p:nvSpPr>
            <p:cNvPr id="13315"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s-PE"/>
            </a:p>
          </p:txBody>
        </p:sp>
        <p:sp>
          <p:nvSpPr>
            <p:cNvPr id="13316"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3317"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3318"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s-PE"/>
            </a:p>
          </p:txBody>
        </p:sp>
        <p:sp>
          <p:nvSpPr>
            <p:cNvPr id="13319"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3320"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3321"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3322"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3323"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3324"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3325"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3326"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3327"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3328"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s-PE"/>
            </a:p>
          </p:txBody>
        </p:sp>
        <p:sp>
          <p:nvSpPr>
            <p:cNvPr id="13329"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3330"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3331"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3332"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3333"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3334"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s-PE"/>
            </a:p>
          </p:txBody>
        </p:sp>
        <p:sp>
          <p:nvSpPr>
            <p:cNvPr id="13335"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s-PE"/>
            </a:p>
          </p:txBody>
        </p:sp>
      </p:grpSp>
      <p:sp>
        <p:nvSpPr>
          <p:cNvPr id="13336" name="Rectangle 24"/>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GB" smtClean="0"/>
              <a:t>Haga clic para cambiar el estilo de título	</a:t>
            </a:r>
          </a:p>
        </p:txBody>
      </p:sp>
      <p:sp>
        <p:nvSpPr>
          <p:cNvPr id="13337" name="Rectangle 25"/>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Haga clic para modificar el estilo de texto del patrón</a:t>
            </a:r>
          </a:p>
          <a:p>
            <a:pPr lvl="1"/>
            <a:r>
              <a:rPr lang="en-GB" smtClean="0"/>
              <a:t>Segundo nivel</a:t>
            </a:r>
          </a:p>
          <a:p>
            <a:pPr lvl="2"/>
            <a:r>
              <a:rPr lang="en-GB" smtClean="0"/>
              <a:t>Tercer nivel</a:t>
            </a:r>
          </a:p>
          <a:p>
            <a:pPr lvl="3"/>
            <a:r>
              <a:rPr lang="en-GB" smtClean="0"/>
              <a:t>Cuarto nivel</a:t>
            </a:r>
          </a:p>
          <a:p>
            <a:pPr lvl="4"/>
            <a:r>
              <a:rPr lang="en-GB" smtClean="0"/>
              <a:t>Quinto nivel</a:t>
            </a:r>
          </a:p>
        </p:txBody>
      </p:sp>
      <p:sp>
        <p:nvSpPr>
          <p:cNvPr id="13338" name="Rectangle 2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mn-lt"/>
              </a:defRPr>
            </a:lvl1pPr>
          </a:lstStyle>
          <a:p>
            <a:pPr>
              <a:defRPr/>
            </a:pPr>
            <a:endParaRPr lang="en-GB"/>
          </a:p>
        </p:txBody>
      </p:sp>
      <p:sp>
        <p:nvSpPr>
          <p:cNvPr id="13339" name="Rectangle 27"/>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mn-lt"/>
              </a:defRPr>
            </a:lvl1pPr>
          </a:lstStyle>
          <a:p>
            <a:pPr>
              <a:defRPr/>
            </a:pPr>
            <a:fld id="{5C2130F4-448D-4CC8-AC6F-E7A666C671B7}" type="slidenum">
              <a:rPr lang="en-GB"/>
              <a:pPr>
                <a:defRPr/>
              </a:pPr>
              <a:t>‹Nº›</a:t>
            </a:fld>
            <a:endParaRPr lang="en-GB"/>
          </a:p>
        </p:txBody>
      </p:sp>
      <p:sp>
        <p:nvSpPr>
          <p:cNvPr id="13340" name="Rectangle 2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mn-lt"/>
              </a:defRPr>
            </a:lvl1pPr>
          </a:lstStyle>
          <a:p>
            <a:pPr>
              <a:defRPr/>
            </a:pPr>
            <a:endParaRPr lang="en-GB"/>
          </a:p>
        </p:txBody>
      </p:sp>
    </p:spTree>
  </p:cSld>
  <p:clrMap bg1="dk2" tx1="lt1" bg2="dk1" tx2="lt2" accent1="accent1" accent2="accent2" accent3="accent3" accent4="accent4" accent5="accent5" accent6="accent6" hlink="hlink" folHlink="folHlink"/>
  <p:sldLayoutIdLst>
    <p:sldLayoutId id="2147484220"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Lst>
  <p:txStyles>
    <p:titleStyle>
      <a:lvl1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80000"/>
        <a:buFont typeface="Wingdings" pitchFamily="2" charset="2"/>
        <a:buChar char="l"/>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hlink"/>
        </a:buClr>
        <a:buSzPct val="8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11161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C2130F4-448D-4CC8-AC6F-E7A666C671B7}" type="slidenum">
              <a:rPr lang="en-GB" smtClean="0"/>
              <a:pPr>
                <a:defRPr/>
              </a:pPr>
              <a:t>‹Nº›</a:t>
            </a:fld>
            <a:endParaRPr lang="en-GB"/>
          </a:p>
        </p:txBody>
      </p:sp>
      <p:grpSp>
        <p:nvGrpSpPr>
          <p:cNvPr id="4100" name="Group 4"/>
          <p:cNvGrpSpPr>
            <a:grpSpLocks/>
          </p:cNvGrpSpPr>
          <p:nvPr/>
        </p:nvGrpSpPr>
        <p:grpSpPr bwMode="auto">
          <a:xfrm>
            <a:off x="0" y="0"/>
            <a:ext cx="9142413" cy="6850063"/>
            <a:chOff x="0" y="0"/>
            <a:chExt cx="5758" cy="4315"/>
          </a:xfrm>
        </p:grpSpPr>
        <p:grpSp>
          <p:nvGrpSpPr>
            <p:cNvPr id="4104" name="Group 5"/>
            <p:cNvGrpSpPr>
              <a:grpSpLocks/>
            </p:cNvGrpSpPr>
            <p:nvPr userDrawn="1"/>
          </p:nvGrpSpPr>
          <p:grpSpPr bwMode="auto">
            <a:xfrm>
              <a:off x="1728" y="2230"/>
              <a:ext cx="4027" cy="2085"/>
              <a:chOff x="1728" y="2230"/>
              <a:chExt cx="4027" cy="2085"/>
            </a:xfrm>
          </p:grpSpPr>
          <p:sp>
            <p:nvSpPr>
              <p:cNvPr id="11162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PE"/>
              </a:p>
            </p:txBody>
          </p:sp>
          <p:sp>
            <p:nvSpPr>
              <p:cNvPr id="11162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PE"/>
              </a:p>
            </p:txBody>
          </p:sp>
          <p:sp>
            <p:nvSpPr>
              <p:cNvPr id="111624" name="Freeform 8"/>
              <p:cNvSpPr>
                <a:spLocks/>
              </p:cNvSpPr>
              <p:nvPr/>
            </p:nvSpPr>
            <p:spPr bwMode="hidden">
              <a:xfrm>
                <a:off x="2898" y="3346"/>
                <a:ext cx="2851"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PE"/>
              </a:p>
            </p:txBody>
          </p:sp>
          <p:sp>
            <p:nvSpPr>
              <p:cNvPr id="11162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PE"/>
              </a:p>
            </p:txBody>
          </p:sp>
          <p:sp>
            <p:nvSpPr>
              <p:cNvPr id="11162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PE"/>
              </a:p>
            </p:txBody>
          </p:sp>
        </p:grpSp>
        <p:sp>
          <p:nvSpPr>
            <p:cNvPr id="11162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PE"/>
            </a:p>
          </p:txBody>
        </p:sp>
        <p:sp>
          <p:nvSpPr>
            <p:cNvPr id="11162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PE"/>
            </a:p>
          </p:txBody>
        </p:sp>
      </p:grpSp>
      <p:sp>
        <p:nvSpPr>
          <p:cNvPr id="11162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11630"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GB"/>
          </a:p>
        </p:txBody>
      </p:sp>
      <p:sp>
        <p:nvSpPr>
          <p:cNvPr id="11163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dk2" tx1="lt1" bg2="dk1" tx2="lt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 id="2147484241" r:id="rId13"/>
    <p:sldLayoutId id="2147484242" r:id="rId14"/>
    <p:sldLayoutId id="2147484243" r:id="rId15"/>
    <p:sldLayoutId id="2147484244" r:id="rId16"/>
    <p:sldLayoutId id="2147484245" r:id="rId17"/>
    <p:sldLayoutId id="2147484246" r:id="rId18"/>
    <p:sldLayoutId id="2147484247" r:id="rId19"/>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1" fontAlgn="base" hangingPunct="1">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gif"/><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Microsoft_Word_97_-_2003_Document1.doc"/></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9.wmf"/><Relationship Id="rId5" Type="http://schemas.openxmlformats.org/officeDocument/2006/relationships/oleObject" Target="../embeddings/oleObject2.bin"/><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30.wmf"/></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http://upload.wikimedia.org/wikipedia/commons/thumb/0/0e/Milk_glass.jpg/180px-Milk_glass.jpg" TargetMode="External"/><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36.wmf"/></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40.jpeg"/><Relationship Id="rId5" Type="http://schemas.openxmlformats.org/officeDocument/2006/relationships/image" Target="../media/image39.png"/><Relationship Id="rId4" Type="http://schemas.openxmlformats.org/officeDocument/2006/relationships/image" Target="../media/image38.wmf"/></Relationships>
</file>

<file path=ppt/slides/_rels/slide3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47.wmf"/><Relationship Id="rId5" Type="http://schemas.openxmlformats.org/officeDocument/2006/relationships/oleObject" Target="../embeddings/oleObject7.bin"/><Relationship Id="rId4" Type="http://schemas.openxmlformats.org/officeDocument/2006/relationships/image" Target="../media/image4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49.wmf"/><Relationship Id="rId5" Type="http://schemas.openxmlformats.org/officeDocument/2006/relationships/oleObject" Target="../embeddings/oleObject9.bin"/><Relationship Id="rId4" Type="http://schemas.openxmlformats.org/officeDocument/2006/relationships/image" Target="../media/image48.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49.wmf"/></Relationships>
</file>

<file path=ppt/slides/_rels/slide4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http://www.um.es/molecula/grafagua/agua25.gif" TargetMode="External"/><Relationship Id="rId2" Type="http://schemas.openxmlformats.org/officeDocument/2006/relationships/image" Target="../media/image54.gif"/><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57.wmf"/><Relationship Id="rId5" Type="http://schemas.openxmlformats.org/officeDocument/2006/relationships/oleObject" Target="../embeddings/oleObject12.bin"/><Relationship Id="rId4" Type="http://schemas.openxmlformats.org/officeDocument/2006/relationships/image" Target="../media/image5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57.wmf"/><Relationship Id="rId5" Type="http://schemas.openxmlformats.org/officeDocument/2006/relationships/oleObject" Target="../embeddings/oleObject14.bin"/><Relationship Id="rId4" Type="http://schemas.openxmlformats.org/officeDocument/2006/relationships/image" Target="../media/image5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63.wmf"/></Relationships>
</file>

<file path=ppt/slides/_rels/slide6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66.wmf"/></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71.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72.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74.wmf"/><Relationship Id="rId5" Type="http://schemas.openxmlformats.org/officeDocument/2006/relationships/oleObject" Target="../embeddings/oleObject20.bin"/><Relationship Id="rId4" Type="http://schemas.openxmlformats.org/officeDocument/2006/relationships/image" Target="../media/image73.wmf"/></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75.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2636912"/>
            <a:ext cx="9144000" cy="1872530"/>
          </a:xfrm>
        </p:spPr>
        <p:txBody>
          <a:bodyPr/>
          <a:lstStyle/>
          <a:p>
            <a:pPr eaLnBrk="1" hangingPunct="1">
              <a:defRPr/>
            </a:pPr>
            <a:r>
              <a:rPr lang="en-GB" sz="4800" b="1" dirty="0" smtClean="0">
                <a:solidFill>
                  <a:srgbClr val="FFFF66"/>
                </a:solidFill>
                <a:latin typeface="Arial" charset="0"/>
              </a:rPr>
              <a:t>CAPÍTULO VII</a:t>
            </a:r>
          </a:p>
          <a:p>
            <a:pPr eaLnBrk="1" hangingPunct="1">
              <a:defRPr/>
            </a:pPr>
            <a:r>
              <a:rPr lang="en-GB" sz="4800" b="1" dirty="0" smtClean="0">
                <a:solidFill>
                  <a:srgbClr val="FFFF66"/>
                </a:solidFill>
                <a:latin typeface="Arial" charset="0"/>
              </a:rPr>
              <a:t>LÍQUIDOS Y SOLUCIONES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879475" y="557213"/>
            <a:ext cx="8229600" cy="1143000"/>
          </a:xfrm>
        </p:spPr>
        <p:txBody>
          <a:bodyPr/>
          <a:lstStyle/>
          <a:p>
            <a:pPr algn="l">
              <a:defRPr/>
            </a:pPr>
            <a:r>
              <a:rPr lang="es-PE" sz="2800" dirty="0" smtClean="0">
                <a:solidFill>
                  <a:srgbClr val="FFC000"/>
                </a:solidFill>
                <a:latin typeface="Arial" pitchFamily="34" charset="0"/>
                <a:cs typeface="Arial" pitchFamily="34" charset="0"/>
              </a:rPr>
              <a:t>PUENTE DE HIDRÓGENO</a:t>
            </a:r>
            <a:endParaRPr lang="es-PE" sz="2800" dirty="0">
              <a:solidFill>
                <a:srgbClr val="FFC000"/>
              </a:solidFill>
              <a:latin typeface="Arial" pitchFamily="34" charset="0"/>
              <a:cs typeface="Arial" pitchFamily="34" charset="0"/>
            </a:endParaRPr>
          </a:p>
        </p:txBody>
      </p:sp>
      <p:sp>
        <p:nvSpPr>
          <p:cNvPr id="22535" name="Rectangle 7"/>
          <p:cNvSpPr>
            <a:spLocks noGrp="1" noChangeArrowheads="1"/>
          </p:cNvSpPr>
          <p:nvPr>
            <p:ph type="body" sz="half" idx="3"/>
          </p:nvPr>
        </p:nvSpPr>
        <p:spPr>
          <a:xfrm>
            <a:off x="3491880" y="1701354"/>
            <a:ext cx="4681165" cy="4679974"/>
          </a:xfrm>
        </p:spPr>
        <p:txBody>
          <a:bodyPr/>
          <a:lstStyle/>
          <a:p>
            <a:pPr algn="just" eaLnBrk="1" hangingPunct="1">
              <a:lnSpc>
                <a:spcPct val="80000"/>
              </a:lnSpc>
              <a:buFont typeface="Wingdings" pitchFamily="2" charset="2"/>
              <a:buNone/>
              <a:defRPr/>
            </a:pPr>
            <a:r>
              <a:rPr lang="es-ES_tradnl" sz="2200" dirty="0" smtClean="0">
                <a:latin typeface="Arial" pitchFamily="34" charset="0"/>
                <a:cs typeface="Arial" pitchFamily="34" charset="0"/>
              </a:rPr>
              <a:t>     Cuando una región de carga parcial positiva de una molécula de agua se aproxima a una región de carga parcial negativa de otra molécula de agua, la fuerza de atracción forma entre ellas un enlace que se conoce como </a:t>
            </a:r>
            <a:r>
              <a:rPr lang="es-ES_tradnl" sz="2200" dirty="0" smtClean="0">
                <a:solidFill>
                  <a:srgbClr val="FF0000"/>
                </a:solidFill>
                <a:latin typeface="Arial" pitchFamily="34" charset="0"/>
                <a:cs typeface="Arial" pitchFamily="34" charset="0"/>
              </a:rPr>
              <a:t>puente de hidrógeno</a:t>
            </a:r>
            <a:r>
              <a:rPr lang="es-ES_tradnl" sz="2200" dirty="0" smtClean="0">
                <a:latin typeface="Arial" pitchFamily="34" charset="0"/>
                <a:cs typeface="Arial" pitchFamily="34" charset="0"/>
              </a:rPr>
              <a:t>.</a:t>
            </a:r>
          </a:p>
          <a:p>
            <a:pPr algn="just" eaLnBrk="1" hangingPunct="1">
              <a:lnSpc>
                <a:spcPct val="80000"/>
              </a:lnSpc>
              <a:buFont typeface="Wingdings" pitchFamily="2" charset="2"/>
              <a:buNone/>
              <a:defRPr/>
            </a:pPr>
            <a:r>
              <a:rPr lang="es-ES_tradnl" sz="2200" dirty="0" smtClean="0">
                <a:latin typeface="Arial" pitchFamily="34" charset="0"/>
                <a:cs typeface="Arial" pitchFamily="34" charset="0"/>
              </a:rPr>
              <a:t>     Un puente de H puede formarse solamente entre cualquier átomo de H que esté unido covalentemente a un átomo que posee fuerte atracción por los electrones (generalmente el O </a:t>
            </a:r>
            <a:r>
              <a:rPr lang="es-ES_tradnl" sz="2200" dirty="0" err="1" smtClean="0">
                <a:latin typeface="Arial" pitchFamily="34" charset="0"/>
                <a:cs typeface="Arial" pitchFamily="34" charset="0"/>
              </a:rPr>
              <a:t>o</a:t>
            </a:r>
            <a:r>
              <a:rPr lang="es-ES_tradnl" sz="2200" dirty="0" smtClean="0">
                <a:latin typeface="Arial" pitchFamily="34" charset="0"/>
                <a:cs typeface="Arial" pitchFamily="34" charset="0"/>
              </a:rPr>
              <a:t> el N) y un átomo de O </a:t>
            </a:r>
            <a:r>
              <a:rPr lang="es-ES_tradnl" sz="2200" dirty="0" err="1" smtClean="0">
                <a:latin typeface="Arial" pitchFamily="34" charset="0"/>
                <a:cs typeface="Arial" pitchFamily="34" charset="0"/>
              </a:rPr>
              <a:t>o</a:t>
            </a:r>
            <a:r>
              <a:rPr lang="es-ES_tradnl" sz="2200" dirty="0" smtClean="0">
                <a:latin typeface="Arial" pitchFamily="34" charset="0"/>
                <a:cs typeface="Arial" pitchFamily="34" charset="0"/>
              </a:rPr>
              <a:t> N de otra molécula.</a:t>
            </a:r>
            <a:endParaRPr lang="es-ES" sz="2200" dirty="0" smtClean="0">
              <a:latin typeface="Arial" pitchFamily="34" charset="0"/>
              <a:cs typeface="Arial" pitchFamily="34" charset="0"/>
            </a:endParaRPr>
          </a:p>
        </p:txBody>
      </p:sp>
      <p:grpSp>
        <p:nvGrpSpPr>
          <p:cNvPr id="2" name="1 Grupo"/>
          <p:cNvGrpSpPr/>
          <p:nvPr/>
        </p:nvGrpSpPr>
        <p:grpSpPr>
          <a:xfrm>
            <a:off x="1043608" y="1628775"/>
            <a:ext cx="2592387" cy="4752975"/>
            <a:chOff x="1258888" y="1628775"/>
            <a:chExt cx="2592387" cy="4752975"/>
          </a:xfrm>
        </p:grpSpPr>
        <p:pic>
          <p:nvPicPr>
            <p:cNvPr id="36867" name="Picture 4" descr="pt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789363"/>
              <a:ext cx="259238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8" descr="mol_p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628775"/>
              <a:ext cx="25828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Rectangle 10"/>
          <p:cNvSpPr>
            <a:spLocks noGrp="1" noChangeArrowheads="1"/>
          </p:cNvSpPr>
          <p:nvPr>
            <p:ph type="body" sz="half" idx="1"/>
          </p:nvPr>
        </p:nvSpPr>
        <p:spPr>
          <a:xfrm>
            <a:off x="250825" y="620713"/>
            <a:ext cx="3673475" cy="5688012"/>
          </a:xfrm>
        </p:spPr>
        <p:txBody>
          <a:bodyPr/>
          <a:lstStyle/>
          <a:p>
            <a:pPr eaLnBrk="1" hangingPunct="1">
              <a:lnSpc>
                <a:spcPct val="90000"/>
              </a:lnSpc>
              <a:buFont typeface="Wingdings" pitchFamily="2" charset="2"/>
              <a:buBlip>
                <a:blip r:embed="rId2"/>
              </a:buBlip>
              <a:defRPr/>
            </a:pPr>
            <a:endParaRPr lang="es-ES" sz="2000" dirty="0" smtClean="0"/>
          </a:p>
          <a:p>
            <a:pPr eaLnBrk="1" hangingPunct="1">
              <a:lnSpc>
                <a:spcPct val="90000"/>
              </a:lnSpc>
              <a:buFont typeface="Wingdings" pitchFamily="2" charset="2"/>
              <a:buBlip>
                <a:blip r:embed="rId2"/>
              </a:buBlip>
              <a:defRPr/>
            </a:pPr>
            <a:endParaRPr lang="es-ES" sz="2000" dirty="0" smtClean="0"/>
          </a:p>
          <a:p>
            <a:pPr algn="just" eaLnBrk="1" hangingPunct="1">
              <a:lnSpc>
                <a:spcPct val="90000"/>
              </a:lnSpc>
              <a:buFont typeface="Wingdings" pitchFamily="2" charset="2"/>
              <a:buNone/>
              <a:defRPr/>
            </a:pPr>
            <a:r>
              <a:rPr lang="es-ES" sz="2400" dirty="0" smtClean="0">
                <a:latin typeface="Arial" pitchFamily="34" charset="0"/>
                <a:cs typeface="Arial" pitchFamily="34" charset="0"/>
              </a:rPr>
              <a:t>    Cada molécula de agua puede establecer puentes de hidrógeno con otras </a:t>
            </a:r>
            <a:r>
              <a:rPr lang="es-ES" sz="2400" dirty="0" smtClean="0">
                <a:solidFill>
                  <a:srgbClr val="FFFF66"/>
                </a:solidFill>
                <a:latin typeface="Arial" pitchFamily="34" charset="0"/>
                <a:cs typeface="Arial" pitchFamily="34" charset="0"/>
              </a:rPr>
              <a:t>cuatro moléculas</a:t>
            </a:r>
            <a:r>
              <a:rPr lang="es-ES" sz="2400" dirty="0" smtClean="0">
                <a:latin typeface="Arial" pitchFamily="34" charset="0"/>
                <a:cs typeface="Arial" pitchFamily="34" charset="0"/>
              </a:rPr>
              <a:t> de agua.</a:t>
            </a:r>
          </a:p>
          <a:p>
            <a:pPr algn="just" eaLnBrk="1" hangingPunct="1">
              <a:lnSpc>
                <a:spcPct val="90000"/>
              </a:lnSpc>
              <a:buFont typeface="Wingdings" pitchFamily="2" charset="2"/>
              <a:buNone/>
              <a:defRPr/>
            </a:pPr>
            <a:r>
              <a:rPr lang="es-ES" sz="2400" dirty="0" smtClean="0">
                <a:latin typeface="Arial" pitchFamily="34" charset="0"/>
                <a:cs typeface="Arial" pitchFamily="34" charset="0"/>
              </a:rPr>
              <a:t>    Un puente de H es más débil que un enlace covalente o uno iónico, pero, en conjunto tienen una fuerza considerable y hacen que las moléculas se aferren estrechamente.</a:t>
            </a:r>
          </a:p>
        </p:txBody>
      </p:sp>
      <p:pic>
        <p:nvPicPr>
          <p:cNvPr id="37891" name="Picture 4" descr="slide0031_image03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140200" y="1844675"/>
            <a:ext cx="4244975" cy="3441700"/>
          </a:xfrm>
        </p:spPr>
      </p:pic>
      <p:sp>
        <p:nvSpPr>
          <p:cNvPr id="2" name="1 Elipse"/>
          <p:cNvSpPr/>
          <p:nvPr/>
        </p:nvSpPr>
        <p:spPr>
          <a:xfrm>
            <a:off x="6156176" y="2636912"/>
            <a:ext cx="1440160" cy="1224136"/>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a:xfrm>
            <a:off x="663575" y="981075"/>
            <a:ext cx="8229600" cy="1143000"/>
          </a:xfrm>
        </p:spPr>
        <p:txBody>
          <a:bodyPr/>
          <a:lstStyle/>
          <a:p>
            <a:pPr algn="l" eaLnBrk="1" hangingPunct="1">
              <a:defRPr/>
            </a:pPr>
            <a:r>
              <a:rPr lang="es-ES" sz="2800" dirty="0" smtClean="0">
                <a:solidFill>
                  <a:srgbClr val="FF66FF"/>
                </a:solidFill>
                <a:latin typeface="Arial" pitchFamily="34" charset="0"/>
                <a:cs typeface="Arial" pitchFamily="34" charset="0"/>
              </a:rPr>
              <a:t>TENSIÓN SUPERFICIAL</a:t>
            </a:r>
          </a:p>
        </p:txBody>
      </p:sp>
      <p:pic>
        <p:nvPicPr>
          <p:cNvPr id="38916" name="Picture 15"/>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1043608" y="2636912"/>
            <a:ext cx="2918644" cy="2190750"/>
          </a:xfrm>
        </p:spPr>
      </p:pic>
      <p:sp>
        <p:nvSpPr>
          <p:cNvPr id="36870" name="Rectangle 6"/>
          <p:cNvSpPr>
            <a:spLocks noGrp="1" noChangeArrowheads="1"/>
          </p:cNvSpPr>
          <p:nvPr>
            <p:ph type="body" sz="half" idx="3"/>
          </p:nvPr>
        </p:nvSpPr>
        <p:spPr>
          <a:xfrm>
            <a:off x="4356100" y="1916113"/>
            <a:ext cx="4038600" cy="4533900"/>
          </a:xfrm>
        </p:spPr>
        <p:txBody>
          <a:bodyPr/>
          <a:lstStyle/>
          <a:p>
            <a:pPr algn="just" eaLnBrk="1" hangingPunct="1">
              <a:lnSpc>
                <a:spcPct val="90000"/>
              </a:lnSpc>
              <a:buFont typeface="Wingdings" pitchFamily="2" charset="2"/>
              <a:buNone/>
              <a:defRPr/>
            </a:pPr>
            <a:r>
              <a:rPr lang="es-ES" sz="2400" dirty="0" smtClean="0">
                <a:latin typeface="Arial" pitchFamily="34" charset="0"/>
                <a:cs typeface="Arial" pitchFamily="34" charset="0"/>
              </a:rPr>
              <a:t>    Es una consecuencia de la cohesión o la atracción mutua, de las moléculas de agua. </a:t>
            </a:r>
          </a:p>
          <a:p>
            <a:pPr lvl="1" algn="just" eaLnBrk="1" hangingPunct="1">
              <a:lnSpc>
                <a:spcPct val="90000"/>
              </a:lnSpc>
              <a:buFont typeface="Wingdings" pitchFamily="2" charset="2"/>
              <a:buNone/>
              <a:defRPr/>
            </a:pPr>
            <a:r>
              <a:rPr lang="es-ES" sz="2000" dirty="0" smtClean="0">
                <a:solidFill>
                  <a:srgbClr val="FF6600"/>
                </a:solidFill>
                <a:latin typeface="Arial" pitchFamily="34" charset="0"/>
                <a:cs typeface="Arial" pitchFamily="34" charset="0"/>
              </a:rPr>
              <a:t>    </a:t>
            </a:r>
            <a:r>
              <a:rPr lang="es-ES" sz="2000" dirty="0" smtClean="0">
                <a:latin typeface="Arial" pitchFamily="34" charset="0"/>
                <a:cs typeface="Arial" pitchFamily="34" charset="0"/>
              </a:rPr>
              <a:t>Considere el goteo de agua e insectos caminando sobre un estanque.</a:t>
            </a:r>
          </a:p>
          <a:p>
            <a:pPr algn="just" eaLnBrk="1" hangingPunct="1">
              <a:lnSpc>
                <a:spcPct val="90000"/>
              </a:lnSpc>
              <a:buFont typeface="Wingdings" pitchFamily="2" charset="2"/>
              <a:buNone/>
              <a:defRPr/>
            </a:pPr>
            <a:r>
              <a:rPr lang="es-ES" sz="2400" dirty="0" smtClean="0">
                <a:latin typeface="Arial" pitchFamily="34" charset="0"/>
                <a:cs typeface="Arial" pitchFamily="34" charset="0"/>
              </a:rPr>
              <a:t>    La </a:t>
            </a:r>
            <a:r>
              <a:rPr lang="es-ES" sz="2400" dirty="0" smtClean="0">
                <a:solidFill>
                  <a:srgbClr val="FFFF00"/>
                </a:solidFill>
                <a:latin typeface="Arial" pitchFamily="34" charset="0"/>
                <a:cs typeface="Arial" pitchFamily="34" charset="0"/>
              </a:rPr>
              <a:t>cohesión</a:t>
            </a:r>
            <a:r>
              <a:rPr lang="es-ES" sz="2400" dirty="0" smtClean="0">
                <a:latin typeface="Arial" pitchFamily="34" charset="0"/>
                <a:cs typeface="Arial" pitchFamily="34" charset="0"/>
              </a:rPr>
              <a:t> es la unión de moléculas de la misma sustancia.</a:t>
            </a:r>
          </a:p>
          <a:p>
            <a:pPr algn="just" eaLnBrk="1" hangingPunct="1">
              <a:lnSpc>
                <a:spcPct val="90000"/>
              </a:lnSpc>
              <a:buFont typeface="Wingdings" pitchFamily="2" charset="2"/>
              <a:buNone/>
              <a:defRPr/>
            </a:pPr>
            <a:r>
              <a:rPr lang="es-ES" sz="2400" dirty="0" smtClean="0">
                <a:latin typeface="Arial" pitchFamily="34" charset="0"/>
                <a:cs typeface="Arial" pitchFamily="34" charset="0"/>
              </a:rPr>
              <a:t>    La </a:t>
            </a:r>
            <a:r>
              <a:rPr lang="es-ES" sz="2400" dirty="0" smtClean="0">
                <a:solidFill>
                  <a:srgbClr val="FFFF00"/>
                </a:solidFill>
                <a:latin typeface="Arial" pitchFamily="34" charset="0"/>
                <a:cs typeface="Arial" pitchFamily="34" charset="0"/>
              </a:rPr>
              <a:t>adhesión</a:t>
            </a:r>
            <a:r>
              <a:rPr lang="es-ES" sz="2400" dirty="0" smtClean="0">
                <a:latin typeface="Arial" pitchFamily="34" charset="0"/>
                <a:cs typeface="Arial" pitchFamily="34" charset="0"/>
              </a:rPr>
              <a:t> es la unión de moléculas de sustancias distintas.</a:t>
            </a:r>
          </a:p>
        </p:txBody>
      </p:sp>
      <p:sp>
        <p:nvSpPr>
          <p:cNvPr id="5" name="Rectangle 4"/>
          <p:cNvSpPr txBox="1">
            <a:spLocks noChangeArrowheads="1"/>
          </p:cNvSpPr>
          <p:nvPr/>
        </p:nvSpPr>
        <p:spPr bwMode="auto">
          <a:xfrm>
            <a:off x="687388" y="620713"/>
            <a:ext cx="7772400" cy="873125"/>
          </a:xfrm>
          <a:prstGeom prst="rect">
            <a:avLst/>
          </a:prstGeom>
          <a:noFill/>
          <a:ln w="9525">
            <a:noFill/>
            <a:miter lim="800000"/>
            <a:headEnd/>
            <a:tailEnd/>
          </a:ln>
          <a:effectLst/>
        </p:spPr>
        <p:txBody>
          <a:bodyPr anchor="ctr"/>
          <a:lstStyle/>
          <a:p>
            <a:pPr>
              <a:defRPr/>
            </a:pPr>
            <a:r>
              <a:rPr lang="es-ES_tradnl" b="1" kern="0" dirty="0">
                <a:solidFill>
                  <a:srgbClr val="FFCC00"/>
                </a:solidFill>
                <a:effectLst>
                  <a:outerShdw blurRad="38100" dist="38100" dir="2700000" algn="tl">
                    <a:srgbClr val="00008A"/>
                  </a:outerShdw>
                </a:effectLst>
                <a:latin typeface="Arial" pitchFamily="34" charset="0"/>
                <a:ea typeface="+mj-ea"/>
                <a:cs typeface="Arial" pitchFamily="34" charset="0"/>
              </a:rPr>
              <a:t>PROPIEDADES DEL AGUA</a:t>
            </a:r>
            <a:endParaRPr lang="en-US" b="1" kern="0" dirty="0">
              <a:solidFill>
                <a:srgbClr val="FFCC00"/>
              </a:solidFill>
              <a:effectLst>
                <a:outerShdw blurRad="38100" dist="38100" dir="2700000" algn="tl">
                  <a:srgbClr val="00008A"/>
                </a:outerShdw>
              </a:effectLst>
              <a:latin typeface="Arial" pitchFamily="34" charset="0"/>
              <a:ea typeface="+mj-ea"/>
              <a:cs typeface="Arial" pitchFamily="34"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descr="tension-superficial-66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71563" y="430213"/>
            <a:ext cx="6813550" cy="6022975"/>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p:cNvSpPr>
            <a:spLocks noGrp="1" noChangeArrowheads="1"/>
          </p:cNvSpPr>
          <p:nvPr>
            <p:ph type="title"/>
          </p:nvPr>
        </p:nvSpPr>
        <p:spPr>
          <a:xfrm>
            <a:off x="806450" y="630238"/>
            <a:ext cx="8229600" cy="1143000"/>
          </a:xfrm>
        </p:spPr>
        <p:txBody>
          <a:bodyPr/>
          <a:lstStyle/>
          <a:p>
            <a:pPr algn="l" eaLnBrk="1" hangingPunct="1">
              <a:defRPr/>
            </a:pPr>
            <a:r>
              <a:rPr lang="es-ES" sz="2800" dirty="0" smtClean="0">
                <a:solidFill>
                  <a:srgbClr val="FF66FF"/>
                </a:solidFill>
                <a:latin typeface="Arial" pitchFamily="34" charset="0"/>
                <a:cs typeface="Arial" pitchFamily="34" charset="0"/>
              </a:rPr>
              <a:t>ACCIÓN CAPILAR O IMBIBICIÓN</a:t>
            </a:r>
          </a:p>
        </p:txBody>
      </p:sp>
      <p:sp>
        <p:nvSpPr>
          <p:cNvPr id="38920" name="Rectangle 8"/>
          <p:cNvSpPr>
            <a:spLocks noGrp="1" noChangeArrowheads="1"/>
          </p:cNvSpPr>
          <p:nvPr>
            <p:ph type="body" sz="half" idx="1"/>
          </p:nvPr>
        </p:nvSpPr>
        <p:spPr>
          <a:xfrm>
            <a:off x="542925" y="1628775"/>
            <a:ext cx="4316413" cy="4824413"/>
          </a:xfrm>
        </p:spPr>
        <p:txBody>
          <a:bodyPr/>
          <a:lstStyle/>
          <a:p>
            <a:pPr algn="just" eaLnBrk="1" hangingPunct="1">
              <a:lnSpc>
                <a:spcPct val="90000"/>
              </a:lnSpc>
              <a:buFont typeface="Wingdings" pitchFamily="2" charset="2"/>
              <a:buNone/>
              <a:defRPr/>
            </a:pPr>
            <a:r>
              <a:rPr lang="es-ES" sz="2000" dirty="0" smtClean="0">
                <a:latin typeface="Arial" pitchFamily="34" charset="0"/>
                <a:cs typeface="Arial" pitchFamily="34" charset="0"/>
              </a:rPr>
              <a:t>     La acción capilar o capilaridad es la combinación de la cohesión y la adhesión que hacen que el agua ascienda entre dos láminas, por tubos muy finos, en un papel secante, o que atraviese lentamente los pequeños espacios entre las partículas del suelo. </a:t>
            </a:r>
          </a:p>
          <a:p>
            <a:pPr algn="just" eaLnBrk="1" hangingPunct="1">
              <a:lnSpc>
                <a:spcPct val="90000"/>
              </a:lnSpc>
              <a:buFont typeface="Wingdings" pitchFamily="2" charset="2"/>
              <a:buNone/>
              <a:defRPr/>
            </a:pPr>
            <a:r>
              <a:rPr lang="es-ES" sz="2000" dirty="0" smtClean="0">
                <a:latin typeface="Arial" pitchFamily="34" charset="0"/>
                <a:cs typeface="Arial" pitchFamily="34" charset="0"/>
              </a:rPr>
              <a:t>     La imbibición o absorción, es la penetración capilar de moléculas de agua en sustancias tales como la madera o la gelatina que, como resultado de ello, se hinchan (germinación de semillas).</a:t>
            </a:r>
          </a:p>
          <a:p>
            <a:pPr algn="just" eaLnBrk="1" hangingPunct="1">
              <a:lnSpc>
                <a:spcPct val="90000"/>
              </a:lnSpc>
              <a:buFont typeface="Wingdings" pitchFamily="2" charset="2"/>
              <a:buNone/>
              <a:defRPr/>
            </a:pPr>
            <a:endParaRPr lang="es-ES" sz="2000" dirty="0" smtClean="0">
              <a:latin typeface="Arial" pitchFamily="34" charset="0"/>
              <a:cs typeface="Arial" pitchFamily="34" charset="0"/>
            </a:endParaRPr>
          </a:p>
        </p:txBody>
      </p:sp>
      <p:pic>
        <p:nvPicPr>
          <p:cNvPr id="40964" name="Picture 15"/>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tretch>
            <a:fillRect/>
          </a:stretch>
        </p:blipFill>
        <p:spPr>
          <a:xfrm>
            <a:off x="5220072" y="1916832"/>
            <a:ext cx="2936289" cy="3773016"/>
          </a:xfr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Rectangle 7"/>
          <p:cNvSpPr>
            <a:spLocks noGrp="1" noChangeArrowheads="1"/>
          </p:cNvSpPr>
          <p:nvPr>
            <p:ph type="title"/>
          </p:nvPr>
        </p:nvSpPr>
        <p:spPr>
          <a:xfrm>
            <a:off x="735013" y="549275"/>
            <a:ext cx="8229600" cy="1143000"/>
          </a:xfrm>
        </p:spPr>
        <p:txBody>
          <a:bodyPr>
            <a:normAutofit/>
          </a:bodyPr>
          <a:lstStyle/>
          <a:p>
            <a:pPr algn="l" eaLnBrk="1" hangingPunct="1">
              <a:defRPr/>
            </a:pPr>
            <a:r>
              <a:rPr lang="es-ES" sz="2800" dirty="0" smtClean="0">
                <a:solidFill>
                  <a:srgbClr val="FF66FF"/>
                </a:solidFill>
                <a:latin typeface="Arial" pitchFamily="34" charset="0"/>
                <a:cs typeface="Arial" pitchFamily="34" charset="0"/>
              </a:rPr>
              <a:t>RESISTENCIA A LOS CAMBIOS DE TEMPERATURA</a:t>
            </a:r>
          </a:p>
        </p:txBody>
      </p:sp>
      <p:sp>
        <p:nvSpPr>
          <p:cNvPr id="46088" name="Rectangle 8"/>
          <p:cNvSpPr>
            <a:spLocks noGrp="1" noChangeArrowheads="1"/>
          </p:cNvSpPr>
          <p:nvPr>
            <p:ph type="body" sz="half" idx="1"/>
          </p:nvPr>
        </p:nvSpPr>
        <p:spPr/>
        <p:txBody>
          <a:bodyPr/>
          <a:lstStyle/>
          <a:p>
            <a:pPr algn="just" eaLnBrk="1" hangingPunct="1">
              <a:lnSpc>
                <a:spcPct val="80000"/>
              </a:lnSpc>
              <a:buFont typeface="Wingdings" pitchFamily="2" charset="2"/>
              <a:buNone/>
              <a:defRPr/>
            </a:pPr>
            <a:r>
              <a:rPr lang="es-ES" sz="2000" dirty="0" smtClean="0">
                <a:latin typeface="Arial" pitchFamily="34" charset="0"/>
                <a:cs typeface="Arial" pitchFamily="34" charset="0"/>
              </a:rPr>
              <a:t>     La cantidad de calor que requiere una cantidad dada de sustancia para que se produzca un aumento dado de temperatura, es su </a:t>
            </a:r>
            <a:r>
              <a:rPr lang="es-ES" sz="2000" dirty="0" smtClean="0">
                <a:solidFill>
                  <a:srgbClr val="FFFF00"/>
                </a:solidFill>
                <a:latin typeface="Arial" pitchFamily="34" charset="0"/>
                <a:cs typeface="Arial" pitchFamily="34" charset="0"/>
              </a:rPr>
              <a:t>calor</a:t>
            </a:r>
            <a:r>
              <a:rPr lang="es-ES" sz="2000" dirty="0" smtClean="0">
                <a:solidFill>
                  <a:srgbClr val="FF6600"/>
                </a:solidFill>
                <a:latin typeface="Arial" pitchFamily="34" charset="0"/>
                <a:cs typeface="Arial" pitchFamily="34" charset="0"/>
              </a:rPr>
              <a:t> </a:t>
            </a:r>
            <a:r>
              <a:rPr lang="es-ES" sz="2000" dirty="0" smtClean="0">
                <a:solidFill>
                  <a:srgbClr val="FFFF00"/>
                </a:solidFill>
                <a:latin typeface="Arial" pitchFamily="34" charset="0"/>
                <a:cs typeface="Arial" pitchFamily="34" charset="0"/>
              </a:rPr>
              <a:t>específico.</a:t>
            </a:r>
          </a:p>
          <a:p>
            <a:pPr algn="just" eaLnBrk="1" hangingPunct="1">
              <a:lnSpc>
                <a:spcPct val="80000"/>
              </a:lnSpc>
              <a:buFont typeface="Wingdings" pitchFamily="2" charset="2"/>
              <a:buNone/>
              <a:defRPr/>
            </a:pPr>
            <a:r>
              <a:rPr lang="es-ES" sz="2000" dirty="0" smtClean="0">
                <a:latin typeface="Arial" pitchFamily="34" charset="0"/>
                <a:cs typeface="Arial" pitchFamily="34" charset="0"/>
              </a:rPr>
              <a:t>     Una </a:t>
            </a:r>
            <a:r>
              <a:rPr lang="es-ES" sz="2000" dirty="0" smtClean="0">
                <a:solidFill>
                  <a:srgbClr val="FFFF00"/>
                </a:solidFill>
                <a:latin typeface="Arial" pitchFamily="34" charset="0"/>
                <a:cs typeface="Arial" pitchFamily="34" charset="0"/>
              </a:rPr>
              <a:t>caloría</a:t>
            </a:r>
            <a:r>
              <a:rPr lang="es-ES" sz="2000" dirty="0" smtClean="0">
                <a:latin typeface="Arial" pitchFamily="34" charset="0"/>
                <a:cs typeface="Arial" pitchFamily="34" charset="0"/>
              </a:rPr>
              <a:t> se define como la cantidad de calor que elevará en 1ºC la temperatura de un gramo (1 </a:t>
            </a:r>
            <a:r>
              <a:rPr lang="es-ES" sz="2000" dirty="0" err="1" smtClean="0">
                <a:latin typeface="Arial" pitchFamily="34" charset="0"/>
                <a:cs typeface="Arial" pitchFamily="34" charset="0"/>
              </a:rPr>
              <a:t>mL</a:t>
            </a:r>
            <a:r>
              <a:rPr lang="es-ES" sz="2000" dirty="0" smtClean="0">
                <a:latin typeface="Arial" pitchFamily="34" charset="0"/>
                <a:cs typeface="Arial" pitchFamily="34" charset="0"/>
              </a:rPr>
              <a:t> o 1 cm</a:t>
            </a:r>
            <a:r>
              <a:rPr lang="es-ES" sz="2000" baseline="30000" dirty="0" smtClean="0">
                <a:latin typeface="Arial" pitchFamily="34" charset="0"/>
                <a:cs typeface="Arial" pitchFamily="34" charset="0"/>
              </a:rPr>
              <a:t>3</a:t>
            </a:r>
            <a:r>
              <a:rPr lang="es-ES" sz="2000" dirty="0" smtClean="0">
                <a:latin typeface="Arial" pitchFamily="34" charset="0"/>
                <a:cs typeface="Arial" pitchFamily="34" charset="0"/>
              </a:rPr>
              <a:t>) de agua.</a:t>
            </a:r>
          </a:p>
          <a:p>
            <a:pPr algn="just" eaLnBrk="1" hangingPunct="1">
              <a:lnSpc>
                <a:spcPct val="80000"/>
              </a:lnSpc>
              <a:buFont typeface="Wingdings" pitchFamily="2" charset="2"/>
              <a:buNone/>
              <a:defRPr/>
            </a:pPr>
            <a:r>
              <a:rPr lang="es-ES" sz="2000" dirty="0" smtClean="0">
                <a:latin typeface="Arial" pitchFamily="34" charset="0"/>
                <a:cs typeface="Arial" pitchFamily="34" charset="0"/>
              </a:rPr>
              <a:t>     El calor específico del agua es aprox. el doble que el del aceite o del alcohol, 4 veces el del aire o del aluminio y diez veces el del acero. Sólo el amoníaco líquido tiene un  calor específico más alto.</a:t>
            </a:r>
          </a:p>
        </p:txBody>
      </p:sp>
      <p:pic>
        <p:nvPicPr>
          <p:cNvPr id="41988" name="Picture 21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971600" y="4005064"/>
            <a:ext cx="7459026" cy="2160240"/>
          </a:xfr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sz="half" idx="1"/>
          </p:nvPr>
        </p:nvSpPr>
        <p:spPr>
          <a:xfrm>
            <a:off x="395288" y="1196975"/>
            <a:ext cx="4176712" cy="3600450"/>
          </a:xfrm>
        </p:spPr>
        <p:txBody>
          <a:bodyPr/>
          <a:lstStyle/>
          <a:p>
            <a:pPr algn="just" eaLnBrk="1" hangingPunct="1">
              <a:buFont typeface="Wingdings" pitchFamily="2" charset="2"/>
              <a:buNone/>
              <a:defRPr/>
            </a:pPr>
            <a:r>
              <a:rPr lang="es-ES" sz="2100" dirty="0" smtClean="0"/>
              <a:t>     </a:t>
            </a:r>
            <a:r>
              <a:rPr lang="es-ES" sz="2000" dirty="0" smtClean="0">
                <a:latin typeface="Arial" pitchFamily="34" charset="0"/>
                <a:cs typeface="Arial" pitchFamily="34" charset="0"/>
              </a:rPr>
              <a:t>El alto calor específico del agua significa que para una tasa dada de ingreso de calor, la temperatura del agua aumentará más lentamente que la temperatura de casi cualquier otro material. Así mismo, la temperatura caerá más lentamente cuando se elimina calor.</a:t>
            </a:r>
            <a:endParaRPr lang="es-ES" sz="2100" dirty="0" smtClean="0">
              <a:latin typeface="Arial" pitchFamily="34" charset="0"/>
              <a:cs typeface="Arial" pitchFamily="34" charset="0"/>
            </a:endParaRPr>
          </a:p>
        </p:txBody>
      </p:sp>
      <p:pic>
        <p:nvPicPr>
          <p:cNvPr id="43011" name="Picture 6" descr="Coral%20Hea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6024" r="13818" b="8977"/>
          <a:stretch>
            <a:fillRect/>
          </a:stretch>
        </p:blipFill>
        <p:spPr>
          <a:xfrm>
            <a:off x="4787900" y="1341438"/>
            <a:ext cx="3402013" cy="2897187"/>
          </a:xfrm>
        </p:spPr>
      </p:pic>
      <p:sp>
        <p:nvSpPr>
          <p:cNvPr id="53256" name="Rectangle 8"/>
          <p:cNvSpPr>
            <a:spLocks noChangeArrowheads="1"/>
          </p:cNvSpPr>
          <p:nvPr/>
        </p:nvSpPr>
        <p:spPr bwMode="auto">
          <a:xfrm>
            <a:off x="755650" y="4724400"/>
            <a:ext cx="7488238" cy="1006475"/>
          </a:xfrm>
          <a:prstGeom prst="rect">
            <a:avLst/>
          </a:prstGeom>
          <a:noFill/>
          <a:ln w="9525">
            <a:noFill/>
            <a:miter lim="800000"/>
            <a:headEnd/>
            <a:tailEnd/>
          </a:ln>
          <a:effectLst/>
        </p:spPr>
        <p:txBody>
          <a:bodyPr>
            <a:spAutoFit/>
          </a:bodyPr>
          <a:lstStyle/>
          <a:p>
            <a:pPr algn="just">
              <a:spcBef>
                <a:spcPct val="20000"/>
              </a:spcBef>
              <a:buClr>
                <a:schemeClr val="hlink"/>
              </a:buClr>
              <a:defRPr/>
            </a:pPr>
            <a:r>
              <a:rPr lang="es-ES" sz="2000" dirty="0">
                <a:effectLst>
                  <a:outerShdw blurRad="38100" dist="38100" dir="2700000" algn="tl">
                    <a:srgbClr val="000000"/>
                  </a:outerShdw>
                </a:effectLst>
              </a:rPr>
              <a:t>Esta constancia de la temperatura es crítica, porque las reacciones químicas biológicamente importantes tiene lugar sólo dentro de un intervalo estrecho de temperatura.</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06450" y="692150"/>
            <a:ext cx="8229600" cy="1143000"/>
          </a:xfrm>
        </p:spPr>
        <p:txBody>
          <a:bodyPr/>
          <a:lstStyle/>
          <a:p>
            <a:pPr algn="l" eaLnBrk="1" hangingPunct="1">
              <a:defRPr/>
            </a:pPr>
            <a:r>
              <a:rPr lang="es-ES" sz="2800" dirty="0" smtClean="0">
                <a:solidFill>
                  <a:srgbClr val="FF66FF"/>
                </a:solidFill>
                <a:latin typeface="Arial" pitchFamily="34" charset="0"/>
                <a:cs typeface="Arial" pitchFamily="34" charset="0"/>
              </a:rPr>
              <a:t>VAPORIZACIÓN</a:t>
            </a:r>
          </a:p>
        </p:txBody>
      </p:sp>
      <p:sp>
        <p:nvSpPr>
          <p:cNvPr id="54275" name="Rectangle 3"/>
          <p:cNvSpPr>
            <a:spLocks noGrp="1" noChangeArrowheads="1"/>
          </p:cNvSpPr>
          <p:nvPr>
            <p:ph type="body" sz="half" idx="1"/>
          </p:nvPr>
        </p:nvSpPr>
        <p:spPr>
          <a:xfrm>
            <a:off x="457200" y="2135188"/>
            <a:ext cx="4546600" cy="4533900"/>
          </a:xfrm>
        </p:spPr>
        <p:txBody>
          <a:bodyPr>
            <a:normAutofit/>
          </a:bodyPr>
          <a:lstStyle/>
          <a:p>
            <a:pPr algn="just" eaLnBrk="1" hangingPunct="1">
              <a:lnSpc>
                <a:spcPct val="80000"/>
              </a:lnSpc>
              <a:buFont typeface="Wingdings" pitchFamily="2" charset="2"/>
              <a:buNone/>
              <a:defRPr/>
            </a:pPr>
            <a:r>
              <a:rPr lang="es-ES" sz="2000" dirty="0" smtClean="0">
                <a:latin typeface="Arial" pitchFamily="34" charset="0"/>
                <a:cs typeface="Arial" pitchFamily="34" charset="0"/>
              </a:rPr>
              <a:t>     Es el cambio de líquido a gas.</a:t>
            </a:r>
          </a:p>
          <a:p>
            <a:pPr algn="just" eaLnBrk="1" hangingPunct="1">
              <a:lnSpc>
                <a:spcPct val="80000"/>
              </a:lnSpc>
              <a:buFont typeface="Wingdings" pitchFamily="2" charset="2"/>
              <a:buNone/>
              <a:defRPr/>
            </a:pPr>
            <a:r>
              <a:rPr lang="es-ES" sz="2000" dirty="0" smtClean="0">
                <a:latin typeface="Arial" pitchFamily="34" charset="0"/>
                <a:cs typeface="Arial" pitchFamily="34" charset="0"/>
              </a:rPr>
              <a:t>     El agua tiene un alto calor de  vaporización.</a:t>
            </a:r>
          </a:p>
          <a:p>
            <a:pPr algn="just" eaLnBrk="1" hangingPunct="1">
              <a:lnSpc>
                <a:spcPct val="80000"/>
              </a:lnSpc>
              <a:buFont typeface="Wingdings" pitchFamily="2" charset="2"/>
              <a:buNone/>
              <a:defRPr/>
            </a:pPr>
            <a:r>
              <a:rPr lang="es-ES" sz="2000" dirty="0" smtClean="0">
                <a:latin typeface="Arial" pitchFamily="34" charset="0"/>
                <a:cs typeface="Arial" pitchFamily="34" charset="0"/>
              </a:rPr>
              <a:t>     Para que una molécula de agua se evapore, deben romperse los puentes de H. Esto requiere energía térmica. Así, la evaporación tiene un </a:t>
            </a:r>
            <a:r>
              <a:rPr lang="es-ES" sz="2000" dirty="0" smtClean="0">
                <a:solidFill>
                  <a:srgbClr val="FFFF00"/>
                </a:solidFill>
                <a:latin typeface="Arial" pitchFamily="34" charset="0"/>
                <a:cs typeface="Arial" pitchFamily="34" charset="0"/>
              </a:rPr>
              <a:t>efecto</a:t>
            </a:r>
            <a:r>
              <a:rPr lang="es-ES" sz="2000" dirty="0" smtClean="0">
                <a:solidFill>
                  <a:srgbClr val="FF6600"/>
                </a:solidFill>
                <a:latin typeface="Arial" pitchFamily="34" charset="0"/>
                <a:cs typeface="Arial" pitchFamily="34" charset="0"/>
              </a:rPr>
              <a:t> </a:t>
            </a:r>
            <a:r>
              <a:rPr lang="es-ES" sz="2000" dirty="0" smtClean="0">
                <a:solidFill>
                  <a:srgbClr val="FFFF00"/>
                </a:solidFill>
                <a:latin typeface="Arial" pitchFamily="34" charset="0"/>
                <a:cs typeface="Arial" pitchFamily="34" charset="0"/>
              </a:rPr>
              <a:t>refrigerante</a:t>
            </a:r>
            <a:r>
              <a:rPr lang="es-ES" sz="2000" dirty="0" smtClean="0">
                <a:latin typeface="Arial" pitchFamily="34" charset="0"/>
                <a:cs typeface="Arial" pitchFamily="34" charset="0"/>
              </a:rPr>
              <a:t> y es uno de los principales medios por los cuales los organismos “descargan” el exceso de calor y estabilizan sus temperaturas.</a:t>
            </a:r>
          </a:p>
          <a:p>
            <a:pPr lvl="1" algn="just" eaLnBrk="1" hangingPunct="1">
              <a:lnSpc>
                <a:spcPct val="80000"/>
              </a:lnSpc>
              <a:buFont typeface="Wingdings" pitchFamily="2" charset="2"/>
              <a:buNone/>
              <a:defRPr/>
            </a:pPr>
            <a:r>
              <a:rPr lang="es-ES" sz="2000" dirty="0" smtClean="0">
                <a:latin typeface="Arial" pitchFamily="34" charset="0"/>
                <a:cs typeface="Arial" pitchFamily="34" charset="0"/>
              </a:rPr>
              <a:t>    </a:t>
            </a:r>
          </a:p>
        </p:txBody>
      </p:sp>
      <p:pic>
        <p:nvPicPr>
          <p:cNvPr id="44036" name="Picture 5" descr="boilwater.gif (5301 bytes)"/>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108700" y="836613"/>
            <a:ext cx="1919288" cy="1636712"/>
          </a:xfrm>
        </p:spPr>
      </p:pic>
      <p:pic>
        <p:nvPicPr>
          <p:cNvPr id="44037" name="Picture 8" descr="fotos%5CDep%5Cbryant_sudo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821363" y="2781300"/>
            <a:ext cx="2492375" cy="3230563"/>
          </a:xfr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35013" y="341313"/>
            <a:ext cx="8229600" cy="1143000"/>
          </a:xfrm>
        </p:spPr>
        <p:txBody>
          <a:bodyPr/>
          <a:lstStyle/>
          <a:p>
            <a:pPr algn="l" eaLnBrk="1" hangingPunct="1">
              <a:defRPr/>
            </a:pPr>
            <a:r>
              <a:rPr lang="es-ES" sz="2800" dirty="0" smtClean="0">
                <a:solidFill>
                  <a:srgbClr val="FF66FF"/>
                </a:solidFill>
                <a:latin typeface="Arial" pitchFamily="34" charset="0"/>
                <a:cs typeface="Arial" pitchFamily="34" charset="0"/>
              </a:rPr>
              <a:t>CONGELAMIENTO</a:t>
            </a:r>
          </a:p>
        </p:txBody>
      </p:sp>
      <p:sp>
        <p:nvSpPr>
          <p:cNvPr id="55299" name="Rectangle 3"/>
          <p:cNvSpPr>
            <a:spLocks noGrp="1" noChangeArrowheads="1"/>
          </p:cNvSpPr>
          <p:nvPr>
            <p:ph type="body" sz="half" idx="2"/>
          </p:nvPr>
        </p:nvSpPr>
        <p:spPr>
          <a:xfrm>
            <a:off x="4356100" y="1196975"/>
            <a:ext cx="4038600" cy="5068888"/>
          </a:xfrm>
        </p:spPr>
        <p:txBody>
          <a:bodyPr/>
          <a:lstStyle/>
          <a:p>
            <a:pPr algn="just" eaLnBrk="1" hangingPunct="1">
              <a:lnSpc>
                <a:spcPct val="80000"/>
              </a:lnSpc>
              <a:buFont typeface="Wingdings" pitchFamily="2" charset="2"/>
              <a:buNone/>
              <a:defRPr/>
            </a:pPr>
            <a:r>
              <a:rPr lang="es-ES_tradnl" sz="2100" dirty="0" smtClean="0"/>
              <a:t>     </a:t>
            </a:r>
            <a:r>
              <a:rPr lang="es-ES_tradnl" sz="2100" dirty="0" smtClean="0">
                <a:latin typeface="Arial" pitchFamily="34" charset="0"/>
                <a:cs typeface="Arial" pitchFamily="34" charset="0"/>
              </a:rPr>
              <a:t>La densidad del agua aumenta a medida que la temperatura cae, hasta que se acerca a los 4ºC. Luego, las moléculas de agua se aproximan tanto y se mueven tan lentamente que cada una de ellas puede formar puentes de H simultáneamente con otras cuatro moléculas.</a:t>
            </a:r>
          </a:p>
          <a:p>
            <a:pPr algn="just" eaLnBrk="1" hangingPunct="1">
              <a:lnSpc>
                <a:spcPct val="80000"/>
              </a:lnSpc>
              <a:buFont typeface="Wingdings" pitchFamily="2" charset="2"/>
              <a:buNone/>
              <a:defRPr/>
            </a:pPr>
            <a:r>
              <a:rPr lang="es-ES_tradnl" sz="2100" dirty="0" smtClean="0">
                <a:latin typeface="Arial" pitchFamily="34" charset="0"/>
                <a:cs typeface="Arial" pitchFamily="34" charset="0"/>
              </a:rPr>
              <a:t>     Sin embargo, cuando la temperatura cae por debajo de los 4°C, las moléculas deben separarse ligeramente para mantener el máximo número de puentes de hidrógeno en una estructura estable.</a:t>
            </a:r>
          </a:p>
          <a:p>
            <a:pPr eaLnBrk="1" hangingPunct="1">
              <a:lnSpc>
                <a:spcPct val="80000"/>
              </a:lnSpc>
              <a:buFont typeface="Wingdings" pitchFamily="2" charset="2"/>
              <a:buBlip>
                <a:blip r:embed="rId2"/>
              </a:buBlip>
              <a:defRPr/>
            </a:pPr>
            <a:endParaRPr lang="es-ES" sz="2100" dirty="0" smtClean="0"/>
          </a:p>
        </p:txBody>
      </p:sp>
      <p:pic>
        <p:nvPicPr>
          <p:cNvPr id="45060" name="Picture 6" descr="ice"/>
          <p:cNvPicPr>
            <a:picLocks noChangeAspect="1" noChangeArrowheads="1"/>
          </p:cNvPicPr>
          <p:nvPr/>
        </p:nvPicPr>
        <p:blipFill>
          <a:blip r:embed="rId3">
            <a:extLst>
              <a:ext uri="{28A0092B-C50C-407E-A947-70E740481C1C}">
                <a14:useLocalDpi xmlns:a14="http://schemas.microsoft.com/office/drawing/2010/main" val="0"/>
              </a:ext>
            </a:extLst>
          </a:blip>
          <a:srcRect l="9448" t="10919" r="9448" b="9239"/>
          <a:stretch>
            <a:fillRect/>
          </a:stretch>
        </p:blipFill>
        <p:spPr bwMode="auto">
          <a:xfrm>
            <a:off x="792163" y="2679700"/>
            <a:ext cx="37084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sz="half" idx="1"/>
          </p:nvPr>
        </p:nvSpPr>
        <p:spPr>
          <a:xfrm>
            <a:off x="468313" y="981075"/>
            <a:ext cx="7920037" cy="2190750"/>
          </a:xfrm>
        </p:spPr>
        <p:txBody>
          <a:bodyPr>
            <a:normAutofit/>
          </a:bodyPr>
          <a:lstStyle/>
          <a:p>
            <a:pPr algn="just" eaLnBrk="1" hangingPunct="1">
              <a:buFont typeface="Wingdings" pitchFamily="2" charset="2"/>
              <a:buNone/>
              <a:defRPr/>
            </a:pPr>
            <a:r>
              <a:rPr lang="es-EC" sz="2200" dirty="0" smtClean="0"/>
              <a:t>     </a:t>
            </a:r>
            <a:r>
              <a:rPr lang="es-EC" sz="2200" dirty="0" smtClean="0">
                <a:latin typeface="Arial" pitchFamily="34" charset="0"/>
                <a:cs typeface="Arial" pitchFamily="34" charset="0"/>
              </a:rPr>
              <a:t>A 0°C, el punto de congelación del agua, se crea un retículo abierto, que es la estructura más estable de un cristal de hielo.</a:t>
            </a:r>
          </a:p>
          <a:p>
            <a:pPr marL="342900" lvl="1" indent="-342900" algn="just" eaLnBrk="1" hangingPunct="1">
              <a:buClr>
                <a:schemeClr val="hlink"/>
              </a:buClr>
              <a:buFont typeface="Wingdings" pitchFamily="2" charset="2"/>
              <a:buNone/>
              <a:defRPr/>
            </a:pPr>
            <a:r>
              <a:rPr lang="es-EC" sz="2200" dirty="0" smtClean="0">
                <a:latin typeface="Arial" pitchFamily="34" charset="0"/>
                <a:cs typeface="Arial" pitchFamily="34" charset="0"/>
              </a:rPr>
              <a:t>    Así, el agua en estado sólido ocupa más volumen que el agua en estado líquido. El hielo es menos denso que el agua líquida y, por lo tanto, flota en ella.</a:t>
            </a:r>
            <a:endParaRPr lang="es-ES" sz="2200" dirty="0" smtClean="0">
              <a:latin typeface="Arial" pitchFamily="34" charset="0"/>
              <a:cs typeface="Arial" pitchFamily="34" charset="0"/>
            </a:endParaRPr>
          </a:p>
          <a:p>
            <a:pPr eaLnBrk="1" hangingPunct="1">
              <a:buFont typeface="Wingdings" pitchFamily="2" charset="2"/>
              <a:buBlip>
                <a:blip r:embed="rId2"/>
              </a:buBlip>
              <a:defRPr/>
            </a:pPr>
            <a:endParaRPr lang="es-EC" sz="2200" dirty="0" smtClean="0"/>
          </a:p>
        </p:txBody>
      </p:sp>
      <p:pic>
        <p:nvPicPr>
          <p:cNvPr id="46083" name="Picture 6" descr="water_molecule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051050" y="3429000"/>
            <a:ext cx="5340350" cy="2808288"/>
          </a:xfr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916585" y="917848"/>
            <a:ext cx="3239591" cy="1143000"/>
          </a:xfrm>
        </p:spPr>
        <p:txBody>
          <a:bodyPr/>
          <a:lstStyle/>
          <a:p>
            <a:pPr algn="l" eaLnBrk="1" hangingPunct="1">
              <a:defRPr/>
            </a:pPr>
            <a:r>
              <a:rPr lang="en-GB" sz="3200" dirty="0" smtClean="0">
                <a:solidFill>
                  <a:srgbClr val="FFFF00"/>
                </a:solidFill>
                <a:latin typeface="Arial" charset="0"/>
              </a:rPr>
              <a:t>   </a:t>
            </a:r>
            <a:r>
              <a:rPr lang="en-GB" sz="3600" dirty="0" smtClean="0">
                <a:solidFill>
                  <a:srgbClr val="FFFF00"/>
                </a:solidFill>
                <a:latin typeface="Arial" charset="0"/>
              </a:rPr>
              <a:t>LÍQUIDOS</a:t>
            </a:r>
            <a:endParaRPr lang="en-GB" sz="3200" dirty="0" smtClean="0">
              <a:solidFill>
                <a:srgbClr val="FFFF00"/>
              </a:solidFill>
              <a:latin typeface="Arial" charset="0"/>
            </a:endParaRPr>
          </a:p>
        </p:txBody>
      </p:sp>
      <p:sp>
        <p:nvSpPr>
          <p:cNvPr id="16387" name="Rectangle 3"/>
          <p:cNvSpPr>
            <a:spLocks noGrp="1" noChangeArrowheads="1"/>
          </p:cNvSpPr>
          <p:nvPr>
            <p:ph idx="1"/>
          </p:nvPr>
        </p:nvSpPr>
        <p:spPr>
          <a:xfrm>
            <a:off x="395288" y="1844824"/>
            <a:ext cx="8064500" cy="4608512"/>
          </a:xfrm>
        </p:spPr>
        <p:txBody>
          <a:bodyPr/>
          <a:lstStyle/>
          <a:p>
            <a:pPr eaLnBrk="1" hangingPunct="1">
              <a:lnSpc>
                <a:spcPct val="90000"/>
              </a:lnSpc>
              <a:buFont typeface="Wingdings" pitchFamily="2" charset="2"/>
              <a:buNone/>
              <a:defRPr/>
            </a:pPr>
            <a:r>
              <a:rPr lang="es-ES" sz="2800" b="1" dirty="0" smtClean="0"/>
              <a:t>   </a:t>
            </a:r>
          </a:p>
          <a:p>
            <a:pPr algn="just" eaLnBrk="1" hangingPunct="1">
              <a:lnSpc>
                <a:spcPct val="90000"/>
              </a:lnSpc>
              <a:buFont typeface="Wingdings" pitchFamily="2" charset="2"/>
              <a:buNone/>
              <a:defRPr/>
            </a:pPr>
            <a:r>
              <a:rPr lang="es-ES" sz="2800" dirty="0" smtClean="0"/>
              <a:t>    </a:t>
            </a:r>
            <a:r>
              <a:rPr lang="es-ES" sz="2800" b="1" dirty="0" smtClean="0">
                <a:solidFill>
                  <a:srgbClr val="FF0000"/>
                </a:solidFill>
                <a:latin typeface="Arial" charset="0"/>
              </a:rPr>
              <a:t>INTRODUCCIÓN</a:t>
            </a:r>
          </a:p>
          <a:p>
            <a:pPr algn="just" eaLnBrk="1" hangingPunct="1">
              <a:lnSpc>
                <a:spcPct val="90000"/>
              </a:lnSpc>
              <a:buFont typeface="Wingdings" pitchFamily="2" charset="2"/>
              <a:buNone/>
              <a:defRPr/>
            </a:pPr>
            <a:r>
              <a:rPr lang="es-ES" sz="2800" dirty="0" smtClean="0">
                <a:latin typeface="Arial" charset="0"/>
              </a:rPr>
              <a:t>    </a:t>
            </a:r>
            <a:r>
              <a:rPr lang="en-GB" sz="2800" dirty="0" smtClean="0">
                <a:latin typeface="Arial" charset="0"/>
              </a:rPr>
              <a:t>Un </a:t>
            </a:r>
            <a:r>
              <a:rPr lang="en-GB" sz="2800" dirty="0" err="1" smtClean="0">
                <a:latin typeface="Arial" charset="0"/>
              </a:rPr>
              <a:t>líquido</a:t>
            </a:r>
            <a:r>
              <a:rPr lang="en-GB" sz="2800" dirty="0" smtClean="0">
                <a:latin typeface="Arial" charset="0"/>
              </a:rPr>
              <a:t> </a:t>
            </a:r>
            <a:r>
              <a:rPr lang="en-GB" sz="2800" dirty="0" err="1" smtClean="0">
                <a:latin typeface="Arial" charset="0"/>
              </a:rPr>
              <a:t>está</a:t>
            </a:r>
            <a:r>
              <a:rPr lang="en-GB" sz="2800" dirty="0" smtClean="0">
                <a:latin typeface="Arial" charset="0"/>
              </a:rPr>
              <a:t> </a:t>
            </a:r>
            <a:r>
              <a:rPr lang="en-GB" sz="2800" dirty="0" err="1" smtClean="0">
                <a:latin typeface="Arial" charset="0"/>
              </a:rPr>
              <a:t>formado</a:t>
            </a:r>
            <a:r>
              <a:rPr lang="en-GB" sz="2800" dirty="0" smtClean="0">
                <a:latin typeface="Arial" charset="0"/>
              </a:rPr>
              <a:t> </a:t>
            </a:r>
            <a:r>
              <a:rPr lang="en-GB" sz="2800" dirty="0" err="1" smtClean="0">
                <a:latin typeface="Arial" charset="0"/>
              </a:rPr>
              <a:t>por</a:t>
            </a:r>
            <a:r>
              <a:rPr lang="en-GB" sz="2800" dirty="0" smtClean="0">
                <a:latin typeface="Arial" charset="0"/>
              </a:rPr>
              <a:t> </a:t>
            </a:r>
            <a:r>
              <a:rPr lang="en-GB" sz="2800" dirty="0" err="1" smtClean="0">
                <a:latin typeface="Arial" charset="0"/>
              </a:rPr>
              <a:t>moléculas</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están</a:t>
            </a:r>
            <a:r>
              <a:rPr lang="en-GB" sz="2800" dirty="0" smtClean="0">
                <a:latin typeface="Arial" charset="0"/>
              </a:rPr>
              <a:t> en </a:t>
            </a:r>
            <a:r>
              <a:rPr lang="en-GB" sz="2800" dirty="0" err="1" smtClean="0">
                <a:latin typeface="Arial" charset="0"/>
              </a:rPr>
              <a:t>movimiento</a:t>
            </a:r>
            <a:r>
              <a:rPr lang="en-GB" sz="2800" dirty="0" smtClean="0">
                <a:latin typeface="Arial" charset="0"/>
              </a:rPr>
              <a:t> </a:t>
            </a:r>
            <a:r>
              <a:rPr lang="en-GB" sz="2800" dirty="0" err="1" smtClean="0">
                <a:latin typeface="Arial" charset="0"/>
              </a:rPr>
              <a:t>constante</a:t>
            </a:r>
            <a:r>
              <a:rPr lang="en-GB" sz="2800" dirty="0" smtClean="0">
                <a:latin typeface="Arial" charset="0"/>
              </a:rPr>
              <a:t> y </a:t>
            </a:r>
            <a:r>
              <a:rPr lang="en-GB" sz="2800" dirty="0" err="1" smtClean="0">
                <a:latin typeface="Arial" charset="0"/>
              </a:rPr>
              <a:t>desordenado</a:t>
            </a:r>
            <a:r>
              <a:rPr lang="en-GB" sz="2800" dirty="0" smtClean="0">
                <a:latin typeface="Arial" charset="0"/>
              </a:rPr>
              <a:t>, y </a:t>
            </a:r>
            <a:r>
              <a:rPr lang="en-GB" sz="2800" dirty="0" err="1" smtClean="0">
                <a:latin typeface="Arial" charset="0"/>
              </a:rPr>
              <a:t>cada</a:t>
            </a:r>
            <a:r>
              <a:rPr lang="en-GB" sz="2800" dirty="0" smtClean="0">
                <a:latin typeface="Arial" charset="0"/>
              </a:rPr>
              <a:t> </a:t>
            </a:r>
            <a:r>
              <a:rPr lang="en-GB" sz="2800" dirty="0" err="1" smtClean="0">
                <a:latin typeface="Arial" charset="0"/>
              </a:rPr>
              <a:t>una</a:t>
            </a:r>
            <a:r>
              <a:rPr lang="en-GB" sz="2800" dirty="0" smtClean="0">
                <a:latin typeface="Arial" charset="0"/>
              </a:rPr>
              <a:t> de </a:t>
            </a:r>
            <a:r>
              <a:rPr lang="en-GB" sz="2800" dirty="0" err="1" smtClean="0">
                <a:latin typeface="Arial" charset="0"/>
              </a:rPr>
              <a:t>ellas</a:t>
            </a:r>
            <a:r>
              <a:rPr lang="en-GB" sz="2800" dirty="0" smtClean="0">
                <a:latin typeface="Arial" charset="0"/>
              </a:rPr>
              <a:t> </a:t>
            </a:r>
            <a:r>
              <a:rPr lang="en-GB" sz="2800" dirty="0" err="1" smtClean="0">
                <a:latin typeface="Arial" charset="0"/>
              </a:rPr>
              <a:t>chocan</a:t>
            </a:r>
            <a:r>
              <a:rPr lang="en-GB" sz="2800" dirty="0" smtClean="0">
                <a:latin typeface="Arial" charset="0"/>
              </a:rPr>
              <a:t> miles de </a:t>
            </a:r>
            <a:r>
              <a:rPr lang="en-GB" sz="2800" dirty="0" err="1" smtClean="0">
                <a:latin typeface="Arial" charset="0"/>
              </a:rPr>
              <a:t>millones</a:t>
            </a:r>
            <a:r>
              <a:rPr lang="en-GB" sz="2800" dirty="0" smtClean="0">
                <a:latin typeface="Arial" charset="0"/>
              </a:rPr>
              <a:t> de </a:t>
            </a:r>
            <a:r>
              <a:rPr lang="en-GB" sz="2800" dirty="0" err="1" smtClean="0">
                <a:latin typeface="Arial" charset="0"/>
              </a:rPr>
              <a:t>veces</a:t>
            </a:r>
            <a:r>
              <a:rPr lang="en-GB" sz="2800" dirty="0" smtClean="0">
                <a:latin typeface="Arial" charset="0"/>
              </a:rPr>
              <a:t> en un </a:t>
            </a:r>
            <a:r>
              <a:rPr lang="en-GB" sz="2800" dirty="0" err="1" smtClean="0">
                <a:latin typeface="Arial" charset="0"/>
              </a:rPr>
              <a:t>lapso</a:t>
            </a:r>
            <a:r>
              <a:rPr lang="en-GB" sz="2800" dirty="0" smtClean="0">
                <a:latin typeface="Arial" charset="0"/>
              </a:rPr>
              <a:t> </a:t>
            </a:r>
            <a:r>
              <a:rPr lang="en-GB" sz="2800" dirty="0" err="1" smtClean="0">
                <a:latin typeface="Arial" charset="0"/>
              </a:rPr>
              <a:t>muy</a:t>
            </a:r>
            <a:r>
              <a:rPr lang="en-GB" sz="2800" dirty="0" smtClean="0">
                <a:latin typeface="Arial" charset="0"/>
              </a:rPr>
              <a:t> </a:t>
            </a:r>
            <a:r>
              <a:rPr lang="en-GB" sz="2800" dirty="0" err="1" smtClean="0">
                <a:latin typeface="Arial" charset="0"/>
              </a:rPr>
              <a:t>pequeño</a:t>
            </a:r>
            <a:r>
              <a:rPr lang="en-GB" sz="2800" dirty="0" smtClean="0">
                <a:latin typeface="Arial" charset="0"/>
              </a:rPr>
              <a:t>.  </a:t>
            </a:r>
            <a:endParaRPr lang="es-ES" sz="2800" dirty="0" smtClean="0">
              <a:latin typeface="Arial" charset="0"/>
            </a:endParaRPr>
          </a:p>
          <a:p>
            <a:pPr algn="just" eaLnBrk="1" hangingPunct="1">
              <a:lnSpc>
                <a:spcPct val="90000"/>
              </a:lnSpc>
              <a:buFont typeface="Wingdings" pitchFamily="2" charset="2"/>
              <a:buNone/>
              <a:defRPr/>
            </a:pPr>
            <a:r>
              <a:rPr lang="es-ES" sz="2800" dirty="0" smtClean="0">
                <a:latin typeface="Arial" charset="0"/>
              </a:rPr>
              <a:t>    Estado intermedio entre el estado gaseoso y el estado sólido. La característica química más importante de los líquidos es su capacidad para actuar como disolvente.</a:t>
            </a:r>
          </a:p>
          <a:p>
            <a:pPr eaLnBrk="1" hangingPunct="1">
              <a:lnSpc>
                <a:spcPct val="90000"/>
              </a:lnSpc>
              <a:buFont typeface="Wingdings" pitchFamily="2" charset="2"/>
              <a:buNone/>
              <a:defRPr/>
            </a:pPr>
            <a:endParaRPr lang="en-GB" sz="2800" dirty="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63575" y="630238"/>
            <a:ext cx="8229600" cy="1143000"/>
          </a:xfrm>
        </p:spPr>
        <p:txBody>
          <a:bodyPr/>
          <a:lstStyle/>
          <a:p>
            <a:pPr algn="l" eaLnBrk="1" hangingPunct="1">
              <a:defRPr/>
            </a:pPr>
            <a:r>
              <a:rPr lang="es-EC" sz="2800" dirty="0" smtClean="0">
                <a:solidFill>
                  <a:srgbClr val="FF66FF"/>
                </a:solidFill>
                <a:latin typeface="Arial" pitchFamily="34" charset="0"/>
                <a:cs typeface="Arial" pitchFamily="34" charset="0"/>
              </a:rPr>
              <a:t>EL AGUA COMO SOLVENTE</a:t>
            </a:r>
            <a:endParaRPr lang="es-ES" sz="2800" dirty="0" smtClean="0">
              <a:solidFill>
                <a:srgbClr val="FF66FF"/>
              </a:solidFill>
              <a:latin typeface="Arial" pitchFamily="34" charset="0"/>
              <a:cs typeface="Arial" pitchFamily="34" charset="0"/>
            </a:endParaRPr>
          </a:p>
        </p:txBody>
      </p:sp>
      <p:pic>
        <p:nvPicPr>
          <p:cNvPr id="47108" name="Picture 8"/>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350970"/>
            <a:ext cx="4038600" cy="3024422"/>
          </a:xfrm>
        </p:spPr>
      </p:pic>
      <p:sp>
        <p:nvSpPr>
          <p:cNvPr id="77830" name="Rectangle 6"/>
          <p:cNvSpPr>
            <a:spLocks noGrp="1" noChangeArrowheads="1"/>
          </p:cNvSpPr>
          <p:nvPr>
            <p:ph type="body" sz="half" idx="2"/>
          </p:nvPr>
        </p:nvSpPr>
        <p:spPr>
          <a:xfrm>
            <a:off x="4427538" y="1600200"/>
            <a:ext cx="4038600" cy="4924425"/>
          </a:xfrm>
        </p:spPr>
        <p:txBody>
          <a:bodyPr/>
          <a:lstStyle/>
          <a:p>
            <a:pPr algn="just" eaLnBrk="1" hangingPunct="1">
              <a:lnSpc>
                <a:spcPct val="90000"/>
              </a:lnSpc>
              <a:buFont typeface="Wingdings" pitchFamily="2" charset="2"/>
              <a:buNone/>
              <a:defRPr/>
            </a:pPr>
            <a:r>
              <a:rPr lang="es-ES" sz="2000" dirty="0" smtClean="0"/>
              <a:t>     </a:t>
            </a:r>
            <a:r>
              <a:rPr lang="es-ES" sz="2000" dirty="0" smtClean="0">
                <a:latin typeface="Arial" pitchFamily="34" charset="0"/>
                <a:cs typeface="Arial" pitchFamily="34" charset="0"/>
              </a:rPr>
              <a:t>Dentro de los sistemas vivos, muchas sustancias se encuentran en solución acuosa.</a:t>
            </a:r>
          </a:p>
          <a:p>
            <a:pPr algn="just" eaLnBrk="1" hangingPunct="1">
              <a:lnSpc>
                <a:spcPct val="90000"/>
              </a:lnSpc>
              <a:buFont typeface="Wingdings" pitchFamily="2" charset="2"/>
              <a:buNone/>
              <a:defRPr/>
            </a:pPr>
            <a:r>
              <a:rPr lang="es-ES" sz="2000" dirty="0" smtClean="0">
                <a:latin typeface="Arial" pitchFamily="34" charset="0"/>
                <a:cs typeface="Arial" pitchFamily="34" charset="0"/>
              </a:rPr>
              <a:t>     Una </a:t>
            </a:r>
            <a:r>
              <a:rPr lang="es-ES" sz="2000" dirty="0" smtClean="0">
                <a:solidFill>
                  <a:srgbClr val="FFFF00"/>
                </a:solidFill>
                <a:latin typeface="Arial" pitchFamily="34" charset="0"/>
                <a:cs typeface="Arial" pitchFamily="34" charset="0"/>
              </a:rPr>
              <a:t>solución</a:t>
            </a:r>
            <a:r>
              <a:rPr lang="es-ES" sz="2000" dirty="0" smtClean="0">
                <a:latin typeface="Arial" pitchFamily="34" charset="0"/>
                <a:cs typeface="Arial" pitchFamily="34" charset="0"/>
              </a:rPr>
              <a:t> es una mezcla uniforme de moléculas de dos o más sustancias (solvente y solutos).</a:t>
            </a:r>
          </a:p>
          <a:p>
            <a:pPr marL="342900" lvl="1" indent="-342900" algn="just" eaLnBrk="1" hangingPunct="1">
              <a:lnSpc>
                <a:spcPct val="90000"/>
              </a:lnSpc>
              <a:buClr>
                <a:schemeClr val="hlink"/>
              </a:buClr>
              <a:buFont typeface="Wingdings" pitchFamily="2" charset="2"/>
              <a:buNone/>
              <a:defRPr/>
            </a:pPr>
            <a:r>
              <a:rPr lang="es-ES" sz="2000" dirty="0" smtClean="0">
                <a:latin typeface="Arial" pitchFamily="34" charset="0"/>
                <a:cs typeface="Arial" pitchFamily="34" charset="0"/>
              </a:rPr>
              <a:t>      La polaridad de las moléculas de agua es la responsable de la capacidad solvente del agua.</a:t>
            </a:r>
            <a:r>
              <a:rPr lang="es-ES" sz="1800" dirty="0" smtClean="0">
                <a:latin typeface="Arial" pitchFamily="34" charset="0"/>
                <a:cs typeface="Arial" pitchFamily="34" charset="0"/>
              </a:rPr>
              <a:t> </a:t>
            </a:r>
          </a:p>
          <a:p>
            <a:pPr marL="342900" lvl="1" indent="-342900" algn="just" eaLnBrk="1" hangingPunct="1">
              <a:lnSpc>
                <a:spcPct val="90000"/>
              </a:lnSpc>
              <a:buClr>
                <a:schemeClr val="hlink"/>
              </a:buClr>
              <a:buFont typeface="Wingdings" pitchFamily="2" charset="2"/>
              <a:buNone/>
              <a:defRPr/>
            </a:pPr>
            <a:r>
              <a:rPr lang="es-ES" sz="1800" dirty="0" smtClean="0">
                <a:latin typeface="Arial" pitchFamily="34" charset="0"/>
                <a:cs typeface="Arial" pitchFamily="34" charset="0"/>
              </a:rPr>
              <a:t>      Las moléculas polares de agua tienden a separar sustancias iónicas, como el </a:t>
            </a:r>
            <a:r>
              <a:rPr lang="es-ES" sz="1800" dirty="0" err="1" smtClean="0">
                <a:latin typeface="Arial" pitchFamily="34" charset="0"/>
                <a:cs typeface="Arial" pitchFamily="34" charset="0"/>
              </a:rPr>
              <a:t>ClNa</a:t>
            </a:r>
            <a:r>
              <a:rPr lang="es-ES" sz="1800" dirty="0" smtClean="0">
                <a:latin typeface="Arial" pitchFamily="34" charset="0"/>
                <a:cs typeface="Arial" pitchFamily="34" charset="0"/>
              </a:rPr>
              <a:t>.</a:t>
            </a:r>
          </a:p>
          <a:p>
            <a:pPr eaLnBrk="1" hangingPunct="1">
              <a:lnSpc>
                <a:spcPct val="90000"/>
              </a:lnSpc>
              <a:buFont typeface="Wingdings" pitchFamily="2" charset="2"/>
              <a:buNone/>
              <a:defRPr/>
            </a:pPr>
            <a:endParaRPr lang="es-ES" sz="2000"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539750" y="549275"/>
            <a:ext cx="8229600" cy="5832475"/>
          </a:xfrm>
        </p:spPr>
        <p:txBody>
          <a:bodyPr/>
          <a:lstStyle/>
          <a:p>
            <a:pPr algn="just" eaLnBrk="1" hangingPunct="1">
              <a:buFont typeface="Wingdings" pitchFamily="2" charset="2"/>
              <a:buNone/>
              <a:defRPr/>
            </a:pPr>
            <a:r>
              <a:rPr lang="es-ES" sz="4000" b="1" dirty="0" smtClean="0">
                <a:solidFill>
                  <a:schemeClr val="tx2">
                    <a:lumMod val="75000"/>
                  </a:schemeClr>
                </a:solidFill>
              </a:rPr>
              <a:t>   </a:t>
            </a:r>
            <a:r>
              <a:rPr lang="es-ES" sz="3600" b="1" dirty="0" smtClean="0">
                <a:solidFill>
                  <a:srgbClr val="FF0000"/>
                </a:solidFill>
                <a:latin typeface="Arial" charset="0"/>
              </a:rPr>
              <a:t>EQUILIBRIO LÍQUIDO – VAPOR</a:t>
            </a:r>
          </a:p>
          <a:p>
            <a:pPr algn="just" eaLnBrk="1" hangingPunct="1">
              <a:buFont typeface="Wingdings" pitchFamily="2" charset="2"/>
              <a:buNone/>
              <a:defRPr/>
            </a:pPr>
            <a:r>
              <a:rPr lang="es-ES" sz="2800" dirty="0" smtClean="0">
                <a:solidFill>
                  <a:srgbClr val="FFC000"/>
                </a:solidFill>
                <a:latin typeface="Arial" charset="0"/>
              </a:rPr>
              <a:t>   Proceso de Vaporización</a:t>
            </a:r>
            <a:r>
              <a:rPr lang="es-ES" sz="2800" dirty="0" smtClean="0">
                <a:latin typeface="Arial" charset="0"/>
              </a:rPr>
              <a:t>.- Un líquido se convierte en vapor.</a:t>
            </a:r>
          </a:p>
          <a:p>
            <a:pPr algn="just" eaLnBrk="1" hangingPunct="1">
              <a:buFont typeface="Wingdings" pitchFamily="2" charset="2"/>
              <a:buNone/>
              <a:defRPr/>
            </a:pPr>
            <a:r>
              <a:rPr lang="es-ES" sz="2800" dirty="0" smtClean="0">
                <a:latin typeface="Arial" charset="0"/>
              </a:rPr>
              <a:t>   </a:t>
            </a:r>
            <a:r>
              <a:rPr lang="es-ES" sz="2800" u="sng" dirty="0" smtClean="0">
                <a:solidFill>
                  <a:srgbClr val="FF66FF"/>
                </a:solidFill>
                <a:latin typeface="Arial" charset="0"/>
              </a:rPr>
              <a:t>En un recipiente abierto</a:t>
            </a:r>
            <a:r>
              <a:rPr lang="es-ES" sz="2800" dirty="0" smtClean="0">
                <a:latin typeface="Arial" charset="0"/>
              </a:rPr>
              <a:t>.- La vaporización   continúa hasta que el líquido se agota.</a:t>
            </a:r>
          </a:p>
          <a:p>
            <a:pPr algn="just" eaLnBrk="1" hangingPunct="1">
              <a:buFont typeface="Wingdings" pitchFamily="2" charset="2"/>
              <a:buNone/>
              <a:defRPr/>
            </a:pPr>
            <a:r>
              <a:rPr lang="es-ES" sz="2800" dirty="0" smtClean="0">
                <a:latin typeface="Arial" charset="0"/>
              </a:rPr>
              <a:t>   Las moléculas dejan la superficie del líquido y se difunden en el aire.</a:t>
            </a:r>
          </a:p>
          <a:p>
            <a:pPr algn="just" eaLnBrk="1" hangingPunct="1">
              <a:buFont typeface="Wingdings" pitchFamily="2" charset="2"/>
              <a:buNone/>
              <a:defRPr/>
            </a:pPr>
            <a:r>
              <a:rPr lang="es-ES" sz="2800" dirty="0" smtClean="0">
                <a:latin typeface="Arial" charset="0"/>
              </a:rPr>
              <a:t>                                                      </a:t>
            </a:r>
          </a:p>
          <a:p>
            <a:pPr algn="just" eaLnBrk="1" hangingPunct="1">
              <a:buFont typeface="Wingdings" pitchFamily="2" charset="2"/>
              <a:buNone/>
              <a:defRPr/>
            </a:pPr>
            <a:r>
              <a:rPr lang="es-ES" sz="2800" dirty="0" smtClean="0">
                <a:latin typeface="Arial" charset="0"/>
              </a:rPr>
              <a:t>                                                        </a:t>
            </a:r>
          </a:p>
          <a:p>
            <a:pPr algn="just" eaLnBrk="1" hangingPunct="1">
              <a:buFont typeface="Wingdings" pitchFamily="2" charset="2"/>
              <a:buNone/>
              <a:defRPr/>
            </a:pPr>
            <a:endParaRPr lang="es-ES" sz="2800" dirty="0" smtClean="0">
              <a:latin typeface="Arial" charset="0"/>
            </a:endParaRPr>
          </a:p>
          <a:p>
            <a:pPr algn="just" eaLnBrk="1" hangingPunct="1">
              <a:buFont typeface="Wingdings" pitchFamily="2" charset="2"/>
              <a:buNone/>
              <a:defRPr/>
            </a:pPr>
            <a:r>
              <a:rPr lang="es-ES" sz="2800" dirty="0" smtClean="0">
                <a:latin typeface="Arial" charset="0"/>
              </a:rPr>
              <a:t>                                                      </a:t>
            </a:r>
            <a:endParaRPr lang="en-GB" sz="2800" dirty="0" smtClean="0">
              <a:latin typeface="Arial" charset="0"/>
            </a:endParaRPr>
          </a:p>
        </p:txBody>
      </p:sp>
      <p:pic>
        <p:nvPicPr>
          <p:cNvPr id="48131" name="Picture 38" descr="esqu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3986213"/>
            <a:ext cx="1785938" cy="2514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95288" y="549275"/>
            <a:ext cx="8353425" cy="5759450"/>
          </a:xfrm>
        </p:spPr>
        <p:txBody>
          <a:bodyPr/>
          <a:lstStyle/>
          <a:p>
            <a:pPr algn="just" eaLnBrk="1" hangingPunct="1">
              <a:lnSpc>
                <a:spcPct val="80000"/>
              </a:lnSpc>
              <a:buFont typeface="Wingdings" pitchFamily="2" charset="2"/>
              <a:buNone/>
              <a:defRPr/>
            </a:pPr>
            <a:r>
              <a:rPr lang="es-ES" sz="2800" dirty="0" smtClean="0"/>
              <a:t>   </a:t>
            </a:r>
            <a:r>
              <a:rPr lang="es-ES" sz="2800" u="sng" dirty="0" smtClean="0">
                <a:solidFill>
                  <a:srgbClr val="FF66FF"/>
                </a:solidFill>
                <a:latin typeface="Arial" charset="0"/>
              </a:rPr>
              <a:t>En un recipiente cerrado</a:t>
            </a:r>
            <a:r>
              <a:rPr lang="es-ES" sz="2800" dirty="0" smtClean="0">
                <a:latin typeface="Arial" charset="0"/>
              </a:rPr>
              <a:t>.- Al principio el movimiento de las moléculas es del líquido al vapor. Las moléculas no pueden salir del recipiente. Algunas colisionaran con las paredes del recipiente y volverán al líquido. En un momento la  </a:t>
            </a:r>
            <a:r>
              <a:rPr lang="es-ES" sz="2800" dirty="0" err="1" smtClean="0">
                <a:latin typeface="Arial" charset="0"/>
              </a:rPr>
              <a:t>v</a:t>
            </a:r>
            <a:r>
              <a:rPr lang="es-ES" sz="2800" baseline="-25000" dirty="0" err="1" smtClean="0">
                <a:latin typeface="Arial" charset="0"/>
              </a:rPr>
              <a:t>CONDENSACION</a:t>
            </a:r>
            <a:r>
              <a:rPr lang="es-ES" sz="2800" dirty="0" smtClean="0">
                <a:latin typeface="Arial" charset="0"/>
              </a:rPr>
              <a:t> igualará a </a:t>
            </a:r>
            <a:r>
              <a:rPr lang="es-ES" sz="2800" dirty="0" err="1" smtClean="0">
                <a:latin typeface="Arial" charset="0"/>
              </a:rPr>
              <a:t>v</a:t>
            </a:r>
            <a:r>
              <a:rPr lang="es-ES" sz="2800" baseline="-25000" dirty="0" err="1" smtClean="0">
                <a:latin typeface="Arial" charset="0"/>
              </a:rPr>
              <a:t>VAPORIZACION</a:t>
            </a:r>
            <a:r>
              <a:rPr lang="es-ES" sz="2800" dirty="0" smtClean="0">
                <a:latin typeface="Arial" charset="0"/>
              </a:rPr>
              <a:t> entonces diremos que el líquido y el vapor están en un estado de equilibrio dinámico: 	</a:t>
            </a:r>
          </a:p>
          <a:p>
            <a:pPr algn="just" eaLnBrk="1" hangingPunct="1">
              <a:lnSpc>
                <a:spcPct val="80000"/>
              </a:lnSpc>
              <a:buFont typeface="Wingdings" pitchFamily="2" charset="2"/>
              <a:buNone/>
              <a:defRPr/>
            </a:pPr>
            <a:r>
              <a:rPr lang="es-ES" sz="2800" dirty="0" smtClean="0">
                <a:latin typeface="Arial" charset="0"/>
              </a:rPr>
              <a:t>                                          LÍQUIDO        VAPOR</a:t>
            </a:r>
          </a:p>
          <a:p>
            <a:pPr algn="just" eaLnBrk="1" hangingPunct="1">
              <a:lnSpc>
                <a:spcPct val="80000"/>
              </a:lnSpc>
              <a:buFont typeface="Wingdings" pitchFamily="2" charset="2"/>
              <a:buNone/>
              <a:defRPr/>
            </a:pPr>
            <a:r>
              <a:rPr lang="es-ES" sz="2800" dirty="0" smtClean="0">
                <a:latin typeface="Arial" charset="0"/>
              </a:rPr>
              <a:t>                                 </a:t>
            </a:r>
          </a:p>
          <a:p>
            <a:pPr algn="just" eaLnBrk="1" hangingPunct="1">
              <a:lnSpc>
                <a:spcPct val="80000"/>
              </a:lnSpc>
              <a:buFont typeface="Wingdings" pitchFamily="2" charset="2"/>
              <a:buNone/>
              <a:defRPr/>
            </a:pPr>
            <a:endParaRPr lang="es-ES" sz="2800" dirty="0" smtClean="0">
              <a:latin typeface="Arial" charset="0"/>
            </a:endParaRPr>
          </a:p>
          <a:p>
            <a:pPr algn="just" eaLnBrk="1" hangingPunct="1">
              <a:lnSpc>
                <a:spcPct val="80000"/>
              </a:lnSpc>
              <a:buFont typeface="Wingdings" pitchFamily="2" charset="2"/>
              <a:buNone/>
              <a:defRPr/>
            </a:pPr>
            <a:r>
              <a:rPr lang="es-ES" sz="2800" dirty="0" smtClean="0">
                <a:latin typeface="Arial" charset="0"/>
              </a:rPr>
              <a:t>                                                    </a:t>
            </a:r>
            <a:r>
              <a:rPr lang="es-ES" sz="2800" dirty="0" err="1" smtClean="0">
                <a:latin typeface="Arial" charset="0"/>
              </a:rPr>
              <a:t>v</a:t>
            </a:r>
            <a:r>
              <a:rPr lang="es-ES" sz="2800" baseline="-25000" dirty="0" err="1" smtClean="0">
                <a:latin typeface="Arial" charset="0"/>
              </a:rPr>
              <a:t>COND</a:t>
            </a:r>
            <a:r>
              <a:rPr lang="es-ES" sz="2800" dirty="0" smtClean="0">
                <a:latin typeface="Arial" charset="0"/>
              </a:rPr>
              <a:t>  = </a:t>
            </a:r>
            <a:r>
              <a:rPr lang="es-ES" sz="2800" dirty="0" err="1" smtClean="0">
                <a:latin typeface="Arial" charset="0"/>
              </a:rPr>
              <a:t>v</a:t>
            </a:r>
            <a:r>
              <a:rPr lang="es-ES" sz="2800" baseline="-25000" dirty="0" err="1" smtClean="0">
                <a:latin typeface="Arial" charset="0"/>
              </a:rPr>
              <a:t>VAP</a:t>
            </a:r>
            <a:endParaRPr lang="es-ES" sz="2800" baseline="-25000" dirty="0" smtClean="0">
              <a:latin typeface="Arial" charset="0"/>
            </a:endParaRPr>
          </a:p>
          <a:p>
            <a:pPr algn="just" eaLnBrk="1" hangingPunct="1">
              <a:lnSpc>
                <a:spcPct val="80000"/>
              </a:lnSpc>
              <a:buFont typeface="Wingdings" pitchFamily="2" charset="2"/>
              <a:buNone/>
              <a:defRPr/>
            </a:pPr>
            <a:r>
              <a:rPr lang="es-ES" sz="2800" dirty="0" smtClean="0">
                <a:latin typeface="Arial" charset="0"/>
              </a:rPr>
              <a:t>                                              EQUILIBRIO  L – V</a:t>
            </a:r>
          </a:p>
          <a:p>
            <a:pPr eaLnBrk="1" hangingPunct="1">
              <a:lnSpc>
                <a:spcPct val="80000"/>
              </a:lnSpc>
              <a:buFont typeface="Wingdings" pitchFamily="2" charset="2"/>
              <a:buNone/>
              <a:defRPr/>
            </a:pPr>
            <a:endParaRPr lang="en-GB" sz="2800" dirty="0" smtClean="0">
              <a:latin typeface="Arial" charset="0"/>
            </a:endParaRPr>
          </a:p>
        </p:txBody>
      </p:sp>
      <p:sp>
        <p:nvSpPr>
          <p:cNvPr id="49155" name="Line 36"/>
          <p:cNvSpPr>
            <a:spLocks noChangeShapeType="1"/>
          </p:cNvSpPr>
          <p:nvPr/>
        </p:nvSpPr>
        <p:spPr bwMode="auto">
          <a:xfrm>
            <a:off x="6227763" y="386080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49156" name="Line 37"/>
          <p:cNvSpPr>
            <a:spLocks noChangeShapeType="1"/>
          </p:cNvSpPr>
          <p:nvPr/>
        </p:nvSpPr>
        <p:spPr bwMode="auto">
          <a:xfrm flipH="1">
            <a:off x="6227763" y="4005263"/>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pic>
        <p:nvPicPr>
          <p:cNvPr id="49157" name="Picture 39" descr="esqu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3584575"/>
            <a:ext cx="2071688" cy="2916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395288" y="549275"/>
            <a:ext cx="8229600" cy="6048375"/>
          </a:xfrm>
        </p:spPr>
        <p:txBody>
          <a:bodyPr/>
          <a:lstStyle/>
          <a:p>
            <a:pPr algn="just" eaLnBrk="1" hangingPunct="1">
              <a:lnSpc>
                <a:spcPct val="80000"/>
              </a:lnSpc>
              <a:buFont typeface="Wingdings" pitchFamily="2" charset="2"/>
              <a:buNone/>
              <a:defRPr/>
            </a:pPr>
            <a:r>
              <a:rPr lang="es-ES" sz="900" b="1" dirty="0" smtClean="0"/>
              <a:t>        </a:t>
            </a:r>
          </a:p>
          <a:p>
            <a:pPr algn="just" eaLnBrk="1" hangingPunct="1">
              <a:lnSpc>
                <a:spcPct val="80000"/>
              </a:lnSpc>
              <a:buFont typeface="Wingdings" pitchFamily="2" charset="2"/>
              <a:buNone/>
              <a:defRPr/>
            </a:pPr>
            <a:r>
              <a:rPr lang="es-ES" sz="900" b="1" dirty="0">
                <a:solidFill>
                  <a:srgbClr val="FFC000"/>
                </a:solidFill>
                <a:latin typeface="Arial" charset="0"/>
              </a:rPr>
              <a:t> </a:t>
            </a:r>
            <a:r>
              <a:rPr lang="es-ES" sz="900" b="1" dirty="0" smtClean="0">
                <a:solidFill>
                  <a:srgbClr val="FFC000"/>
                </a:solidFill>
                <a:latin typeface="Arial" charset="0"/>
              </a:rPr>
              <a:t>         </a:t>
            </a:r>
            <a:r>
              <a:rPr lang="es-ES" sz="2400" b="1" dirty="0" smtClean="0">
                <a:solidFill>
                  <a:srgbClr val="FFC000"/>
                </a:solidFill>
                <a:latin typeface="Arial" charset="0"/>
              </a:rPr>
              <a:t>PRESION DE VAPOR (</a:t>
            </a:r>
            <a:r>
              <a:rPr lang="es-ES" sz="2400" b="1" dirty="0" err="1" smtClean="0">
                <a:solidFill>
                  <a:srgbClr val="FFC000"/>
                </a:solidFill>
                <a:latin typeface="Arial" charset="0"/>
              </a:rPr>
              <a:t>Pv</a:t>
            </a:r>
            <a:r>
              <a:rPr lang="es-ES" sz="2400" b="1" dirty="0" smtClean="0">
                <a:solidFill>
                  <a:srgbClr val="FFC000"/>
                </a:solidFill>
                <a:latin typeface="Arial" charset="0"/>
              </a:rPr>
              <a:t>)</a:t>
            </a:r>
            <a:endParaRPr lang="es-ES" sz="2400" dirty="0" smtClean="0">
              <a:solidFill>
                <a:srgbClr val="FFC000"/>
              </a:solidFill>
              <a:latin typeface="Arial" charset="0"/>
            </a:endParaRPr>
          </a:p>
          <a:p>
            <a:pPr algn="just" eaLnBrk="1" hangingPunct="1">
              <a:lnSpc>
                <a:spcPct val="80000"/>
              </a:lnSpc>
              <a:buFont typeface="Wingdings" pitchFamily="2" charset="2"/>
              <a:buNone/>
              <a:defRPr/>
            </a:pPr>
            <a:r>
              <a:rPr lang="es-ES" sz="2400" dirty="0" smtClean="0">
                <a:latin typeface="Arial" charset="0"/>
              </a:rPr>
              <a:t>    Es la presión del vapor en equilibrio con el líquido. Es una propiedad característica de cada líquido. </a:t>
            </a:r>
            <a:r>
              <a:rPr lang="es-ES" sz="2400" dirty="0" err="1" smtClean="0">
                <a:latin typeface="Arial" charset="0"/>
              </a:rPr>
              <a:t>Pv</a:t>
            </a:r>
            <a:r>
              <a:rPr lang="es-ES" sz="2400" dirty="0" smtClean="0">
                <a:latin typeface="Arial" charset="0"/>
              </a:rPr>
              <a:t>    si   T </a:t>
            </a:r>
          </a:p>
          <a:p>
            <a:pPr algn="just" eaLnBrk="1" hangingPunct="1">
              <a:lnSpc>
                <a:spcPct val="80000"/>
              </a:lnSpc>
              <a:buFont typeface="Wingdings" pitchFamily="2" charset="2"/>
              <a:buNone/>
              <a:defRPr/>
            </a:pPr>
            <a:endParaRPr lang="en-GB" sz="2400" dirty="0" smtClean="0">
              <a:latin typeface="Arial" charset="0"/>
            </a:endParaRPr>
          </a:p>
          <a:p>
            <a:pPr algn="just" eaLnBrk="1" hangingPunct="1">
              <a:lnSpc>
                <a:spcPct val="80000"/>
              </a:lnSpc>
              <a:buFont typeface="Wingdings" pitchFamily="2" charset="2"/>
              <a:buNone/>
              <a:defRPr/>
            </a:pPr>
            <a:endParaRPr lang="en-GB" sz="1000" dirty="0" smtClean="0">
              <a:latin typeface="Arial" charset="0"/>
            </a:endParaRPr>
          </a:p>
          <a:p>
            <a:pPr algn="just" eaLnBrk="1" hangingPunct="1">
              <a:lnSpc>
                <a:spcPct val="80000"/>
              </a:lnSpc>
              <a:buFont typeface="Wingdings" pitchFamily="2" charset="2"/>
              <a:buNone/>
              <a:defRPr/>
            </a:pPr>
            <a:endParaRPr lang="en-GB" sz="1000" dirty="0" smtClean="0">
              <a:latin typeface="Arial" charset="0"/>
            </a:endParaRPr>
          </a:p>
          <a:p>
            <a:pPr algn="just" eaLnBrk="1" hangingPunct="1">
              <a:lnSpc>
                <a:spcPct val="80000"/>
              </a:lnSpc>
              <a:buFont typeface="Wingdings" pitchFamily="2" charset="2"/>
              <a:buNone/>
              <a:defRPr/>
            </a:pPr>
            <a:endParaRPr lang="en-GB" sz="1000" dirty="0" smtClean="0">
              <a:latin typeface="Arial" charset="0"/>
            </a:endParaRPr>
          </a:p>
          <a:p>
            <a:pPr algn="just" eaLnBrk="1" hangingPunct="1">
              <a:lnSpc>
                <a:spcPct val="80000"/>
              </a:lnSpc>
              <a:buFont typeface="Wingdings" pitchFamily="2" charset="2"/>
              <a:buNone/>
              <a:defRPr/>
            </a:pPr>
            <a:endParaRPr lang="en-GB" sz="1000" dirty="0" smtClean="0">
              <a:latin typeface="Arial" charset="0"/>
            </a:endParaRPr>
          </a:p>
          <a:p>
            <a:pPr algn="just" eaLnBrk="1" hangingPunct="1">
              <a:lnSpc>
                <a:spcPct val="80000"/>
              </a:lnSpc>
              <a:buFont typeface="Wingdings" pitchFamily="2" charset="2"/>
              <a:buNone/>
              <a:defRPr/>
            </a:pPr>
            <a:endParaRPr lang="en-GB" sz="1000" dirty="0" smtClean="0">
              <a:latin typeface="Arial" charset="0"/>
            </a:endParaRPr>
          </a:p>
          <a:p>
            <a:pPr algn="just" eaLnBrk="1" hangingPunct="1">
              <a:lnSpc>
                <a:spcPct val="80000"/>
              </a:lnSpc>
              <a:buFont typeface="Wingdings" pitchFamily="2" charset="2"/>
              <a:buNone/>
              <a:defRPr/>
            </a:pPr>
            <a:endParaRPr lang="en-GB" sz="1000" dirty="0" smtClean="0">
              <a:latin typeface="Arial" charset="0"/>
            </a:endParaRPr>
          </a:p>
          <a:p>
            <a:pPr algn="just" eaLnBrk="1" hangingPunct="1">
              <a:lnSpc>
                <a:spcPct val="80000"/>
              </a:lnSpc>
              <a:buFont typeface="Wingdings" pitchFamily="2" charset="2"/>
              <a:buNone/>
              <a:defRPr/>
            </a:pPr>
            <a:r>
              <a:rPr lang="es-ES" sz="1000" dirty="0" smtClean="0">
                <a:latin typeface="Arial" charset="0"/>
              </a:rPr>
              <a:t>    </a:t>
            </a: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r>
              <a:rPr lang="es-ES" sz="1000" dirty="0" smtClean="0">
                <a:latin typeface="Arial" charset="0"/>
              </a:rPr>
              <a:t>     </a:t>
            </a: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endParaRPr lang="es-ES" sz="1000" dirty="0" smtClean="0">
              <a:latin typeface="Arial" charset="0"/>
            </a:endParaRPr>
          </a:p>
          <a:p>
            <a:pPr algn="just" eaLnBrk="1" hangingPunct="1">
              <a:lnSpc>
                <a:spcPct val="80000"/>
              </a:lnSpc>
              <a:buFont typeface="Wingdings" pitchFamily="2" charset="2"/>
              <a:buNone/>
              <a:defRPr/>
            </a:pPr>
            <a:r>
              <a:rPr lang="es-ES" sz="1000" dirty="0" smtClean="0">
                <a:latin typeface="Arial" charset="0"/>
              </a:rPr>
              <a:t>       </a:t>
            </a:r>
            <a:r>
              <a:rPr lang="es-ES" sz="1600" dirty="0" smtClean="0">
                <a:latin typeface="Arial" charset="0"/>
              </a:rPr>
              <a:t>ECUACION GENERAL DE LA LINEA RECTA:</a:t>
            </a:r>
          </a:p>
          <a:p>
            <a:pPr algn="just" eaLnBrk="1" hangingPunct="1">
              <a:lnSpc>
                <a:spcPct val="80000"/>
              </a:lnSpc>
              <a:buFont typeface="Wingdings" pitchFamily="2" charset="2"/>
              <a:buNone/>
              <a:defRPr/>
            </a:pPr>
            <a:r>
              <a:rPr lang="es-ES" sz="1800" dirty="0" smtClean="0">
                <a:latin typeface="Arial" charset="0"/>
                <a:sym typeface="Symbol" pitchFamily="18" charset="2"/>
              </a:rPr>
              <a:t>                                                                                                                 </a:t>
            </a:r>
            <a:r>
              <a:rPr lang="es-ES" sz="1800" dirty="0" err="1" smtClean="0">
                <a:latin typeface="Arial" charset="0"/>
              </a:rPr>
              <a:t>Hv</a:t>
            </a:r>
            <a:r>
              <a:rPr lang="es-ES" sz="1800" dirty="0" smtClean="0">
                <a:latin typeface="Arial" charset="0"/>
              </a:rPr>
              <a:t> </a:t>
            </a:r>
          </a:p>
          <a:p>
            <a:pPr algn="just" eaLnBrk="1" hangingPunct="1">
              <a:lnSpc>
                <a:spcPct val="80000"/>
              </a:lnSpc>
              <a:buFont typeface="Wingdings" pitchFamily="2" charset="2"/>
              <a:buNone/>
              <a:defRPr/>
            </a:pPr>
            <a:r>
              <a:rPr lang="es-ES" sz="1800" dirty="0" smtClean="0">
                <a:latin typeface="Arial" charset="0"/>
              </a:rPr>
              <a:t>                                                                                     log  </a:t>
            </a:r>
            <a:r>
              <a:rPr lang="es-ES" sz="1800" dirty="0" err="1" smtClean="0">
                <a:latin typeface="Arial" charset="0"/>
              </a:rPr>
              <a:t>Pv</a:t>
            </a:r>
            <a:r>
              <a:rPr lang="es-ES" sz="1800" dirty="0" smtClean="0">
                <a:latin typeface="Arial" charset="0"/>
              </a:rPr>
              <a:t>  = A  -   ------------</a:t>
            </a:r>
          </a:p>
          <a:p>
            <a:pPr algn="just" eaLnBrk="1" hangingPunct="1">
              <a:lnSpc>
                <a:spcPct val="80000"/>
              </a:lnSpc>
              <a:buFont typeface="Wingdings" pitchFamily="2" charset="2"/>
              <a:buNone/>
              <a:defRPr/>
            </a:pPr>
            <a:r>
              <a:rPr lang="es-ES" sz="1800" dirty="0" smtClean="0">
                <a:latin typeface="Arial" charset="0"/>
              </a:rPr>
              <a:t>                                                                                                               2,3 RT</a:t>
            </a:r>
            <a:endParaRPr lang="en-GB" sz="1800" dirty="0" smtClean="0">
              <a:latin typeface="Arial" charset="0"/>
            </a:endParaRPr>
          </a:p>
        </p:txBody>
      </p:sp>
      <p:pic>
        <p:nvPicPr>
          <p:cNvPr id="1030" name="Picture 5" descr="vapo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989138"/>
            <a:ext cx="39560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15"/>
          <p:cNvSpPr>
            <a:spLocks noChangeShapeType="1"/>
          </p:cNvSpPr>
          <p:nvPr/>
        </p:nvSpPr>
        <p:spPr bwMode="auto">
          <a:xfrm flipV="1">
            <a:off x="7524750" y="1411883"/>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032" name="Line 17"/>
          <p:cNvSpPr>
            <a:spLocks noChangeShapeType="1"/>
          </p:cNvSpPr>
          <p:nvPr/>
        </p:nvSpPr>
        <p:spPr bwMode="auto">
          <a:xfrm flipV="1">
            <a:off x="8459788" y="1411883"/>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aphicFrame>
        <p:nvGraphicFramePr>
          <p:cNvPr id="6146" name="Object 2"/>
          <p:cNvGraphicFramePr>
            <a:graphicFrameLocks noChangeAspect="1"/>
          </p:cNvGraphicFramePr>
          <p:nvPr/>
        </p:nvGraphicFramePr>
        <p:xfrm>
          <a:off x="755650" y="1989138"/>
          <a:ext cx="3721100" cy="3095625"/>
        </p:xfrm>
        <a:graphic>
          <a:graphicData uri="http://schemas.openxmlformats.org/presentationml/2006/ole">
            <mc:AlternateContent xmlns:mc="http://schemas.openxmlformats.org/markup-compatibility/2006">
              <mc:Choice xmlns:v="urn:schemas-microsoft-com:vml" Requires="v">
                <p:oleObj spid="_x0000_s1064" name="Document" r:id="rId4" imgW="2372400" imgH="2755440" progId="Word.Document.8">
                  <p:embed/>
                </p:oleObj>
              </mc:Choice>
              <mc:Fallback>
                <p:oleObj name="Document" r:id="rId4" imgW="2372400" imgH="275544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989138"/>
                        <a:ext cx="37211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95288" y="476250"/>
            <a:ext cx="8229600" cy="5761038"/>
          </a:xfrm>
        </p:spPr>
        <p:txBody>
          <a:bodyPr/>
          <a:lstStyle/>
          <a:p>
            <a:pPr eaLnBrk="1" hangingPunct="1">
              <a:buFont typeface="Wingdings" pitchFamily="2" charset="2"/>
              <a:buNone/>
              <a:defRPr/>
            </a:pPr>
            <a:r>
              <a:rPr lang="es-ES" dirty="0" smtClean="0"/>
              <a:t>    </a:t>
            </a:r>
            <a:r>
              <a:rPr lang="es-ES" sz="2800" dirty="0" smtClean="0">
                <a:latin typeface="Arial" charset="0"/>
              </a:rPr>
              <a:t>Entre dos puntos ( P</a:t>
            </a:r>
            <a:r>
              <a:rPr lang="es-ES" sz="2800" baseline="-25000" dirty="0" smtClean="0">
                <a:latin typeface="Arial" charset="0"/>
              </a:rPr>
              <a:t>1</a:t>
            </a:r>
            <a:r>
              <a:rPr lang="es-ES" sz="2800" dirty="0" smtClean="0">
                <a:latin typeface="Arial" charset="0"/>
              </a:rPr>
              <a:t>, T</a:t>
            </a:r>
            <a:r>
              <a:rPr lang="es-ES" sz="2800" baseline="-25000" dirty="0" smtClean="0">
                <a:latin typeface="Arial" charset="0"/>
              </a:rPr>
              <a:t>1</a:t>
            </a:r>
            <a:r>
              <a:rPr lang="es-ES" sz="2800" dirty="0" smtClean="0">
                <a:latin typeface="Arial" charset="0"/>
              </a:rPr>
              <a:t> y  P</a:t>
            </a:r>
            <a:r>
              <a:rPr lang="es-ES" sz="2800" baseline="-25000" dirty="0" smtClean="0">
                <a:latin typeface="Arial" charset="0"/>
              </a:rPr>
              <a:t>2</a:t>
            </a:r>
            <a:r>
              <a:rPr lang="es-ES" sz="2800" dirty="0" smtClean="0">
                <a:latin typeface="Arial" charset="0"/>
              </a:rPr>
              <a:t>, T</a:t>
            </a:r>
            <a:r>
              <a:rPr lang="es-ES" sz="2800" baseline="-25000" dirty="0" smtClean="0">
                <a:latin typeface="Arial" charset="0"/>
              </a:rPr>
              <a:t>2</a:t>
            </a:r>
            <a:r>
              <a:rPr lang="es-ES" sz="2800" dirty="0" smtClean="0">
                <a:latin typeface="Arial" charset="0"/>
              </a:rPr>
              <a:t>)</a:t>
            </a:r>
          </a:p>
          <a:p>
            <a:pPr eaLnBrk="1" hangingPunct="1">
              <a:buFont typeface="Wingdings" pitchFamily="2" charset="2"/>
              <a:buNone/>
              <a:defRPr/>
            </a:pPr>
            <a:r>
              <a:rPr lang="es-ES" sz="2800" dirty="0" smtClean="0">
                <a:latin typeface="Arial" charset="0"/>
              </a:rPr>
              <a:t>   </a:t>
            </a:r>
          </a:p>
          <a:p>
            <a:pPr eaLnBrk="1" hangingPunct="1">
              <a:buFont typeface="Wingdings" pitchFamily="2" charset="2"/>
              <a:buNone/>
              <a:defRPr/>
            </a:pPr>
            <a:endParaRPr lang="es-ES" sz="2800" dirty="0" smtClean="0">
              <a:latin typeface="Arial" charset="0"/>
            </a:endParaRPr>
          </a:p>
          <a:p>
            <a:pPr eaLnBrk="1" hangingPunct="1">
              <a:buFont typeface="Wingdings" pitchFamily="2" charset="2"/>
              <a:buNone/>
              <a:defRPr/>
            </a:pPr>
            <a:endParaRPr lang="es-ES" sz="2800" dirty="0" smtClean="0">
              <a:latin typeface="Arial" charset="0"/>
            </a:endParaRPr>
          </a:p>
          <a:p>
            <a:pPr eaLnBrk="1" hangingPunct="1">
              <a:buFont typeface="Wingdings" pitchFamily="2" charset="2"/>
              <a:buNone/>
              <a:defRPr/>
            </a:pPr>
            <a:r>
              <a:rPr lang="es-ES" sz="2800" dirty="0" smtClean="0">
                <a:latin typeface="Arial" charset="0"/>
              </a:rPr>
              <a:t>   </a:t>
            </a:r>
          </a:p>
          <a:p>
            <a:pPr eaLnBrk="1" hangingPunct="1">
              <a:buFont typeface="Wingdings" pitchFamily="2" charset="2"/>
              <a:buNone/>
              <a:defRPr/>
            </a:pPr>
            <a:r>
              <a:rPr lang="es-ES" sz="2800" dirty="0" smtClean="0">
                <a:latin typeface="Arial" charset="0"/>
              </a:rPr>
              <a:t>                </a:t>
            </a:r>
            <a:r>
              <a:rPr lang="es-ES" sz="2400" dirty="0" smtClean="0">
                <a:solidFill>
                  <a:srgbClr val="FF66FF"/>
                </a:solidFill>
                <a:latin typeface="Arial" charset="0"/>
              </a:rPr>
              <a:t>ECUACION: CLAUSIUS CLAPEYRON</a:t>
            </a:r>
          </a:p>
          <a:p>
            <a:pPr eaLnBrk="1" hangingPunct="1">
              <a:buFont typeface="Wingdings" pitchFamily="2" charset="2"/>
              <a:buNone/>
              <a:defRPr/>
            </a:pPr>
            <a:r>
              <a:rPr lang="es-ES" sz="2800" dirty="0" smtClean="0">
                <a:latin typeface="Arial" charset="0"/>
              </a:rPr>
              <a:t>    La línea también se puede representar por  la ecuación:</a:t>
            </a:r>
          </a:p>
          <a:p>
            <a:pPr>
              <a:buNone/>
              <a:defRPr/>
            </a:pPr>
            <a:r>
              <a:rPr lang="es-ES" sz="2800" dirty="0" smtClean="0">
                <a:latin typeface="Arial" charset="0"/>
              </a:rPr>
              <a:t>	                                                      </a:t>
            </a:r>
            <a:r>
              <a:rPr lang="es-PE" sz="2400" dirty="0" smtClean="0">
                <a:latin typeface="Arial" panose="020B0604020202020204" pitchFamily="34" charset="0"/>
                <a:cs typeface="Arial" panose="020B0604020202020204" pitchFamily="34" charset="0"/>
              </a:rPr>
              <a:t>R = </a:t>
            </a:r>
            <a:r>
              <a:rPr lang="es-PE" sz="2400" dirty="0">
                <a:latin typeface="Arial" panose="020B0604020202020204" pitchFamily="34" charset="0"/>
                <a:cs typeface="Arial" panose="020B0604020202020204" pitchFamily="34" charset="0"/>
              </a:rPr>
              <a:t>8,31 </a:t>
            </a:r>
            <a:r>
              <a:rPr lang="es-PE" sz="2400" dirty="0" smtClean="0">
                <a:latin typeface="Arial" panose="020B0604020202020204" pitchFamily="34" charset="0"/>
                <a:cs typeface="Arial" panose="020B0604020202020204" pitchFamily="34" charset="0"/>
              </a:rPr>
              <a:t>J/mol-K</a:t>
            </a:r>
            <a:endParaRPr lang="es-ES" sz="2800" dirty="0" smtClean="0">
              <a:latin typeface="Arial" panose="020B0604020202020204" pitchFamily="34" charset="0"/>
              <a:cs typeface="Arial" panose="020B0604020202020204" pitchFamily="34" charset="0"/>
            </a:endParaRPr>
          </a:p>
          <a:p>
            <a:pPr eaLnBrk="1" hangingPunct="1">
              <a:buFont typeface="Wingdings" pitchFamily="2" charset="2"/>
              <a:buNone/>
              <a:defRPr/>
            </a:pPr>
            <a:r>
              <a:rPr lang="es-ES" sz="2800" dirty="0" smtClean="0">
                <a:latin typeface="Arial" charset="0"/>
              </a:rPr>
              <a:t>		                                              </a:t>
            </a:r>
            <a:r>
              <a:rPr lang="es-ES" sz="2800" dirty="0" err="1" smtClean="0">
                <a:latin typeface="Arial" charset="0"/>
              </a:rPr>
              <a:t>Pv</a:t>
            </a:r>
            <a:r>
              <a:rPr lang="es-ES" sz="2800" dirty="0" smtClean="0">
                <a:latin typeface="Arial" charset="0"/>
              </a:rPr>
              <a:t> : </a:t>
            </a:r>
            <a:r>
              <a:rPr lang="es-ES" sz="2800" dirty="0" err="1" smtClean="0">
                <a:latin typeface="Arial" charset="0"/>
              </a:rPr>
              <a:t>mmHg</a:t>
            </a:r>
            <a:endParaRPr lang="es-ES" sz="2800" dirty="0" smtClean="0">
              <a:latin typeface="Arial" charset="0"/>
            </a:endParaRPr>
          </a:p>
          <a:p>
            <a:pPr eaLnBrk="1" hangingPunct="1">
              <a:buFont typeface="Wingdings" pitchFamily="2" charset="2"/>
              <a:buNone/>
              <a:defRPr/>
            </a:pPr>
            <a:r>
              <a:rPr lang="es-ES" sz="2800" dirty="0" smtClean="0">
                <a:latin typeface="Arial" charset="0"/>
              </a:rPr>
              <a:t>			                                       T : K</a:t>
            </a:r>
          </a:p>
          <a:p>
            <a:pPr eaLnBrk="1" hangingPunct="1">
              <a:buFont typeface="Wingdings" pitchFamily="2" charset="2"/>
              <a:buNone/>
              <a:defRPr/>
            </a:pPr>
            <a:endParaRPr lang="en-GB" sz="2800" dirty="0" smtClean="0">
              <a:latin typeface="Arial" charset="0"/>
            </a:endParaRPr>
          </a:p>
        </p:txBody>
      </p:sp>
      <p:graphicFrame>
        <p:nvGraphicFramePr>
          <p:cNvPr id="2050" name="Object 4"/>
          <p:cNvGraphicFramePr>
            <a:graphicFrameLocks noChangeAspect="1"/>
          </p:cNvGraphicFramePr>
          <p:nvPr>
            <p:extLst>
              <p:ext uri="{D42A27DB-BD31-4B8C-83A1-F6EECF244321}">
                <p14:modId xmlns:p14="http://schemas.microsoft.com/office/powerpoint/2010/main" val="2690173698"/>
              </p:ext>
            </p:extLst>
          </p:nvPr>
        </p:nvGraphicFramePr>
        <p:xfrm>
          <a:off x="2051050" y="1341438"/>
          <a:ext cx="5329238" cy="1511300"/>
        </p:xfrm>
        <a:graphic>
          <a:graphicData uri="http://schemas.openxmlformats.org/presentationml/2006/ole">
            <mc:AlternateContent xmlns:mc="http://schemas.openxmlformats.org/markup-compatibility/2006">
              <mc:Choice xmlns:v="urn:schemas-microsoft-com:vml" Requires="v">
                <p:oleObj spid="_x0000_s2115" name="Ecuación" r:id="rId3" imgW="1701720" imgH="482400" progId="Equation.3">
                  <p:embed/>
                </p:oleObj>
              </mc:Choice>
              <mc:Fallback>
                <p:oleObj name="Ecuación" r:id="rId3" imgW="170172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341438"/>
                        <a:ext cx="5329238" cy="1511300"/>
                      </a:xfrm>
                      <a:prstGeom prst="rect">
                        <a:avLst/>
                      </a:prstGeom>
                      <a:solidFill>
                        <a:srgbClr val="66FFFF"/>
                      </a:solidFill>
                      <a:ln w="9525">
                        <a:solidFill>
                          <a:srgbClr val="000000"/>
                        </a:solidFill>
                        <a:miter lim="800000"/>
                        <a:headEnd/>
                        <a:tailEnd/>
                      </a:ln>
                      <a:effectLs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3682903998"/>
              </p:ext>
            </p:extLst>
          </p:nvPr>
        </p:nvGraphicFramePr>
        <p:xfrm>
          <a:off x="1763713" y="4797425"/>
          <a:ext cx="3384550" cy="1438275"/>
        </p:xfrm>
        <a:graphic>
          <a:graphicData uri="http://schemas.openxmlformats.org/presentationml/2006/ole">
            <mc:AlternateContent xmlns:mc="http://schemas.openxmlformats.org/markup-compatibility/2006">
              <mc:Choice xmlns:v="urn:schemas-microsoft-com:vml" Requires="v">
                <p:oleObj spid="_x0000_s2116" name="Ecuación" r:id="rId5" imgW="927000" imgH="393480" progId="Equation.3">
                  <p:embed/>
                </p:oleObj>
              </mc:Choice>
              <mc:Fallback>
                <p:oleObj name="Ecuación" r:id="rId5" imgW="92700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797425"/>
                        <a:ext cx="3384550" cy="1438275"/>
                      </a:xfrm>
                      <a:prstGeom prst="rect">
                        <a:avLst/>
                      </a:prstGeom>
                      <a:solidFill>
                        <a:srgbClr val="99FF99"/>
                      </a:solidFill>
                      <a:ln w="9525">
                        <a:solidFill>
                          <a:srgbClr val="000000"/>
                        </a:solidFill>
                        <a:miter lim="800000"/>
                        <a:headEnd/>
                        <a:tailEnd/>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467544" y="1196752"/>
            <a:ext cx="8229600" cy="4824065"/>
          </a:xfrm>
        </p:spPr>
        <p:txBody>
          <a:bodyPr/>
          <a:lstStyle/>
          <a:p>
            <a:pPr eaLnBrk="1" hangingPunct="1">
              <a:lnSpc>
                <a:spcPct val="80000"/>
              </a:lnSpc>
              <a:buFont typeface="Wingdings" pitchFamily="2" charset="2"/>
              <a:buNone/>
              <a:defRPr/>
            </a:pPr>
            <a:r>
              <a:rPr lang="es-ES" sz="2800" dirty="0" smtClean="0"/>
              <a:t>    </a:t>
            </a:r>
            <a:r>
              <a:rPr lang="es-ES" sz="2800" dirty="0" smtClean="0">
                <a:latin typeface="Arial" charset="0"/>
              </a:rPr>
              <a:t>Pero la ecuación de </a:t>
            </a:r>
            <a:r>
              <a:rPr lang="es-ES" sz="2800" dirty="0" err="1" smtClean="0">
                <a:solidFill>
                  <a:schemeClr val="tx2"/>
                </a:solidFill>
                <a:latin typeface="Arial" charset="0"/>
              </a:rPr>
              <a:t>Antoine</a:t>
            </a:r>
            <a:r>
              <a:rPr lang="es-ES" sz="2800" dirty="0" smtClean="0">
                <a:latin typeface="Arial" charset="0"/>
              </a:rPr>
              <a:t> satisface mejor los datos:</a:t>
            </a:r>
          </a:p>
          <a:p>
            <a:pPr eaLnBrk="1" hangingPunct="1">
              <a:lnSpc>
                <a:spcPct val="80000"/>
              </a:lnSpc>
              <a:buFont typeface="Wingdings" pitchFamily="2" charset="2"/>
              <a:buNone/>
              <a:defRPr/>
            </a:pPr>
            <a:endParaRPr lang="es-ES" sz="2800" dirty="0" smtClean="0">
              <a:latin typeface="Arial" charset="0"/>
            </a:endParaRPr>
          </a:p>
          <a:p>
            <a:pPr eaLnBrk="1" hangingPunct="1">
              <a:lnSpc>
                <a:spcPct val="80000"/>
              </a:lnSpc>
              <a:buFont typeface="Wingdings" pitchFamily="2" charset="2"/>
              <a:buNone/>
              <a:defRPr/>
            </a:pPr>
            <a:endParaRPr lang="es-ES" sz="2800" dirty="0" smtClean="0">
              <a:latin typeface="Arial" charset="0"/>
            </a:endParaRPr>
          </a:p>
          <a:p>
            <a:pPr eaLnBrk="1" hangingPunct="1">
              <a:lnSpc>
                <a:spcPct val="80000"/>
              </a:lnSpc>
              <a:buFont typeface="Wingdings" pitchFamily="2" charset="2"/>
              <a:buNone/>
              <a:defRPr/>
            </a:pPr>
            <a:endParaRPr lang="es-ES" sz="2800" dirty="0" smtClean="0">
              <a:latin typeface="Arial" charset="0"/>
            </a:endParaRPr>
          </a:p>
          <a:p>
            <a:pPr eaLnBrk="1" hangingPunct="1">
              <a:lnSpc>
                <a:spcPct val="80000"/>
              </a:lnSpc>
              <a:buFont typeface="Wingdings" pitchFamily="2" charset="2"/>
              <a:buNone/>
              <a:defRPr/>
            </a:pPr>
            <a:endParaRPr lang="es-ES" sz="2800" dirty="0" smtClean="0">
              <a:latin typeface="Arial" charset="0"/>
            </a:endParaRPr>
          </a:p>
          <a:p>
            <a:pPr eaLnBrk="1" hangingPunct="1">
              <a:lnSpc>
                <a:spcPct val="80000"/>
              </a:lnSpc>
              <a:buFont typeface="Wingdings" pitchFamily="2" charset="2"/>
              <a:buNone/>
              <a:defRPr/>
            </a:pPr>
            <a:r>
              <a:rPr lang="es-ES" sz="2800" dirty="0" smtClean="0">
                <a:latin typeface="Arial" charset="0"/>
              </a:rPr>
              <a:t>    </a:t>
            </a:r>
          </a:p>
          <a:p>
            <a:pPr eaLnBrk="1" hangingPunct="1">
              <a:lnSpc>
                <a:spcPct val="80000"/>
              </a:lnSpc>
              <a:buFont typeface="Wingdings" pitchFamily="2" charset="2"/>
              <a:buNone/>
              <a:defRPr/>
            </a:pPr>
            <a:endParaRPr lang="es-ES" sz="2800" dirty="0" smtClean="0">
              <a:latin typeface="Arial" charset="0"/>
            </a:endParaRPr>
          </a:p>
          <a:p>
            <a:pPr eaLnBrk="1" hangingPunct="1">
              <a:lnSpc>
                <a:spcPct val="80000"/>
              </a:lnSpc>
              <a:buFont typeface="Wingdings" pitchFamily="2" charset="2"/>
              <a:buNone/>
              <a:defRPr/>
            </a:pPr>
            <a:r>
              <a:rPr lang="es-ES" sz="2800" dirty="0" smtClean="0">
                <a:latin typeface="Arial" charset="0"/>
              </a:rPr>
              <a:t>     donde:     A, B y C son constantes.			            </a:t>
            </a:r>
            <a:r>
              <a:rPr lang="es-ES" sz="2800" dirty="0" err="1" smtClean="0">
                <a:latin typeface="Arial" charset="0"/>
              </a:rPr>
              <a:t>Pv</a:t>
            </a:r>
            <a:r>
              <a:rPr lang="es-ES" sz="2800" dirty="0" smtClean="0">
                <a:latin typeface="Arial" charset="0"/>
              </a:rPr>
              <a:t>: </a:t>
            </a:r>
            <a:r>
              <a:rPr lang="es-ES" sz="2800" dirty="0" err="1" smtClean="0">
                <a:latin typeface="Arial" charset="0"/>
              </a:rPr>
              <a:t>mmHg</a:t>
            </a:r>
            <a:endParaRPr lang="es-ES" sz="2800" dirty="0" smtClean="0">
              <a:latin typeface="Arial" charset="0"/>
            </a:endParaRPr>
          </a:p>
          <a:p>
            <a:pPr eaLnBrk="1" hangingPunct="1">
              <a:lnSpc>
                <a:spcPct val="80000"/>
              </a:lnSpc>
              <a:buFont typeface="Wingdings" pitchFamily="2" charset="2"/>
              <a:buNone/>
              <a:defRPr/>
            </a:pPr>
            <a:r>
              <a:rPr lang="es-ES" sz="2800" dirty="0" smtClean="0">
                <a:latin typeface="Arial" charset="0"/>
              </a:rPr>
              <a:t>                       T: </a:t>
            </a:r>
            <a:r>
              <a:rPr lang="es-ES" sz="2800" dirty="0" err="1" smtClean="0">
                <a:latin typeface="Arial" charset="0"/>
              </a:rPr>
              <a:t>ºC</a:t>
            </a:r>
            <a:endParaRPr lang="en-GB" sz="2800" dirty="0" smtClean="0">
              <a:latin typeface="Arial" charset="0"/>
            </a:endParaRPr>
          </a:p>
        </p:txBody>
      </p:sp>
      <p:graphicFrame>
        <p:nvGraphicFramePr>
          <p:cNvPr id="3074" name="Object 4"/>
          <p:cNvGraphicFramePr>
            <a:graphicFrameLocks noChangeAspect="1"/>
          </p:cNvGraphicFramePr>
          <p:nvPr>
            <p:extLst>
              <p:ext uri="{D42A27DB-BD31-4B8C-83A1-F6EECF244321}">
                <p14:modId xmlns:p14="http://schemas.microsoft.com/office/powerpoint/2010/main" val="1978392252"/>
              </p:ext>
            </p:extLst>
          </p:nvPr>
        </p:nvGraphicFramePr>
        <p:xfrm>
          <a:off x="2484438" y="2060575"/>
          <a:ext cx="3816350" cy="1285875"/>
        </p:xfrm>
        <a:graphic>
          <a:graphicData uri="http://schemas.openxmlformats.org/presentationml/2006/ole">
            <mc:AlternateContent xmlns:mc="http://schemas.openxmlformats.org/markup-compatibility/2006">
              <mc:Choice xmlns:v="urn:schemas-microsoft-com:vml" Requires="v">
                <p:oleObj spid="_x0000_s3106" name="Ecuación" r:id="rId3" imgW="1168200" imgH="393480" progId="Equation.3">
                  <p:embed/>
                </p:oleObj>
              </mc:Choice>
              <mc:Fallback>
                <p:oleObj name="Ecuación" r:id="rId3" imgW="11682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060575"/>
                        <a:ext cx="3816350" cy="1285875"/>
                      </a:xfrm>
                      <a:prstGeom prst="rect">
                        <a:avLst/>
                      </a:prstGeom>
                      <a:solidFill>
                        <a:srgbClr val="FF66FF"/>
                      </a:solidFill>
                      <a:ln w="9525">
                        <a:solidFill>
                          <a:srgbClr val="000000"/>
                        </a:solidFill>
                        <a:miter lim="800000"/>
                        <a:headEnd/>
                        <a:tailEnd/>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95288" y="692150"/>
            <a:ext cx="8229600" cy="5257800"/>
          </a:xfrm>
        </p:spPr>
        <p:txBody>
          <a:bodyPr/>
          <a:lstStyle/>
          <a:p>
            <a:pPr algn="just" eaLnBrk="1" hangingPunct="1">
              <a:buFont typeface="Wingdings" pitchFamily="2" charset="2"/>
              <a:buNone/>
              <a:defRPr/>
            </a:pPr>
            <a:r>
              <a:rPr lang="es-ES" b="1" dirty="0" smtClean="0">
                <a:solidFill>
                  <a:srgbClr val="FFC000"/>
                </a:solidFill>
              </a:rPr>
              <a:t>    </a:t>
            </a:r>
            <a:r>
              <a:rPr lang="es-ES" sz="2800" b="1" dirty="0" smtClean="0">
                <a:solidFill>
                  <a:srgbClr val="FFC000"/>
                </a:solidFill>
                <a:latin typeface="Arial" charset="0"/>
              </a:rPr>
              <a:t>TEMPERATURA DE EBULLICIÓN</a:t>
            </a:r>
            <a:endParaRPr lang="es-ES" sz="2800" dirty="0" smtClean="0">
              <a:solidFill>
                <a:srgbClr val="FFC000"/>
              </a:solidFill>
              <a:latin typeface="Arial" charset="0"/>
            </a:endParaRPr>
          </a:p>
          <a:p>
            <a:pPr algn="just" eaLnBrk="1" hangingPunct="1">
              <a:buFont typeface="Wingdings" pitchFamily="2" charset="2"/>
              <a:buNone/>
              <a:defRPr/>
            </a:pPr>
            <a:r>
              <a:rPr lang="es-ES" sz="2800" dirty="0" smtClean="0">
                <a:latin typeface="Arial" charset="0"/>
              </a:rPr>
              <a:t>    Es la temperatura a la que la presión de vapor de un líquido es igual a la presión externa sobre el mismo. Si P = 1 atm  nos referimos como punto de </a:t>
            </a:r>
            <a:r>
              <a:rPr lang="es-ES" sz="2800" dirty="0" smtClean="0">
                <a:solidFill>
                  <a:srgbClr val="FF66FF"/>
                </a:solidFill>
                <a:latin typeface="Arial" charset="0"/>
              </a:rPr>
              <a:t>ebullición normal</a:t>
            </a:r>
            <a:r>
              <a:rPr lang="es-ES" sz="2800" dirty="0" smtClean="0">
                <a:latin typeface="Arial" charset="0"/>
              </a:rPr>
              <a:t>.</a:t>
            </a:r>
            <a:endParaRPr lang="es-ES" sz="2800" b="1" dirty="0" smtClean="0">
              <a:latin typeface="Arial" charset="0"/>
            </a:endParaRPr>
          </a:p>
          <a:p>
            <a:pPr algn="just" eaLnBrk="1" hangingPunct="1">
              <a:buFont typeface="Wingdings" pitchFamily="2" charset="2"/>
              <a:buNone/>
              <a:defRPr/>
            </a:pPr>
            <a:r>
              <a:rPr lang="es-ES" sz="2800" b="1" dirty="0" smtClean="0">
                <a:latin typeface="Arial" charset="0"/>
              </a:rPr>
              <a:t>    </a:t>
            </a:r>
            <a:r>
              <a:rPr lang="es-ES" sz="2800" b="1" dirty="0" err="1" smtClean="0">
                <a:latin typeface="Arial" charset="0"/>
              </a:rPr>
              <a:t>Ejm</a:t>
            </a:r>
            <a:r>
              <a:rPr lang="es-ES" sz="2800" b="1" dirty="0" smtClean="0">
                <a:latin typeface="Arial" charset="0"/>
              </a:rPr>
              <a:t>. 	</a:t>
            </a:r>
            <a:r>
              <a:rPr lang="es-ES" sz="2800" dirty="0" smtClean="0">
                <a:latin typeface="Arial" charset="0"/>
              </a:rPr>
              <a:t> H</a:t>
            </a:r>
            <a:r>
              <a:rPr lang="es-ES" sz="2800" baseline="-25000" dirty="0" smtClean="0">
                <a:latin typeface="Arial" charset="0"/>
              </a:rPr>
              <a:t>2</a:t>
            </a:r>
            <a:r>
              <a:rPr lang="es-ES" sz="2800" dirty="0" smtClean="0">
                <a:latin typeface="Arial" charset="0"/>
              </a:rPr>
              <a:t>O:    </a:t>
            </a:r>
          </a:p>
          <a:p>
            <a:pPr algn="just" eaLnBrk="1" hangingPunct="1">
              <a:buFont typeface="Wingdings" pitchFamily="2" charset="2"/>
              <a:buNone/>
              <a:defRPr/>
            </a:pPr>
            <a:endParaRPr lang="es-ES" sz="2800" dirty="0" smtClean="0">
              <a:latin typeface="Arial" charset="0"/>
            </a:endParaRPr>
          </a:p>
          <a:p>
            <a:pPr algn="just" eaLnBrk="1" hangingPunct="1">
              <a:buFont typeface="Wingdings" pitchFamily="2" charset="2"/>
              <a:buNone/>
              <a:defRPr/>
            </a:pPr>
            <a:endParaRPr lang="es-ES" sz="2800" dirty="0" smtClean="0">
              <a:latin typeface="Arial" charset="0"/>
            </a:endParaRPr>
          </a:p>
          <a:p>
            <a:pPr algn="just" eaLnBrk="1" hangingPunct="1">
              <a:buFont typeface="Wingdings" pitchFamily="2" charset="2"/>
              <a:buNone/>
              <a:defRPr/>
            </a:pPr>
            <a:r>
              <a:rPr lang="es-ES" sz="2800" dirty="0" smtClean="0">
                <a:latin typeface="Arial" charset="0"/>
              </a:rPr>
              <a:t>                                         P = 1,0 atm    T</a:t>
            </a:r>
            <a:r>
              <a:rPr lang="es-ES" sz="2800" baseline="-25000" dirty="0" smtClean="0">
                <a:latin typeface="Arial" charset="0"/>
              </a:rPr>
              <a:t>e</a:t>
            </a:r>
            <a:r>
              <a:rPr lang="es-ES" sz="2800" dirty="0" smtClean="0">
                <a:latin typeface="Arial" charset="0"/>
              </a:rPr>
              <a:t> = 100ºC</a:t>
            </a:r>
          </a:p>
          <a:p>
            <a:pPr algn="just" eaLnBrk="1" hangingPunct="1">
              <a:buFont typeface="Wingdings" pitchFamily="2" charset="2"/>
              <a:buNone/>
              <a:defRPr/>
            </a:pPr>
            <a:r>
              <a:rPr lang="es-ES" sz="2800" dirty="0" smtClean="0">
                <a:latin typeface="Arial" charset="0"/>
              </a:rPr>
              <a:t>                                         P = 0,5 atm    T</a:t>
            </a:r>
            <a:r>
              <a:rPr lang="es-ES" sz="2800" baseline="-25000" dirty="0" smtClean="0">
                <a:latin typeface="Arial" charset="0"/>
              </a:rPr>
              <a:t>e</a:t>
            </a:r>
            <a:r>
              <a:rPr lang="es-ES" sz="2800" dirty="0" smtClean="0">
                <a:latin typeface="Arial" charset="0"/>
              </a:rPr>
              <a:t> =   82ºC</a:t>
            </a:r>
            <a:endParaRPr lang="en-GB" sz="2800" dirty="0" smtClean="0">
              <a:latin typeface="Arial" charset="0"/>
            </a:endParaRPr>
          </a:p>
        </p:txBody>
      </p:sp>
      <p:pic>
        <p:nvPicPr>
          <p:cNvPr id="50179" name="Picture 4" descr="TET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789363"/>
            <a:ext cx="3168650" cy="271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23850" y="692150"/>
            <a:ext cx="8229600" cy="5329238"/>
          </a:xfrm>
        </p:spPr>
        <p:txBody>
          <a:bodyPr/>
          <a:lstStyle/>
          <a:p>
            <a:pPr algn="ctr" eaLnBrk="1" hangingPunct="1">
              <a:lnSpc>
                <a:spcPct val="90000"/>
              </a:lnSpc>
              <a:buFont typeface="Wingdings" pitchFamily="2" charset="2"/>
              <a:buNone/>
              <a:defRPr/>
            </a:pPr>
            <a:r>
              <a:rPr lang="es-ES" b="1" dirty="0" smtClean="0"/>
              <a:t>    </a:t>
            </a:r>
            <a:r>
              <a:rPr lang="es-ES" b="1" dirty="0" smtClean="0">
                <a:solidFill>
                  <a:srgbClr val="FFFF66"/>
                </a:solidFill>
                <a:latin typeface="Arial" charset="0"/>
              </a:rPr>
              <a:t>SOLUCIONES O DISOLUCIONES</a:t>
            </a:r>
            <a:endParaRPr lang="es-ES" dirty="0" smtClean="0">
              <a:solidFill>
                <a:srgbClr val="FFFF66"/>
              </a:solidFill>
              <a:latin typeface="Arial" charset="0"/>
            </a:endParaRPr>
          </a:p>
          <a:p>
            <a:pPr algn="just" eaLnBrk="1" hangingPunct="1">
              <a:lnSpc>
                <a:spcPct val="90000"/>
              </a:lnSpc>
              <a:buFont typeface="Wingdings" pitchFamily="2" charset="2"/>
              <a:buNone/>
              <a:defRPr/>
            </a:pPr>
            <a:r>
              <a:rPr lang="es-ES" sz="2800" dirty="0" smtClean="0">
                <a:latin typeface="Arial" charset="0"/>
              </a:rPr>
              <a:t>    </a:t>
            </a:r>
          </a:p>
          <a:p>
            <a:pPr algn="just" eaLnBrk="1" hangingPunct="1">
              <a:lnSpc>
                <a:spcPct val="90000"/>
              </a:lnSpc>
              <a:buFont typeface="Wingdings" pitchFamily="2" charset="2"/>
              <a:buNone/>
              <a:defRPr/>
            </a:pPr>
            <a:r>
              <a:rPr lang="es-ES" sz="2800" dirty="0" smtClean="0">
                <a:latin typeface="Arial" charset="0"/>
              </a:rPr>
              <a:t>    Son mezclas homogéneas de dos o más sustancias, compuesta de un soluto disuelto en un solvente.</a:t>
            </a:r>
          </a:p>
          <a:p>
            <a:pPr algn="just" eaLnBrk="1" hangingPunct="1">
              <a:lnSpc>
                <a:spcPct val="90000"/>
              </a:lnSpc>
              <a:buFont typeface="Wingdings" pitchFamily="2" charset="2"/>
              <a:buNone/>
              <a:defRPr/>
            </a:pPr>
            <a:endParaRPr lang="es-ES" sz="2800" b="1" dirty="0" smtClean="0">
              <a:latin typeface="Arial" charset="0"/>
            </a:endParaRPr>
          </a:p>
          <a:p>
            <a:pPr algn="just" eaLnBrk="1" hangingPunct="1">
              <a:lnSpc>
                <a:spcPct val="90000"/>
              </a:lnSpc>
              <a:buFont typeface="Wingdings" pitchFamily="2" charset="2"/>
              <a:buNone/>
              <a:defRPr/>
            </a:pPr>
            <a:r>
              <a:rPr lang="es-ES" sz="2800" b="1" dirty="0" smtClean="0">
                <a:latin typeface="Arial" charset="0"/>
              </a:rPr>
              <a:t>    </a:t>
            </a:r>
            <a:r>
              <a:rPr lang="es-ES" sz="2800" b="1" dirty="0" smtClean="0">
                <a:solidFill>
                  <a:srgbClr val="FF0000"/>
                </a:solidFill>
                <a:latin typeface="Arial" charset="0"/>
              </a:rPr>
              <a:t>COMPONENTES</a:t>
            </a:r>
            <a:r>
              <a:rPr lang="es-ES" sz="2800" b="1" dirty="0" smtClean="0">
                <a:latin typeface="Arial" charset="0"/>
              </a:rPr>
              <a:t>:</a:t>
            </a:r>
            <a:endParaRPr lang="es-ES" sz="2800" dirty="0" smtClean="0">
              <a:latin typeface="Arial" charset="0"/>
            </a:endParaRPr>
          </a:p>
          <a:p>
            <a:pPr algn="just" eaLnBrk="1" hangingPunct="1">
              <a:lnSpc>
                <a:spcPct val="90000"/>
              </a:lnSpc>
              <a:buFont typeface="Wingdings" pitchFamily="2" charset="2"/>
              <a:buNone/>
              <a:defRPr/>
            </a:pPr>
            <a:r>
              <a:rPr lang="es-ES" sz="2800" dirty="0" smtClean="0">
                <a:latin typeface="Arial" charset="0"/>
              </a:rPr>
              <a:t>    </a:t>
            </a:r>
            <a:r>
              <a:rPr lang="es-ES" sz="2800" dirty="0" smtClean="0">
                <a:solidFill>
                  <a:srgbClr val="FF66FF"/>
                </a:solidFill>
                <a:latin typeface="Arial" charset="0"/>
              </a:rPr>
              <a:t>SOLUTO (DISUELTO)</a:t>
            </a:r>
            <a:r>
              <a:rPr lang="es-ES" sz="2800" dirty="0" smtClean="0">
                <a:latin typeface="Arial" charset="0"/>
              </a:rPr>
              <a:t>.-  componente en baja proporción.</a:t>
            </a:r>
          </a:p>
          <a:p>
            <a:pPr algn="just" eaLnBrk="1" hangingPunct="1">
              <a:lnSpc>
                <a:spcPct val="90000"/>
              </a:lnSpc>
              <a:buFont typeface="Wingdings" pitchFamily="2" charset="2"/>
              <a:buNone/>
              <a:defRPr/>
            </a:pPr>
            <a:r>
              <a:rPr lang="es-ES" sz="2800" dirty="0" smtClean="0">
                <a:latin typeface="Arial" charset="0"/>
              </a:rPr>
              <a:t>    </a:t>
            </a:r>
            <a:r>
              <a:rPr lang="es-ES" sz="2800" dirty="0" smtClean="0">
                <a:solidFill>
                  <a:srgbClr val="FF66FF"/>
                </a:solidFill>
                <a:latin typeface="Arial" charset="0"/>
              </a:rPr>
              <a:t>SOLVENTE (DISOLVENTE)</a:t>
            </a:r>
            <a:r>
              <a:rPr lang="es-ES" sz="2800" dirty="0" smtClean="0">
                <a:latin typeface="Arial" charset="0"/>
              </a:rPr>
              <a:t>.- componente en alta proporción.</a:t>
            </a:r>
            <a:endParaRPr lang="en-GB" sz="2800" dirty="0" smtClean="0">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571500"/>
            <a:ext cx="31146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571500"/>
            <a:ext cx="30718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4071938"/>
            <a:ext cx="30257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5 Rectángulo"/>
          <p:cNvSpPr>
            <a:spLocks noChangeArrowheads="1"/>
          </p:cNvSpPr>
          <p:nvPr/>
        </p:nvSpPr>
        <p:spPr bwMode="auto">
          <a:xfrm>
            <a:off x="5286375" y="2786063"/>
            <a:ext cx="267811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lnSpc>
                <a:spcPct val="150000"/>
              </a:lnSpc>
            </a:pPr>
            <a:r>
              <a:rPr lang="es-PE" altLang="es-PE" sz="2000"/>
              <a:t>Dicromato de potasio </a:t>
            </a:r>
          </a:p>
          <a:p>
            <a:pPr algn="ctr" eaLnBrk="1" hangingPunct="1">
              <a:lnSpc>
                <a:spcPct val="150000"/>
              </a:lnSpc>
            </a:pPr>
            <a:r>
              <a:rPr lang="es-PE" altLang="es-PE" sz="2000"/>
              <a:t>(soluto)</a:t>
            </a:r>
          </a:p>
        </p:txBody>
      </p:sp>
      <p:sp>
        <p:nvSpPr>
          <p:cNvPr id="52230" name="6 Rectángulo"/>
          <p:cNvSpPr>
            <a:spLocks noChangeArrowheads="1"/>
          </p:cNvSpPr>
          <p:nvPr/>
        </p:nvSpPr>
        <p:spPr bwMode="auto">
          <a:xfrm>
            <a:off x="6286500" y="4714875"/>
            <a:ext cx="2643188"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2000"/>
              <a:t>Solución acuosa de dicromato de potasio</a:t>
            </a:r>
          </a:p>
          <a:p>
            <a:pPr eaLnBrk="1" hangingPunct="1">
              <a:lnSpc>
                <a:spcPct val="150000"/>
              </a:lnSpc>
            </a:pPr>
            <a:r>
              <a:rPr lang="es-PE" altLang="es-PE" sz="2000"/>
              <a:t>       (solución) </a:t>
            </a:r>
          </a:p>
        </p:txBody>
      </p:sp>
      <p:sp>
        <p:nvSpPr>
          <p:cNvPr id="52231" name="7 Rectángulo"/>
          <p:cNvSpPr>
            <a:spLocks noChangeArrowheads="1"/>
          </p:cNvSpPr>
          <p:nvPr/>
        </p:nvSpPr>
        <p:spPr bwMode="auto">
          <a:xfrm>
            <a:off x="2000250" y="2770188"/>
            <a:ext cx="13096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lnSpc>
                <a:spcPct val="150000"/>
              </a:lnSpc>
            </a:pPr>
            <a:r>
              <a:rPr lang="es-PE" altLang="es-PE" sz="2000"/>
              <a:t>Agua</a:t>
            </a:r>
          </a:p>
          <a:p>
            <a:pPr algn="ctr" eaLnBrk="1" hangingPunct="1">
              <a:lnSpc>
                <a:spcPct val="150000"/>
              </a:lnSpc>
            </a:pPr>
            <a:r>
              <a:rPr lang="es-PE" altLang="es-PE" sz="2000"/>
              <a:t>(solvente)</a:t>
            </a:r>
          </a:p>
        </p:txBody>
      </p:sp>
      <p:sp>
        <p:nvSpPr>
          <p:cNvPr id="52232" name="8 CuadroTexto"/>
          <p:cNvSpPr txBox="1">
            <a:spLocks noChangeArrowheads="1"/>
          </p:cNvSpPr>
          <p:nvPr/>
        </p:nvSpPr>
        <p:spPr bwMode="auto">
          <a:xfrm>
            <a:off x="4500563" y="1357313"/>
            <a:ext cx="428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b="1"/>
              <a:t>+</a:t>
            </a:r>
          </a:p>
        </p:txBody>
      </p:sp>
      <p:cxnSp>
        <p:nvCxnSpPr>
          <p:cNvPr id="11" name="10 Conector recto de flecha"/>
          <p:cNvCxnSpPr/>
          <p:nvPr/>
        </p:nvCxnSpPr>
        <p:spPr>
          <a:xfrm>
            <a:off x="1643063" y="5213350"/>
            <a:ext cx="128587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0" y="404813"/>
            <a:ext cx="8893175" cy="6048375"/>
          </a:xfrm>
        </p:spPr>
        <p:txBody>
          <a:bodyPr/>
          <a:lstStyle/>
          <a:p>
            <a:pPr eaLnBrk="1" hangingPunct="1">
              <a:lnSpc>
                <a:spcPct val="80000"/>
              </a:lnSpc>
              <a:buFont typeface="Wingdings" pitchFamily="2" charset="2"/>
              <a:buNone/>
              <a:defRPr/>
            </a:pPr>
            <a:r>
              <a:rPr lang="es-ES" sz="2000" b="1" dirty="0" smtClean="0"/>
              <a:t>    </a:t>
            </a:r>
            <a:endParaRPr lang="es-ES" sz="2800" b="1" dirty="0" smtClean="0">
              <a:solidFill>
                <a:srgbClr val="6699FF"/>
              </a:solidFill>
              <a:latin typeface="Arial" charset="0"/>
            </a:endParaRPr>
          </a:p>
          <a:p>
            <a:pPr eaLnBrk="1" hangingPunct="1">
              <a:lnSpc>
                <a:spcPct val="80000"/>
              </a:lnSpc>
              <a:buFont typeface="Wingdings" pitchFamily="2" charset="2"/>
              <a:buNone/>
              <a:defRPr/>
            </a:pPr>
            <a:r>
              <a:rPr lang="es-ES" sz="2800" b="1" dirty="0" smtClean="0">
                <a:solidFill>
                  <a:srgbClr val="FF0000"/>
                </a:solidFill>
                <a:latin typeface="Arial" charset="0"/>
              </a:rPr>
              <a:t>   TIPOS</a:t>
            </a:r>
          </a:p>
          <a:p>
            <a:pPr eaLnBrk="1" hangingPunct="1">
              <a:lnSpc>
                <a:spcPct val="80000"/>
              </a:lnSpc>
              <a:buFont typeface="Wingdings" pitchFamily="2" charset="2"/>
              <a:buNone/>
              <a:defRPr/>
            </a:pPr>
            <a:endParaRPr lang="es-ES" sz="2400" b="1" dirty="0" smtClean="0">
              <a:solidFill>
                <a:srgbClr val="6699FF"/>
              </a:solidFill>
              <a:latin typeface="Arial" charset="0"/>
            </a:endParaRPr>
          </a:p>
          <a:p>
            <a:pPr eaLnBrk="1" hangingPunct="1">
              <a:lnSpc>
                <a:spcPct val="80000"/>
              </a:lnSpc>
              <a:buFont typeface="Wingdings" pitchFamily="2" charset="2"/>
              <a:buNone/>
              <a:defRPr/>
            </a:pPr>
            <a:r>
              <a:rPr lang="es-ES" sz="2400" b="1" dirty="0" smtClean="0">
                <a:latin typeface="Arial" charset="0"/>
              </a:rPr>
              <a:t>                                            ESTADO</a:t>
            </a:r>
            <a:endParaRPr lang="es-ES" sz="2400" dirty="0" smtClean="0">
              <a:latin typeface="Arial" charset="0"/>
            </a:endParaRPr>
          </a:p>
          <a:p>
            <a:pPr eaLnBrk="1" hangingPunct="1">
              <a:lnSpc>
                <a:spcPct val="80000"/>
              </a:lnSpc>
              <a:buFont typeface="Wingdings" pitchFamily="2" charset="2"/>
              <a:buNone/>
              <a:defRPr/>
            </a:pPr>
            <a:r>
              <a:rPr lang="es-ES" sz="2400" dirty="0" smtClean="0">
                <a:latin typeface="Arial" charset="0"/>
              </a:rPr>
              <a:t>    </a:t>
            </a:r>
            <a:r>
              <a:rPr lang="es-ES" sz="2400" b="1" dirty="0" smtClean="0">
                <a:latin typeface="Arial" charset="0"/>
              </a:rPr>
              <a:t>SOLUCIÓN   DISOLVENTE   SOLUTO        EJEMPLO</a:t>
            </a:r>
          </a:p>
          <a:p>
            <a:pPr eaLnBrk="1" hangingPunct="1">
              <a:lnSpc>
                <a:spcPct val="80000"/>
              </a:lnSpc>
              <a:buFont typeface="Wingdings" pitchFamily="2" charset="2"/>
              <a:buNone/>
              <a:defRPr/>
            </a:pPr>
            <a:endParaRPr lang="es-ES" sz="2400" dirty="0" smtClean="0">
              <a:latin typeface="Arial" charset="0"/>
            </a:endParaRPr>
          </a:p>
          <a:p>
            <a:pPr eaLnBrk="1" hangingPunct="1">
              <a:lnSpc>
                <a:spcPct val="80000"/>
              </a:lnSpc>
              <a:buFont typeface="Wingdings" pitchFamily="2" charset="2"/>
              <a:buNone/>
              <a:defRPr/>
            </a:pPr>
            <a:r>
              <a:rPr lang="es-ES" sz="2400" dirty="0" smtClean="0">
                <a:latin typeface="Arial" charset="0"/>
              </a:rPr>
              <a:t>           G	             </a:t>
            </a:r>
            <a:r>
              <a:rPr lang="es-ES" sz="2400" dirty="0" err="1" smtClean="0">
                <a:latin typeface="Arial" charset="0"/>
              </a:rPr>
              <a:t>G</a:t>
            </a:r>
            <a:r>
              <a:rPr lang="es-ES" sz="2400" dirty="0" smtClean="0">
                <a:latin typeface="Arial" charset="0"/>
              </a:rPr>
              <a:t>		   </a:t>
            </a:r>
            <a:r>
              <a:rPr lang="es-ES" sz="2400" dirty="0" err="1" smtClean="0">
                <a:latin typeface="Arial" charset="0"/>
              </a:rPr>
              <a:t>G</a:t>
            </a:r>
            <a:r>
              <a:rPr lang="es-ES" sz="2400" dirty="0" smtClean="0">
                <a:latin typeface="Arial" charset="0"/>
              </a:rPr>
              <a:t>	        Aire</a:t>
            </a:r>
          </a:p>
          <a:p>
            <a:pPr eaLnBrk="1" hangingPunct="1">
              <a:lnSpc>
                <a:spcPct val="80000"/>
              </a:lnSpc>
              <a:buFont typeface="Wingdings" pitchFamily="2" charset="2"/>
              <a:buNone/>
              <a:defRPr/>
            </a:pPr>
            <a:r>
              <a:rPr lang="es-ES" sz="2400" dirty="0" smtClean="0">
                <a:latin typeface="Arial" charset="0"/>
              </a:rPr>
              <a:t>           L		  </a:t>
            </a:r>
            <a:r>
              <a:rPr lang="es-ES" sz="2400" dirty="0" err="1" smtClean="0">
                <a:latin typeface="Arial" charset="0"/>
              </a:rPr>
              <a:t>L</a:t>
            </a:r>
            <a:r>
              <a:rPr lang="es-ES" sz="2400" dirty="0" smtClean="0">
                <a:latin typeface="Arial" charset="0"/>
              </a:rPr>
              <a:t>		   G	        Oxígeno en agua</a:t>
            </a:r>
          </a:p>
          <a:p>
            <a:pPr eaLnBrk="1" hangingPunct="1">
              <a:lnSpc>
                <a:spcPct val="80000"/>
              </a:lnSpc>
              <a:buFont typeface="Wingdings" pitchFamily="2" charset="2"/>
              <a:buNone/>
              <a:defRPr/>
            </a:pPr>
            <a:r>
              <a:rPr lang="es-ES" sz="2400" dirty="0" smtClean="0">
                <a:latin typeface="Arial" charset="0"/>
              </a:rPr>
              <a:t>           L		  </a:t>
            </a:r>
            <a:r>
              <a:rPr lang="es-ES" sz="2400" dirty="0" err="1" smtClean="0">
                <a:latin typeface="Arial" charset="0"/>
              </a:rPr>
              <a:t>L</a:t>
            </a:r>
            <a:r>
              <a:rPr lang="es-ES" sz="2400" dirty="0" smtClean="0">
                <a:latin typeface="Arial" charset="0"/>
              </a:rPr>
              <a:t>		    </a:t>
            </a:r>
            <a:r>
              <a:rPr lang="es-ES" sz="2400" dirty="0" err="1" smtClean="0">
                <a:latin typeface="Arial" charset="0"/>
              </a:rPr>
              <a:t>L</a:t>
            </a:r>
            <a:r>
              <a:rPr lang="es-ES" sz="2400" dirty="0" smtClean="0">
                <a:latin typeface="Arial" charset="0"/>
              </a:rPr>
              <a:t>	        Alcohol en agua</a:t>
            </a:r>
          </a:p>
          <a:p>
            <a:pPr eaLnBrk="1" hangingPunct="1">
              <a:lnSpc>
                <a:spcPct val="80000"/>
              </a:lnSpc>
              <a:buFont typeface="Wingdings" pitchFamily="2" charset="2"/>
              <a:buNone/>
              <a:defRPr/>
            </a:pPr>
            <a:r>
              <a:rPr lang="es-ES" sz="2400" dirty="0" smtClean="0">
                <a:latin typeface="Arial" charset="0"/>
              </a:rPr>
              <a:t>           L		  </a:t>
            </a:r>
            <a:r>
              <a:rPr lang="es-ES" sz="2400" dirty="0" err="1" smtClean="0">
                <a:latin typeface="Arial" charset="0"/>
              </a:rPr>
              <a:t>L</a:t>
            </a:r>
            <a:r>
              <a:rPr lang="es-ES" sz="2400" dirty="0" smtClean="0">
                <a:latin typeface="Arial" charset="0"/>
              </a:rPr>
              <a:t>		   S	        Sal en agua</a:t>
            </a:r>
          </a:p>
          <a:p>
            <a:pPr eaLnBrk="1" hangingPunct="1">
              <a:lnSpc>
                <a:spcPct val="80000"/>
              </a:lnSpc>
              <a:buFont typeface="Wingdings" pitchFamily="2" charset="2"/>
              <a:buNone/>
              <a:defRPr/>
            </a:pPr>
            <a:r>
              <a:rPr lang="es-ES" sz="2400" dirty="0" smtClean="0">
                <a:latin typeface="Arial" charset="0"/>
              </a:rPr>
              <a:t>           S		  </a:t>
            </a:r>
            <a:r>
              <a:rPr lang="es-ES" sz="2400" dirty="0" err="1" smtClean="0">
                <a:latin typeface="Arial" charset="0"/>
              </a:rPr>
              <a:t>S</a:t>
            </a:r>
            <a:r>
              <a:rPr lang="es-ES" sz="2400" dirty="0" smtClean="0">
                <a:latin typeface="Arial" charset="0"/>
              </a:rPr>
              <a:t>		   G	        Hidrógeno en</a:t>
            </a:r>
          </a:p>
          <a:p>
            <a:pPr eaLnBrk="1" hangingPunct="1">
              <a:lnSpc>
                <a:spcPct val="80000"/>
              </a:lnSpc>
              <a:buFont typeface="Wingdings" pitchFamily="2" charset="2"/>
              <a:buNone/>
              <a:defRPr/>
            </a:pPr>
            <a:r>
              <a:rPr lang="es-ES" sz="2400" dirty="0" smtClean="0">
                <a:latin typeface="Arial" charset="0"/>
              </a:rPr>
              <a:t>                                                                         platino                                                                            </a:t>
            </a:r>
          </a:p>
          <a:p>
            <a:pPr eaLnBrk="1" hangingPunct="1">
              <a:lnSpc>
                <a:spcPct val="80000"/>
              </a:lnSpc>
              <a:buFont typeface="Wingdings" pitchFamily="2" charset="2"/>
              <a:buNone/>
              <a:defRPr/>
            </a:pPr>
            <a:r>
              <a:rPr lang="es-ES" sz="2400" dirty="0" smtClean="0">
                <a:latin typeface="Arial" charset="0"/>
              </a:rPr>
              <a:t>           S		  </a:t>
            </a:r>
            <a:r>
              <a:rPr lang="es-ES" sz="2400" dirty="0" err="1" smtClean="0">
                <a:latin typeface="Arial" charset="0"/>
              </a:rPr>
              <a:t>S</a:t>
            </a:r>
            <a:r>
              <a:rPr lang="es-ES" sz="2400" dirty="0" smtClean="0">
                <a:latin typeface="Arial" charset="0"/>
              </a:rPr>
              <a:t>		    L	        Mercurio en plata</a:t>
            </a:r>
          </a:p>
          <a:p>
            <a:pPr eaLnBrk="1" hangingPunct="1">
              <a:lnSpc>
                <a:spcPct val="80000"/>
              </a:lnSpc>
              <a:buFont typeface="Wingdings" pitchFamily="2" charset="2"/>
              <a:buNone/>
              <a:defRPr/>
            </a:pPr>
            <a:r>
              <a:rPr lang="es-ES" sz="2400" dirty="0" smtClean="0">
                <a:latin typeface="Arial" charset="0"/>
              </a:rPr>
              <a:t>           S                     </a:t>
            </a:r>
            <a:r>
              <a:rPr lang="es-ES" sz="2400" dirty="0" err="1" smtClean="0">
                <a:latin typeface="Arial" charset="0"/>
              </a:rPr>
              <a:t>S</a:t>
            </a:r>
            <a:r>
              <a:rPr lang="es-ES" sz="2400" dirty="0" smtClean="0">
                <a:latin typeface="Arial" charset="0"/>
              </a:rPr>
              <a:t>                     </a:t>
            </a:r>
            <a:r>
              <a:rPr lang="es-ES" sz="2400" dirty="0" err="1" smtClean="0">
                <a:latin typeface="Arial" charset="0"/>
              </a:rPr>
              <a:t>S</a:t>
            </a:r>
            <a:r>
              <a:rPr lang="es-ES" sz="2400" dirty="0" smtClean="0">
                <a:latin typeface="Arial" charset="0"/>
              </a:rPr>
              <a:t>	        Plata en oro</a:t>
            </a:r>
          </a:p>
          <a:p>
            <a:pPr eaLnBrk="1" hangingPunct="1">
              <a:lnSpc>
                <a:spcPct val="80000"/>
              </a:lnSpc>
              <a:buFont typeface="Wingdings" pitchFamily="2" charset="2"/>
              <a:buNone/>
              <a:defRPr/>
            </a:pPr>
            <a:r>
              <a:rPr lang="es-ES" sz="2400" dirty="0" smtClean="0">
                <a:latin typeface="Arial" charset="0"/>
              </a:rPr>
              <a:t>                                                                         (ciertas</a:t>
            </a:r>
          </a:p>
          <a:p>
            <a:pPr eaLnBrk="1" hangingPunct="1">
              <a:lnSpc>
                <a:spcPct val="80000"/>
              </a:lnSpc>
              <a:buFont typeface="Wingdings" pitchFamily="2" charset="2"/>
              <a:buNone/>
              <a:defRPr/>
            </a:pPr>
            <a:r>
              <a:rPr lang="es-ES" sz="2400" dirty="0" smtClean="0">
                <a:latin typeface="Arial" charset="0"/>
              </a:rPr>
              <a:t>                                                                         aleaciones)</a:t>
            </a:r>
            <a:r>
              <a:rPr lang="es-ES" sz="2000" dirty="0" smtClean="0"/>
              <a:t>                                                                                                     </a:t>
            </a:r>
            <a:endParaRPr lang="en-GB" sz="2000" dirty="0" smtClean="0"/>
          </a:p>
        </p:txBody>
      </p:sp>
      <p:sp>
        <p:nvSpPr>
          <p:cNvPr id="53251" name="Line 8"/>
          <p:cNvSpPr>
            <a:spLocks noChangeShapeType="1"/>
          </p:cNvSpPr>
          <p:nvPr/>
        </p:nvSpPr>
        <p:spPr bwMode="auto">
          <a:xfrm>
            <a:off x="323850" y="1484313"/>
            <a:ext cx="0" cy="489743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53252" name="Line 9"/>
          <p:cNvSpPr>
            <a:spLocks noChangeShapeType="1"/>
          </p:cNvSpPr>
          <p:nvPr/>
        </p:nvSpPr>
        <p:spPr bwMode="auto">
          <a:xfrm>
            <a:off x="8748713" y="1484313"/>
            <a:ext cx="0" cy="489743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53253" name="Line 10"/>
          <p:cNvSpPr>
            <a:spLocks noChangeShapeType="1"/>
          </p:cNvSpPr>
          <p:nvPr/>
        </p:nvSpPr>
        <p:spPr bwMode="auto">
          <a:xfrm>
            <a:off x="323850" y="1484313"/>
            <a:ext cx="84248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53254" name="Line 11"/>
          <p:cNvSpPr>
            <a:spLocks noChangeShapeType="1"/>
          </p:cNvSpPr>
          <p:nvPr/>
        </p:nvSpPr>
        <p:spPr bwMode="auto">
          <a:xfrm>
            <a:off x="323850" y="6381750"/>
            <a:ext cx="84248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53255" name="Line 12"/>
          <p:cNvSpPr>
            <a:spLocks noChangeShapeType="1"/>
          </p:cNvSpPr>
          <p:nvPr/>
        </p:nvSpPr>
        <p:spPr bwMode="auto">
          <a:xfrm>
            <a:off x="323850" y="2420938"/>
            <a:ext cx="84248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53256" name="Line 13"/>
          <p:cNvSpPr>
            <a:spLocks noChangeShapeType="1"/>
          </p:cNvSpPr>
          <p:nvPr/>
        </p:nvSpPr>
        <p:spPr bwMode="auto">
          <a:xfrm>
            <a:off x="2124075" y="1484313"/>
            <a:ext cx="0" cy="489743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53257" name="Line 14"/>
          <p:cNvSpPr>
            <a:spLocks noChangeShapeType="1"/>
          </p:cNvSpPr>
          <p:nvPr/>
        </p:nvSpPr>
        <p:spPr bwMode="auto">
          <a:xfrm>
            <a:off x="6011863" y="1484313"/>
            <a:ext cx="0" cy="489743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algn="just" eaLnBrk="1" hangingPunct="1">
              <a:buFont typeface="Wingdings" pitchFamily="2" charset="2"/>
              <a:buNone/>
              <a:defRPr/>
            </a:pPr>
            <a:r>
              <a:rPr lang="es-ES" b="1" dirty="0" smtClean="0"/>
              <a:t>   </a:t>
            </a:r>
            <a:r>
              <a:rPr lang="es-ES" sz="2800" b="1" dirty="0" smtClean="0">
                <a:solidFill>
                  <a:srgbClr val="FF0000"/>
                </a:solidFill>
                <a:latin typeface="Arial" charset="0"/>
              </a:rPr>
              <a:t>PROPIEDADES GENERALES</a:t>
            </a:r>
          </a:p>
          <a:p>
            <a:pPr algn="just" eaLnBrk="1" hangingPunct="1">
              <a:buFont typeface="Wingdings" pitchFamily="2" charset="2"/>
              <a:buNone/>
              <a:defRPr/>
            </a:pPr>
            <a:r>
              <a:rPr lang="es-ES" sz="2800" dirty="0" smtClean="0">
                <a:latin typeface="Arial" charset="0"/>
              </a:rPr>
              <a:t>   -No tienen forma propia</a:t>
            </a:r>
          </a:p>
          <a:p>
            <a:pPr algn="just" eaLnBrk="1" hangingPunct="1">
              <a:buFont typeface="Wingdings" pitchFamily="2" charset="2"/>
              <a:buNone/>
              <a:defRPr/>
            </a:pPr>
            <a:r>
              <a:rPr lang="es-ES" sz="2800" dirty="0" smtClean="0">
                <a:latin typeface="Arial" charset="0"/>
              </a:rPr>
              <a:t>   -Volumen definido</a:t>
            </a:r>
          </a:p>
          <a:p>
            <a:pPr algn="just" eaLnBrk="1" hangingPunct="1">
              <a:buFont typeface="Wingdings" pitchFamily="2" charset="2"/>
              <a:buNone/>
              <a:defRPr/>
            </a:pPr>
            <a:r>
              <a:rPr lang="es-ES" sz="2800" dirty="0" smtClean="0">
                <a:latin typeface="Arial" charset="0"/>
              </a:rPr>
              <a:t>   -Densidades altas</a:t>
            </a:r>
          </a:p>
          <a:p>
            <a:pPr algn="just" eaLnBrk="1" hangingPunct="1">
              <a:buFont typeface="Wingdings" pitchFamily="2" charset="2"/>
              <a:buNone/>
              <a:defRPr/>
            </a:pPr>
            <a:r>
              <a:rPr lang="es-ES" sz="2800" dirty="0" smtClean="0">
                <a:latin typeface="Arial" charset="0"/>
              </a:rPr>
              <a:t>   -Difusión lenta</a:t>
            </a:r>
          </a:p>
          <a:p>
            <a:pPr algn="just" eaLnBrk="1" hangingPunct="1">
              <a:buFont typeface="Wingdings" pitchFamily="2" charset="2"/>
              <a:buNone/>
              <a:defRPr/>
            </a:pPr>
            <a:r>
              <a:rPr lang="es-ES" sz="2800" dirty="0" smtClean="0">
                <a:latin typeface="Arial" charset="0"/>
              </a:rPr>
              <a:t>   -Incompresibles</a:t>
            </a:r>
          </a:p>
          <a:p>
            <a:pPr algn="just" eaLnBrk="1" hangingPunct="1">
              <a:buFont typeface="Wingdings" pitchFamily="2" charset="2"/>
              <a:buNone/>
              <a:defRPr/>
            </a:pPr>
            <a:r>
              <a:rPr lang="es-ES" sz="2800" dirty="0" smtClean="0">
                <a:latin typeface="Arial" charset="0"/>
              </a:rPr>
              <a:t>   -Se evaporan</a:t>
            </a:r>
            <a:endParaRPr lang="en-GB" sz="2800" dirty="0" smtClean="0">
              <a:latin typeface="Arial" charset="0"/>
            </a:endParaRPr>
          </a:p>
        </p:txBody>
      </p:sp>
      <p:sp>
        <p:nvSpPr>
          <p:cNvPr id="29699" name="Rectangle 5"/>
          <p:cNvSpPr>
            <a:spLocks noChangeArrowheads="1"/>
          </p:cNvSpPr>
          <p:nvPr/>
        </p:nvSpPr>
        <p:spPr bwMode="auto">
          <a:xfrm>
            <a:off x="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pic>
        <p:nvPicPr>
          <p:cNvPr id="29700" name="Picture 4" descr="Un líquido asume la forma de su contenedo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508625" y="2276475"/>
            <a:ext cx="264636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07504" y="648097"/>
            <a:ext cx="8496300" cy="6237287"/>
          </a:xfrm>
        </p:spPr>
        <p:txBody>
          <a:bodyPr/>
          <a:lstStyle/>
          <a:p>
            <a:pPr algn="just" eaLnBrk="1" hangingPunct="1">
              <a:lnSpc>
                <a:spcPct val="90000"/>
              </a:lnSpc>
              <a:buFont typeface="Wingdings" pitchFamily="2" charset="2"/>
              <a:buNone/>
              <a:defRPr/>
            </a:pPr>
            <a:r>
              <a:rPr lang="es-ES" sz="2800" b="1" dirty="0" smtClean="0"/>
              <a:t>    </a:t>
            </a:r>
            <a:r>
              <a:rPr lang="es-ES" sz="2800" b="1" dirty="0" smtClean="0">
                <a:solidFill>
                  <a:srgbClr val="FF0000"/>
                </a:solidFill>
                <a:latin typeface="Arial" charset="0"/>
              </a:rPr>
              <a:t>TERMINOLOGÍA DE LAS DISOLUCIONES</a:t>
            </a:r>
          </a:p>
          <a:p>
            <a:pPr algn="just" eaLnBrk="1" hangingPunct="1">
              <a:lnSpc>
                <a:spcPct val="90000"/>
              </a:lnSpc>
              <a:buFont typeface="Wingdings" pitchFamily="2" charset="2"/>
              <a:buNone/>
              <a:defRPr/>
            </a:pPr>
            <a:endParaRPr lang="es-ES" sz="1400" dirty="0" smtClean="0">
              <a:latin typeface="Arial" charset="0"/>
            </a:endParaRPr>
          </a:p>
          <a:p>
            <a:pPr algn="just" eaLnBrk="1" hangingPunct="1">
              <a:lnSpc>
                <a:spcPct val="90000"/>
              </a:lnSpc>
              <a:buFont typeface="Wingdings" pitchFamily="2" charset="2"/>
              <a:buNone/>
              <a:defRPr/>
            </a:pPr>
            <a:r>
              <a:rPr lang="es-ES" sz="2800" dirty="0" smtClean="0">
                <a:latin typeface="Arial" charset="0"/>
              </a:rPr>
              <a:t>    </a:t>
            </a:r>
            <a:r>
              <a:rPr lang="es-ES" sz="2800" b="1" dirty="0" smtClean="0">
                <a:solidFill>
                  <a:srgbClr val="FFC000"/>
                </a:solidFill>
                <a:latin typeface="Arial" charset="0"/>
              </a:rPr>
              <a:t>-DE ACUERDO A LA CANTIDAD DE SOLUTO    </a:t>
            </a:r>
            <a:r>
              <a:rPr lang="es-ES" sz="2800" b="1" dirty="0" smtClean="0">
                <a:solidFill>
                  <a:srgbClr val="FF66FF"/>
                </a:solidFill>
                <a:latin typeface="Arial" charset="0"/>
              </a:rPr>
              <a:t>DILUÍDA</a:t>
            </a:r>
            <a:r>
              <a:rPr lang="es-ES" sz="2800" b="1" dirty="0" smtClean="0">
                <a:latin typeface="Arial" charset="0"/>
              </a:rPr>
              <a:t>.-</a:t>
            </a:r>
            <a:r>
              <a:rPr lang="es-ES" sz="2800" dirty="0" smtClean="0">
                <a:latin typeface="Arial" charset="0"/>
              </a:rPr>
              <a:t> Disolución que contienen una pequeña cantidad de soluto.</a:t>
            </a:r>
            <a:endParaRPr lang="es-ES" sz="2800" b="1" dirty="0" smtClean="0">
              <a:latin typeface="Arial" charset="0"/>
            </a:endParaRPr>
          </a:p>
          <a:p>
            <a:pPr algn="just" eaLnBrk="1" hangingPunct="1">
              <a:lnSpc>
                <a:spcPct val="90000"/>
              </a:lnSpc>
              <a:buFont typeface="Wingdings" pitchFamily="2" charset="2"/>
              <a:buNone/>
              <a:defRPr/>
            </a:pPr>
            <a:r>
              <a:rPr lang="es-ES" sz="2800" b="1" dirty="0" smtClean="0">
                <a:latin typeface="Arial" charset="0"/>
              </a:rPr>
              <a:t>    </a:t>
            </a:r>
            <a:r>
              <a:rPr lang="es-ES" sz="2800" b="1" dirty="0" smtClean="0">
                <a:solidFill>
                  <a:srgbClr val="FF66FF"/>
                </a:solidFill>
                <a:latin typeface="Arial" charset="0"/>
              </a:rPr>
              <a:t>CONCENTRADA</a:t>
            </a:r>
            <a:r>
              <a:rPr lang="es-ES" sz="2800" b="1" dirty="0" smtClean="0">
                <a:latin typeface="Arial" charset="0"/>
              </a:rPr>
              <a:t>.-</a:t>
            </a:r>
            <a:r>
              <a:rPr lang="es-ES" sz="2800" dirty="0" smtClean="0">
                <a:latin typeface="Arial" charset="0"/>
              </a:rPr>
              <a:t> Disolución que contenga más soluto en la misma cantidad de disolvente.</a:t>
            </a:r>
            <a:endParaRPr lang="es-ES" sz="2800" b="1" dirty="0" smtClean="0">
              <a:latin typeface="Arial" charset="0"/>
            </a:endParaRPr>
          </a:p>
          <a:p>
            <a:pPr algn="just" eaLnBrk="1" hangingPunct="1">
              <a:lnSpc>
                <a:spcPct val="90000"/>
              </a:lnSpc>
              <a:buFont typeface="Wingdings" pitchFamily="2" charset="2"/>
              <a:buNone/>
              <a:defRPr/>
            </a:pPr>
            <a:r>
              <a:rPr lang="es-ES" sz="2800" b="1" dirty="0" smtClean="0">
                <a:latin typeface="Arial" charset="0"/>
              </a:rPr>
              <a:t>    </a:t>
            </a:r>
            <a:r>
              <a:rPr lang="es-ES" sz="2800" b="1" dirty="0" smtClean="0">
                <a:solidFill>
                  <a:srgbClr val="FF66FF"/>
                </a:solidFill>
                <a:latin typeface="Arial" charset="0"/>
              </a:rPr>
              <a:t>SATURADA</a:t>
            </a:r>
            <a:r>
              <a:rPr lang="es-ES" sz="2800" b="1" dirty="0" smtClean="0">
                <a:latin typeface="Arial" charset="0"/>
              </a:rPr>
              <a:t>.- </a:t>
            </a:r>
            <a:r>
              <a:rPr lang="es-ES" sz="2800" dirty="0" smtClean="0">
                <a:latin typeface="Arial" charset="0"/>
              </a:rPr>
              <a:t>Aquella  que está en equilibrio con el soluto no disuelto.</a:t>
            </a:r>
            <a:endParaRPr lang="es-ES" sz="2800" b="1" dirty="0" smtClean="0">
              <a:latin typeface="Arial" charset="0"/>
            </a:endParaRPr>
          </a:p>
          <a:p>
            <a:pPr algn="just" eaLnBrk="1" hangingPunct="1">
              <a:lnSpc>
                <a:spcPct val="90000"/>
              </a:lnSpc>
              <a:buFont typeface="Wingdings" pitchFamily="2" charset="2"/>
              <a:buNone/>
              <a:defRPr/>
            </a:pPr>
            <a:r>
              <a:rPr lang="es-ES" sz="2800" b="1" dirty="0" smtClean="0">
                <a:latin typeface="Arial" charset="0"/>
              </a:rPr>
              <a:t>    </a:t>
            </a:r>
            <a:r>
              <a:rPr lang="es-ES" sz="2800" b="1" dirty="0" smtClean="0">
                <a:solidFill>
                  <a:srgbClr val="FF66FF"/>
                </a:solidFill>
                <a:latin typeface="Arial" charset="0"/>
              </a:rPr>
              <a:t>NO SATURADA</a:t>
            </a:r>
            <a:r>
              <a:rPr lang="es-ES" sz="2800" b="1" dirty="0" smtClean="0">
                <a:latin typeface="Arial" charset="0"/>
              </a:rPr>
              <a:t>.- </a:t>
            </a:r>
            <a:r>
              <a:rPr lang="es-ES" sz="2800" dirty="0" smtClean="0">
                <a:latin typeface="Arial" charset="0"/>
              </a:rPr>
              <a:t>Contienen menos concentración de soluto que la disolución saturada , no está en equilibrio.</a:t>
            </a:r>
            <a:endParaRPr lang="es-ES" sz="2800" b="1" dirty="0" smtClean="0">
              <a:latin typeface="Arial" charset="0"/>
            </a:endParaRPr>
          </a:p>
          <a:p>
            <a:pPr algn="just" eaLnBrk="1" hangingPunct="1">
              <a:lnSpc>
                <a:spcPct val="90000"/>
              </a:lnSpc>
              <a:buFont typeface="Wingdings" pitchFamily="2" charset="2"/>
              <a:buNone/>
              <a:defRPr/>
            </a:pPr>
            <a:r>
              <a:rPr lang="es-ES" sz="2800" b="1" dirty="0" smtClean="0">
                <a:latin typeface="Arial" charset="0"/>
              </a:rPr>
              <a:t>    </a:t>
            </a:r>
            <a:r>
              <a:rPr lang="es-ES" sz="2800" b="1" dirty="0" smtClean="0">
                <a:solidFill>
                  <a:srgbClr val="FF66FF"/>
                </a:solidFill>
                <a:latin typeface="Arial" charset="0"/>
              </a:rPr>
              <a:t>SOBRESATURADA</a:t>
            </a:r>
            <a:r>
              <a:rPr lang="es-ES" sz="2800" b="1" dirty="0" smtClean="0">
                <a:latin typeface="Arial" charset="0"/>
              </a:rPr>
              <a:t>.-</a:t>
            </a:r>
            <a:r>
              <a:rPr lang="es-ES" sz="2800" dirty="0" smtClean="0">
                <a:latin typeface="Arial" charset="0"/>
              </a:rPr>
              <a:t> Contiene más soluto que el que corresponde a la concentración de equilibrio.</a:t>
            </a:r>
            <a:endParaRPr lang="en-GB" sz="2800" dirty="0" smtClean="0">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179512" y="719658"/>
            <a:ext cx="8497888" cy="6381750"/>
          </a:xfrm>
        </p:spPr>
        <p:txBody>
          <a:bodyPr/>
          <a:lstStyle/>
          <a:p>
            <a:pPr eaLnBrk="1" hangingPunct="1">
              <a:lnSpc>
                <a:spcPct val="80000"/>
              </a:lnSpc>
              <a:buFont typeface="Wingdings" pitchFamily="2" charset="2"/>
              <a:buNone/>
              <a:defRPr/>
            </a:pPr>
            <a:r>
              <a:rPr lang="es-ES_tradnl" sz="2000" b="1" dirty="0" smtClean="0"/>
              <a:t>                 </a:t>
            </a:r>
            <a:r>
              <a:rPr lang="es-ES_tradnl" sz="2400" b="1" dirty="0" smtClean="0">
                <a:solidFill>
                  <a:srgbClr val="FFFF00"/>
                </a:solidFill>
                <a:latin typeface="Arial" charset="0"/>
              </a:rPr>
              <a:t>FORMACIÓN DE UNA SOLUCIÓN SATURADA</a:t>
            </a:r>
            <a:endParaRPr lang="es-ES_tradnl" sz="700" dirty="0" smtClean="0">
              <a:latin typeface="Arial" charset="0"/>
            </a:endParaRPr>
          </a:p>
          <a:p>
            <a:pPr eaLnBrk="1" hangingPunct="1">
              <a:lnSpc>
                <a:spcPct val="80000"/>
              </a:lnSpc>
              <a:buFont typeface="Wingdings" pitchFamily="2" charset="2"/>
              <a:buNone/>
              <a:defRPr/>
            </a:pPr>
            <a:endParaRPr lang="es-ES_tradnl" sz="2000" dirty="0" smtClean="0">
              <a:latin typeface="Arial" charset="0"/>
            </a:endParaRPr>
          </a:p>
          <a:p>
            <a:pPr eaLnBrk="1" hangingPunct="1">
              <a:lnSpc>
                <a:spcPct val="80000"/>
              </a:lnSpc>
              <a:defRPr/>
            </a:pPr>
            <a:endParaRPr lang="es-ES_tradnl" sz="2000" dirty="0" smtClean="0">
              <a:latin typeface="Arial" charset="0"/>
            </a:endParaRPr>
          </a:p>
          <a:p>
            <a:pPr eaLnBrk="1" hangingPunct="1">
              <a:lnSpc>
                <a:spcPct val="80000"/>
              </a:lnSpc>
              <a:defRPr/>
            </a:pPr>
            <a:endParaRPr lang="es-ES_tradnl" sz="2000" dirty="0" smtClean="0">
              <a:latin typeface="Arial" charset="0"/>
            </a:endParaRPr>
          </a:p>
          <a:p>
            <a:pPr eaLnBrk="1" hangingPunct="1">
              <a:lnSpc>
                <a:spcPct val="80000"/>
              </a:lnSpc>
              <a:defRPr/>
            </a:pPr>
            <a:endParaRPr lang="es-ES_tradnl" sz="2000" dirty="0" smtClean="0">
              <a:latin typeface="Arial" charset="0"/>
            </a:endParaRPr>
          </a:p>
          <a:p>
            <a:pPr eaLnBrk="1" hangingPunct="1">
              <a:lnSpc>
                <a:spcPct val="80000"/>
              </a:lnSpc>
              <a:defRPr/>
            </a:pPr>
            <a:endParaRPr lang="es-ES_tradnl" sz="2000" dirty="0" smtClean="0">
              <a:latin typeface="Arial" charset="0"/>
            </a:endParaRPr>
          </a:p>
          <a:p>
            <a:pPr eaLnBrk="1" hangingPunct="1">
              <a:lnSpc>
                <a:spcPct val="80000"/>
              </a:lnSpc>
              <a:defRPr/>
            </a:pPr>
            <a:endParaRPr lang="es-ES_tradnl" sz="2000" dirty="0" smtClean="0">
              <a:latin typeface="Arial" charset="0"/>
            </a:endParaRPr>
          </a:p>
          <a:p>
            <a:pPr marL="0" indent="0" eaLnBrk="1" hangingPunct="1">
              <a:lnSpc>
                <a:spcPct val="80000"/>
              </a:lnSpc>
              <a:buNone/>
              <a:defRPr/>
            </a:pPr>
            <a:endParaRPr lang="es-ES_tradnl" sz="2000" dirty="0">
              <a:latin typeface="Arial" charset="0"/>
            </a:endParaRPr>
          </a:p>
          <a:p>
            <a:pPr marL="0" indent="0" eaLnBrk="1" hangingPunct="1">
              <a:lnSpc>
                <a:spcPct val="80000"/>
              </a:lnSpc>
              <a:buNone/>
              <a:defRPr/>
            </a:pPr>
            <a:endParaRPr lang="es-ES_tradnl" sz="1600" dirty="0" smtClean="0">
              <a:latin typeface="Arial" charset="0"/>
            </a:endParaRPr>
          </a:p>
          <a:p>
            <a:pPr algn="just" eaLnBrk="1" hangingPunct="1">
              <a:lnSpc>
                <a:spcPct val="80000"/>
              </a:lnSpc>
              <a:buFont typeface="Wingdings" pitchFamily="2" charset="2"/>
              <a:buNone/>
              <a:defRPr/>
            </a:pPr>
            <a:r>
              <a:rPr lang="es-ES_tradnl" sz="2000" dirty="0" smtClean="0">
                <a:latin typeface="Arial" charset="0"/>
              </a:rPr>
              <a:t>     </a:t>
            </a:r>
            <a:r>
              <a:rPr lang="es-ES_tradnl" sz="1800" b="1" dirty="0" smtClean="0">
                <a:latin typeface="Arial" charset="0"/>
              </a:rPr>
              <a:t>1</a:t>
            </a:r>
            <a:r>
              <a:rPr lang="es-ES_tradnl" sz="1800" dirty="0" smtClean="0">
                <a:latin typeface="Arial" charset="0"/>
              </a:rPr>
              <a:t>. Al soluto sólido se le agrega una pequeña cantidad de agua. </a:t>
            </a:r>
          </a:p>
          <a:p>
            <a:pPr algn="just" eaLnBrk="1" hangingPunct="1">
              <a:lnSpc>
                <a:spcPct val="80000"/>
              </a:lnSpc>
              <a:buFont typeface="Wingdings" pitchFamily="2" charset="2"/>
              <a:buNone/>
              <a:defRPr/>
            </a:pPr>
            <a:r>
              <a:rPr lang="es-ES_tradnl" sz="1800" dirty="0" smtClean="0">
                <a:latin typeface="Arial" charset="0"/>
              </a:rPr>
              <a:t>    </a:t>
            </a:r>
            <a:r>
              <a:rPr lang="es-ES_tradnl" sz="1800" b="1" dirty="0" smtClean="0">
                <a:latin typeface="Arial" charset="0"/>
              </a:rPr>
              <a:t> 2</a:t>
            </a:r>
            <a:r>
              <a:rPr lang="es-ES_tradnl" sz="1800" dirty="0" smtClean="0">
                <a:latin typeface="Arial" charset="0"/>
              </a:rPr>
              <a:t>. Después de pocos minutos la solución se colorea debido a la disolución del soluto. Queda una cantidad de soluto sin disolver menor que en el caso 1. </a:t>
            </a:r>
          </a:p>
          <a:p>
            <a:pPr algn="just" eaLnBrk="1" hangingPunct="1">
              <a:lnSpc>
                <a:spcPct val="80000"/>
              </a:lnSpc>
              <a:buFont typeface="Wingdings" pitchFamily="2" charset="2"/>
              <a:buNone/>
              <a:defRPr/>
            </a:pPr>
            <a:r>
              <a:rPr lang="es-ES_tradnl" sz="1800" dirty="0" smtClean="0">
                <a:latin typeface="Arial" charset="0"/>
              </a:rPr>
              <a:t>     </a:t>
            </a:r>
            <a:r>
              <a:rPr lang="es-ES_tradnl" sz="1800" b="1" dirty="0" smtClean="0">
                <a:latin typeface="Arial" charset="0"/>
              </a:rPr>
              <a:t>3</a:t>
            </a:r>
            <a:r>
              <a:rPr lang="es-ES_tradnl" sz="1800" dirty="0" smtClean="0">
                <a:latin typeface="Arial" charset="0"/>
              </a:rPr>
              <a:t>. Al pasar varios minutos disminuye la cantidad de soluto en el fondo aumentando el color de la solución  que se va formando. La solución es más concentrada que en el caso 2. </a:t>
            </a:r>
          </a:p>
          <a:p>
            <a:pPr algn="just" eaLnBrk="1" hangingPunct="1">
              <a:lnSpc>
                <a:spcPct val="80000"/>
              </a:lnSpc>
              <a:buFont typeface="Wingdings" pitchFamily="2" charset="2"/>
              <a:buNone/>
              <a:defRPr/>
            </a:pPr>
            <a:r>
              <a:rPr lang="es-ES_tradnl" sz="1800" b="1" dirty="0" smtClean="0">
                <a:latin typeface="Arial" charset="0"/>
              </a:rPr>
              <a:t>     4</a:t>
            </a:r>
            <a:r>
              <a:rPr lang="es-ES_tradnl" sz="1800" dirty="0" smtClean="0">
                <a:latin typeface="Arial" charset="0"/>
              </a:rPr>
              <a:t>. Después de un tiempo el color de la solución es más intenso y el soluto que no se ha disuelto es menor que en el caso anterior. L</a:t>
            </a:r>
            <a:r>
              <a:rPr lang="en-GB" sz="1800" dirty="0" smtClean="0">
                <a:latin typeface="Arial" charset="0"/>
              </a:rPr>
              <a:t>a </a:t>
            </a:r>
            <a:r>
              <a:rPr lang="en-GB" sz="1800" dirty="0" err="1" smtClean="0">
                <a:latin typeface="Arial" charset="0"/>
              </a:rPr>
              <a:t>solución</a:t>
            </a:r>
            <a:r>
              <a:rPr lang="en-GB" sz="1800" dirty="0" smtClean="0">
                <a:latin typeface="Arial" charset="0"/>
              </a:rPr>
              <a:t>  en el </a:t>
            </a:r>
            <a:r>
              <a:rPr lang="en-GB" sz="1800" dirty="0" err="1" smtClean="0">
                <a:latin typeface="Arial" charset="0"/>
              </a:rPr>
              <a:t>caso</a:t>
            </a:r>
            <a:r>
              <a:rPr lang="en-GB" sz="1800" dirty="0" smtClean="0">
                <a:latin typeface="Arial" charset="0"/>
              </a:rPr>
              <a:t> 3 no </a:t>
            </a:r>
            <a:r>
              <a:rPr lang="en-GB" sz="1800" dirty="0" err="1" smtClean="0">
                <a:latin typeface="Arial" charset="0"/>
              </a:rPr>
              <a:t>está</a:t>
            </a:r>
            <a:r>
              <a:rPr lang="en-GB" sz="1800" dirty="0" smtClean="0">
                <a:latin typeface="Arial" charset="0"/>
              </a:rPr>
              <a:t> </a:t>
            </a:r>
            <a:r>
              <a:rPr lang="en-GB" sz="1800" dirty="0" err="1" smtClean="0">
                <a:latin typeface="Arial" charset="0"/>
              </a:rPr>
              <a:t>saturada</a:t>
            </a:r>
            <a:r>
              <a:rPr lang="en-GB" sz="1800" dirty="0" smtClean="0">
                <a:latin typeface="Arial" charset="0"/>
              </a:rPr>
              <a:t>.</a:t>
            </a:r>
            <a:endParaRPr lang="es-ES_tradnl" sz="1800" dirty="0" smtClean="0">
              <a:latin typeface="Arial" charset="0"/>
            </a:endParaRPr>
          </a:p>
          <a:p>
            <a:pPr algn="just" eaLnBrk="1" hangingPunct="1">
              <a:lnSpc>
                <a:spcPct val="80000"/>
              </a:lnSpc>
              <a:buFont typeface="Wingdings" pitchFamily="2" charset="2"/>
              <a:buNone/>
              <a:defRPr/>
            </a:pPr>
            <a:r>
              <a:rPr lang="es-ES_tradnl" sz="1800" dirty="0" smtClean="0">
                <a:latin typeface="Arial" charset="0"/>
              </a:rPr>
              <a:t>     </a:t>
            </a:r>
            <a:r>
              <a:rPr lang="es-ES_tradnl" sz="1800" b="1" dirty="0" smtClean="0">
                <a:latin typeface="Arial" charset="0"/>
              </a:rPr>
              <a:t>5</a:t>
            </a:r>
            <a:r>
              <a:rPr lang="es-ES_tradnl" sz="1800" dirty="0" smtClean="0">
                <a:latin typeface="Arial" charset="0"/>
              </a:rPr>
              <a:t>. El color de la solución y la cantidad de soluto sin disolver en el caso 5 es similar al del caso 4. En el caso 4 se tiene un equilibrio dinámico que persiste en el caso 5. </a:t>
            </a:r>
            <a:r>
              <a:rPr lang="en-GB" sz="1800" dirty="0" smtClean="0">
                <a:latin typeface="Arial" charset="0"/>
              </a:rPr>
              <a:t>En los dos </a:t>
            </a:r>
            <a:r>
              <a:rPr lang="en-GB" sz="1800" dirty="0" err="1" smtClean="0">
                <a:latin typeface="Arial" charset="0"/>
              </a:rPr>
              <a:t>casos</a:t>
            </a:r>
            <a:r>
              <a:rPr lang="en-GB" sz="1800" dirty="0" smtClean="0">
                <a:latin typeface="Arial" charset="0"/>
              </a:rPr>
              <a:t> (4 y 5) la </a:t>
            </a:r>
            <a:r>
              <a:rPr lang="en-GB" sz="1800" dirty="0" err="1" smtClean="0">
                <a:latin typeface="Arial" charset="0"/>
              </a:rPr>
              <a:t>solución</a:t>
            </a:r>
            <a:r>
              <a:rPr lang="en-GB" sz="1800" dirty="0" smtClean="0">
                <a:latin typeface="Arial" charset="0"/>
              </a:rPr>
              <a:t> </a:t>
            </a:r>
            <a:r>
              <a:rPr lang="en-GB" sz="1800" dirty="0" err="1" smtClean="0">
                <a:latin typeface="Arial" charset="0"/>
              </a:rPr>
              <a:t>está</a:t>
            </a:r>
            <a:r>
              <a:rPr lang="en-GB" sz="1800" dirty="0" smtClean="0">
                <a:latin typeface="Arial" charset="0"/>
              </a:rPr>
              <a:t> </a:t>
            </a:r>
            <a:r>
              <a:rPr lang="en-GB" sz="1800" dirty="0" err="1" smtClean="0">
                <a:latin typeface="Arial" charset="0"/>
              </a:rPr>
              <a:t>saturada</a:t>
            </a:r>
            <a:endParaRPr lang="en-GB" sz="1800" dirty="0" smtClean="0">
              <a:latin typeface="Arial" charset="0"/>
            </a:endParaRPr>
          </a:p>
        </p:txBody>
      </p:sp>
      <p:pic>
        <p:nvPicPr>
          <p:cNvPr id="5529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12429" b="-10464"/>
          <a:stretch/>
        </p:blipFill>
        <p:spPr bwMode="auto">
          <a:xfrm>
            <a:off x="857250" y="1296000"/>
            <a:ext cx="7429500" cy="19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6 CuadroTexto"/>
          <p:cNvSpPr txBox="1">
            <a:spLocks noChangeArrowheads="1"/>
          </p:cNvSpPr>
          <p:nvPr/>
        </p:nvSpPr>
        <p:spPr bwMode="auto">
          <a:xfrm>
            <a:off x="1428750" y="3000375"/>
            <a:ext cx="357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2000" b="1"/>
              <a:t>1</a:t>
            </a:r>
          </a:p>
        </p:txBody>
      </p:sp>
      <p:sp>
        <p:nvSpPr>
          <p:cNvPr id="55301" name="7 CuadroTexto"/>
          <p:cNvSpPr txBox="1">
            <a:spLocks noChangeArrowheads="1"/>
          </p:cNvSpPr>
          <p:nvPr/>
        </p:nvSpPr>
        <p:spPr bwMode="auto">
          <a:xfrm>
            <a:off x="2928938" y="3000375"/>
            <a:ext cx="357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2000" b="1"/>
              <a:t>2</a:t>
            </a:r>
          </a:p>
        </p:txBody>
      </p:sp>
      <p:sp>
        <p:nvSpPr>
          <p:cNvPr id="55302" name="8 CuadroTexto"/>
          <p:cNvSpPr txBox="1">
            <a:spLocks noChangeArrowheads="1"/>
          </p:cNvSpPr>
          <p:nvPr/>
        </p:nvSpPr>
        <p:spPr bwMode="auto">
          <a:xfrm>
            <a:off x="4429125" y="3000375"/>
            <a:ext cx="357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2000" b="1"/>
              <a:t>3</a:t>
            </a:r>
          </a:p>
        </p:txBody>
      </p:sp>
      <p:sp>
        <p:nvSpPr>
          <p:cNvPr id="55303" name="9 CuadroTexto"/>
          <p:cNvSpPr txBox="1">
            <a:spLocks noChangeArrowheads="1"/>
          </p:cNvSpPr>
          <p:nvPr/>
        </p:nvSpPr>
        <p:spPr bwMode="auto">
          <a:xfrm>
            <a:off x="5929313" y="3000375"/>
            <a:ext cx="357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2000" b="1"/>
              <a:t>4</a:t>
            </a:r>
          </a:p>
        </p:txBody>
      </p:sp>
      <p:sp>
        <p:nvSpPr>
          <p:cNvPr id="55304" name="10 CuadroTexto"/>
          <p:cNvSpPr txBox="1">
            <a:spLocks noChangeArrowheads="1"/>
          </p:cNvSpPr>
          <p:nvPr/>
        </p:nvSpPr>
        <p:spPr bwMode="auto">
          <a:xfrm>
            <a:off x="7429500" y="3000375"/>
            <a:ext cx="357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2000" b="1"/>
              <a:t>5</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95288" y="981075"/>
            <a:ext cx="8229600" cy="4530725"/>
          </a:xfrm>
        </p:spPr>
        <p:txBody>
          <a:bodyPr/>
          <a:lstStyle/>
          <a:p>
            <a:pPr algn="just" eaLnBrk="1" hangingPunct="1">
              <a:buFont typeface="Wingdings" pitchFamily="2" charset="2"/>
              <a:buNone/>
              <a:defRPr/>
            </a:pPr>
            <a:r>
              <a:rPr lang="es-ES" b="1" dirty="0" smtClean="0"/>
              <a:t>    </a:t>
            </a:r>
            <a:r>
              <a:rPr lang="es-ES" sz="2800" b="1" dirty="0" smtClean="0">
                <a:solidFill>
                  <a:srgbClr val="FF0000"/>
                </a:solidFill>
                <a:latin typeface="Arial" charset="0"/>
              </a:rPr>
              <a:t>SOLUBILIDAD</a:t>
            </a:r>
            <a:endParaRPr lang="es-ES" sz="2800" dirty="0" smtClean="0">
              <a:solidFill>
                <a:srgbClr val="FF0000"/>
              </a:solidFill>
              <a:latin typeface="Arial" charset="0"/>
            </a:endParaRPr>
          </a:p>
          <a:p>
            <a:pPr algn="just" eaLnBrk="1" hangingPunct="1">
              <a:buFont typeface="Wingdings" pitchFamily="2" charset="2"/>
              <a:buNone/>
              <a:defRPr/>
            </a:pPr>
            <a:r>
              <a:rPr lang="es-ES" sz="2800" dirty="0" smtClean="0">
                <a:latin typeface="Arial" charset="0"/>
              </a:rPr>
              <a:t>    Describe la cantidad de una sustancia (soluto) que se puede disolver en una cantidad específica de otra sustancia (solvente) en condiciones determinadas.</a:t>
            </a:r>
          </a:p>
          <a:p>
            <a:pPr algn="just" eaLnBrk="1" hangingPunct="1">
              <a:buFont typeface="Wingdings" pitchFamily="2" charset="2"/>
              <a:buNone/>
              <a:defRPr/>
            </a:pPr>
            <a:r>
              <a:rPr lang="es-ES" sz="2800" dirty="0" smtClean="0">
                <a:latin typeface="Arial" charset="0"/>
              </a:rPr>
              <a:t>    </a:t>
            </a:r>
            <a:endParaRPr lang="en-GB" sz="2800" dirty="0" smtClean="0">
              <a:latin typeface="Arial" charset="0"/>
            </a:endParaRPr>
          </a:p>
        </p:txBody>
      </p:sp>
      <p:graphicFrame>
        <p:nvGraphicFramePr>
          <p:cNvPr id="4098" name="Object 4"/>
          <p:cNvGraphicFramePr>
            <a:graphicFrameLocks noChangeAspect="1"/>
          </p:cNvGraphicFramePr>
          <p:nvPr>
            <p:extLst>
              <p:ext uri="{D42A27DB-BD31-4B8C-83A1-F6EECF244321}">
                <p14:modId xmlns:p14="http://schemas.microsoft.com/office/powerpoint/2010/main" val="2355979932"/>
              </p:ext>
            </p:extLst>
          </p:nvPr>
        </p:nvGraphicFramePr>
        <p:xfrm>
          <a:off x="2700338" y="3933825"/>
          <a:ext cx="3887787" cy="1468438"/>
        </p:xfrm>
        <a:graphic>
          <a:graphicData uri="http://schemas.openxmlformats.org/presentationml/2006/ole">
            <mc:AlternateContent xmlns:mc="http://schemas.openxmlformats.org/markup-compatibility/2006">
              <mc:Choice xmlns:v="urn:schemas-microsoft-com:vml" Requires="v">
                <p:oleObj spid="_x0000_s4130" name="Ecuación" r:id="rId3" imgW="1244520" imgH="469800" progId="Equation.3">
                  <p:embed/>
                </p:oleObj>
              </mc:Choice>
              <mc:Fallback>
                <p:oleObj name="Ecuación" r:id="rId3" imgW="1244520" imgH="46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933825"/>
                        <a:ext cx="3887787" cy="1468438"/>
                      </a:xfrm>
                      <a:prstGeom prst="rect">
                        <a:avLst/>
                      </a:prstGeom>
                      <a:solidFill>
                        <a:srgbClr val="FFCC99"/>
                      </a:solidFill>
                      <a:ln w="9525">
                        <a:solidFill>
                          <a:srgbClr val="000000"/>
                        </a:solidFill>
                        <a:miter lim="800000"/>
                        <a:headEnd/>
                        <a:tailEnd/>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descr="solubi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836613"/>
            <a:ext cx="8424863" cy="5394325"/>
          </a:xfrm>
          <a:noFill/>
          <a:extLst>
            <a:ext uri="{909E8E84-426E-40DD-AFC4-6F175D3DCCD1}">
              <a14:hiddenFill xmlns:a14="http://schemas.microsoft.com/office/drawing/2010/main">
                <a:solidFill>
                  <a:srgbClr val="FFFFFF"/>
                </a:solidFill>
              </a14:hiddenFill>
            </a:ext>
          </a:extLst>
        </p:spPr>
      </p:pic>
      <p:sp>
        <p:nvSpPr>
          <p:cNvPr id="56323" name="Text Box 5"/>
          <p:cNvSpPr txBox="1">
            <a:spLocks noChangeArrowheads="1"/>
          </p:cNvSpPr>
          <p:nvPr/>
        </p:nvSpPr>
        <p:spPr bwMode="auto">
          <a:xfrm>
            <a:off x="3132138" y="1412875"/>
            <a:ext cx="1944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spcBef>
                <a:spcPct val="50000"/>
              </a:spcBef>
            </a:pPr>
            <a:r>
              <a:rPr lang="en-GB" altLang="es-PE">
                <a:solidFill>
                  <a:srgbClr val="3366FF"/>
                </a:solidFill>
              </a:rPr>
              <a:t>S    al     T</a:t>
            </a:r>
          </a:p>
        </p:txBody>
      </p:sp>
      <p:sp>
        <p:nvSpPr>
          <p:cNvPr id="56324" name="Line 10"/>
          <p:cNvSpPr>
            <a:spLocks noChangeShapeType="1"/>
          </p:cNvSpPr>
          <p:nvPr/>
        </p:nvSpPr>
        <p:spPr bwMode="auto">
          <a:xfrm flipV="1">
            <a:off x="3635375" y="1484313"/>
            <a:ext cx="0" cy="360362"/>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56325" name="Line 11"/>
          <p:cNvSpPr>
            <a:spLocks noChangeShapeType="1"/>
          </p:cNvSpPr>
          <p:nvPr/>
        </p:nvSpPr>
        <p:spPr bwMode="auto">
          <a:xfrm flipV="1">
            <a:off x="4500563" y="1484313"/>
            <a:ext cx="0" cy="360362"/>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251520" y="836613"/>
            <a:ext cx="8229600" cy="5688012"/>
          </a:xfrm>
        </p:spPr>
        <p:txBody>
          <a:bodyPr/>
          <a:lstStyle/>
          <a:p>
            <a:pPr algn="just" eaLnBrk="1" hangingPunct="1">
              <a:lnSpc>
                <a:spcPct val="90000"/>
              </a:lnSpc>
              <a:buFont typeface="Wingdings" pitchFamily="2" charset="2"/>
              <a:buNone/>
              <a:defRPr/>
            </a:pPr>
            <a:r>
              <a:rPr lang="es-ES" sz="2800" b="1" dirty="0" smtClean="0"/>
              <a:t>    </a:t>
            </a:r>
            <a:r>
              <a:rPr lang="es-ES" sz="2400" b="1" dirty="0" smtClean="0">
                <a:solidFill>
                  <a:srgbClr val="FFC000"/>
                </a:solidFill>
                <a:latin typeface="Arial" charset="0"/>
              </a:rPr>
              <a:t>LEY DE HENRY</a:t>
            </a:r>
            <a:r>
              <a:rPr lang="es-ES" sz="2400" b="1" dirty="0" smtClean="0">
                <a:latin typeface="Arial" charset="0"/>
              </a:rPr>
              <a:t>.-</a:t>
            </a:r>
            <a:r>
              <a:rPr lang="es-ES" sz="2400" dirty="0" smtClean="0">
                <a:latin typeface="Arial" charset="0"/>
              </a:rPr>
              <a:t> a presiones  bajas y moderadas, la solubilidad del gas es directamente proporcional a la presión.</a:t>
            </a:r>
          </a:p>
          <a:p>
            <a:pPr algn="just" eaLnBrk="1" hangingPunct="1">
              <a:lnSpc>
                <a:spcPct val="90000"/>
              </a:lnSpc>
              <a:buFont typeface="Wingdings" pitchFamily="2" charset="2"/>
              <a:buNone/>
              <a:defRPr/>
            </a:pPr>
            <a:endParaRPr lang="es-ES" sz="2400" dirty="0" smtClean="0">
              <a:latin typeface="Arial" charset="0"/>
            </a:endParaRPr>
          </a:p>
          <a:p>
            <a:pPr algn="just" eaLnBrk="1" hangingPunct="1">
              <a:lnSpc>
                <a:spcPct val="90000"/>
              </a:lnSpc>
              <a:buFont typeface="Wingdings" pitchFamily="2" charset="2"/>
              <a:buNone/>
              <a:defRPr/>
            </a:pPr>
            <a:endParaRPr lang="es-ES" sz="2400" dirty="0" smtClean="0">
              <a:latin typeface="Arial" charset="0"/>
            </a:endParaRPr>
          </a:p>
          <a:p>
            <a:pPr algn="just" eaLnBrk="1" hangingPunct="1">
              <a:lnSpc>
                <a:spcPct val="90000"/>
              </a:lnSpc>
              <a:buFont typeface="Wingdings" pitchFamily="2" charset="2"/>
              <a:buNone/>
              <a:defRPr/>
            </a:pPr>
            <a:endParaRPr lang="es-ES" sz="2400" dirty="0" smtClean="0">
              <a:latin typeface="Arial" charset="0"/>
            </a:endParaRPr>
          </a:p>
          <a:p>
            <a:pPr algn="just" eaLnBrk="1" hangingPunct="1">
              <a:lnSpc>
                <a:spcPct val="90000"/>
              </a:lnSpc>
              <a:buFont typeface="Wingdings" pitchFamily="2" charset="2"/>
              <a:buNone/>
              <a:defRPr/>
            </a:pPr>
            <a:endParaRPr lang="es-ES" sz="2400" dirty="0" smtClean="0">
              <a:latin typeface="Arial" charset="0"/>
            </a:endParaRPr>
          </a:p>
          <a:p>
            <a:pPr algn="just" eaLnBrk="1" hangingPunct="1">
              <a:lnSpc>
                <a:spcPct val="90000"/>
              </a:lnSpc>
              <a:buFont typeface="Wingdings" pitchFamily="2" charset="2"/>
              <a:buNone/>
              <a:defRPr/>
            </a:pPr>
            <a:endParaRPr lang="es-ES" sz="2400" dirty="0" smtClean="0">
              <a:latin typeface="Arial" charset="0"/>
            </a:endParaRPr>
          </a:p>
          <a:p>
            <a:pPr algn="just" eaLnBrk="1" hangingPunct="1">
              <a:lnSpc>
                <a:spcPct val="90000"/>
              </a:lnSpc>
              <a:buFont typeface="Wingdings" pitchFamily="2" charset="2"/>
              <a:buNone/>
              <a:defRPr/>
            </a:pPr>
            <a:r>
              <a:rPr lang="es-ES" sz="2400" dirty="0" smtClean="0">
                <a:latin typeface="Arial" charset="0"/>
              </a:rPr>
              <a:t>    donde: </a:t>
            </a:r>
          </a:p>
          <a:p>
            <a:pPr algn="just" eaLnBrk="1" hangingPunct="1">
              <a:lnSpc>
                <a:spcPct val="90000"/>
              </a:lnSpc>
              <a:buFont typeface="Wingdings" pitchFamily="2" charset="2"/>
              <a:buNone/>
              <a:defRPr/>
            </a:pPr>
            <a:r>
              <a:rPr lang="es-ES" sz="2400" dirty="0" smtClean="0">
                <a:latin typeface="Arial" charset="0"/>
              </a:rPr>
              <a:t>    </a:t>
            </a:r>
            <a:r>
              <a:rPr lang="es-ES" sz="2400" dirty="0" err="1" smtClean="0">
                <a:latin typeface="Arial" charset="0"/>
              </a:rPr>
              <a:t>Pg</a:t>
            </a:r>
            <a:r>
              <a:rPr lang="es-ES" sz="2400" dirty="0" smtClean="0">
                <a:latin typeface="Arial" charset="0"/>
              </a:rPr>
              <a:t> : es la presión parcial del gas sobre la disolución.</a:t>
            </a:r>
          </a:p>
          <a:p>
            <a:pPr algn="just" eaLnBrk="1" hangingPunct="1">
              <a:lnSpc>
                <a:spcPct val="90000"/>
              </a:lnSpc>
              <a:buFont typeface="Wingdings" pitchFamily="2" charset="2"/>
              <a:buNone/>
              <a:defRPr/>
            </a:pPr>
            <a:r>
              <a:rPr lang="es-ES" sz="2400" dirty="0" smtClean="0">
                <a:latin typeface="Arial" charset="0"/>
              </a:rPr>
              <a:t>    Sg : es la solubilidad del gas en la fase de disolución (molaridad).</a:t>
            </a:r>
          </a:p>
          <a:p>
            <a:pPr algn="just" eaLnBrk="1" hangingPunct="1">
              <a:lnSpc>
                <a:spcPct val="90000"/>
              </a:lnSpc>
              <a:buFont typeface="Wingdings" pitchFamily="2" charset="2"/>
              <a:buNone/>
              <a:defRPr/>
            </a:pPr>
            <a:r>
              <a:rPr lang="es-ES" sz="2400" dirty="0" smtClean="0">
                <a:latin typeface="Arial" charset="0"/>
              </a:rPr>
              <a:t>    k : es una constante de proporcionalidad (constante de la ley de Henry).</a:t>
            </a:r>
            <a:endParaRPr lang="en-GB" sz="2400" dirty="0" smtClean="0">
              <a:latin typeface="Arial" charset="0"/>
            </a:endParaRPr>
          </a:p>
        </p:txBody>
      </p:sp>
      <p:graphicFrame>
        <p:nvGraphicFramePr>
          <p:cNvPr id="5122" name="Object 4"/>
          <p:cNvGraphicFramePr>
            <a:graphicFrameLocks noChangeAspect="1"/>
          </p:cNvGraphicFramePr>
          <p:nvPr>
            <p:extLst>
              <p:ext uri="{D42A27DB-BD31-4B8C-83A1-F6EECF244321}">
                <p14:modId xmlns:p14="http://schemas.microsoft.com/office/powerpoint/2010/main" val="3552049766"/>
              </p:ext>
            </p:extLst>
          </p:nvPr>
        </p:nvGraphicFramePr>
        <p:xfrm>
          <a:off x="2987824" y="2205038"/>
          <a:ext cx="2952750" cy="1274762"/>
        </p:xfrm>
        <a:graphic>
          <a:graphicData uri="http://schemas.openxmlformats.org/presentationml/2006/ole">
            <mc:AlternateContent xmlns:mc="http://schemas.openxmlformats.org/markup-compatibility/2006">
              <mc:Choice xmlns:v="urn:schemas-microsoft-com:vml" Requires="v">
                <p:oleObj spid="_x0000_s5156" name="Ecuación" r:id="rId3" imgW="558720" imgH="241200" progId="Equation.3">
                  <p:embed/>
                </p:oleObj>
              </mc:Choice>
              <mc:Fallback>
                <p:oleObj name="Ecuación" r:id="rId3" imgW="55872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205038"/>
                        <a:ext cx="2952750" cy="1274762"/>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989138"/>
            <a:ext cx="17938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1857375"/>
            <a:ext cx="1857375"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Rectángulo"/>
          <p:cNvSpPr>
            <a:spLocks noChangeArrowheads="1"/>
          </p:cNvSpPr>
          <p:nvPr/>
        </p:nvSpPr>
        <p:spPr bwMode="auto">
          <a:xfrm>
            <a:off x="611560" y="994866"/>
            <a:ext cx="7786688" cy="1570038"/>
          </a:xfrm>
          <a:prstGeom prst="rect">
            <a:avLst/>
          </a:prstGeom>
          <a:noFill/>
          <a:ln w="9525">
            <a:noFill/>
            <a:miter lim="800000"/>
            <a:headEnd/>
            <a:tailEnd/>
          </a:ln>
        </p:spPr>
        <p:txBody>
          <a:bodyPr>
            <a:spAutoFit/>
          </a:bodyPr>
          <a:lstStyle/>
          <a:p>
            <a:pPr algn="just">
              <a:defRPr/>
            </a:pPr>
            <a:r>
              <a:rPr lang="es-PE" sz="2400" dirty="0">
                <a:solidFill>
                  <a:srgbClr val="FF66FF"/>
                </a:solidFill>
              </a:rPr>
              <a:t>Interpretación molecular de la ley de Henry</a:t>
            </a:r>
            <a:r>
              <a:rPr lang="es-PE" sz="2400" dirty="0"/>
              <a:t>: </a:t>
            </a:r>
          </a:p>
          <a:p>
            <a:pPr algn="just">
              <a:defRPr/>
            </a:pPr>
            <a:r>
              <a:rPr lang="es-PE" sz="2400" dirty="0"/>
              <a:t>Cuando la presión parcial del gas sobre la disolución aumenta, la concentración del gas disuelto también aumenta. </a:t>
            </a:r>
          </a:p>
        </p:txBody>
      </p:sp>
      <p:pic>
        <p:nvPicPr>
          <p:cNvPr id="5" name="Picture 6" descr="CHA56018"/>
          <p:cNvPicPr>
            <a:picLocks noChangeAspect="1" noChangeArrowheads="1"/>
          </p:cNvPicPr>
          <p:nvPr/>
        </p:nvPicPr>
        <p:blipFill>
          <a:blip r:embed="rId2">
            <a:extLst>
              <a:ext uri="{28A0092B-C50C-407E-A947-70E740481C1C}">
                <a14:useLocalDpi xmlns:a14="http://schemas.microsoft.com/office/drawing/2010/main" val="0"/>
              </a:ext>
            </a:extLst>
          </a:blip>
          <a:srcRect b="9395"/>
          <a:stretch>
            <a:fillRect/>
          </a:stretch>
        </p:blipFill>
        <p:spPr bwMode="auto">
          <a:xfrm>
            <a:off x="1115616" y="2928938"/>
            <a:ext cx="6519862"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1403648" y="4000500"/>
            <a:ext cx="2209800" cy="990600"/>
            <a:chOff x="1200" y="3120"/>
            <a:chExt cx="1392" cy="624"/>
          </a:xfrm>
        </p:grpSpPr>
        <p:sp>
          <p:nvSpPr>
            <p:cNvPr id="57358" name="Oval 8"/>
            <p:cNvSpPr>
              <a:spLocks noChangeArrowheads="1"/>
            </p:cNvSpPr>
            <p:nvPr/>
          </p:nvSpPr>
          <p:spPr bwMode="auto">
            <a:xfrm>
              <a:off x="1200" y="3120"/>
              <a:ext cx="1392" cy="624"/>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s-PE"/>
            </a:p>
          </p:txBody>
        </p:sp>
        <p:sp>
          <p:nvSpPr>
            <p:cNvPr id="57359" name="Text Box 9"/>
            <p:cNvSpPr txBox="1">
              <a:spLocks noChangeArrowheads="1"/>
            </p:cNvSpPr>
            <p:nvPr/>
          </p:nvSpPr>
          <p:spPr bwMode="auto">
            <a:xfrm>
              <a:off x="1557" y="3288"/>
              <a:ext cx="6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es-PE">
                  <a:solidFill>
                    <a:schemeClr val="accent2"/>
                  </a:solidFill>
                </a:rPr>
                <a:t>Baja P</a:t>
              </a:r>
            </a:p>
          </p:txBody>
        </p:sp>
      </p:grpSp>
      <p:grpSp>
        <p:nvGrpSpPr>
          <p:cNvPr id="3" name="Group 10"/>
          <p:cNvGrpSpPr>
            <a:grpSpLocks/>
          </p:cNvGrpSpPr>
          <p:nvPr/>
        </p:nvGrpSpPr>
        <p:grpSpPr bwMode="auto">
          <a:xfrm>
            <a:off x="1403648" y="5286375"/>
            <a:ext cx="2209800" cy="609600"/>
            <a:chOff x="1200" y="3792"/>
            <a:chExt cx="1392" cy="384"/>
          </a:xfrm>
        </p:grpSpPr>
        <p:sp>
          <p:nvSpPr>
            <p:cNvPr id="57356" name="Oval 11"/>
            <p:cNvSpPr>
              <a:spLocks noChangeArrowheads="1"/>
            </p:cNvSpPr>
            <p:nvPr/>
          </p:nvSpPr>
          <p:spPr bwMode="auto">
            <a:xfrm>
              <a:off x="1200" y="3792"/>
              <a:ext cx="1392" cy="384"/>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s-PE"/>
            </a:p>
          </p:txBody>
        </p:sp>
        <p:sp>
          <p:nvSpPr>
            <p:cNvPr id="57357" name="Text Box 12"/>
            <p:cNvSpPr txBox="1">
              <a:spLocks noChangeArrowheads="1"/>
            </p:cNvSpPr>
            <p:nvPr/>
          </p:nvSpPr>
          <p:spPr bwMode="auto">
            <a:xfrm>
              <a:off x="1393" y="3840"/>
              <a:ext cx="10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es-PE" dirty="0">
                  <a:solidFill>
                    <a:schemeClr val="accent2"/>
                  </a:solidFill>
                </a:rPr>
                <a:t>Baja conc.</a:t>
              </a:r>
            </a:p>
          </p:txBody>
        </p:sp>
      </p:grpSp>
      <p:grpSp>
        <p:nvGrpSpPr>
          <p:cNvPr id="4" name="Group 13"/>
          <p:cNvGrpSpPr>
            <a:grpSpLocks/>
          </p:cNvGrpSpPr>
          <p:nvPr/>
        </p:nvGrpSpPr>
        <p:grpSpPr bwMode="auto">
          <a:xfrm>
            <a:off x="5076056" y="4071938"/>
            <a:ext cx="2209800" cy="990600"/>
            <a:chOff x="3168" y="3120"/>
            <a:chExt cx="1392" cy="624"/>
          </a:xfrm>
        </p:grpSpPr>
        <p:sp>
          <p:nvSpPr>
            <p:cNvPr id="57354" name="Oval 14"/>
            <p:cNvSpPr>
              <a:spLocks noChangeArrowheads="1"/>
            </p:cNvSpPr>
            <p:nvPr/>
          </p:nvSpPr>
          <p:spPr bwMode="auto">
            <a:xfrm>
              <a:off x="3168" y="3120"/>
              <a:ext cx="1392" cy="624"/>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s-PE"/>
            </a:p>
          </p:txBody>
        </p:sp>
        <p:sp>
          <p:nvSpPr>
            <p:cNvPr id="57355" name="Text Box 15"/>
            <p:cNvSpPr txBox="1">
              <a:spLocks noChangeArrowheads="1"/>
            </p:cNvSpPr>
            <p:nvPr/>
          </p:nvSpPr>
          <p:spPr bwMode="auto">
            <a:xfrm>
              <a:off x="3279" y="3288"/>
              <a:ext cx="1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es-PE" dirty="0">
                  <a:solidFill>
                    <a:srgbClr val="FF3300"/>
                  </a:solidFill>
                </a:rPr>
                <a:t>Alta </a:t>
              </a:r>
              <a:r>
                <a:rPr lang="en-US" altLang="es-PE" dirty="0" err="1">
                  <a:solidFill>
                    <a:srgbClr val="FF3300"/>
                  </a:solidFill>
                </a:rPr>
                <a:t>presión</a:t>
              </a:r>
              <a:r>
                <a:rPr lang="en-US" altLang="es-PE" dirty="0">
                  <a:solidFill>
                    <a:srgbClr val="FF3300"/>
                  </a:solidFill>
                </a:rPr>
                <a:t> </a:t>
              </a:r>
            </a:p>
          </p:txBody>
        </p:sp>
      </p:grpSp>
      <p:grpSp>
        <p:nvGrpSpPr>
          <p:cNvPr id="6" name="Group 16"/>
          <p:cNvGrpSpPr>
            <a:grpSpLocks/>
          </p:cNvGrpSpPr>
          <p:nvPr/>
        </p:nvGrpSpPr>
        <p:grpSpPr bwMode="auto">
          <a:xfrm>
            <a:off x="5148064" y="5301208"/>
            <a:ext cx="2209800" cy="609600"/>
            <a:chOff x="3168" y="3792"/>
            <a:chExt cx="1392" cy="384"/>
          </a:xfrm>
        </p:grpSpPr>
        <p:sp>
          <p:nvSpPr>
            <p:cNvPr id="57352" name="Oval 17"/>
            <p:cNvSpPr>
              <a:spLocks noChangeArrowheads="1"/>
            </p:cNvSpPr>
            <p:nvPr/>
          </p:nvSpPr>
          <p:spPr bwMode="auto">
            <a:xfrm>
              <a:off x="3168" y="3792"/>
              <a:ext cx="1392" cy="384"/>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s-PE"/>
            </a:p>
          </p:txBody>
        </p:sp>
        <p:sp>
          <p:nvSpPr>
            <p:cNvPr id="57353" name="Text Box 18"/>
            <p:cNvSpPr txBox="1">
              <a:spLocks noChangeArrowheads="1"/>
            </p:cNvSpPr>
            <p:nvPr/>
          </p:nvSpPr>
          <p:spPr bwMode="auto">
            <a:xfrm>
              <a:off x="3419" y="3840"/>
              <a:ext cx="9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es-PE">
                  <a:solidFill>
                    <a:srgbClr val="FF3300"/>
                  </a:solidFill>
                </a:rPr>
                <a:t>Alta conc</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29816"/>
            <a:ext cx="8229600" cy="1143000"/>
          </a:xfrm>
        </p:spPr>
        <p:txBody>
          <a:bodyPr/>
          <a:lstStyle/>
          <a:p>
            <a:pPr eaLnBrk="1" hangingPunct="1">
              <a:defRPr/>
            </a:pPr>
            <a:r>
              <a:rPr lang="es-ES_tradnl" sz="3600" dirty="0" smtClean="0">
                <a:solidFill>
                  <a:srgbClr val="FF66FF"/>
                </a:solidFill>
                <a:latin typeface="Arial" pitchFamily="34" charset="0"/>
                <a:cs typeface="Arial" pitchFamily="34" charset="0"/>
              </a:rPr>
              <a:t>Aplicación de la ley de Henry</a:t>
            </a:r>
            <a:endParaRPr lang="es-ES_tradnl" dirty="0" smtClean="0">
              <a:solidFill>
                <a:srgbClr val="FF66FF"/>
              </a:solidFill>
              <a:latin typeface="Arial" pitchFamily="34" charset="0"/>
              <a:cs typeface="Arial" pitchFamily="34" charset="0"/>
            </a:endParaRPr>
          </a:p>
        </p:txBody>
      </p:sp>
      <p:pic>
        <p:nvPicPr>
          <p:cNvPr id="583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28" y="2060848"/>
            <a:ext cx="3657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4"/>
          <p:cNvSpPr txBox="1">
            <a:spLocks noChangeArrowheads="1"/>
          </p:cNvSpPr>
          <p:nvPr/>
        </p:nvSpPr>
        <p:spPr bwMode="auto">
          <a:xfrm>
            <a:off x="3995738" y="2133600"/>
            <a:ext cx="514826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spcBef>
                <a:spcPct val="50000"/>
              </a:spcBef>
            </a:pPr>
            <a:r>
              <a:rPr lang="es-ES_tradnl" altLang="es-PE" sz="2400" dirty="0"/>
              <a:t>¿</a:t>
            </a:r>
            <a:r>
              <a:rPr lang="es-ES_tradnl" altLang="es-PE" sz="2400" dirty="0" smtClean="0"/>
              <a:t>Qué </a:t>
            </a:r>
            <a:r>
              <a:rPr lang="es-ES_tradnl" altLang="es-PE" sz="2400" dirty="0"/>
              <a:t>pasa cuando destapo una gaseosa?</a:t>
            </a:r>
          </a:p>
          <a:p>
            <a:pPr>
              <a:lnSpc>
                <a:spcPct val="140000"/>
              </a:lnSpc>
              <a:spcBef>
                <a:spcPct val="50000"/>
              </a:spcBef>
            </a:pPr>
            <a:r>
              <a:rPr lang="es-ES_tradnl" altLang="es-PE" sz="2400" dirty="0"/>
              <a:t>CO</a:t>
            </a:r>
            <a:r>
              <a:rPr lang="es-ES_tradnl" altLang="es-PE" sz="2400" baseline="-25000" dirty="0"/>
              <a:t>2</a:t>
            </a:r>
            <a:r>
              <a:rPr lang="es-ES_tradnl" altLang="es-PE" sz="2400" dirty="0"/>
              <a:t>(g) + H</a:t>
            </a:r>
            <a:r>
              <a:rPr lang="es-ES_tradnl" altLang="es-PE" sz="2400" baseline="-25000" dirty="0"/>
              <a:t>2</a:t>
            </a:r>
            <a:r>
              <a:rPr lang="es-ES_tradnl" altLang="es-PE" sz="2400" dirty="0"/>
              <a:t>O </a:t>
            </a:r>
            <a:r>
              <a:rPr lang="es-ES_tradnl" altLang="es-PE" sz="2400" b="1" dirty="0">
                <a:sym typeface="Symbol" pitchFamily="18" charset="2"/>
              </a:rPr>
              <a:t></a:t>
            </a:r>
            <a:r>
              <a:rPr lang="es-ES_tradnl" altLang="es-PE" sz="2400" dirty="0"/>
              <a:t>     H</a:t>
            </a:r>
            <a:r>
              <a:rPr lang="es-ES_tradnl" altLang="es-PE" sz="2400" baseline="-25000" dirty="0"/>
              <a:t>2</a:t>
            </a:r>
            <a:r>
              <a:rPr lang="es-ES_tradnl" altLang="es-PE" sz="2400" dirty="0"/>
              <a:t>CO</a:t>
            </a:r>
            <a:r>
              <a:rPr lang="es-ES_tradnl" altLang="es-PE" sz="2400" baseline="-25000" dirty="0"/>
              <a:t>3</a:t>
            </a:r>
            <a:endParaRPr lang="es-ES_tradnl" altLang="es-PE" sz="2400" dirty="0"/>
          </a:p>
          <a:p>
            <a:pPr>
              <a:lnSpc>
                <a:spcPct val="140000"/>
              </a:lnSpc>
              <a:spcBef>
                <a:spcPct val="50000"/>
              </a:spcBef>
            </a:pPr>
            <a:r>
              <a:rPr lang="es-ES_tradnl" altLang="es-PE" sz="2400" dirty="0"/>
              <a:t>Cuando se destapa, la P de CO</a:t>
            </a:r>
            <a:r>
              <a:rPr lang="es-ES_tradnl" altLang="es-PE" sz="2400" baseline="-25000" dirty="0"/>
              <a:t>2</a:t>
            </a:r>
            <a:r>
              <a:rPr lang="es-ES_tradnl" altLang="es-PE" sz="2400" dirty="0"/>
              <a:t> cae a 0,03 atm, </a:t>
            </a:r>
            <a:r>
              <a:rPr lang="es-ES_tradnl" altLang="es-PE" sz="2400" dirty="0">
                <a:sym typeface="Symbol" pitchFamily="18" charset="2"/>
              </a:rPr>
              <a:t> la solubilidad y por lo tanto el CO</a:t>
            </a:r>
            <a:r>
              <a:rPr lang="es-ES_tradnl" altLang="es-PE" sz="2400" baseline="-25000" dirty="0">
                <a:sym typeface="Symbol" pitchFamily="18" charset="2"/>
              </a:rPr>
              <a:t>2</a:t>
            </a:r>
            <a:r>
              <a:rPr lang="es-ES_tradnl" altLang="es-PE" sz="2400" dirty="0">
                <a:sym typeface="Symbol" pitchFamily="18" charset="2"/>
              </a:rPr>
              <a:t> que sobre se escapa de la solución.</a:t>
            </a:r>
            <a:r>
              <a:rPr lang="es-ES_tradnl" altLang="es-PE" sz="2400" dirty="0">
                <a:latin typeface="Times New Roman" pitchFamily="18"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237174521_867193c82a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642938"/>
            <a:ext cx="6121400"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2 Rectángulo"/>
          <p:cNvSpPr>
            <a:spLocks noChangeArrowheads="1"/>
          </p:cNvSpPr>
          <p:nvPr/>
        </p:nvSpPr>
        <p:spPr bwMode="auto">
          <a:xfrm>
            <a:off x="714375" y="5105400"/>
            <a:ext cx="8001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just" eaLnBrk="1" hangingPunct="1"/>
            <a:r>
              <a:rPr lang="es-ES" altLang="es-PE" sz="2000"/>
              <a:t>La "enfermedad de los buzos", motivada por una rápida ascensión.</a:t>
            </a:r>
            <a:endParaRPr lang="es-PE" altLang="es-PE" sz="2000"/>
          </a:p>
          <a:p>
            <a:pPr algn="just" eaLnBrk="1" hangingPunct="1"/>
            <a:r>
              <a:rPr lang="es-ES" altLang="es-PE" sz="2000"/>
              <a:t>En inmersión la presión parcial de los distintos gases es mayor y por tanto la cantidad de gases disueltos en los líquidos del organismo es mayor que la cantidad disuelta en condiciones normales.</a:t>
            </a:r>
            <a:endParaRPr lang="es-PE" altLang="es-PE"/>
          </a:p>
        </p:txBody>
      </p:sp>
      <p:sp>
        <p:nvSpPr>
          <p:cNvPr id="59396" name="3 CuadroTexto"/>
          <p:cNvSpPr txBox="1">
            <a:spLocks noChangeArrowheads="1"/>
          </p:cNvSpPr>
          <p:nvPr/>
        </p:nvSpPr>
        <p:spPr bwMode="auto">
          <a:xfrm>
            <a:off x="5357813" y="642938"/>
            <a:ext cx="2214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1400" b="1">
                <a:solidFill>
                  <a:srgbClr val="000000"/>
                </a:solidFill>
              </a:rPr>
              <a:t>GASES DE LA SANGRE Y BUCEO PROFUNDO</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02840" y="980082"/>
            <a:ext cx="8229600" cy="5329238"/>
          </a:xfrm>
        </p:spPr>
        <p:txBody>
          <a:bodyPr/>
          <a:lstStyle/>
          <a:p>
            <a:pPr algn="just" eaLnBrk="1" hangingPunct="1">
              <a:buFont typeface="Wingdings" pitchFamily="2" charset="2"/>
              <a:buNone/>
              <a:defRPr/>
            </a:pPr>
            <a:r>
              <a:rPr lang="es-ES" b="1" dirty="0" smtClean="0"/>
              <a:t>   </a:t>
            </a:r>
            <a:r>
              <a:rPr lang="es-ES" sz="2800" b="1" dirty="0" smtClean="0">
                <a:solidFill>
                  <a:srgbClr val="FFC000"/>
                </a:solidFill>
                <a:latin typeface="Arial" charset="0"/>
              </a:rPr>
              <a:t>-DE ACUERDO A LA CONDUCTIVIDAD</a:t>
            </a:r>
          </a:p>
          <a:p>
            <a:pPr algn="just" eaLnBrk="1" hangingPunct="1">
              <a:buFont typeface="Wingdings" pitchFamily="2" charset="2"/>
              <a:buNone/>
              <a:defRPr/>
            </a:pPr>
            <a:r>
              <a:rPr lang="es-ES" sz="2800" b="1" dirty="0" smtClean="0">
                <a:latin typeface="Arial" charset="0"/>
              </a:rPr>
              <a:t>    </a:t>
            </a:r>
            <a:r>
              <a:rPr lang="es-ES" sz="2800" b="1" dirty="0" smtClean="0">
                <a:solidFill>
                  <a:srgbClr val="FF66FF"/>
                </a:solidFill>
                <a:latin typeface="Arial" charset="0"/>
              </a:rPr>
              <a:t>NO ELECTROLITOS</a:t>
            </a:r>
            <a:r>
              <a:rPr lang="es-ES" sz="2800" b="1" dirty="0" smtClean="0">
                <a:latin typeface="Arial" charset="0"/>
              </a:rPr>
              <a:t>.-</a:t>
            </a:r>
            <a:r>
              <a:rPr lang="es-ES" sz="2800" dirty="0" smtClean="0">
                <a:latin typeface="Arial" charset="0"/>
              </a:rPr>
              <a:t> Cuyas disoluciones acuosas no conducen la corriente eléctrica.</a:t>
            </a:r>
          </a:p>
          <a:p>
            <a:pPr algn="just" eaLnBrk="1" hangingPunct="1">
              <a:buFont typeface="Wingdings" pitchFamily="2" charset="2"/>
              <a:buNone/>
              <a:defRPr/>
            </a:pPr>
            <a:r>
              <a:rPr lang="es-ES" sz="2800" b="1" dirty="0" smtClean="0">
                <a:latin typeface="Arial" charset="0"/>
              </a:rPr>
              <a:t>    </a:t>
            </a:r>
            <a:r>
              <a:rPr lang="es-ES" sz="2800" b="1" dirty="0" err="1" smtClean="0">
                <a:latin typeface="Arial" charset="0"/>
              </a:rPr>
              <a:t>Ejm</a:t>
            </a:r>
            <a:r>
              <a:rPr lang="es-ES" sz="2800" b="1" dirty="0" smtClean="0">
                <a:latin typeface="Arial" charset="0"/>
              </a:rPr>
              <a:t>.	</a:t>
            </a:r>
            <a:r>
              <a:rPr lang="es-ES" sz="2800" dirty="0" smtClean="0">
                <a:latin typeface="Arial" charset="0"/>
              </a:rPr>
              <a:t> 	</a:t>
            </a:r>
          </a:p>
          <a:p>
            <a:pPr algn="just" eaLnBrk="1" hangingPunct="1">
              <a:buFont typeface="Wingdings" pitchFamily="2" charset="2"/>
              <a:buNone/>
              <a:defRPr/>
            </a:pPr>
            <a:r>
              <a:rPr lang="es-ES" sz="2800" dirty="0" smtClean="0">
                <a:latin typeface="Arial" charset="0"/>
              </a:rPr>
              <a:t>                        CH</a:t>
            </a:r>
            <a:r>
              <a:rPr lang="es-ES" sz="2800" baseline="-25000" dirty="0" smtClean="0">
                <a:latin typeface="Arial" charset="0"/>
              </a:rPr>
              <a:t>3</a:t>
            </a:r>
            <a:r>
              <a:rPr lang="es-ES" sz="2800" dirty="0" smtClean="0">
                <a:latin typeface="Arial" charset="0"/>
              </a:rPr>
              <a:t> OH</a:t>
            </a:r>
            <a:r>
              <a:rPr lang="es-ES" sz="2800" baseline="-25000" dirty="0" smtClean="0">
                <a:latin typeface="Arial" charset="0"/>
              </a:rPr>
              <a:t>(l)</a:t>
            </a:r>
            <a:r>
              <a:rPr lang="es-ES" sz="2800" dirty="0" smtClean="0">
                <a:latin typeface="Arial" charset="0"/>
              </a:rPr>
              <a:t>    </a:t>
            </a:r>
            <a:r>
              <a:rPr lang="es-ES" sz="2800" dirty="0" smtClean="0">
                <a:latin typeface="Arial" charset="0"/>
                <a:sym typeface="Wingdings" pitchFamily="2" charset="2"/>
              </a:rPr>
              <a:t></a:t>
            </a:r>
            <a:r>
              <a:rPr lang="es-ES" sz="2800" dirty="0" smtClean="0">
                <a:latin typeface="Arial" charset="0"/>
              </a:rPr>
              <a:t>   CH</a:t>
            </a:r>
            <a:r>
              <a:rPr lang="es-ES" sz="2800" baseline="-25000" dirty="0" smtClean="0">
                <a:latin typeface="Arial" charset="0"/>
              </a:rPr>
              <a:t>3</a:t>
            </a:r>
            <a:r>
              <a:rPr lang="es-ES" sz="2800" dirty="0" smtClean="0">
                <a:latin typeface="Arial" charset="0"/>
              </a:rPr>
              <a:t> OH</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p>
          <a:p>
            <a:pPr algn="just" eaLnBrk="1" hangingPunct="1">
              <a:buFont typeface="Wingdings" pitchFamily="2" charset="2"/>
              <a:buNone/>
              <a:defRPr/>
            </a:pPr>
            <a:endParaRPr lang="es-ES" sz="2800" b="1" dirty="0" smtClean="0">
              <a:latin typeface="Arial" charset="0"/>
            </a:endParaRPr>
          </a:p>
          <a:p>
            <a:pPr algn="just" eaLnBrk="1" hangingPunct="1">
              <a:buFont typeface="Wingdings" pitchFamily="2" charset="2"/>
              <a:buNone/>
              <a:defRPr/>
            </a:pPr>
            <a:r>
              <a:rPr lang="es-ES" sz="2800" b="1" dirty="0" smtClean="0">
                <a:latin typeface="Arial" charset="0"/>
              </a:rPr>
              <a:t>    </a:t>
            </a:r>
            <a:r>
              <a:rPr lang="es-ES" sz="2800" b="1" dirty="0" smtClean="0">
                <a:solidFill>
                  <a:srgbClr val="FF66FF"/>
                </a:solidFill>
                <a:latin typeface="Arial" charset="0"/>
              </a:rPr>
              <a:t>ELECTROLITOS</a:t>
            </a:r>
            <a:r>
              <a:rPr lang="es-ES" sz="2800" b="1" dirty="0" smtClean="0">
                <a:latin typeface="Arial" charset="0"/>
              </a:rPr>
              <a:t>.-</a:t>
            </a:r>
            <a:r>
              <a:rPr lang="es-ES" sz="2800" dirty="0" smtClean="0">
                <a:latin typeface="Arial" charset="0"/>
              </a:rPr>
              <a:t> Cuyas disoluciones acuosas conducen la corriente eléctrica.</a:t>
            </a:r>
          </a:p>
          <a:p>
            <a:pPr algn="just" eaLnBrk="1" hangingPunct="1">
              <a:buFont typeface="Wingdings" pitchFamily="2" charset="2"/>
              <a:buNone/>
              <a:defRPr/>
            </a:pPr>
            <a:r>
              <a:rPr lang="es-ES" sz="2800" dirty="0" smtClean="0">
                <a:latin typeface="Arial" charset="0"/>
              </a:rPr>
              <a:t>   </a:t>
            </a:r>
            <a:r>
              <a:rPr lang="es-ES" sz="2800" b="1" dirty="0" smtClean="0">
                <a:latin typeface="Arial" charset="0"/>
              </a:rPr>
              <a:t> </a:t>
            </a:r>
            <a:r>
              <a:rPr lang="es-ES" sz="2800" b="1" dirty="0" err="1" smtClean="0">
                <a:latin typeface="Arial" charset="0"/>
              </a:rPr>
              <a:t>Ejm</a:t>
            </a:r>
            <a:r>
              <a:rPr lang="es-ES" sz="2800" b="1" dirty="0" smtClean="0">
                <a:latin typeface="Arial" charset="0"/>
              </a:rPr>
              <a:t>. </a:t>
            </a:r>
            <a:r>
              <a:rPr lang="es-ES" sz="2800" dirty="0" smtClean="0">
                <a:latin typeface="Arial" charset="0"/>
              </a:rPr>
              <a:t> </a:t>
            </a:r>
          </a:p>
          <a:p>
            <a:pPr algn="just" eaLnBrk="1" hangingPunct="1">
              <a:buFont typeface="Wingdings" pitchFamily="2" charset="2"/>
              <a:buNone/>
              <a:defRPr/>
            </a:pPr>
            <a:r>
              <a:rPr lang="es-ES" sz="2800" dirty="0" smtClean="0">
                <a:latin typeface="Arial" charset="0"/>
              </a:rPr>
              <a:t>                  </a:t>
            </a:r>
            <a:r>
              <a:rPr lang="es-ES" sz="2800" dirty="0" err="1" smtClean="0">
                <a:latin typeface="Arial" charset="0"/>
              </a:rPr>
              <a:t>Na</a:t>
            </a:r>
            <a:r>
              <a:rPr lang="es-ES" sz="2800" dirty="0" smtClean="0">
                <a:latin typeface="Arial" charset="0"/>
              </a:rPr>
              <a:t> Cl</a:t>
            </a:r>
            <a:r>
              <a:rPr lang="es-ES" sz="2800" baseline="-25000" dirty="0" smtClean="0">
                <a:latin typeface="Arial" charset="0"/>
              </a:rPr>
              <a:t>(s)</a:t>
            </a:r>
            <a:r>
              <a:rPr lang="es-ES" sz="2800" dirty="0" smtClean="0">
                <a:latin typeface="Arial" charset="0"/>
              </a:rPr>
              <a:t>   </a:t>
            </a:r>
            <a:r>
              <a:rPr lang="es-ES" sz="2800" dirty="0" smtClean="0">
                <a:latin typeface="Arial" charset="0"/>
                <a:sym typeface="Wingdings" pitchFamily="2" charset="2"/>
              </a:rPr>
              <a:t></a:t>
            </a:r>
            <a:r>
              <a:rPr lang="es-ES" sz="2800" dirty="0" smtClean="0">
                <a:latin typeface="Arial" charset="0"/>
              </a:rPr>
              <a:t>   </a:t>
            </a:r>
            <a:r>
              <a:rPr lang="es-ES" sz="2800" dirty="0" err="1" smtClean="0">
                <a:latin typeface="Arial" charset="0"/>
              </a:rPr>
              <a:t>Na</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       </a:t>
            </a:r>
            <a:r>
              <a:rPr lang="es-ES" sz="2800" dirty="0" smtClean="0">
                <a:latin typeface="Arial" charset="0"/>
              </a:rPr>
              <a:t>+       Cl</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a:t>
            </a:r>
            <a:endParaRPr lang="en-GB" sz="2800" dirty="0" smtClean="0">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1 Imagen" descr="http://www.cige.es/images/quimic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43000"/>
            <a:ext cx="3071812"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235" y="1165225"/>
            <a:ext cx="3286125"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2 Rectángulo"/>
          <p:cNvSpPr>
            <a:spLocks noChangeArrowheads="1"/>
          </p:cNvSpPr>
          <p:nvPr/>
        </p:nvSpPr>
        <p:spPr bwMode="auto">
          <a:xfrm>
            <a:off x="611560" y="4365104"/>
            <a:ext cx="8001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just" eaLnBrk="1" hangingPunct="1"/>
            <a:r>
              <a:rPr lang="es-ES" altLang="es-PE" sz="2400" dirty="0"/>
              <a:t>Para determinar qué tanto se conduce la electricidad, se puede emplear un multímetro o un </a:t>
            </a:r>
            <a:r>
              <a:rPr lang="es-ES" altLang="es-PE" sz="2400" dirty="0" err="1"/>
              <a:t>conductímetro</a:t>
            </a:r>
            <a:r>
              <a:rPr lang="es-ES" altLang="es-PE" sz="2400" dirty="0"/>
              <a:t>. Mientras existan más iones, mayor será la cantidad de carga transportada y por lo tanto aumentará la conductividad. </a:t>
            </a:r>
            <a:endParaRPr lang="es-PE" altLang="es-PE"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79475" y="414338"/>
            <a:ext cx="8229600" cy="1143000"/>
          </a:xfrm>
        </p:spPr>
        <p:txBody>
          <a:bodyPr/>
          <a:lstStyle/>
          <a:p>
            <a:pPr algn="l" eaLnBrk="1" hangingPunct="1">
              <a:defRPr/>
            </a:pPr>
            <a:r>
              <a:rPr lang="es-ES" sz="3600" dirty="0" smtClean="0">
                <a:solidFill>
                  <a:srgbClr val="FF0000"/>
                </a:solidFill>
                <a:latin typeface="Arial" pitchFamily="34" charset="0"/>
                <a:cs typeface="Arial" pitchFamily="34" charset="0"/>
              </a:rPr>
              <a:t>EL AGUA</a:t>
            </a:r>
          </a:p>
        </p:txBody>
      </p:sp>
      <p:sp>
        <p:nvSpPr>
          <p:cNvPr id="10243" name="Rectangle 3"/>
          <p:cNvSpPr>
            <a:spLocks noGrp="1" noChangeArrowheads="1"/>
          </p:cNvSpPr>
          <p:nvPr>
            <p:ph type="body" sz="half" idx="1"/>
          </p:nvPr>
        </p:nvSpPr>
        <p:spPr>
          <a:xfrm>
            <a:off x="457200" y="1357313"/>
            <a:ext cx="4475163" cy="4924425"/>
          </a:xfrm>
        </p:spPr>
        <p:txBody>
          <a:bodyPr/>
          <a:lstStyle/>
          <a:p>
            <a:pPr algn="just" eaLnBrk="1" hangingPunct="1">
              <a:buFont typeface="Wingdings" pitchFamily="2" charset="2"/>
              <a:buNone/>
              <a:defRPr/>
            </a:pPr>
            <a:r>
              <a:rPr lang="es-ES" sz="2800" dirty="0" smtClean="0">
                <a:latin typeface="Arial" pitchFamily="34" charset="0"/>
                <a:cs typeface="Arial" pitchFamily="34" charset="0"/>
              </a:rPr>
              <a:t>    Es la más abundante de las moléculas que conforman los seres vivos.</a:t>
            </a:r>
          </a:p>
          <a:p>
            <a:pPr algn="just" eaLnBrk="1" hangingPunct="1">
              <a:buFont typeface="Wingdings" pitchFamily="2" charset="2"/>
              <a:buNone/>
              <a:defRPr/>
            </a:pPr>
            <a:r>
              <a:rPr lang="es-ES" sz="2800" dirty="0">
                <a:latin typeface="Arial" pitchFamily="34" charset="0"/>
                <a:cs typeface="Arial" pitchFamily="34" charset="0"/>
              </a:rPr>
              <a:t> </a:t>
            </a:r>
            <a:r>
              <a:rPr lang="es-ES" sz="2800" dirty="0" smtClean="0">
                <a:latin typeface="Arial" pitchFamily="34" charset="0"/>
                <a:cs typeface="Arial" pitchFamily="34" charset="0"/>
              </a:rPr>
              <a:t>   Constituye entre el 50 y el 95% del peso de cualquier sistema vivo.</a:t>
            </a:r>
            <a:endParaRPr lang="es-ES" dirty="0" smtClean="0">
              <a:latin typeface="Arial" pitchFamily="34" charset="0"/>
              <a:cs typeface="Arial" pitchFamily="34" charset="0"/>
            </a:endParaRPr>
          </a:p>
          <a:p>
            <a:pPr algn="just" eaLnBrk="1" hangingPunct="1">
              <a:buFont typeface="Wingdings" pitchFamily="2" charset="2"/>
              <a:buNone/>
              <a:defRPr/>
            </a:pPr>
            <a:r>
              <a:rPr lang="es-ES" sz="2800" dirty="0" smtClean="0">
                <a:latin typeface="Arial" pitchFamily="34" charset="0"/>
                <a:cs typeface="Arial" pitchFamily="34" charset="0"/>
              </a:rPr>
              <a:t>   La vida comenzó en el agua, y en la actualidad, dondequiera que haya agua líquida, hay vida.</a:t>
            </a:r>
          </a:p>
        </p:txBody>
      </p:sp>
      <p:pic>
        <p:nvPicPr>
          <p:cNvPr id="30724" name="Picture 7" descr="amazonas"/>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t="3577"/>
          <a:stretch>
            <a:fillRect/>
          </a:stretch>
        </p:blipFill>
        <p:spPr>
          <a:xfrm>
            <a:off x="5219700" y="1355725"/>
            <a:ext cx="3121025" cy="2355850"/>
          </a:xfrm>
        </p:spPr>
      </p:pic>
      <p:pic>
        <p:nvPicPr>
          <p:cNvPr id="30725" name="Picture 9" descr="lamina_porcentajeagua"/>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220072" y="3717032"/>
            <a:ext cx="3097213" cy="2509837"/>
          </a:xfrm>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468313" y="836613"/>
            <a:ext cx="8229600" cy="4530725"/>
          </a:xfrm>
        </p:spPr>
        <p:txBody>
          <a:bodyPr/>
          <a:lstStyle/>
          <a:p>
            <a:pPr algn="just" eaLnBrk="1" hangingPunct="1">
              <a:lnSpc>
                <a:spcPct val="90000"/>
              </a:lnSpc>
              <a:buFont typeface="Wingdings" pitchFamily="2" charset="2"/>
              <a:buNone/>
              <a:defRPr/>
            </a:pPr>
            <a:r>
              <a:rPr lang="es-ES" b="1" dirty="0" smtClean="0"/>
              <a:t>    </a:t>
            </a:r>
            <a:r>
              <a:rPr lang="es-ES" sz="2800" b="1" dirty="0" smtClean="0">
                <a:solidFill>
                  <a:srgbClr val="FF0000"/>
                </a:solidFill>
                <a:latin typeface="Arial" charset="0"/>
              </a:rPr>
              <a:t>UNIDADES DE CONCENTRACIÓN</a:t>
            </a:r>
          </a:p>
          <a:p>
            <a:pPr algn="just" eaLnBrk="1" hangingPunct="1">
              <a:lnSpc>
                <a:spcPct val="90000"/>
              </a:lnSpc>
              <a:buFont typeface="Wingdings" pitchFamily="2" charset="2"/>
              <a:buNone/>
              <a:defRPr/>
            </a:pPr>
            <a:r>
              <a:rPr lang="es-ES" sz="2800" b="1" dirty="0" smtClean="0">
                <a:latin typeface="Arial" charset="0"/>
              </a:rPr>
              <a:t>    </a:t>
            </a:r>
            <a:r>
              <a:rPr lang="es-ES" sz="2800" b="1" dirty="0" smtClean="0">
                <a:solidFill>
                  <a:srgbClr val="FFC000"/>
                </a:solidFill>
                <a:latin typeface="Arial" charset="0"/>
              </a:rPr>
              <a:t>-FÍSICAS</a:t>
            </a:r>
            <a:endParaRPr lang="es-ES" sz="2800" dirty="0" smtClean="0">
              <a:solidFill>
                <a:srgbClr val="FFC000"/>
              </a:solidFill>
              <a:latin typeface="Arial" charset="0"/>
            </a:endParaRPr>
          </a:p>
          <a:p>
            <a:pPr algn="just" eaLnBrk="1" hangingPunct="1">
              <a:lnSpc>
                <a:spcPct val="90000"/>
              </a:lnSpc>
              <a:buFont typeface="Wingdings" pitchFamily="2" charset="2"/>
              <a:buNone/>
              <a:defRPr/>
            </a:pPr>
            <a:r>
              <a:rPr lang="es-ES" sz="2800" dirty="0" smtClean="0">
                <a:latin typeface="Arial" charset="0"/>
              </a:rPr>
              <a:t>    </a:t>
            </a:r>
            <a:r>
              <a:rPr lang="es-ES" sz="2800" dirty="0" smtClean="0">
                <a:solidFill>
                  <a:srgbClr val="FF66FF"/>
                </a:solidFill>
                <a:latin typeface="Arial" charset="0"/>
              </a:rPr>
              <a:t>PORCENTAJE EN MASA:</a:t>
            </a:r>
          </a:p>
          <a:p>
            <a:pPr algn="just" eaLnBrk="1" hangingPunct="1">
              <a:lnSpc>
                <a:spcPct val="90000"/>
              </a:lnSpc>
              <a:buFont typeface="Wingdings" pitchFamily="2" charset="2"/>
              <a:buNone/>
              <a:defRPr/>
            </a:pPr>
            <a:r>
              <a:rPr lang="es-ES" sz="2800" dirty="0" smtClean="0">
                <a:solidFill>
                  <a:srgbClr val="FF66FF"/>
                </a:solidFill>
                <a:latin typeface="Arial" charset="0"/>
              </a:rPr>
              <a:t>   </a:t>
            </a:r>
          </a:p>
          <a:p>
            <a:pPr algn="just" eaLnBrk="1" hangingPunct="1">
              <a:lnSpc>
                <a:spcPct val="90000"/>
              </a:lnSpc>
              <a:buFont typeface="Wingdings" pitchFamily="2" charset="2"/>
              <a:buNone/>
              <a:defRPr/>
            </a:pPr>
            <a:r>
              <a:rPr lang="es-ES" sz="2800" dirty="0" smtClean="0">
                <a:solidFill>
                  <a:srgbClr val="FF66FF"/>
                </a:solidFill>
                <a:latin typeface="Arial" charset="0"/>
              </a:rPr>
              <a:t>  </a:t>
            </a:r>
          </a:p>
          <a:p>
            <a:pPr algn="just" eaLnBrk="1" hangingPunct="1">
              <a:lnSpc>
                <a:spcPct val="90000"/>
              </a:lnSpc>
              <a:buFont typeface="Wingdings" pitchFamily="2" charset="2"/>
              <a:buNone/>
              <a:defRPr/>
            </a:pPr>
            <a:r>
              <a:rPr lang="es-ES" sz="2800" dirty="0" smtClean="0">
                <a:solidFill>
                  <a:srgbClr val="FF66FF"/>
                </a:solidFill>
                <a:latin typeface="Arial" charset="0"/>
              </a:rPr>
              <a:t>    </a:t>
            </a:r>
          </a:p>
          <a:p>
            <a:pPr algn="just" eaLnBrk="1" hangingPunct="1">
              <a:lnSpc>
                <a:spcPct val="90000"/>
              </a:lnSpc>
              <a:buFont typeface="Wingdings" pitchFamily="2" charset="2"/>
              <a:buNone/>
              <a:defRPr/>
            </a:pPr>
            <a:endParaRPr lang="es-ES" sz="2800" dirty="0" smtClean="0">
              <a:solidFill>
                <a:srgbClr val="FF66FF"/>
              </a:solidFill>
              <a:latin typeface="Arial" charset="0"/>
            </a:endParaRPr>
          </a:p>
          <a:p>
            <a:pPr algn="just" eaLnBrk="1" hangingPunct="1">
              <a:lnSpc>
                <a:spcPct val="90000"/>
              </a:lnSpc>
              <a:buFont typeface="Wingdings" pitchFamily="2" charset="2"/>
              <a:buNone/>
              <a:defRPr/>
            </a:pPr>
            <a:r>
              <a:rPr lang="es-ES" sz="2800" dirty="0" smtClean="0">
                <a:solidFill>
                  <a:srgbClr val="FF66FF"/>
                </a:solidFill>
                <a:latin typeface="Arial" charset="0"/>
              </a:rPr>
              <a:t>    PARTES POR MILLÓN(ppm):</a:t>
            </a:r>
          </a:p>
          <a:p>
            <a:pPr algn="just" eaLnBrk="1" hangingPunct="1">
              <a:lnSpc>
                <a:spcPct val="90000"/>
              </a:lnSpc>
              <a:buFont typeface="Wingdings" pitchFamily="2" charset="2"/>
              <a:buNone/>
              <a:defRPr/>
            </a:pPr>
            <a:r>
              <a:rPr lang="es-ES" sz="2800" dirty="0" smtClean="0">
                <a:latin typeface="Arial" charset="0"/>
              </a:rPr>
              <a:t>    </a:t>
            </a:r>
            <a:endParaRPr lang="en-GB" sz="2800" dirty="0" smtClean="0">
              <a:latin typeface="Arial" charset="0"/>
            </a:endParaRPr>
          </a:p>
        </p:txBody>
      </p:sp>
      <p:graphicFrame>
        <p:nvGraphicFramePr>
          <p:cNvPr id="6146" name="Object 4"/>
          <p:cNvGraphicFramePr>
            <a:graphicFrameLocks noChangeAspect="1"/>
          </p:cNvGraphicFramePr>
          <p:nvPr/>
        </p:nvGraphicFramePr>
        <p:xfrm>
          <a:off x="1692275" y="2636838"/>
          <a:ext cx="6408738" cy="1268412"/>
        </p:xfrm>
        <a:graphic>
          <a:graphicData uri="http://schemas.openxmlformats.org/presentationml/2006/ole">
            <mc:AlternateContent xmlns:mc="http://schemas.openxmlformats.org/markup-compatibility/2006">
              <mc:Choice xmlns:v="urn:schemas-microsoft-com:vml" Requires="v">
                <p:oleObj spid="_x0000_s6209" name="Ecuación" r:id="rId3" imgW="2501640" imgH="495000" progId="Equation.3">
                  <p:embed/>
                </p:oleObj>
              </mc:Choice>
              <mc:Fallback>
                <p:oleObj name="Ecuación" r:id="rId3" imgW="2501640" imgH="495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636838"/>
                        <a:ext cx="6408738" cy="1268412"/>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5"/>
          <p:cNvGraphicFramePr>
            <a:graphicFrameLocks noChangeAspect="1"/>
          </p:cNvGraphicFramePr>
          <p:nvPr/>
        </p:nvGraphicFramePr>
        <p:xfrm>
          <a:off x="1619250" y="4868863"/>
          <a:ext cx="6480175" cy="1176337"/>
        </p:xfrm>
        <a:graphic>
          <a:graphicData uri="http://schemas.openxmlformats.org/presentationml/2006/ole">
            <mc:AlternateContent xmlns:mc="http://schemas.openxmlformats.org/markup-compatibility/2006">
              <mc:Choice xmlns:v="urn:schemas-microsoft-com:vml" Requires="v">
                <p:oleObj spid="_x0000_s6210" name="Ecuación" r:id="rId5" imgW="2730240" imgH="495000" progId="Equation.3">
                  <p:embed/>
                </p:oleObj>
              </mc:Choice>
              <mc:Fallback>
                <p:oleObj name="Ecuación" r:id="rId5" imgW="2730240" imgH="495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868863"/>
                        <a:ext cx="6480175" cy="1176337"/>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95288" y="692150"/>
            <a:ext cx="8229600" cy="5689600"/>
          </a:xfrm>
        </p:spPr>
        <p:txBody>
          <a:bodyPr/>
          <a:lstStyle/>
          <a:p>
            <a:pPr algn="just" eaLnBrk="1" hangingPunct="1">
              <a:buFont typeface="Wingdings" pitchFamily="2" charset="2"/>
              <a:buNone/>
              <a:defRPr/>
            </a:pPr>
            <a:r>
              <a:rPr lang="es-ES" b="1" dirty="0" smtClean="0"/>
              <a:t>    </a:t>
            </a:r>
            <a:r>
              <a:rPr lang="es-ES" b="1" dirty="0" smtClean="0">
                <a:solidFill>
                  <a:srgbClr val="FFC000"/>
                </a:solidFill>
                <a:latin typeface="Arial" charset="0"/>
              </a:rPr>
              <a:t>-QUÍMICAS</a:t>
            </a:r>
            <a:endParaRPr lang="es-ES" dirty="0" smtClean="0">
              <a:solidFill>
                <a:srgbClr val="FFC000"/>
              </a:solidFill>
              <a:latin typeface="Arial" charset="0"/>
            </a:endParaRPr>
          </a:p>
          <a:p>
            <a:pPr algn="just" eaLnBrk="1" hangingPunct="1">
              <a:buFont typeface="Wingdings" pitchFamily="2" charset="2"/>
              <a:buNone/>
              <a:defRPr/>
            </a:pPr>
            <a:r>
              <a:rPr lang="es-ES" dirty="0" smtClean="0">
                <a:latin typeface="Arial" charset="0"/>
              </a:rPr>
              <a:t>    </a:t>
            </a:r>
            <a:r>
              <a:rPr lang="es-ES" dirty="0" smtClean="0">
                <a:solidFill>
                  <a:srgbClr val="FF66FF"/>
                </a:solidFill>
                <a:latin typeface="Arial" charset="0"/>
              </a:rPr>
              <a:t>MOLARIDAD (M):</a:t>
            </a:r>
          </a:p>
          <a:p>
            <a:pPr algn="just" eaLnBrk="1" hangingPunct="1">
              <a:buFont typeface="Wingdings" pitchFamily="2" charset="2"/>
              <a:buNone/>
              <a:defRPr/>
            </a:pPr>
            <a:r>
              <a:rPr lang="es-ES" dirty="0" smtClean="0">
                <a:latin typeface="Arial" charset="0"/>
              </a:rPr>
              <a:t>    </a:t>
            </a:r>
          </a:p>
          <a:p>
            <a:pPr algn="just" eaLnBrk="1" hangingPunct="1">
              <a:buFont typeface="Wingdings" pitchFamily="2" charset="2"/>
              <a:buNone/>
              <a:defRPr/>
            </a:pPr>
            <a:endParaRPr lang="es-ES" dirty="0" smtClean="0">
              <a:latin typeface="Arial" charset="0"/>
            </a:endParaRPr>
          </a:p>
          <a:p>
            <a:pPr algn="just" eaLnBrk="1" hangingPunct="1">
              <a:buFont typeface="Wingdings" pitchFamily="2" charset="2"/>
              <a:buNone/>
              <a:defRPr/>
            </a:pPr>
            <a:r>
              <a:rPr lang="es-ES" dirty="0" smtClean="0">
                <a:latin typeface="Arial" charset="0"/>
              </a:rPr>
              <a:t> </a:t>
            </a:r>
            <a:endParaRPr lang="es-ES" dirty="0" smtClean="0">
              <a:solidFill>
                <a:srgbClr val="FF66FF"/>
              </a:solidFill>
              <a:latin typeface="Arial" charset="0"/>
            </a:endParaRPr>
          </a:p>
          <a:p>
            <a:pPr algn="just" eaLnBrk="1" hangingPunct="1">
              <a:buFont typeface="Wingdings" pitchFamily="2" charset="2"/>
              <a:buNone/>
              <a:defRPr/>
            </a:pPr>
            <a:r>
              <a:rPr lang="es-ES" dirty="0" smtClean="0">
                <a:solidFill>
                  <a:srgbClr val="FF66FF"/>
                </a:solidFill>
                <a:latin typeface="Arial" charset="0"/>
              </a:rPr>
              <a:t>    MOLALIDAD (m):</a:t>
            </a:r>
          </a:p>
          <a:p>
            <a:pPr algn="just" eaLnBrk="1" hangingPunct="1">
              <a:buFont typeface="Wingdings" pitchFamily="2" charset="2"/>
              <a:buNone/>
              <a:defRPr/>
            </a:pPr>
            <a:r>
              <a:rPr lang="es-ES" dirty="0" smtClean="0">
                <a:latin typeface="Arial" charset="0"/>
              </a:rPr>
              <a:t>    </a:t>
            </a:r>
            <a:endParaRPr lang="en-GB" dirty="0" smtClean="0">
              <a:latin typeface="Arial" charset="0"/>
            </a:endParaRPr>
          </a:p>
        </p:txBody>
      </p:sp>
      <p:graphicFrame>
        <p:nvGraphicFramePr>
          <p:cNvPr id="7170" name="Object 4"/>
          <p:cNvGraphicFramePr>
            <a:graphicFrameLocks noChangeAspect="1"/>
          </p:cNvGraphicFramePr>
          <p:nvPr/>
        </p:nvGraphicFramePr>
        <p:xfrm>
          <a:off x="3348038" y="1989138"/>
          <a:ext cx="2808287" cy="1446212"/>
        </p:xfrm>
        <a:graphic>
          <a:graphicData uri="http://schemas.openxmlformats.org/presentationml/2006/ole">
            <mc:AlternateContent xmlns:mc="http://schemas.openxmlformats.org/markup-compatibility/2006">
              <mc:Choice xmlns:v="urn:schemas-microsoft-com:vml" Requires="v">
                <p:oleObj spid="_x0000_s7233" name="Ecuación" r:id="rId3" imgW="838080" imgH="431640" progId="Equation.3">
                  <p:embed/>
                </p:oleObj>
              </mc:Choice>
              <mc:Fallback>
                <p:oleObj name="Ecuación" r:id="rId3" imgW="8380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989138"/>
                        <a:ext cx="2808287" cy="1446212"/>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6"/>
          <p:cNvGraphicFramePr>
            <a:graphicFrameLocks noChangeAspect="1"/>
          </p:cNvGraphicFramePr>
          <p:nvPr/>
        </p:nvGraphicFramePr>
        <p:xfrm>
          <a:off x="3276600" y="4724400"/>
          <a:ext cx="3024188" cy="1490663"/>
        </p:xfrm>
        <a:graphic>
          <a:graphicData uri="http://schemas.openxmlformats.org/presentationml/2006/ole">
            <mc:AlternateContent xmlns:mc="http://schemas.openxmlformats.org/markup-compatibility/2006">
              <mc:Choice xmlns:v="urn:schemas-microsoft-com:vml" Requires="v">
                <p:oleObj spid="_x0000_s7234" name="Ecuación" r:id="rId5" imgW="876240" imgH="431640" progId="Equation.3">
                  <p:embed/>
                </p:oleObj>
              </mc:Choice>
              <mc:Fallback>
                <p:oleObj name="Ecuación" r:id="rId5" imgW="87624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724400"/>
                        <a:ext cx="3024188" cy="1490663"/>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251520" y="1628577"/>
            <a:ext cx="8229600" cy="4032671"/>
          </a:xfrm>
        </p:spPr>
        <p:txBody>
          <a:bodyPr/>
          <a:lstStyle/>
          <a:p>
            <a:pPr algn="just" eaLnBrk="1" hangingPunct="1">
              <a:buFont typeface="Wingdings" pitchFamily="2" charset="2"/>
              <a:buNone/>
              <a:defRPr/>
            </a:pPr>
            <a:r>
              <a:rPr lang="es-ES" b="1" dirty="0" smtClean="0"/>
              <a:t>    </a:t>
            </a:r>
            <a:r>
              <a:rPr lang="es-ES" sz="2800" b="1" dirty="0" smtClean="0">
                <a:solidFill>
                  <a:srgbClr val="FF0000"/>
                </a:solidFill>
                <a:latin typeface="Arial" charset="0"/>
              </a:rPr>
              <a:t>PROPIEDADES COLIGATIVAS</a:t>
            </a:r>
          </a:p>
          <a:p>
            <a:pPr algn="just" eaLnBrk="1" hangingPunct="1">
              <a:buFont typeface="Wingdings" pitchFamily="2" charset="2"/>
              <a:buNone/>
              <a:defRPr/>
            </a:pPr>
            <a:endParaRPr lang="es-ES" sz="600" dirty="0" smtClean="0">
              <a:solidFill>
                <a:srgbClr val="FF0000"/>
              </a:solidFill>
              <a:latin typeface="Arial" charset="0"/>
            </a:endParaRPr>
          </a:p>
          <a:p>
            <a:pPr algn="just" eaLnBrk="1" hangingPunct="1">
              <a:buFont typeface="Wingdings" pitchFamily="2" charset="2"/>
              <a:buNone/>
              <a:defRPr/>
            </a:pPr>
            <a:r>
              <a:rPr lang="es-ES" sz="2800" dirty="0" smtClean="0">
                <a:latin typeface="Arial" charset="0"/>
              </a:rPr>
              <a:t>    Propiedades que dependen fundamentalmente de la concentración de partículas de soluto, más que de su naturaleza.</a:t>
            </a:r>
            <a:endParaRPr lang="es-ES" sz="2800" b="1" dirty="0" smtClean="0">
              <a:latin typeface="Arial" charset="0"/>
            </a:endParaRPr>
          </a:p>
          <a:p>
            <a:pPr algn="just" eaLnBrk="1" hangingPunct="1">
              <a:buFont typeface="Wingdings" pitchFamily="2" charset="2"/>
              <a:buNone/>
              <a:defRPr/>
            </a:pPr>
            <a:r>
              <a:rPr lang="es-ES" b="1" dirty="0" smtClean="0"/>
              <a:t>    </a:t>
            </a:r>
            <a:r>
              <a:rPr lang="es-ES" sz="2800" dirty="0" smtClean="0">
                <a:latin typeface="Arial" charset="0"/>
              </a:rPr>
              <a:t>Las propiedades </a:t>
            </a:r>
            <a:r>
              <a:rPr lang="es-ES" sz="2800" dirty="0" err="1" smtClean="0">
                <a:latin typeface="Arial" charset="0"/>
              </a:rPr>
              <a:t>coligativas</a:t>
            </a:r>
            <a:r>
              <a:rPr lang="es-ES" sz="2800" dirty="0" smtClean="0">
                <a:latin typeface="Arial" charset="0"/>
              </a:rPr>
              <a:t> son la disminución de la presión de vapor, elevación del punto de ebullición, descenso del punto de congelación y la presión osmótica.</a:t>
            </a:r>
            <a:r>
              <a:rPr lang="es-ES" sz="2800" b="1" dirty="0" smtClean="0">
                <a:latin typeface="Arial" charset="0"/>
              </a:rPr>
              <a:t> </a:t>
            </a:r>
            <a:endParaRPr lang="en-GB" sz="2800" dirty="0" smtClean="0">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ChangeArrowheads="1"/>
          </p:cNvSpPr>
          <p:nvPr/>
        </p:nvSpPr>
        <p:spPr bwMode="auto">
          <a:xfrm>
            <a:off x="3924367" y="5805264"/>
            <a:ext cx="2087563" cy="647700"/>
          </a:xfrm>
          <a:prstGeom prst="rect">
            <a:avLst/>
          </a:prstGeom>
          <a:solidFill>
            <a:schemeClr val="tx2"/>
          </a:solidFill>
          <a:ln w="9525">
            <a:solidFill>
              <a:srgbClr val="000000"/>
            </a:solidFill>
            <a:miter lim="800000"/>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endParaRPr lang="es-ES" altLang="es-PE">
              <a:solidFill>
                <a:srgbClr val="000000"/>
              </a:solidFill>
            </a:endParaRPr>
          </a:p>
        </p:txBody>
      </p:sp>
      <p:sp>
        <p:nvSpPr>
          <p:cNvPr id="63491" name="Rectangle 4"/>
          <p:cNvSpPr>
            <a:spLocks noChangeArrowheads="1"/>
          </p:cNvSpPr>
          <p:nvPr/>
        </p:nvSpPr>
        <p:spPr bwMode="auto">
          <a:xfrm>
            <a:off x="3851275" y="3860800"/>
            <a:ext cx="2089150" cy="576263"/>
          </a:xfrm>
          <a:prstGeom prst="rect">
            <a:avLst/>
          </a:prstGeom>
          <a:solidFill>
            <a:schemeClr val="tx2"/>
          </a:solidFill>
          <a:ln w="9525">
            <a:solidFill>
              <a:srgbClr val="000000"/>
            </a:solidFill>
            <a:miter lim="800000"/>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65539" name="Rectangle 3"/>
          <p:cNvSpPr>
            <a:spLocks noGrp="1" noChangeArrowheads="1"/>
          </p:cNvSpPr>
          <p:nvPr>
            <p:ph idx="1"/>
          </p:nvPr>
        </p:nvSpPr>
        <p:spPr>
          <a:xfrm>
            <a:off x="179512" y="620414"/>
            <a:ext cx="8353623" cy="5760914"/>
          </a:xfrm>
        </p:spPr>
        <p:txBody>
          <a:bodyPr/>
          <a:lstStyle/>
          <a:p>
            <a:pPr algn="just" eaLnBrk="1" hangingPunct="1">
              <a:lnSpc>
                <a:spcPct val="90000"/>
              </a:lnSpc>
              <a:buFont typeface="Wingdings" pitchFamily="2" charset="2"/>
              <a:buNone/>
              <a:defRPr/>
            </a:pPr>
            <a:r>
              <a:rPr lang="es-ES" sz="2800" b="1" dirty="0" smtClean="0"/>
              <a:t>    </a:t>
            </a:r>
            <a:r>
              <a:rPr lang="es-ES" sz="2800" b="1" dirty="0" smtClean="0">
                <a:solidFill>
                  <a:srgbClr val="FFC000"/>
                </a:solidFill>
                <a:latin typeface="Arial" charset="0"/>
              </a:rPr>
              <a:t>-DISOLUCIONES NO ELECTROLÍTICAS</a:t>
            </a:r>
            <a:endParaRPr lang="es-ES" sz="2800" dirty="0" smtClean="0">
              <a:solidFill>
                <a:srgbClr val="FFC000"/>
              </a:solidFill>
              <a:latin typeface="Arial" charset="0"/>
            </a:endParaRPr>
          </a:p>
          <a:p>
            <a:pPr algn="just" eaLnBrk="1" hangingPunct="1">
              <a:lnSpc>
                <a:spcPct val="90000"/>
              </a:lnSpc>
              <a:buFont typeface="Wingdings" pitchFamily="2" charset="2"/>
              <a:buNone/>
              <a:defRPr/>
            </a:pPr>
            <a:r>
              <a:rPr lang="es-ES" sz="2800" dirty="0" smtClean="0">
                <a:latin typeface="Arial" charset="0"/>
              </a:rPr>
              <a:t>    </a:t>
            </a:r>
            <a:r>
              <a:rPr lang="es-ES" sz="2800" dirty="0" smtClean="0">
                <a:solidFill>
                  <a:srgbClr val="FF66FF"/>
                </a:solidFill>
                <a:latin typeface="Arial" charset="0"/>
              </a:rPr>
              <a:t>DESCENSO DE LA PRESIÓN DE VAPOR</a:t>
            </a:r>
          </a:p>
          <a:p>
            <a:pPr algn="just" eaLnBrk="1" hangingPunct="1">
              <a:lnSpc>
                <a:spcPct val="90000"/>
              </a:lnSpc>
              <a:buFont typeface="Wingdings" pitchFamily="2" charset="2"/>
              <a:buNone/>
              <a:defRPr/>
            </a:pPr>
            <a:r>
              <a:rPr lang="es-ES" sz="2800" dirty="0" smtClean="0">
                <a:latin typeface="Arial" charset="0"/>
              </a:rPr>
              <a:t>    La velocidad a la cual las moléculas de agua dejan la superficie del líquido se reduce en presencia de </a:t>
            </a:r>
            <a:r>
              <a:rPr lang="es-ES" sz="2800" dirty="0" smtClean="0">
                <a:solidFill>
                  <a:srgbClr val="66FFFF"/>
                </a:solidFill>
                <a:latin typeface="Arial" charset="0"/>
              </a:rPr>
              <a:t>un soluto no volátil</a:t>
            </a:r>
            <a:r>
              <a:rPr lang="es-ES" sz="2800" dirty="0" smtClean="0">
                <a:latin typeface="Arial" charset="0"/>
              </a:rPr>
              <a:t>.</a:t>
            </a:r>
          </a:p>
          <a:p>
            <a:pPr algn="just" eaLnBrk="1" hangingPunct="1">
              <a:lnSpc>
                <a:spcPct val="90000"/>
              </a:lnSpc>
              <a:buFont typeface="Wingdings" pitchFamily="2" charset="2"/>
              <a:buNone/>
              <a:defRPr/>
            </a:pPr>
            <a:endParaRPr lang="es-ES" sz="500" dirty="0" smtClean="0">
              <a:latin typeface="Arial" charset="0"/>
            </a:endParaRPr>
          </a:p>
          <a:p>
            <a:pPr algn="just" eaLnBrk="1" hangingPunct="1">
              <a:lnSpc>
                <a:spcPct val="90000"/>
              </a:lnSpc>
              <a:buFont typeface="Wingdings" pitchFamily="2" charset="2"/>
              <a:buNone/>
              <a:defRPr/>
            </a:pPr>
            <a:r>
              <a:rPr lang="es-ES" sz="2800" dirty="0" smtClean="0">
                <a:latin typeface="Arial" charset="0"/>
              </a:rPr>
              <a:t>           </a:t>
            </a:r>
            <a:r>
              <a:rPr lang="es-ES" sz="2800" dirty="0" err="1" smtClean="0">
                <a:latin typeface="Arial" charset="0"/>
              </a:rPr>
              <a:t>Pv</a:t>
            </a:r>
            <a:r>
              <a:rPr lang="es-ES" sz="2800" dirty="0" smtClean="0">
                <a:latin typeface="Arial" charset="0"/>
              </a:rPr>
              <a:t> </a:t>
            </a:r>
            <a:r>
              <a:rPr lang="es-ES" sz="2800" baseline="-25000" dirty="0" smtClean="0">
                <a:latin typeface="Arial" charset="0"/>
              </a:rPr>
              <a:t>DISOLUCIÓN O SOLUCIÓN</a:t>
            </a:r>
            <a:r>
              <a:rPr lang="es-ES" sz="2800" dirty="0" smtClean="0">
                <a:latin typeface="Arial" charset="0"/>
              </a:rPr>
              <a:t> &lt;  </a:t>
            </a:r>
            <a:r>
              <a:rPr lang="es-ES" sz="2800" dirty="0" err="1" smtClean="0">
                <a:latin typeface="Arial" charset="0"/>
              </a:rPr>
              <a:t>Pvº</a:t>
            </a:r>
            <a:r>
              <a:rPr lang="es-ES" sz="2800" dirty="0" smtClean="0">
                <a:latin typeface="Arial" charset="0"/>
              </a:rPr>
              <a:t> </a:t>
            </a:r>
            <a:r>
              <a:rPr lang="es-ES" sz="2800" baseline="-25000" dirty="0" smtClean="0">
                <a:latin typeface="Arial" charset="0"/>
              </a:rPr>
              <a:t>DISOLVENTE</a:t>
            </a:r>
          </a:p>
          <a:p>
            <a:pPr algn="just" eaLnBrk="1" hangingPunct="1">
              <a:lnSpc>
                <a:spcPct val="90000"/>
              </a:lnSpc>
              <a:buFont typeface="Wingdings" pitchFamily="2" charset="2"/>
              <a:buNone/>
              <a:defRPr/>
            </a:pPr>
            <a:r>
              <a:rPr lang="es-ES" sz="2800" baseline="-25000" dirty="0" smtClean="0">
                <a:latin typeface="Arial" charset="0"/>
              </a:rPr>
              <a:t>                        SOL                                                        STE</a:t>
            </a:r>
          </a:p>
          <a:p>
            <a:pPr algn="just" eaLnBrk="1" hangingPunct="1">
              <a:lnSpc>
                <a:spcPct val="90000"/>
              </a:lnSpc>
              <a:buFont typeface="Wingdings" pitchFamily="2" charset="2"/>
              <a:buNone/>
              <a:defRPr/>
            </a:pPr>
            <a:endParaRPr lang="es-ES" sz="1000" baseline="-25000" dirty="0" smtClean="0">
              <a:latin typeface="Arial" charset="0"/>
            </a:endParaRPr>
          </a:p>
          <a:p>
            <a:pPr algn="just" eaLnBrk="1" hangingPunct="1">
              <a:lnSpc>
                <a:spcPct val="90000"/>
              </a:lnSpc>
              <a:buFont typeface="Wingdings" pitchFamily="2" charset="2"/>
              <a:buNone/>
              <a:defRPr/>
            </a:pPr>
            <a:endParaRPr lang="es-ES" sz="1000" baseline="-25000" dirty="0" smtClean="0">
              <a:latin typeface="Arial" charset="0"/>
              <a:sym typeface="Wingdings" pitchFamily="2" charset="2"/>
            </a:endParaRPr>
          </a:p>
          <a:p>
            <a:pPr algn="just" eaLnBrk="1" hangingPunct="1">
              <a:lnSpc>
                <a:spcPct val="90000"/>
              </a:lnSpc>
              <a:buFont typeface="Wingdings" pitchFamily="2" charset="2"/>
              <a:buNone/>
              <a:defRPr/>
            </a:pPr>
            <a:r>
              <a:rPr lang="es-ES" sz="2800" dirty="0" smtClean="0">
                <a:latin typeface="Arial" charset="0"/>
                <a:sym typeface="Wingdings" pitchFamily="2" charset="2"/>
              </a:rPr>
              <a:t>    </a:t>
            </a:r>
            <a:r>
              <a:rPr lang="es-ES" sz="2800" dirty="0" smtClean="0">
                <a:solidFill>
                  <a:srgbClr val="99FF99"/>
                </a:solidFill>
                <a:latin typeface="Arial" charset="0"/>
                <a:sym typeface="Wingdings" pitchFamily="2" charset="2"/>
              </a:rPr>
              <a:t>LEY DE RAOULT</a:t>
            </a:r>
            <a:r>
              <a:rPr lang="es-ES" sz="2800" dirty="0" smtClean="0">
                <a:latin typeface="Arial" charset="0"/>
                <a:sym typeface="Wingdings" pitchFamily="2" charset="2"/>
              </a:rPr>
              <a:t>:</a:t>
            </a:r>
            <a:r>
              <a:rPr lang="es-ES" sz="2800" dirty="0" smtClean="0">
                <a:latin typeface="Arial" charset="0"/>
              </a:rPr>
              <a:t>	</a:t>
            </a:r>
            <a:r>
              <a:rPr lang="es-ES" sz="2800" dirty="0" smtClean="0">
                <a:solidFill>
                  <a:srgbClr val="FF0000"/>
                </a:solidFill>
                <a:latin typeface="Arial" charset="0"/>
              </a:rPr>
              <a:t>P</a:t>
            </a:r>
            <a:r>
              <a:rPr lang="es-ES" sz="2800" baseline="-25000" dirty="0" smtClean="0">
                <a:solidFill>
                  <a:srgbClr val="FF0000"/>
                </a:solidFill>
                <a:latin typeface="Arial" charset="0"/>
              </a:rPr>
              <a:t>1</a:t>
            </a:r>
            <a:r>
              <a:rPr lang="es-ES" sz="2800" dirty="0" smtClean="0">
                <a:solidFill>
                  <a:srgbClr val="FF0000"/>
                </a:solidFill>
                <a:latin typeface="Arial" charset="0"/>
              </a:rPr>
              <a:t> = X</a:t>
            </a:r>
            <a:r>
              <a:rPr lang="es-ES" sz="2800" baseline="-25000" dirty="0" smtClean="0">
                <a:solidFill>
                  <a:srgbClr val="FF0000"/>
                </a:solidFill>
                <a:latin typeface="Arial" charset="0"/>
              </a:rPr>
              <a:t>1</a:t>
            </a:r>
            <a:r>
              <a:rPr lang="es-ES" sz="2800" dirty="0" smtClean="0">
                <a:solidFill>
                  <a:srgbClr val="FF0000"/>
                </a:solidFill>
                <a:latin typeface="Arial" charset="0"/>
              </a:rPr>
              <a:t> Pº</a:t>
            </a:r>
            <a:r>
              <a:rPr lang="es-ES" sz="2800" baseline="-25000" dirty="0" smtClean="0">
                <a:solidFill>
                  <a:srgbClr val="FF0000"/>
                </a:solidFill>
                <a:latin typeface="Arial" charset="0"/>
              </a:rPr>
              <a:t>1</a:t>
            </a:r>
            <a:r>
              <a:rPr lang="es-ES" sz="2800" dirty="0" smtClean="0">
                <a:latin typeface="Arial" charset="0"/>
              </a:rPr>
              <a:t>	       º: puro</a:t>
            </a:r>
          </a:p>
          <a:p>
            <a:pPr algn="just" eaLnBrk="1" hangingPunct="1">
              <a:lnSpc>
                <a:spcPct val="90000"/>
              </a:lnSpc>
              <a:buFont typeface="Wingdings" pitchFamily="2" charset="2"/>
              <a:buNone/>
              <a:defRPr/>
            </a:pPr>
            <a:endParaRPr lang="es-ES" sz="1000" dirty="0" smtClean="0">
              <a:latin typeface="Arial" charset="0"/>
            </a:endParaRPr>
          </a:p>
          <a:p>
            <a:pPr algn="just" eaLnBrk="1" hangingPunct="1">
              <a:lnSpc>
                <a:spcPct val="90000"/>
              </a:lnSpc>
              <a:buFont typeface="Wingdings" pitchFamily="2" charset="2"/>
              <a:buNone/>
              <a:defRPr/>
            </a:pPr>
            <a:r>
              <a:rPr lang="es-ES" sz="2800" dirty="0" smtClean="0">
                <a:latin typeface="Arial" charset="0"/>
              </a:rPr>
              <a:t>     también      X</a:t>
            </a:r>
            <a:r>
              <a:rPr lang="es-ES" sz="2800" baseline="-25000" dirty="0" smtClean="0">
                <a:latin typeface="Arial" charset="0"/>
              </a:rPr>
              <a:t>2</a:t>
            </a:r>
            <a:r>
              <a:rPr lang="es-ES" sz="2800" dirty="0" smtClean="0">
                <a:latin typeface="Arial" charset="0"/>
              </a:rPr>
              <a:t> = 1 – X</a:t>
            </a:r>
            <a:r>
              <a:rPr lang="es-ES" sz="2800" baseline="-25000" dirty="0" smtClean="0">
                <a:latin typeface="Arial" charset="0"/>
              </a:rPr>
              <a:t>1</a:t>
            </a:r>
            <a:r>
              <a:rPr lang="es-ES" sz="2800" dirty="0" smtClean="0">
                <a:latin typeface="Arial" charset="0"/>
              </a:rPr>
              <a:t>                     1: disolvente</a:t>
            </a:r>
          </a:p>
          <a:p>
            <a:pPr algn="just" eaLnBrk="1" hangingPunct="1">
              <a:lnSpc>
                <a:spcPct val="90000"/>
              </a:lnSpc>
              <a:buFont typeface="Wingdings" pitchFamily="2" charset="2"/>
              <a:buNone/>
              <a:defRPr/>
            </a:pPr>
            <a:r>
              <a:rPr lang="es-ES" sz="2800" dirty="0" smtClean="0">
                <a:latin typeface="Arial" charset="0"/>
              </a:rPr>
              <a:t>                        P</a:t>
            </a:r>
            <a:r>
              <a:rPr lang="es-ES" sz="2800" baseline="-25000" dirty="0" smtClean="0">
                <a:latin typeface="Arial" charset="0"/>
              </a:rPr>
              <a:t>1</a:t>
            </a:r>
            <a:r>
              <a:rPr lang="es-ES" sz="2800" dirty="0" smtClean="0">
                <a:latin typeface="Arial" charset="0"/>
              </a:rPr>
              <a:t> = (1 – X</a:t>
            </a:r>
            <a:r>
              <a:rPr lang="es-ES" sz="2800" baseline="-25000" dirty="0" smtClean="0">
                <a:latin typeface="Arial" charset="0"/>
              </a:rPr>
              <a:t>2</a:t>
            </a:r>
            <a:r>
              <a:rPr lang="es-ES" sz="2800" dirty="0" smtClean="0">
                <a:latin typeface="Arial" charset="0"/>
              </a:rPr>
              <a:t>) Pº</a:t>
            </a:r>
            <a:r>
              <a:rPr lang="es-ES" sz="2800" baseline="-25000" dirty="0" smtClean="0">
                <a:latin typeface="Arial" charset="0"/>
              </a:rPr>
              <a:t>1</a:t>
            </a:r>
            <a:r>
              <a:rPr lang="es-ES" sz="2800" dirty="0" smtClean="0">
                <a:latin typeface="Arial" charset="0"/>
              </a:rPr>
              <a:t>	       2: soluto</a:t>
            </a:r>
            <a:endParaRPr lang="es-ES" sz="2800" dirty="0" smtClean="0">
              <a:latin typeface="Arial" charset="0"/>
              <a:sym typeface="Symbol" pitchFamily="18" charset="2"/>
            </a:endParaRPr>
          </a:p>
          <a:p>
            <a:pPr algn="just">
              <a:lnSpc>
                <a:spcPct val="90000"/>
              </a:lnSpc>
              <a:buNone/>
              <a:defRPr/>
            </a:pPr>
            <a:r>
              <a:rPr lang="es-ES" sz="2800" dirty="0" smtClean="0">
                <a:latin typeface="Arial" charset="0"/>
              </a:rPr>
              <a:t>	</a:t>
            </a:r>
            <a:r>
              <a:rPr lang="es-ES" sz="2800" dirty="0" smtClean="0">
                <a:latin typeface="Arial" charset="0"/>
              </a:rPr>
              <a:t>   </a:t>
            </a:r>
            <a:r>
              <a:rPr lang="es-ES" sz="2800" dirty="0" smtClean="0">
                <a:latin typeface="Arial" charset="0"/>
              </a:rPr>
              <a:t>Pº</a:t>
            </a:r>
            <a:r>
              <a:rPr lang="es-ES" sz="2800" baseline="-25000" dirty="0" smtClean="0">
                <a:latin typeface="Arial" charset="0"/>
              </a:rPr>
              <a:t>1</a:t>
            </a:r>
            <a:r>
              <a:rPr lang="es-ES" sz="2800" dirty="0" smtClean="0">
                <a:latin typeface="Arial" charset="0"/>
              </a:rPr>
              <a:t>   </a:t>
            </a:r>
            <a:r>
              <a:rPr lang="es-ES" sz="2800" dirty="0">
                <a:latin typeface="Arial" charset="0"/>
              </a:rPr>
              <a:t>- P</a:t>
            </a:r>
            <a:r>
              <a:rPr lang="es-ES" sz="2800" baseline="-25000" dirty="0">
                <a:latin typeface="Arial" charset="0"/>
              </a:rPr>
              <a:t>1</a:t>
            </a:r>
            <a:r>
              <a:rPr lang="es-ES" sz="2800" dirty="0" smtClean="0">
                <a:latin typeface="Arial" charset="0"/>
              </a:rPr>
              <a:t>   </a:t>
            </a:r>
            <a:r>
              <a:rPr lang="es-ES" sz="2800" dirty="0">
                <a:latin typeface="Arial" charset="0"/>
              </a:rPr>
              <a:t>= X</a:t>
            </a:r>
            <a:r>
              <a:rPr lang="es-ES" sz="2800" baseline="-25000" dirty="0">
                <a:latin typeface="Arial" charset="0"/>
              </a:rPr>
              <a:t>2 </a:t>
            </a:r>
            <a:r>
              <a:rPr lang="es-ES" sz="2800" dirty="0">
                <a:latin typeface="Arial" charset="0"/>
              </a:rPr>
              <a:t>Pº</a:t>
            </a:r>
            <a:r>
              <a:rPr lang="es-ES" sz="2800" baseline="-25000" dirty="0">
                <a:latin typeface="Arial" charset="0"/>
              </a:rPr>
              <a:t>1 </a:t>
            </a:r>
            <a:r>
              <a:rPr lang="es-ES" sz="2800" dirty="0" smtClean="0">
                <a:latin typeface="Arial" charset="0"/>
              </a:rPr>
              <a:t>                         </a:t>
            </a:r>
            <a:r>
              <a:rPr lang="es-ES" sz="2800" dirty="0" smtClean="0">
                <a:latin typeface="Arial" charset="0"/>
                <a:sym typeface="Symbol" pitchFamily="18" charset="2"/>
              </a:rPr>
              <a:t></a:t>
            </a:r>
            <a:r>
              <a:rPr lang="es-ES" sz="2800" dirty="0" smtClean="0">
                <a:latin typeface="Arial" charset="0"/>
              </a:rPr>
              <a:t>P = Pº</a:t>
            </a:r>
            <a:r>
              <a:rPr lang="es-ES" sz="2800" baseline="-25000" dirty="0" smtClean="0">
                <a:latin typeface="Arial" charset="0"/>
              </a:rPr>
              <a:t>1</a:t>
            </a:r>
            <a:r>
              <a:rPr lang="es-ES" sz="2800" dirty="0" smtClean="0">
                <a:latin typeface="Arial" charset="0"/>
              </a:rPr>
              <a:t> - P</a:t>
            </a:r>
            <a:r>
              <a:rPr lang="es-ES" sz="2800" baseline="-25000" dirty="0" smtClean="0">
                <a:latin typeface="Arial" charset="0"/>
              </a:rPr>
              <a:t>1</a:t>
            </a:r>
            <a:endParaRPr lang="en-GB" sz="2800" baseline="-25000" dirty="0" smtClean="0">
              <a:latin typeface="Arial" charset="0"/>
            </a:endParaRPr>
          </a:p>
          <a:p>
            <a:pPr algn="just" eaLnBrk="1" hangingPunct="1">
              <a:lnSpc>
                <a:spcPct val="90000"/>
              </a:lnSpc>
              <a:buFont typeface="Wingdings" pitchFamily="2" charset="2"/>
              <a:buNone/>
              <a:defRPr/>
            </a:pPr>
            <a:r>
              <a:rPr lang="es-ES" sz="2800" dirty="0" smtClean="0">
                <a:latin typeface="Arial" charset="0"/>
                <a:sym typeface="Symbol" pitchFamily="18" charset="2"/>
              </a:rPr>
              <a:t>                               </a:t>
            </a:r>
            <a:r>
              <a:rPr lang="es-ES" sz="2800" dirty="0" smtClean="0">
                <a:latin typeface="Arial" charset="0"/>
                <a:sym typeface="Symbol" pitchFamily="18" charset="2"/>
              </a:rPr>
              <a:t>       </a:t>
            </a:r>
            <a:r>
              <a:rPr lang="es-ES" sz="2800" dirty="0" smtClean="0">
                <a:solidFill>
                  <a:srgbClr val="000000"/>
                </a:solidFill>
                <a:effectLst>
                  <a:outerShdw blurRad="38100" dist="38100" dir="2700000" algn="tl">
                    <a:srgbClr val="FFFFFF"/>
                  </a:outerShdw>
                </a:effectLst>
                <a:latin typeface="Arial" charset="0"/>
                <a:sym typeface="Symbol" pitchFamily="18" charset="2"/>
              </a:rPr>
              <a:t></a:t>
            </a:r>
            <a:r>
              <a:rPr lang="es-ES" sz="2800" dirty="0" smtClean="0">
                <a:solidFill>
                  <a:srgbClr val="000000"/>
                </a:solidFill>
                <a:effectLst>
                  <a:outerShdw blurRad="38100" dist="38100" dir="2700000" algn="tl">
                    <a:srgbClr val="FFFFFF"/>
                  </a:outerShdw>
                </a:effectLst>
                <a:latin typeface="Arial" charset="0"/>
              </a:rPr>
              <a:t>P = X</a:t>
            </a:r>
            <a:r>
              <a:rPr lang="es-ES" sz="2800" baseline="-25000" dirty="0" smtClean="0">
                <a:solidFill>
                  <a:srgbClr val="000000"/>
                </a:solidFill>
                <a:effectLst>
                  <a:outerShdw blurRad="38100" dist="38100" dir="2700000" algn="tl">
                    <a:srgbClr val="FFFFFF"/>
                  </a:outerShdw>
                </a:effectLst>
                <a:latin typeface="Arial" charset="0"/>
              </a:rPr>
              <a:t>2 </a:t>
            </a:r>
            <a:r>
              <a:rPr lang="es-ES" sz="2800" dirty="0" smtClean="0">
                <a:solidFill>
                  <a:srgbClr val="000000"/>
                </a:solidFill>
                <a:effectLst>
                  <a:outerShdw blurRad="38100" dist="38100" dir="2700000" algn="tl">
                    <a:srgbClr val="FFFFFF"/>
                  </a:outerShdw>
                </a:effectLst>
                <a:latin typeface="Arial" charset="0"/>
              </a:rPr>
              <a:t>Pº</a:t>
            </a:r>
            <a:r>
              <a:rPr lang="es-ES" sz="2800" baseline="-25000" dirty="0" smtClean="0">
                <a:solidFill>
                  <a:srgbClr val="000000"/>
                </a:solidFill>
                <a:effectLst>
                  <a:outerShdw blurRad="38100" dist="38100" dir="2700000" algn="tl">
                    <a:srgbClr val="FFFFFF"/>
                  </a:outerShdw>
                </a:effectLst>
                <a:latin typeface="Arial" charset="0"/>
              </a:rPr>
              <a:t>1            </a:t>
            </a:r>
            <a:r>
              <a:rPr lang="es-ES" sz="2800" dirty="0" smtClean="0">
                <a:latin typeface="Arial" charset="0"/>
              </a:rPr>
              <a:t>   </a:t>
            </a:r>
            <a:r>
              <a:rPr lang="es-ES" sz="2800" dirty="0" smtClean="0">
                <a:latin typeface="Arial" charset="0"/>
              </a:rPr>
              <a:t> </a:t>
            </a:r>
            <a:r>
              <a:rPr lang="es-ES" sz="2800" dirty="0" err="1" smtClean="0">
                <a:solidFill>
                  <a:srgbClr val="FFFF00"/>
                </a:solidFill>
                <a:latin typeface="Arial" charset="0"/>
              </a:rPr>
              <a:t>P</a:t>
            </a:r>
            <a:r>
              <a:rPr lang="es-ES" baseline="-25000" dirty="0" err="1" smtClean="0">
                <a:solidFill>
                  <a:srgbClr val="FFFF00"/>
                </a:solidFill>
                <a:latin typeface="Arial" charset="0"/>
              </a:rPr>
              <a:t>sol</a:t>
            </a:r>
            <a:r>
              <a:rPr lang="es-ES" sz="2800" dirty="0" smtClean="0">
                <a:solidFill>
                  <a:srgbClr val="FFFF00"/>
                </a:solidFill>
                <a:latin typeface="Arial" charset="0"/>
              </a:rPr>
              <a:t> = P</a:t>
            </a:r>
            <a:r>
              <a:rPr lang="es-ES" sz="2800" baseline="-25000" dirty="0" smtClean="0">
                <a:solidFill>
                  <a:srgbClr val="FFFF00"/>
                </a:solidFill>
                <a:latin typeface="Arial" charset="0"/>
              </a:rPr>
              <a:t>1</a:t>
            </a:r>
            <a:endParaRPr lang="en-GB" sz="2800" baseline="-25000" dirty="0" smtClean="0">
              <a:solidFill>
                <a:srgbClr val="FFFF00"/>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95288" y="836613"/>
            <a:ext cx="8229600" cy="5184775"/>
          </a:xfrm>
        </p:spPr>
        <p:txBody>
          <a:bodyPr/>
          <a:lstStyle/>
          <a:p>
            <a:pPr algn="just" eaLnBrk="1" hangingPunct="1">
              <a:buFont typeface="Wingdings" pitchFamily="2" charset="2"/>
              <a:buNone/>
              <a:defRPr/>
            </a:pPr>
            <a:r>
              <a:rPr lang="es-ES" dirty="0" smtClean="0">
                <a:solidFill>
                  <a:srgbClr val="FF66FF"/>
                </a:solidFill>
                <a:latin typeface="Arial" charset="0"/>
              </a:rPr>
              <a:t>ELEVACIÓN DEL PUNTO DE EBULLICIÓN</a:t>
            </a:r>
          </a:p>
          <a:p>
            <a:pPr algn="just" eaLnBrk="1" hangingPunct="1">
              <a:buFont typeface="Wingdings" pitchFamily="2" charset="2"/>
              <a:buNone/>
              <a:defRPr/>
            </a:pPr>
            <a:endParaRPr lang="es-ES" dirty="0" smtClean="0">
              <a:solidFill>
                <a:srgbClr val="FF66FF"/>
              </a:solidFill>
              <a:latin typeface="Arial" charset="0"/>
              <a:sym typeface="Symbol" pitchFamily="18" charset="2"/>
            </a:endParaRPr>
          </a:p>
          <a:p>
            <a:pPr algn="just" eaLnBrk="1" hangingPunct="1">
              <a:buFont typeface="Wingdings" pitchFamily="2" charset="2"/>
              <a:buNone/>
              <a:defRPr/>
            </a:pPr>
            <a:r>
              <a:rPr lang="es-ES" dirty="0" smtClean="0">
                <a:latin typeface="Arial" charset="0"/>
                <a:sym typeface="Symbol" pitchFamily="18" charset="2"/>
              </a:rPr>
              <a:t>                </a:t>
            </a:r>
            <a:r>
              <a:rPr lang="es-ES" dirty="0" smtClean="0">
                <a:latin typeface="Arial" charset="0"/>
              </a:rPr>
              <a:t>T</a:t>
            </a:r>
            <a:r>
              <a:rPr lang="es-ES" sz="2000" dirty="0" smtClean="0">
                <a:latin typeface="Arial" charset="0"/>
              </a:rPr>
              <a:t>b</a:t>
            </a:r>
            <a:r>
              <a:rPr lang="es-ES" dirty="0" smtClean="0">
                <a:latin typeface="Arial" charset="0"/>
              </a:rPr>
              <a:t> = </a:t>
            </a:r>
            <a:r>
              <a:rPr lang="es-ES" dirty="0" err="1" smtClean="0">
                <a:latin typeface="Arial" charset="0"/>
              </a:rPr>
              <a:t>T</a:t>
            </a:r>
            <a:r>
              <a:rPr lang="es-ES" sz="2000" dirty="0" err="1" smtClean="0">
                <a:latin typeface="Arial" charset="0"/>
              </a:rPr>
              <a:t>b</a:t>
            </a:r>
            <a:r>
              <a:rPr lang="es-ES" baseline="-25000" dirty="0" err="1" smtClean="0">
                <a:latin typeface="Arial" charset="0"/>
              </a:rPr>
              <a:t>SOL</a:t>
            </a:r>
            <a:r>
              <a:rPr lang="es-ES" dirty="0" smtClean="0">
                <a:latin typeface="Arial" charset="0"/>
              </a:rPr>
              <a:t> – </a:t>
            </a:r>
            <a:r>
              <a:rPr lang="es-ES" dirty="0" err="1" smtClean="0">
                <a:latin typeface="Arial" charset="0"/>
              </a:rPr>
              <a:t>T</a:t>
            </a:r>
            <a:r>
              <a:rPr lang="es-ES" sz="2000" dirty="0" err="1" smtClean="0">
                <a:latin typeface="Arial" charset="0"/>
              </a:rPr>
              <a:t>b</a:t>
            </a:r>
            <a:r>
              <a:rPr lang="es-ES" dirty="0" err="1" smtClean="0">
                <a:latin typeface="Arial" charset="0"/>
              </a:rPr>
              <a:t>º</a:t>
            </a:r>
            <a:r>
              <a:rPr lang="es-ES" baseline="-25000" dirty="0" err="1" smtClean="0">
                <a:latin typeface="Arial" charset="0"/>
              </a:rPr>
              <a:t>STE</a:t>
            </a:r>
            <a:r>
              <a:rPr lang="es-ES" dirty="0" smtClean="0">
                <a:latin typeface="Arial" charset="0"/>
              </a:rPr>
              <a:t>   	</a:t>
            </a:r>
            <a:endParaRPr lang="es-ES" dirty="0" smtClean="0">
              <a:latin typeface="Arial" charset="0"/>
              <a:sym typeface="Symbol" pitchFamily="18" charset="2"/>
            </a:endParaRPr>
          </a:p>
          <a:p>
            <a:pPr algn="just" eaLnBrk="1" hangingPunct="1">
              <a:buFont typeface="Wingdings" pitchFamily="2" charset="2"/>
              <a:buNone/>
              <a:defRPr/>
            </a:pPr>
            <a:r>
              <a:rPr lang="es-ES" dirty="0" smtClean="0">
                <a:latin typeface="Arial" charset="0"/>
                <a:sym typeface="Symbol" pitchFamily="18" charset="2"/>
              </a:rPr>
              <a:t>                      </a:t>
            </a:r>
            <a:r>
              <a:rPr lang="es-ES" dirty="0" smtClean="0">
                <a:latin typeface="Arial" charset="0"/>
              </a:rPr>
              <a:t>T</a:t>
            </a:r>
            <a:r>
              <a:rPr lang="es-ES" sz="2000" dirty="0" smtClean="0">
                <a:latin typeface="Arial" charset="0"/>
              </a:rPr>
              <a:t>b</a:t>
            </a:r>
            <a:r>
              <a:rPr lang="es-ES" dirty="0" smtClean="0">
                <a:latin typeface="Arial" charset="0"/>
              </a:rPr>
              <a:t>  </a:t>
            </a:r>
            <a:r>
              <a:rPr lang="es-ES" dirty="0" smtClean="0">
                <a:latin typeface="Arial" charset="0"/>
                <a:sym typeface="Symbol" pitchFamily="18" charset="2"/>
              </a:rPr>
              <a:t> </a:t>
            </a:r>
            <a:r>
              <a:rPr lang="es-ES" dirty="0" smtClean="0">
                <a:latin typeface="Arial" charset="0"/>
              </a:rPr>
              <a:t> m			       				</a:t>
            </a:r>
          </a:p>
          <a:p>
            <a:pPr algn="just" eaLnBrk="1" hangingPunct="1">
              <a:buFont typeface="Wingdings" pitchFamily="2" charset="2"/>
              <a:buNone/>
              <a:defRPr/>
            </a:pPr>
            <a:r>
              <a:rPr lang="es-ES" dirty="0" smtClean="0">
                <a:latin typeface="Arial" charset="0"/>
              </a:rPr>
              <a:t>	</a:t>
            </a:r>
          </a:p>
          <a:p>
            <a:pPr algn="just" eaLnBrk="1" hangingPunct="1">
              <a:buFont typeface="Wingdings" pitchFamily="2" charset="2"/>
              <a:buNone/>
              <a:defRPr/>
            </a:pPr>
            <a:r>
              <a:rPr lang="es-ES" dirty="0" smtClean="0">
                <a:latin typeface="Arial" charset="0"/>
              </a:rPr>
              <a:t>								K</a:t>
            </a:r>
            <a:r>
              <a:rPr lang="es-ES" sz="2000" dirty="0" smtClean="0">
                <a:latin typeface="Arial" charset="0"/>
              </a:rPr>
              <a:t>b</a:t>
            </a:r>
            <a:r>
              <a:rPr lang="es-ES" dirty="0" smtClean="0">
                <a:latin typeface="Arial" charset="0"/>
              </a:rPr>
              <a:t> = </a:t>
            </a:r>
            <a:r>
              <a:rPr lang="es-ES" dirty="0" err="1" smtClean="0">
                <a:latin typeface="Arial" charset="0"/>
              </a:rPr>
              <a:t>K</a:t>
            </a:r>
            <a:r>
              <a:rPr lang="es-ES" sz="2000" dirty="0" err="1" smtClean="0">
                <a:latin typeface="Arial" charset="0"/>
              </a:rPr>
              <a:t>e</a:t>
            </a:r>
            <a:r>
              <a:rPr lang="es-ES" dirty="0" smtClean="0">
                <a:latin typeface="Arial" charset="0"/>
              </a:rPr>
              <a:t> </a:t>
            </a:r>
          </a:p>
          <a:p>
            <a:pPr algn="just" eaLnBrk="1" hangingPunct="1">
              <a:buFont typeface="Wingdings" pitchFamily="2" charset="2"/>
              <a:buNone/>
              <a:defRPr/>
            </a:pPr>
            <a:r>
              <a:rPr lang="es-ES" sz="2800" dirty="0" smtClean="0">
                <a:latin typeface="Arial" charset="0"/>
              </a:rPr>
              <a:t>donde: K</a:t>
            </a:r>
            <a:r>
              <a:rPr lang="es-ES" sz="2000" dirty="0" smtClean="0">
                <a:latin typeface="Arial" charset="0"/>
              </a:rPr>
              <a:t>b</a:t>
            </a:r>
            <a:r>
              <a:rPr lang="es-ES" sz="2800" dirty="0" smtClean="0">
                <a:latin typeface="Arial" charset="0"/>
              </a:rPr>
              <a:t> es </a:t>
            </a:r>
            <a:r>
              <a:rPr lang="es-ES" sz="2800" dirty="0" err="1" smtClean="0">
                <a:latin typeface="Arial" charset="0"/>
              </a:rPr>
              <a:t>cte</a:t>
            </a:r>
            <a:r>
              <a:rPr lang="es-ES" sz="2800" dirty="0" smtClean="0">
                <a:latin typeface="Arial" charset="0"/>
              </a:rPr>
              <a:t> </a:t>
            </a:r>
            <a:r>
              <a:rPr lang="es-ES" sz="2800" dirty="0" err="1" smtClean="0">
                <a:latin typeface="Arial" charset="0"/>
              </a:rPr>
              <a:t>ebulloscópica</a:t>
            </a:r>
            <a:r>
              <a:rPr lang="es-ES" sz="2800" dirty="0" smtClean="0">
                <a:latin typeface="Arial" charset="0"/>
              </a:rPr>
              <a:t> (ºC/m)</a:t>
            </a:r>
          </a:p>
          <a:p>
            <a:pPr algn="just" eaLnBrk="1" hangingPunct="1">
              <a:buFont typeface="Wingdings" pitchFamily="2" charset="2"/>
              <a:buNone/>
              <a:defRPr/>
            </a:pPr>
            <a:r>
              <a:rPr lang="es-ES" sz="2800" dirty="0" smtClean="0">
                <a:latin typeface="Arial" charset="0"/>
              </a:rPr>
              <a:t>            (Característico de cada solvente)</a:t>
            </a:r>
          </a:p>
          <a:p>
            <a:pPr algn="just" eaLnBrk="1" hangingPunct="1">
              <a:buFont typeface="Wingdings" pitchFamily="2" charset="2"/>
              <a:buNone/>
              <a:defRPr/>
            </a:pPr>
            <a:endParaRPr lang="en-GB" sz="2800" dirty="0" smtClean="0">
              <a:latin typeface="Arial" charset="0"/>
            </a:endParaRPr>
          </a:p>
        </p:txBody>
      </p:sp>
      <p:sp>
        <p:nvSpPr>
          <p:cNvPr id="37893" name="Text Box 5"/>
          <p:cNvSpPr txBox="1">
            <a:spLocks noChangeArrowheads="1"/>
          </p:cNvSpPr>
          <p:nvPr/>
        </p:nvSpPr>
        <p:spPr bwMode="auto">
          <a:xfrm>
            <a:off x="2843213" y="3644900"/>
            <a:ext cx="2520950" cy="588963"/>
          </a:xfrm>
          <a:prstGeom prst="rect">
            <a:avLst/>
          </a:prstGeom>
          <a:solidFill>
            <a:schemeClr val="tx2"/>
          </a:solidFill>
          <a:ln w="9525">
            <a:solidFill>
              <a:srgbClr val="000000"/>
            </a:solidFill>
            <a:miter lim="800000"/>
            <a:headEnd/>
            <a:tailEnd/>
          </a:ln>
          <a:effectLst/>
        </p:spPr>
        <p:txBody>
          <a:bodyPr>
            <a:spAutoFit/>
          </a:bodyPr>
          <a:lstStyle/>
          <a:p>
            <a:pPr algn="ctr">
              <a:spcBef>
                <a:spcPct val="50000"/>
              </a:spcBef>
              <a:defRPr/>
            </a:pPr>
            <a:r>
              <a:rPr lang="es-ES" sz="3200">
                <a:solidFill>
                  <a:srgbClr val="000000"/>
                </a:solidFill>
                <a:effectLst>
                  <a:outerShdw blurRad="38100" dist="38100" dir="2700000" algn="tl">
                    <a:srgbClr val="FFFFFF"/>
                  </a:outerShdw>
                </a:effectLst>
                <a:sym typeface="Symbol" pitchFamily="18" charset="2"/>
              </a:rPr>
              <a:t></a:t>
            </a:r>
            <a:r>
              <a:rPr lang="es-ES" sz="3200">
                <a:solidFill>
                  <a:srgbClr val="000000"/>
                </a:solidFill>
                <a:effectLst>
                  <a:outerShdw blurRad="38100" dist="38100" dir="2700000" algn="tl">
                    <a:srgbClr val="FFFFFF"/>
                  </a:outerShdw>
                </a:effectLst>
              </a:rPr>
              <a:t>T</a:t>
            </a:r>
            <a:r>
              <a:rPr lang="es-ES" sz="2000">
                <a:solidFill>
                  <a:srgbClr val="000000"/>
                </a:solidFill>
                <a:effectLst>
                  <a:outerShdw blurRad="38100" dist="38100" dir="2700000" algn="tl">
                    <a:srgbClr val="FFFFFF"/>
                  </a:outerShdw>
                </a:effectLst>
              </a:rPr>
              <a:t>b</a:t>
            </a:r>
            <a:r>
              <a:rPr lang="es-ES" sz="3200">
                <a:solidFill>
                  <a:srgbClr val="000000"/>
                </a:solidFill>
                <a:effectLst>
                  <a:outerShdw blurRad="38100" dist="38100" dir="2700000" algn="tl">
                    <a:srgbClr val="FFFFFF"/>
                  </a:outerShdw>
                </a:effectLst>
              </a:rPr>
              <a:t> = K</a:t>
            </a:r>
            <a:r>
              <a:rPr lang="es-ES" sz="2000">
                <a:solidFill>
                  <a:srgbClr val="000000"/>
                </a:solidFill>
                <a:effectLst>
                  <a:outerShdw blurRad="38100" dist="38100" dir="2700000" algn="tl">
                    <a:srgbClr val="FFFFFF"/>
                  </a:outerShdw>
                </a:effectLst>
              </a:rPr>
              <a:t>b</a:t>
            </a:r>
            <a:r>
              <a:rPr lang="es-ES" sz="3200">
                <a:solidFill>
                  <a:srgbClr val="000000"/>
                </a:solidFill>
                <a:effectLst>
                  <a:outerShdw blurRad="38100" dist="38100" dir="2700000" algn="tl">
                    <a:srgbClr val="FFFFFF"/>
                  </a:outerShdw>
                </a:effectLst>
              </a:rPr>
              <a:t>m</a:t>
            </a:r>
            <a:r>
              <a:rPr lang="es-ES" sz="3200">
                <a:effectLst>
                  <a:outerShdw blurRad="38100" dist="38100" dir="2700000" algn="tl">
                    <a:srgbClr val="000000"/>
                  </a:outerShdw>
                </a:effectLst>
              </a:rPr>
              <a:t> </a:t>
            </a:r>
            <a:endParaRPr lang="en-GB" sz="3200">
              <a:effectLst>
                <a:outerShdw blurRad="38100" dist="38100" dir="2700000" algn="tl">
                  <a:srgbClr val="000000"/>
                </a:outerShdw>
              </a:effectLst>
            </a:endParaRPr>
          </a:p>
        </p:txBody>
      </p:sp>
      <p:graphicFrame>
        <p:nvGraphicFramePr>
          <p:cNvPr id="8194" name="Object 6"/>
          <p:cNvGraphicFramePr>
            <a:graphicFrameLocks noChangeAspect="1"/>
          </p:cNvGraphicFramePr>
          <p:nvPr>
            <p:extLst>
              <p:ext uri="{D42A27DB-BD31-4B8C-83A1-F6EECF244321}">
                <p14:modId xmlns:p14="http://schemas.microsoft.com/office/powerpoint/2010/main" val="1735855408"/>
              </p:ext>
            </p:extLst>
          </p:nvPr>
        </p:nvGraphicFramePr>
        <p:xfrm>
          <a:off x="6300788" y="2852738"/>
          <a:ext cx="2376487" cy="1171575"/>
        </p:xfrm>
        <a:graphic>
          <a:graphicData uri="http://schemas.openxmlformats.org/presentationml/2006/ole">
            <mc:AlternateContent xmlns:mc="http://schemas.openxmlformats.org/markup-compatibility/2006">
              <mc:Choice xmlns:v="urn:schemas-microsoft-com:vml" Requires="v">
                <p:oleObj spid="_x0000_s8227" name="Ecuación" r:id="rId3" imgW="876240" imgH="431640" progId="Equation.3">
                  <p:embed/>
                </p:oleObj>
              </mc:Choice>
              <mc:Fallback>
                <p:oleObj name="Ecuación" r:id="rId3" imgW="87624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2852738"/>
                        <a:ext cx="2376487" cy="1171575"/>
                      </a:xfrm>
                      <a:prstGeom prst="rect">
                        <a:avLst/>
                      </a:prstGeom>
                      <a:solidFill>
                        <a:srgbClr val="99FF99"/>
                      </a:solidFill>
                      <a:ln w="9525">
                        <a:solidFill>
                          <a:srgbClr val="000000"/>
                        </a:solidFill>
                        <a:miter lim="800000"/>
                        <a:headEnd/>
                        <a:tailEnd/>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b="21732"/>
          <a:stretch>
            <a:fillRect/>
          </a:stretch>
        </p:blipFill>
        <p:spPr bwMode="auto">
          <a:xfrm>
            <a:off x="154781" y="1728192"/>
            <a:ext cx="8763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2 Rectángulo"/>
          <p:cNvSpPr>
            <a:spLocks noChangeArrowheads="1"/>
          </p:cNvSpPr>
          <p:nvPr/>
        </p:nvSpPr>
        <p:spPr bwMode="auto">
          <a:xfrm>
            <a:off x="285750" y="5313387"/>
            <a:ext cx="2357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1800" dirty="0"/>
              <a:t>Equilibrio en el punto</a:t>
            </a:r>
          </a:p>
          <a:p>
            <a:pPr eaLnBrk="1" hangingPunct="1"/>
            <a:r>
              <a:rPr lang="es-PE" altLang="es-PE" sz="1800" dirty="0"/>
              <a:t>de congelación del</a:t>
            </a:r>
          </a:p>
          <a:p>
            <a:pPr eaLnBrk="1" hangingPunct="1"/>
            <a:r>
              <a:rPr lang="es-PE" altLang="es-PE" sz="1800" dirty="0"/>
              <a:t>solvente</a:t>
            </a:r>
          </a:p>
        </p:txBody>
      </p:sp>
      <p:sp>
        <p:nvSpPr>
          <p:cNvPr id="64516" name="3 Rectángulo"/>
          <p:cNvSpPr>
            <a:spLocks noChangeArrowheads="1"/>
          </p:cNvSpPr>
          <p:nvPr/>
        </p:nvSpPr>
        <p:spPr bwMode="auto">
          <a:xfrm>
            <a:off x="3286125" y="5313387"/>
            <a:ext cx="25003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1800" dirty="0"/>
              <a:t>Equilibrio interrumpido</a:t>
            </a:r>
          </a:p>
          <a:p>
            <a:pPr eaLnBrk="1" hangingPunct="1"/>
            <a:r>
              <a:rPr lang="es-PE" altLang="es-PE" sz="1800" dirty="0"/>
              <a:t>por el soluto agregado</a:t>
            </a:r>
          </a:p>
          <a:p>
            <a:pPr eaLnBrk="1" hangingPunct="1"/>
            <a:r>
              <a:rPr lang="es-PE" altLang="es-PE" sz="1800" dirty="0"/>
              <a:t>al solvente</a:t>
            </a:r>
          </a:p>
        </p:txBody>
      </p:sp>
      <p:sp>
        <p:nvSpPr>
          <p:cNvPr id="64517" name="4 Rectángulo"/>
          <p:cNvSpPr>
            <a:spLocks noChangeArrowheads="1"/>
          </p:cNvSpPr>
          <p:nvPr/>
        </p:nvSpPr>
        <p:spPr bwMode="auto">
          <a:xfrm>
            <a:off x="6286500" y="5303167"/>
            <a:ext cx="2786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1800" dirty="0"/>
              <a:t>Equilibrio reestablecido a</a:t>
            </a:r>
          </a:p>
          <a:p>
            <a:pPr eaLnBrk="1" hangingPunct="1"/>
            <a:r>
              <a:rPr lang="es-PE" altLang="es-PE" sz="1800" dirty="0"/>
              <a:t>una temperatura menor</a:t>
            </a:r>
          </a:p>
        </p:txBody>
      </p:sp>
      <p:sp>
        <p:nvSpPr>
          <p:cNvPr id="6" name="5 Rectángulo"/>
          <p:cNvSpPr/>
          <p:nvPr/>
        </p:nvSpPr>
        <p:spPr>
          <a:xfrm>
            <a:off x="214313" y="971005"/>
            <a:ext cx="8858250" cy="585787"/>
          </a:xfrm>
          <a:prstGeom prst="rect">
            <a:avLst/>
          </a:prstGeom>
        </p:spPr>
        <p:txBody>
          <a:bodyPr>
            <a:spAutoFit/>
          </a:bodyPr>
          <a:lstStyle/>
          <a:p>
            <a:pPr>
              <a:defRPr/>
            </a:pPr>
            <a:r>
              <a:rPr lang="es-ES" sz="3200" dirty="0">
                <a:solidFill>
                  <a:srgbClr val="FF66FF"/>
                </a:solidFill>
                <a:effectLst>
                  <a:outerShdw blurRad="38100" dist="38100" dir="2700000" algn="tl">
                    <a:srgbClr val="000000">
                      <a:alpha val="43137"/>
                    </a:srgbClr>
                  </a:outerShdw>
                </a:effectLst>
              </a:rPr>
              <a:t>DESCENSO DEL PUNTO DE CONGELACIÓN</a:t>
            </a:r>
            <a:endParaRPr lang="es-PE" sz="32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700088" y="476250"/>
            <a:ext cx="8229600" cy="5689600"/>
          </a:xfrm>
        </p:spPr>
        <p:txBody>
          <a:bodyPr/>
          <a:lstStyle/>
          <a:p>
            <a:pPr algn="just" eaLnBrk="1" hangingPunct="1">
              <a:buFont typeface="Wingdings" pitchFamily="2" charset="2"/>
              <a:buNone/>
              <a:defRPr/>
            </a:pPr>
            <a:r>
              <a:rPr lang="es-ES" dirty="0" smtClean="0"/>
              <a:t>   </a:t>
            </a:r>
            <a:endParaRPr lang="es-ES" sz="2800" dirty="0" smtClean="0">
              <a:solidFill>
                <a:srgbClr val="FF66FF"/>
              </a:solidFill>
              <a:latin typeface="Arial" charset="0"/>
              <a:sym typeface="Symbol" pitchFamily="18" charset="2"/>
            </a:endParaRPr>
          </a:p>
          <a:p>
            <a:pPr algn="just" eaLnBrk="1" hangingPunct="1">
              <a:buFont typeface="Wingdings" pitchFamily="2" charset="2"/>
              <a:buNone/>
              <a:defRPr/>
            </a:pPr>
            <a:r>
              <a:rPr lang="es-ES" sz="2800" dirty="0" smtClean="0">
                <a:latin typeface="Arial" charset="0"/>
                <a:sym typeface="Symbol" pitchFamily="18" charset="2"/>
              </a:rPr>
              <a:t>    </a:t>
            </a:r>
          </a:p>
          <a:p>
            <a:pPr algn="just" eaLnBrk="1" hangingPunct="1">
              <a:buFont typeface="Wingdings" pitchFamily="2" charset="2"/>
              <a:buNone/>
              <a:defRPr/>
            </a:pPr>
            <a:r>
              <a:rPr lang="es-ES" dirty="0" smtClean="0">
                <a:latin typeface="Arial" charset="0"/>
                <a:sym typeface="Symbol" pitchFamily="18" charset="2"/>
              </a:rPr>
              <a:t>                </a:t>
            </a:r>
            <a:r>
              <a:rPr lang="es-ES" dirty="0" smtClean="0">
                <a:latin typeface="Arial" charset="0"/>
              </a:rPr>
              <a:t>T</a:t>
            </a:r>
            <a:r>
              <a:rPr lang="es-ES" sz="2000" dirty="0" smtClean="0">
                <a:latin typeface="Arial" charset="0"/>
              </a:rPr>
              <a:t>c</a:t>
            </a:r>
            <a:r>
              <a:rPr lang="es-ES" dirty="0" smtClean="0">
                <a:latin typeface="Arial" charset="0"/>
              </a:rPr>
              <a:t> = </a:t>
            </a:r>
            <a:r>
              <a:rPr lang="es-ES" dirty="0" err="1" smtClean="0">
                <a:latin typeface="Arial" charset="0"/>
              </a:rPr>
              <a:t>T</a:t>
            </a:r>
            <a:r>
              <a:rPr lang="es-ES" sz="2000" dirty="0" err="1" smtClean="0">
                <a:latin typeface="Arial" charset="0"/>
              </a:rPr>
              <a:t>c</a:t>
            </a:r>
            <a:r>
              <a:rPr lang="es-ES" dirty="0" err="1" smtClean="0">
                <a:latin typeface="Arial" charset="0"/>
              </a:rPr>
              <a:t>º</a:t>
            </a:r>
            <a:r>
              <a:rPr lang="es-ES" baseline="-25000" dirty="0" err="1" smtClean="0">
                <a:latin typeface="Arial" charset="0"/>
              </a:rPr>
              <a:t>STE</a:t>
            </a:r>
            <a:r>
              <a:rPr lang="es-ES" dirty="0" smtClean="0">
                <a:latin typeface="Arial" charset="0"/>
              </a:rPr>
              <a:t> – </a:t>
            </a:r>
            <a:r>
              <a:rPr lang="es-ES" dirty="0" err="1" smtClean="0">
                <a:latin typeface="Arial" charset="0"/>
              </a:rPr>
              <a:t>T</a:t>
            </a:r>
            <a:r>
              <a:rPr lang="es-ES" sz="2000" dirty="0" err="1" smtClean="0">
                <a:latin typeface="Arial" charset="0"/>
              </a:rPr>
              <a:t>c</a:t>
            </a:r>
            <a:r>
              <a:rPr lang="es-ES" baseline="-25000" dirty="0" err="1" smtClean="0">
                <a:latin typeface="Arial" charset="0"/>
              </a:rPr>
              <a:t>SOL</a:t>
            </a:r>
            <a:r>
              <a:rPr lang="es-ES" dirty="0" smtClean="0">
                <a:latin typeface="Arial" charset="0"/>
              </a:rPr>
              <a:t>   	</a:t>
            </a:r>
            <a:endParaRPr lang="es-ES" dirty="0" smtClean="0">
              <a:latin typeface="Arial" charset="0"/>
              <a:sym typeface="Symbol" pitchFamily="18" charset="2"/>
            </a:endParaRPr>
          </a:p>
          <a:p>
            <a:pPr algn="just" eaLnBrk="1" hangingPunct="1">
              <a:buFont typeface="Wingdings" pitchFamily="2" charset="2"/>
              <a:buNone/>
              <a:defRPr/>
            </a:pPr>
            <a:r>
              <a:rPr lang="es-ES" dirty="0" smtClean="0">
                <a:latin typeface="Arial" charset="0"/>
                <a:sym typeface="Symbol" pitchFamily="18" charset="2"/>
              </a:rPr>
              <a:t>                      </a:t>
            </a:r>
            <a:r>
              <a:rPr lang="es-ES" dirty="0" smtClean="0">
                <a:latin typeface="Arial" charset="0"/>
              </a:rPr>
              <a:t>T</a:t>
            </a:r>
            <a:r>
              <a:rPr lang="es-ES" sz="2000" dirty="0" smtClean="0">
                <a:latin typeface="Arial" charset="0"/>
              </a:rPr>
              <a:t>c</a:t>
            </a:r>
            <a:r>
              <a:rPr lang="es-ES" dirty="0" smtClean="0">
                <a:latin typeface="Arial" charset="0"/>
              </a:rPr>
              <a:t>  </a:t>
            </a:r>
            <a:r>
              <a:rPr lang="es-ES" dirty="0" smtClean="0">
                <a:latin typeface="Arial" charset="0"/>
                <a:sym typeface="Symbol" pitchFamily="18" charset="2"/>
              </a:rPr>
              <a:t> </a:t>
            </a:r>
            <a:r>
              <a:rPr lang="es-ES" dirty="0" smtClean="0">
                <a:latin typeface="Arial" charset="0"/>
              </a:rPr>
              <a:t> m			       				</a:t>
            </a:r>
          </a:p>
          <a:p>
            <a:pPr algn="just" eaLnBrk="1" hangingPunct="1">
              <a:buFont typeface="Wingdings" pitchFamily="2" charset="2"/>
              <a:buNone/>
              <a:defRPr/>
            </a:pPr>
            <a:r>
              <a:rPr lang="es-ES" dirty="0" smtClean="0">
                <a:latin typeface="Arial" charset="0"/>
              </a:rPr>
              <a:t>	</a:t>
            </a:r>
          </a:p>
          <a:p>
            <a:pPr algn="just" eaLnBrk="1" hangingPunct="1">
              <a:buFont typeface="Wingdings" pitchFamily="2" charset="2"/>
              <a:buNone/>
              <a:defRPr/>
            </a:pPr>
            <a:r>
              <a:rPr lang="es-ES" dirty="0" smtClean="0">
                <a:latin typeface="Arial" charset="0"/>
              </a:rPr>
              <a:t>								K</a:t>
            </a:r>
            <a:r>
              <a:rPr lang="es-ES" sz="2000" dirty="0" smtClean="0">
                <a:latin typeface="Arial" charset="0"/>
              </a:rPr>
              <a:t>c</a:t>
            </a:r>
            <a:r>
              <a:rPr lang="es-ES" dirty="0" smtClean="0">
                <a:latin typeface="Arial" charset="0"/>
              </a:rPr>
              <a:t> = </a:t>
            </a:r>
            <a:r>
              <a:rPr lang="es-ES" dirty="0" err="1" smtClean="0">
                <a:latin typeface="Arial" charset="0"/>
              </a:rPr>
              <a:t>K</a:t>
            </a:r>
            <a:r>
              <a:rPr lang="es-ES" sz="2000" dirty="0" err="1" smtClean="0">
                <a:latin typeface="Arial" charset="0"/>
              </a:rPr>
              <a:t>f</a:t>
            </a:r>
            <a:r>
              <a:rPr lang="es-ES" dirty="0" smtClean="0">
                <a:latin typeface="Arial" charset="0"/>
              </a:rPr>
              <a:t> </a:t>
            </a:r>
          </a:p>
          <a:p>
            <a:pPr algn="just" eaLnBrk="1" hangingPunct="1">
              <a:buFont typeface="Wingdings" pitchFamily="2" charset="2"/>
              <a:buNone/>
              <a:defRPr/>
            </a:pPr>
            <a:endParaRPr lang="es-ES" sz="2800" dirty="0" smtClean="0">
              <a:latin typeface="Arial" charset="0"/>
            </a:endParaRPr>
          </a:p>
          <a:p>
            <a:pPr algn="just" eaLnBrk="1" hangingPunct="1">
              <a:buFont typeface="Wingdings" pitchFamily="2" charset="2"/>
              <a:buNone/>
              <a:defRPr/>
            </a:pPr>
            <a:r>
              <a:rPr lang="es-ES" sz="2800" dirty="0" smtClean="0">
                <a:latin typeface="Arial" charset="0"/>
              </a:rPr>
              <a:t>donde: K</a:t>
            </a:r>
            <a:r>
              <a:rPr lang="es-ES" sz="2000" dirty="0" smtClean="0">
                <a:latin typeface="Arial" charset="0"/>
              </a:rPr>
              <a:t>c</a:t>
            </a:r>
            <a:r>
              <a:rPr lang="es-ES" sz="2800" dirty="0" smtClean="0">
                <a:latin typeface="Arial" charset="0"/>
              </a:rPr>
              <a:t> es </a:t>
            </a:r>
            <a:r>
              <a:rPr lang="es-ES" sz="2800" dirty="0" err="1" smtClean="0">
                <a:latin typeface="Arial" charset="0"/>
              </a:rPr>
              <a:t>cte</a:t>
            </a:r>
            <a:r>
              <a:rPr lang="es-ES" sz="2800" dirty="0" smtClean="0">
                <a:latin typeface="Arial" charset="0"/>
              </a:rPr>
              <a:t> </a:t>
            </a:r>
            <a:r>
              <a:rPr lang="es-ES" sz="2800" dirty="0" err="1" smtClean="0">
                <a:latin typeface="Arial" charset="0"/>
              </a:rPr>
              <a:t>crioscópica</a:t>
            </a:r>
            <a:r>
              <a:rPr lang="es-ES" sz="2800" dirty="0" smtClean="0">
                <a:latin typeface="Arial" charset="0"/>
              </a:rPr>
              <a:t> (ºC/m)</a:t>
            </a:r>
          </a:p>
          <a:p>
            <a:pPr algn="just" eaLnBrk="1" hangingPunct="1">
              <a:buFont typeface="Wingdings" pitchFamily="2" charset="2"/>
              <a:buNone/>
              <a:defRPr/>
            </a:pPr>
            <a:r>
              <a:rPr lang="es-ES" sz="2800" dirty="0" smtClean="0">
                <a:latin typeface="Arial" charset="0"/>
              </a:rPr>
              <a:t>            (Característico de cada solvente)</a:t>
            </a: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endParaRPr lang="en-GB" sz="2800" dirty="0" smtClean="0">
              <a:latin typeface="Arial" charset="0"/>
            </a:endParaRPr>
          </a:p>
        </p:txBody>
      </p:sp>
      <p:sp>
        <p:nvSpPr>
          <p:cNvPr id="38916" name="Text Box 4"/>
          <p:cNvSpPr txBox="1">
            <a:spLocks noChangeArrowheads="1"/>
          </p:cNvSpPr>
          <p:nvPr/>
        </p:nvSpPr>
        <p:spPr bwMode="auto">
          <a:xfrm>
            <a:off x="2843213" y="3644900"/>
            <a:ext cx="2520950" cy="588963"/>
          </a:xfrm>
          <a:prstGeom prst="rect">
            <a:avLst/>
          </a:prstGeom>
          <a:solidFill>
            <a:srgbClr val="66FFFF"/>
          </a:solidFill>
          <a:ln w="9525">
            <a:solidFill>
              <a:srgbClr val="000000"/>
            </a:solidFill>
            <a:miter lim="800000"/>
            <a:headEnd/>
            <a:tailEnd/>
          </a:ln>
          <a:effectLst/>
        </p:spPr>
        <p:txBody>
          <a:bodyPr>
            <a:spAutoFit/>
          </a:bodyPr>
          <a:lstStyle/>
          <a:p>
            <a:pPr algn="ctr">
              <a:spcBef>
                <a:spcPct val="50000"/>
              </a:spcBef>
              <a:defRPr/>
            </a:pPr>
            <a:r>
              <a:rPr lang="es-ES" sz="3200" dirty="0">
                <a:solidFill>
                  <a:srgbClr val="000000"/>
                </a:solidFill>
                <a:effectLst>
                  <a:outerShdw blurRad="38100" dist="38100" dir="2700000" algn="tl">
                    <a:srgbClr val="FFFFFF"/>
                  </a:outerShdw>
                </a:effectLst>
                <a:sym typeface="Symbol" pitchFamily="18" charset="2"/>
              </a:rPr>
              <a:t></a:t>
            </a:r>
            <a:r>
              <a:rPr lang="es-ES" sz="3200" dirty="0">
                <a:solidFill>
                  <a:srgbClr val="000000"/>
                </a:solidFill>
                <a:effectLst>
                  <a:outerShdw blurRad="38100" dist="38100" dir="2700000" algn="tl">
                    <a:srgbClr val="FFFFFF"/>
                  </a:outerShdw>
                </a:effectLst>
              </a:rPr>
              <a:t>T</a:t>
            </a:r>
            <a:r>
              <a:rPr lang="es-ES" sz="2000" dirty="0">
                <a:solidFill>
                  <a:srgbClr val="000000"/>
                </a:solidFill>
                <a:effectLst>
                  <a:outerShdw blurRad="38100" dist="38100" dir="2700000" algn="tl">
                    <a:srgbClr val="FFFFFF"/>
                  </a:outerShdw>
                </a:effectLst>
              </a:rPr>
              <a:t>c</a:t>
            </a:r>
            <a:r>
              <a:rPr lang="es-ES" sz="3200" dirty="0">
                <a:solidFill>
                  <a:srgbClr val="000000"/>
                </a:solidFill>
                <a:effectLst>
                  <a:outerShdw blurRad="38100" dist="38100" dir="2700000" algn="tl">
                    <a:srgbClr val="FFFFFF"/>
                  </a:outerShdw>
                </a:effectLst>
              </a:rPr>
              <a:t> = </a:t>
            </a:r>
            <a:r>
              <a:rPr lang="es-ES" sz="3200" dirty="0" err="1">
                <a:solidFill>
                  <a:srgbClr val="000000"/>
                </a:solidFill>
                <a:effectLst>
                  <a:outerShdw blurRad="38100" dist="38100" dir="2700000" algn="tl">
                    <a:srgbClr val="FFFFFF"/>
                  </a:outerShdw>
                </a:effectLst>
              </a:rPr>
              <a:t>K</a:t>
            </a:r>
            <a:r>
              <a:rPr lang="es-ES" sz="2000" dirty="0" err="1">
                <a:solidFill>
                  <a:srgbClr val="000000"/>
                </a:solidFill>
                <a:effectLst>
                  <a:outerShdw blurRad="38100" dist="38100" dir="2700000" algn="tl">
                    <a:srgbClr val="FFFFFF"/>
                  </a:outerShdw>
                </a:effectLst>
              </a:rPr>
              <a:t>c</a:t>
            </a:r>
            <a:r>
              <a:rPr lang="es-ES" sz="3200" dirty="0" err="1">
                <a:solidFill>
                  <a:srgbClr val="000000"/>
                </a:solidFill>
                <a:effectLst>
                  <a:outerShdw blurRad="38100" dist="38100" dir="2700000" algn="tl">
                    <a:srgbClr val="FFFFFF"/>
                  </a:outerShdw>
                </a:effectLst>
              </a:rPr>
              <a:t>m</a:t>
            </a:r>
            <a:r>
              <a:rPr lang="es-ES" sz="3200" dirty="0">
                <a:effectLst>
                  <a:outerShdw blurRad="38100" dist="38100" dir="2700000" algn="tl">
                    <a:srgbClr val="000000"/>
                  </a:outerShdw>
                </a:effectLst>
              </a:rPr>
              <a:t> </a:t>
            </a:r>
            <a:endParaRPr lang="en-GB" sz="3200"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176" name="Group 208"/>
          <p:cNvGraphicFramePr>
            <a:graphicFrameLocks noGrp="1"/>
          </p:cNvGraphicFramePr>
          <p:nvPr>
            <p:extLst>
              <p:ext uri="{D42A27DB-BD31-4B8C-83A1-F6EECF244321}">
                <p14:modId xmlns:p14="http://schemas.microsoft.com/office/powerpoint/2010/main" val="2988289745"/>
              </p:ext>
            </p:extLst>
          </p:nvPr>
        </p:nvGraphicFramePr>
        <p:xfrm>
          <a:off x="684213" y="404813"/>
          <a:ext cx="7848600" cy="6038924"/>
        </p:xfrm>
        <a:graphic>
          <a:graphicData uri="http://schemas.openxmlformats.org/drawingml/2006/table">
            <a:tbl>
              <a:tblPr/>
              <a:tblGrid>
                <a:gridCol w="2519362"/>
                <a:gridCol w="1368425"/>
                <a:gridCol w="1295400"/>
                <a:gridCol w="1296988"/>
                <a:gridCol w="1368425"/>
              </a:tblGrid>
              <a:tr h="10301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rPr>
                        <a:t>Disolvente</a:t>
                      </a:r>
                      <a:endParaRPr kumimoji="0" lang="en-GB"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ndParaRP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rPr>
                        <a:t>Te</a:t>
                      </a:r>
                      <a:r>
                        <a:rPr kumimoji="0" lang="en-GB" sz="3200" b="1" i="0" u="none" strike="noStrike" cap="none" normalizeH="0" baseline="-25000" dirty="0" err="1" smtClean="0">
                          <a:ln>
                            <a:noFill/>
                          </a:ln>
                          <a:solidFill>
                            <a:schemeClr val="tx1"/>
                          </a:solidFill>
                          <a:effectLst>
                            <a:outerShdw blurRad="38100" dist="38100" dir="2700000" algn="tl">
                              <a:srgbClr val="000000"/>
                            </a:outerShdw>
                          </a:effectLst>
                          <a:latin typeface="Times New Roman" pitchFamily="18" charset="0"/>
                        </a:rPr>
                        <a:t>N</a:t>
                      </a:r>
                      <a:endParaRPr kumimoji="0" lang="en-GB" sz="32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a:t>
                      </a:r>
                      <a:r>
                        <a:rPr kumimoji="0" lang="en-US"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a:t>
                      </a:r>
                      <a:r>
                        <a:rPr kumimoji="0" lang="en-GB"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C)</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K</a:t>
                      </a:r>
                      <a:r>
                        <a:rPr kumimoji="0" lang="en-GB" sz="4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rPr>
                        <a:t>b</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a:t>
                      </a:r>
                      <a:r>
                        <a:rPr kumimoji="0" lang="en-US"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a:t>
                      </a:r>
                      <a:r>
                        <a:rPr kumimoji="0" lang="en-GB"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C/m)</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rPr>
                        <a:t>Tc</a:t>
                      </a:r>
                      <a:r>
                        <a:rPr kumimoji="0" lang="en-GB" sz="3200" b="1" i="0" u="none" strike="noStrike" cap="none" normalizeH="0" baseline="-25000" dirty="0" err="1" smtClean="0">
                          <a:ln>
                            <a:noFill/>
                          </a:ln>
                          <a:solidFill>
                            <a:schemeClr val="tx1"/>
                          </a:solidFill>
                          <a:effectLst>
                            <a:outerShdw blurRad="38100" dist="38100" dir="2700000" algn="tl">
                              <a:srgbClr val="000000"/>
                            </a:outerShdw>
                          </a:effectLst>
                          <a:latin typeface="Times New Roman" pitchFamily="18" charset="0"/>
                        </a:rPr>
                        <a:t>N</a:t>
                      </a:r>
                      <a:endParaRPr kumimoji="0" lang="en-GB" sz="32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a:t>
                      </a:r>
                      <a:r>
                        <a:rPr kumimoji="0" lang="en-US"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a:t>
                      </a:r>
                      <a:r>
                        <a:rPr kumimoji="0" lang="en-GB"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C)</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rPr>
                        <a:t>K</a:t>
                      </a:r>
                      <a:r>
                        <a:rPr kumimoji="0" lang="en-GB" sz="4000" b="1" i="0" u="none" strike="noStrike" cap="none" normalizeH="0" baseline="-25000" dirty="0" err="1" smtClean="0">
                          <a:ln>
                            <a:noFill/>
                          </a:ln>
                          <a:solidFill>
                            <a:schemeClr val="tx1"/>
                          </a:solidFill>
                          <a:effectLst>
                            <a:outerShdw blurRad="38100" dist="38100" dir="2700000" algn="tl">
                              <a:srgbClr val="000000"/>
                            </a:outerShdw>
                          </a:effectLst>
                          <a:latin typeface="Times New Roman" pitchFamily="18" charset="0"/>
                        </a:rPr>
                        <a:t>f</a:t>
                      </a:r>
                      <a:endParaRPr kumimoji="0" lang="en-GB" sz="4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a:t>
                      </a:r>
                      <a:r>
                        <a:rPr kumimoji="0" lang="en-US"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a:t>
                      </a:r>
                      <a:r>
                        <a:rPr kumimoji="0" lang="en-GB"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C/m)</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101595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Agua,H</a:t>
                      </a:r>
                      <a:r>
                        <a:rPr kumimoji="0" lang="en-GB" sz="2800" b="0"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rPr>
                        <a:t>2</a:t>
                      </a: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O</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100,0</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0,51</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0,0</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1,86</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r>
              <a:tr h="101595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rPr>
                        <a:t>Benceno</a:t>
                      </a: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 C</a:t>
                      </a:r>
                      <a:r>
                        <a:rPr kumimoji="0" lang="en-GB" sz="2800" b="0"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rPr>
                        <a:t>6</a:t>
                      </a: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H</a:t>
                      </a:r>
                      <a:r>
                        <a:rPr kumimoji="0" lang="en-GB" sz="2800" b="0"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rPr>
                        <a:t>6</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    80,1</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   2,53</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       5,5</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   5,12</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r>
              <a:tr h="101595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Etanol, C</a:t>
                      </a:r>
                      <a:r>
                        <a:rPr kumimoji="0" lang="en-GB" sz="2800" b="0"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rPr>
                        <a:t>2</a:t>
                      </a: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H</a:t>
                      </a:r>
                      <a:r>
                        <a:rPr kumimoji="0" lang="en-GB" sz="2800" b="0"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rPr>
                        <a:t>5</a:t>
                      </a: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OH</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78,4</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1,22</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-114,6</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   1,99</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r>
              <a:tr h="101595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Tetracloruro de carbono, CCl</a:t>
                      </a:r>
                      <a:r>
                        <a:rPr kumimoji="0" lang="en-GB" sz="2800" b="0"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rPr>
                        <a:t>4</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76,8</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5,02</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-22,3</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tab pos="631825" algn="l"/>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 29,80</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r>
              <a:tr h="944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Cloroformo, CHCl</a:t>
                      </a:r>
                      <a:r>
                        <a:rPr kumimoji="0" lang="en-GB" sz="2800" b="0"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rPr>
                        <a:t>3</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61,2</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tab pos="347663" algn="l"/>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3,63</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tab pos="892175" algn="l"/>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-63,5</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   4,68</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descr="propiedades-coligativas-y-el-diagrama-de-fases-1"/>
          <p:cNvPicPr>
            <a:picLocks noChangeAspect="1" noChangeArrowheads="1"/>
          </p:cNvPicPr>
          <p:nvPr/>
        </p:nvPicPr>
        <p:blipFill>
          <a:blip r:embed="rId2">
            <a:extLst>
              <a:ext uri="{28A0092B-C50C-407E-A947-70E740481C1C}">
                <a14:useLocalDpi xmlns:a14="http://schemas.microsoft.com/office/drawing/2010/main" val="0"/>
              </a:ext>
            </a:extLst>
          </a:blip>
          <a:srcRect t="581"/>
          <a:stretch>
            <a:fillRect/>
          </a:stretch>
        </p:blipFill>
        <p:spPr bwMode="auto">
          <a:xfrm>
            <a:off x="755650" y="1011238"/>
            <a:ext cx="7704138" cy="5105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7587" name="3 Rectángulo"/>
          <p:cNvSpPr>
            <a:spLocks noChangeArrowheads="1"/>
          </p:cNvSpPr>
          <p:nvPr/>
        </p:nvSpPr>
        <p:spPr bwMode="auto">
          <a:xfrm>
            <a:off x="755650" y="404813"/>
            <a:ext cx="22399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ES" altLang="es-PE">
                <a:solidFill>
                  <a:srgbClr val="FFFF00"/>
                </a:solidFill>
                <a:sym typeface="Symbol" pitchFamily="18" charset="2"/>
              </a:rPr>
              <a:t></a:t>
            </a:r>
            <a:r>
              <a:rPr lang="es-ES" altLang="es-PE">
                <a:solidFill>
                  <a:srgbClr val="FFFF00"/>
                </a:solidFill>
              </a:rPr>
              <a:t>P = Pº</a:t>
            </a:r>
            <a:r>
              <a:rPr lang="es-ES" altLang="es-PE" baseline="-25000">
                <a:solidFill>
                  <a:srgbClr val="FFFF00"/>
                </a:solidFill>
              </a:rPr>
              <a:t>1</a:t>
            </a:r>
            <a:r>
              <a:rPr lang="es-ES" altLang="es-PE">
                <a:solidFill>
                  <a:srgbClr val="FFFF00"/>
                </a:solidFill>
              </a:rPr>
              <a:t> - P</a:t>
            </a:r>
            <a:r>
              <a:rPr lang="es-ES" altLang="es-PE" baseline="-25000">
                <a:solidFill>
                  <a:srgbClr val="FFFF00"/>
                </a:solidFill>
              </a:rPr>
              <a:t>1</a:t>
            </a:r>
            <a:endParaRPr lang="es-PE" altLang="es-PE">
              <a:solidFill>
                <a:srgbClr val="FFFF00"/>
              </a:solidFill>
            </a:endParaRPr>
          </a:p>
        </p:txBody>
      </p:sp>
      <p:sp>
        <p:nvSpPr>
          <p:cNvPr id="67588" name="4 Rectángulo"/>
          <p:cNvSpPr>
            <a:spLocks noChangeArrowheads="1"/>
          </p:cNvSpPr>
          <p:nvPr/>
        </p:nvSpPr>
        <p:spPr bwMode="auto">
          <a:xfrm>
            <a:off x="4932363" y="6165850"/>
            <a:ext cx="3409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ES" altLang="es-PE">
                <a:solidFill>
                  <a:srgbClr val="FFFF00"/>
                </a:solidFill>
                <a:sym typeface="Symbol" pitchFamily="18" charset="2"/>
              </a:rPr>
              <a:t></a:t>
            </a:r>
            <a:r>
              <a:rPr lang="es-ES" altLang="es-PE">
                <a:solidFill>
                  <a:srgbClr val="FFFF00"/>
                </a:solidFill>
              </a:rPr>
              <a:t>T</a:t>
            </a:r>
            <a:r>
              <a:rPr lang="es-ES" altLang="es-PE" sz="1800">
                <a:solidFill>
                  <a:srgbClr val="FFFF00"/>
                </a:solidFill>
              </a:rPr>
              <a:t>b</a:t>
            </a:r>
            <a:r>
              <a:rPr lang="es-ES" altLang="es-PE">
                <a:solidFill>
                  <a:srgbClr val="FFFF00"/>
                </a:solidFill>
              </a:rPr>
              <a:t> = T</a:t>
            </a:r>
            <a:r>
              <a:rPr lang="es-ES" altLang="es-PE" sz="1800">
                <a:solidFill>
                  <a:srgbClr val="FFFF00"/>
                </a:solidFill>
              </a:rPr>
              <a:t>b</a:t>
            </a:r>
            <a:r>
              <a:rPr lang="es-ES" altLang="es-PE" baseline="-25000">
                <a:solidFill>
                  <a:srgbClr val="FFFF00"/>
                </a:solidFill>
              </a:rPr>
              <a:t>SOL</a:t>
            </a:r>
            <a:r>
              <a:rPr lang="es-ES" altLang="es-PE">
                <a:solidFill>
                  <a:srgbClr val="FFFF00"/>
                </a:solidFill>
              </a:rPr>
              <a:t> – T</a:t>
            </a:r>
            <a:r>
              <a:rPr lang="es-ES" altLang="es-PE" sz="1800">
                <a:solidFill>
                  <a:srgbClr val="FFFF00"/>
                </a:solidFill>
              </a:rPr>
              <a:t>b</a:t>
            </a:r>
            <a:r>
              <a:rPr lang="es-ES" altLang="es-PE">
                <a:solidFill>
                  <a:srgbClr val="FFFF00"/>
                </a:solidFill>
              </a:rPr>
              <a:t>º</a:t>
            </a:r>
            <a:r>
              <a:rPr lang="es-ES" altLang="es-PE" baseline="-25000">
                <a:solidFill>
                  <a:srgbClr val="FFFF00"/>
                </a:solidFill>
              </a:rPr>
              <a:t>STE</a:t>
            </a:r>
            <a:r>
              <a:rPr lang="es-ES" altLang="es-PE">
                <a:solidFill>
                  <a:srgbClr val="FFFF00"/>
                </a:solidFill>
              </a:rPr>
              <a:t> </a:t>
            </a:r>
            <a:endParaRPr lang="es-PE" altLang="es-PE">
              <a:solidFill>
                <a:srgbClr val="FFFF00"/>
              </a:solidFill>
            </a:endParaRPr>
          </a:p>
        </p:txBody>
      </p:sp>
      <p:sp>
        <p:nvSpPr>
          <p:cNvPr id="67589" name="5 Rectángulo"/>
          <p:cNvSpPr>
            <a:spLocks noChangeArrowheads="1"/>
          </p:cNvSpPr>
          <p:nvPr/>
        </p:nvSpPr>
        <p:spPr bwMode="auto">
          <a:xfrm>
            <a:off x="827088" y="6165850"/>
            <a:ext cx="3471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ES" altLang="es-PE">
                <a:sym typeface="Symbol" pitchFamily="18" charset="2"/>
              </a:rPr>
              <a:t> </a:t>
            </a:r>
            <a:r>
              <a:rPr lang="es-ES" altLang="es-PE">
                <a:solidFill>
                  <a:srgbClr val="FFFF00"/>
                </a:solidFill>
                <a:sym typeface="Symbol" pitchFamily="18" charset="2"/>
              </a:rPr>
              <a:t></a:t>
            </a:r>
            <a:r>
              <a:rPr lang="es-ES" altLang="es-PE">
                <a:solidFill>
                  <a:srgbClr val="FFFF00"/>
                </a:solidFill>
              </a:rPr>
              <a:t>T</a:t>
            </a:r>
            <a:r>
              <a:rPr lang="es-ES" altLang="es-PE" sz="1800">
                <a:solidFill>
                  <a:srgbClr val="FFFF00"/>
                </a:solidFill>
              </a:rPr>
              <a:t>c</a:t>
            </a:r>
            <a:r>
              <a:rPr lang="es-ES" altLang="es-PE">
                <a:solidFill>
                  <a:srgbClr val="FFFF00"/>
                </a:solidFill>
              </a:rPr>
              <a:t> = T</a:t>
            </a:r>
            <a:r>
              <a:rPr lang="es-ES" altLang="es-PE" sz="1800">
                <a:solidFill>
                  <a:srgbClr val="FFFF00"/>
                </a:solidFill>
              </a:rPr>
              <a:t>c</a:t>
            </a:r>
            <a:r>
              <a:rPr lang="es-ES" altLang="es-PE">
                <a:solidFill>
                  <a:srgbClr val="FFFF00"/>
                </a:solidFill>
              </a:rPr>
              <a:t>º</a:t>
            </a:r>
            <a:r>
              <a:rPr lang="es-ES" altLang="es-PE" baseline="-25000">
                <a:solidFill>
                  <a:srgbClr val="FFFF00"/>
                </a:solidFill>
              </a:rPr>
              <a:t>STE</a:t>
            </a:r>
            <a:r>
              <a:rPr lang="es-ES" altLang="es-PE">
                <a:solidFill>
                  <a:srgbClr val="FFFF00"/>
                </a:solidFill>
              </a:rPr>
              <a:t> – T</a:t>
            </a:r>
            <a:r>
              <a:rPr lang="es-ES" altLang="es-PE" sz="1800">
                <a:solidFill>
                  <a:srgbClr val="FFFF00"/>
                </a:solidFill>
              </a:rPr>
              <a:t>c</a:t>
            </a:r>
            <a:r>
              <a:rPr lang="es-ES" altLang="es-PE" baseline="-25000">
                <a:solidFill>
                  <a:srgbClr val="FFFF00"/>
                </a:solidFill>
              </a:rPr>
              <a:t>SOL</a:t>
            </a:r>
            <a:r>
              <a:rPr lang="es-ES" altLang="es-PE">
                <a:solidFill>
                  <a:srgbClr val="FFFF00"/>
                </a:solidFill>
              </a:rPr>
              <a:t> </a:t>
            </a:r>
            <a:endParaRPr lang="es-PE" altLang="es-PE">
              <a:solidFill>
                <a:srgbClr val="FFFF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79512" y="936129"/>
            <a:ext cx="8424863" cy="6237287"/>
          </a:xfrm>
        </p:spPr>
        <p:txBody>
          <a:bodyPr/>
          <a:lstStyle/>
          <a:p>
            <a:pPr algn="just" eaLnBrk="1" hangingPunct="1">
              <a:lnSpc>
                <a:spcPct val="80000"/>
              </a:lnSpc>
              <a:buFont typeface="Wingdings" pitchFamily="2" charset="2"/>
              <a:buNone/>
              <a:defRPr/>
            </a:pPr>
            <a:r>
              <a:rPr lang="es-ES" sz="1000" dirty="0" smtClean="0"/>
              <a:t>            </a:t>
            </a:r>
            <a:r>
              <a:rPr lang="es-ES" sz="2800" dirty="0" smtClean="0">
                <a:solidFill>
                  <a:srgbClr val="FF66FF"/>
                </a:solidFill>
                <a:latin typeface="Arial" charset="0"/>
              </a:rPr>
              <a:t>PRESIÓN OSMÓTICA (</a:t>
            </a:r>
            <a:r>
              <a:rPr lang="es-ES" sz="2800" dirty="0" smtClean="0">
                <a:solidFill>
                  <a:srgbClr val="FF66FF"/>
                </a:solidFill>
                <a:latin typeface="Arial" charset="0"/>
                <a:sym typeface="Symbol" pitchFamily="18" charset="2"/>
              </a:rPr>
              <a:t></a:t>
            </a:r>
            <a:r>
              <a:rPr lang="es-ES" sz="2800" dirty="0" smtClean="0">
                <a:solidFill>
                  <a:srgbClr val="FF66FF"/>
                </a:solidFill>
                <a:latin typeface="Arial" charset="0"/>
              </a:rPr>
              <a:t> )</a:t>
            </a:r>
          </a:p>
          <a:p>
            <a:pPr algn="just" eaLnBrk="1" hangingPunct="1">
              <a:lnSpc>
                <a:spcPct val="80000"/>
              </a:lnSpc>
              <a:buFont typeface="Wingdings" pitchFamily="2" charset="2"/>
              <a:buNone/>
              <a:defRPr/>
            </a:pPr>
            <a:r>
              <a:rPr lang="es-ES" sz="2400" dirty="0" smtClean="0">
                <a:latin typeface="Arial" charset="0"/>
              </a:rPr>
              <a:t>     Presión que se requiere para detener la ósmosis del disolvente puro hacia la disolución.</a:t>
            </a:r>
          </a:p>
          <a:p>
            <a:pPr algn="just" eaLnBrk="1" hangingPunct="1">
              <a:lnSpc>
                <a:spcPct val="80000"/>
              </a:lnSpc>
              <a:buFont typeface="Wingdings" pitchFamily="2" charset="2"/>
              <a:buNone/>
              <a:defRPr/>
            </a:pPr>
            <a:r>
              <a:rPr lang="es-ES" sz="2400" dirty="0" smtClean="0">
                <a:latin typeface="Arial" charset="0"/>
              </a:rPr>
              <a:t>     </a:t>
            </a:r>
            <a:r>
              <a:rPr lang="es-ES" sz="2400" dirty="0" smtClean="0">
                <a:solidFill>
                  <a:srgbClr val="FFFF00"/>
                </a:solidFill>
                <a:latin typeface="Arial" charset="0"/>
              </a:rPr>
              <a:t>ÓSMOSIS</a:t>
            </a:r>
            <a:r>
              <a:rPr lang="es-ES" sz="2400" dirty="0" smtClean="0">
                <a:latin typeface="Arial" charset="0"/>
              </a:rPr>
              <a:t>.- Es el movimiento neto de moléculas de disolvente, ya sea a partir del disolvente puro o de una disolución diluida  hacia una concentrada.</a:t>
            </a:r>
          </a:p>
          <a:p>
            <a:pPr algn="just" eaLnBrk="1" hangingPunct="1">
              <a:lnSpc>
                <a:spcPct val="80000"/>
              </a:lnSpc>
              <a:buFont typeface="Wingdings" pitchFamily="2" charset="2"/>
              <a:buNone/>
              <a:defRPr/>
            </a:pPr>
            <a:r>
              <a:rPr lang="es-ES" sz="2400" dirty="0" smtClean="0">
                <a:latin typeface="Arial" charset="0"/>
              </a:rPr>
              <a:t>     Tenemos que:</a:t>
            </a:r>
          </a:p>
          <a:p>
            <a:pPr algn="just" eaLnBrk="1" hangingPunct="1">
              <a:lnSpc>
                <a:spcPct val="80000"/>
              </a:lnSpc>
              <a:buFont typeface="Wingdings" pitchFamily="2" charset="2"/>
              <a:buNone/>
              <a:defRPr/>
            </a:pPr>
            <a:r>
              <a:rPr lang="es-ES" sz="1800" dirty="0" smtClean="0">
                <a:latin typeface="Arial" charset="0"/>
              </a:rPr>
              <a:t>				 </a:t>
            </a:r>
          </a:p>
          <a:p>
            <a:pPr algn="just" eaLnBrk="1" hangingPunct="1">
              <a:lnSpc>
                <a:spcPct val="80000"/>
              </a:lnSpc>
              <a:buFont typeface="Wingdings" pitchFamily="2" charset="2"/>
              <a:buNone/>
              <a:defRPr/>
            </a:pPr>
            <a:r>
              <a:rPr lang="es-ES" sz="1800" dirty="0" smtClean="0">
                <a:latin typeface="Arial" charset="0"/>
                <a:sym typeface="Symbol" pitchFamily="18" charset="2"/>
              </a:rPr>
              <a:t>           </a:t>
            </a:r>
            <a:r>
              <a:rPr lang="es-ES" sz="2800" dirty="0" smtClean="0">
                <a:latin typeface="Arial" charset="0"/>
                <a:sym typeface="Symbol" pitchFamily="18" charset="2"/>
              </a:rPr>
              <a:t></a:t>
            </a:r>
            <a:r>
              <a:rPr lang="es-ES" sz="2800" dirty="0" smtClean="0">
                <a:latin typeface="Arial" charset="0"/>
              </a:rPr>
              <a:t>  V = n RT</a:t>
            </a:r>
            <a:endParaRPr lang="es-ES" sz="2800" dirty="0" smtClean="0">
              <a:latin typeface="Arial" charset="0"/>
              <a:sym typeface="Symbol" pitchFamily="18" charset="2"/>
            </a:endParaRPr>
          </a:p>
          <a:p>
            <a:pPr algn="just" eaLnBrk="1" hangingPunct="1">
              <a:lnSpc>
                <a:spcPct val="80000"/>
              </a:lnSpc>
              <a:buFont typeface="Wingdings" pitchFamily="2" charset="2"/>
              <a:buNone/>
              <a:defRPr/>
            </a:pPr>
            <a:r>
              <a:rPr lang="es-ES" sz="2800" dirty="0" smtClean="0">
                <a:latin typeface="Arial" charset="0"/>
                <a:sym typeface="Symbol" pitchFamily="18" charset="2"/>
              </a:rPr>
              <a:t>                 n</a:t>
            </a:r>
          </a:p>
          <a:p>
            <a:pPr algn="just" eaLnBrk="1" hangingPunct="1">
              <a:lnSpc>
                <a:spcPct val="80000"/>
              </a:lnSpc>
              <a:buFont typeface="Wingdings" pitchFamily="2" charset="2"/>
              <a:buNone/>
              <a:defRPr/>
            </a:pPr>
            <a:r>
              <a:rPr lang="es-ES" sz="2800" dirty="0" smtClean="0">
                <a:latin typeface="Arial" charset="0"/>
                <a:sym typeface="Symbol" pitchFamily="18" charset="2"/>
              </a:rPr>
              <a:t>       </a:t>
            </a:r>
            <a:r>
              <a:rPr lang="es-ES" sz="2800" dirty="0" smtClean="0">
                <a:latin typeface="Arial" charset="0"/>
              </a:rPr>
              <a:t>  = ----- RT</a:t>
            </a:r>
          </a:p>
          <a:p>
            <a:pPr algn="just" eaLnBrk="1" hangingPunct="1">
              <a:lnSpc>
                <a:spcPct val="80000"/>
              </a:lnSpc>
              <a:buFont typeface="Wingdings" pitchFamily="2" charset="2"/>
              <a:buNone/>
              <a:defRPr/>
            </a:pPr>
            <a:r>
              <a:rPr lang="es-ES" sz="2800" dirty="0" smtClean="0">
                <a:latin typeface="Arial" charset="0"/>
              </a:rPr>
              <a:t>                 V</a:t>
            </a:r>
            <a:endParaRPr lang="es-ES" sz="2800" dirty="0" smtClean="0">
              <a:latin typeface="Arial" charset="0"/>
              <a:sym typeface="Symbol" pitchFamily="18" charset="2"/>
            </a:endParaRPr>
          </a:p>
          <a:p>
            <a:pPr algn="just" eaLnBrk="1" hangingPunct="1">
              <a:lnSpc>
                <a:spcPct val="80000"/>
              </a:lnSpc>
              <a:buFont typeface="Wingdings" pitchFamily="2" charset="2"/>
              <a:buNone/>
              <a:defRPr/>
            </a:pPr>
            <a:r>
              <a:rPr lang="es-ES" sz="1800" dirty="0" smtClean="0">
                <a:latin typeface="Arial" charset="0"/>
                <a:sym typeface="Symbol" pitchFamily="18" charset="2"/>
              </a:rPr>
              <a:t>    </a:t>
            </a:r>
          </a:p>
          <a:p>
            <a:pPr algn="just" eaLnBrk="1" hangingPunct="1">
              <a:lnSpc>
                <a:spcPct val="80000"/>
              </a:lnSpc>
              <a:buFont typeface="Wingdings" pitchFamily="2" charset="2"/>
              <a:buNone/>
              <a:defRPr/>
            </a:pPr>
            <a:r>
              <a:rPr lang="es-ES" sz="1800" dirty="0" smtClean="0">
                <a:latin typeface="Arial" charset="0"/>
              </a:rPr>
              <a:t>		                                                                                 </a:t>
            </a:r>
            <a:r>
              <a:rPr lang="es-ES" sz="2000" dirty="0" smtClean="0">
                <a:latin typeface="Arial" charset="0"/>
              </a:rPr>
              <a:t>M : molaridad de</a:t>
            </a:r>
          </a:p>
          <a:p>
            <a:pPr algn="just" eaLnBrk="1" hangingPunct="1">
              <a:lnSpc>
                <a:spcPct val="80000"/>
              </a:lnSpc>
              <a:buFont typeface="Wingdings" pitchFamily="2" charset="2"/>
              <a:buNone/>
              <a:defRPr/>
            </a:pPr>
            <a:r>
              <a:rPr lang="en-GB" sz="1800" dirty="0" smtClean="0">
                <a:latin typeface="Arial" charset="0"/>
              </a:rPr>
              <a:t>                                                                                                      </a:t>
            </a:r>
            <a:r>
              <a:rPr lang="en-GB" sz="2000" dirty="0" smtClean="0">
                <a:latin typeface="Arial" charset="0"/>
              </a:rPr>
              <a:t>la </a:t>
            </a:r>
            <a:r>
              <a:rPr lang="en-GB" sz="2000" dirty="0" err="1" smtClean="0">
                <a:latin typeface="Arial" charset="0"/>
              </a:rPr>
              <a:t>disolución</a:t>
            </a:r>
            <a:endParaRPr lang="en-GB" sz="2000" dirty="0" smtClean="0">
              <a:latin typeface="Arial" charset="0"/>
            </a:endParaRPr>
          </a:p>
          <a:p>
            <a:pPr algn="just" eaLnBrk="1" hangingPunct="1">
              <a:lnSpc>
                <a:spcPct val="80000"/>
              </a:lnSpc>
              <a:buFont typeface="Wingdings" pitchFamily="2" charset="2"/>
              <a:buNone/>
              <a:defRPr/>
            </a:pPr>
            <a:r>
              <a:rPr lang="en-GB" sz="1800" dirty="0" smtClean="0">
                <a:latin typeface="Arial" charset="0"/>
              </a:rPr>
              <a:t/>
            </a:r>
            <a:br>
              <a:rPr lang="en-GB" sz="1800" dirty="0" smtClean="0">
                <a:latin typeface="Arial" charset="0"/>
              </a:rPr>
            </a:br>
            <a:endParaRPr lang="en-GB" sz="1800" dirty="0" smtClean="0">
              <a:latin typeface="Arial" charset="0"/>
            </a:endParaRPr>
          </a:p>
        </p:txBody>
      </p:sp>
      <p:sp>
        <p:nvSpPr>
          <p:cNvPr id="40964" name="Text Box 4"/>
          <p:cNvSpPr txBox="1">
            <a:spLocks noChangeArrowheads="1"/>
          </p:cNvSpPr>
          <p:nvPr/>
        </p:nvSpPr>
        <p:spPr bwMode="auto">
          <a:xfrm>
            <a:off x="1835150" y="5589588"/>
            <a:ext cx="1871663" cy="588962"/>
          </a:xfrm>
          <a:prstGeom prst="rect">
            <a:avLst/>
          </a:prstGeom>
          <a:solidFill>
            <a:schemeClr val="tx2"/>
          </a:solidFill>
          <a:ln w="9525">
            <a:solidFill>
              <a:srgbClr val="000000"/>
            </a:solidFill>
            <a:miter lim="800000"/>
            <a:headEnd/>
            <a:tailEnd/>
          </a:ln>
          <a:effectLst/>
        </p:spPr>
        <p:txBody>
          <a:bodyPr>
            <a:spAutoFit/>
          </a:bodyPr>
          <a:lstStyle/>
          <a:p>
            <a:pPr algn="ctr">
              <a:spcBef>
                <a:spcPct val="50000"/>
              </a:spcBef>
              <a:defRPr/>
            </a:pPr>
            <a:r>
              <a:rPr lang="es-ES" sz="3200">
                <a:solidFill>
                  <a:srgbClr val="000000"/>
                </a:solidFill>
                <a:effectLst>
                  <a:outerShdw blurRad="38100" dist="38100" dir="2700000" algn="tl">
                    <a:srgbClr val="FFFFFF"/>
                  </a:outerShdw>
                </a:effectLst>
                <a:sym typeface="Symbol" pitchFamily="18" charset="2"/>
              </a:rPr>
              <a:t></a:t>
            </a:r>
            <a:r>
              <a:rPr lang="es-ES" sz="3200">
                <a:solidFill>
                  <a:srgbClr val="000000"/>
                </a:solidFill>
                <a:effectLst>
                  <a:outerShdw blurRad="38100" dist="38100" dir="2700000" algn="tl">
                    <a:srgbClr val="FFFFFF"/>
                  </a:outerShdw>
                </a:effectLst>
              </a:rPr>
              <a:t> = MRT</a:t>
            </a:r>
            <a:endParaRPr lang="en-GB" sz="3200">
              <a:solidFill>
                <a:srgbClr val="000000"/>
              </a:solidFill>
              <a:effectLst>
                <a:outerShdw blurRad="38100" dist="38100" dir="2700000" algn="tl">
                  <a:srgbClr val="FFFFFF"/>
                </a:outerShdw>
              </a:effectLst>
            </a:endParaRPr>
          </a:p>
        </p:txBody>
      </p:sp>
      <p:pic>
        <p:nvPicPr>
          <p:cNvPr id="68612" name="Picture 6" descr="esquema%20presion%20osmo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351311"/>
            <a:ext cx="5364163"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half" idx="1"/>
          </p:nvPr>
        </p:nvSpPr>
        <p:spPr>
          <a:xfrm>
            <a:off x="250825" y="784225"/>
            <a:ext cx="4214813" cy="5381625"/>
          </a:xfrm>
        </p:spPr>
        <p:txBody>
          <a:bodyPr/>
          <a:lstStyle/>
          <a:p>
            <a:pPr algn="just" eaLnBrk="1" hangingPunct="1">
              <a:lnSpc>
                <a:spcPct val="90000"/>
              </a:lnSpc>
              <a:buFont typeface="Wingdings" pitchFamily="2" charset="2"/>
              <a:buNone/>
              <a:defRPr/>
            </a:pPr>
            <a:r>
              <a:rPr lang="es-ES_tradnl" sz="2800" dirty="0" smtClean="0">
                <a:latin typeface="Arial" pitchFamily="34" charset="0"/>
                <a:cs typeface="Arial" pitchFamily="34" charset="0"/>
              </a:rPr>
              <a:t>   Cubre las tres cuartas partes de la superficie de la Tierra.</a:t>
            </a:r>
          </a:p>
          <a:p>
            <a:pPr algn="just" eaLnBrk="1" hangingPunct="1">
              <a:lnSpc>
                <a:spcPct val="90000"/>
              </a:lnSpc>
              <a:buFont typeface="Wingdings" pitchFamily="2" charset="2"/>
              <a:buNone/>
              <a:defRPr/>
            </a:pPr>
            <a:r>
              <a:rPr lang="es-ES_tradnl" sz="2800" dirty="0" smtClean="0">
                <a:latin typeface="Arial" pitchFamily="34" charset="0"/>
                <a:cs typeface="Arial" pitchFamily="34" charset="0"/>
              </a:rPr>
              <a:t>   Pero, el agua no es en absoluto un líquido ordinario, es en realidad, bastante extraordinaria.</a:t>
            </a:r>
          </a:p>
          <a:p>
            <a:pPr algn="just" eaLnBrk="1" hangingPunct="1">
              <a:lnSpc>
                <a:spcPct val="90000"/>
              </a:lnSpc>
              <a:buFont typeface="Wingdings" pitchFamily="2" charset="2"/>
              <a:buNone/>
              <a:defRPr/>
            </a:pPr>
            <a:r>
              <a:rPr lang="es-ES_tradnl" sz="2800" dirty="0" smtClean="0">
                <a:latin typeface="Arial" pitchFamily="34" charset="0"/>
                <a:cs typeface="Arial" pitchFamily="34" charset="0"/>
              </a:rPr>
              <a:t>   Si no lo fuera, es improbable que alguna vez pudiese haber evolucionado la vida sobre la Tierra.</a:t>
            </a:r>
          </a:p>
          <a:p>
            <a:pPr eaLnBrk="1" hangingPunct="1">
              <a:lnSpc>
                <a:spcPct val="90000"/>
              </a:lnSpc>
              <a:buFont typeface="Wingdings" pitchFamily="2" charset="2"/>
              <a:buBlip>
                <a:blip r:embed="rId2"/>
              </a:buBlip>
              <a:defRPr/>
            </a:pPr>
            <a:endParaRPr lang="es-ES" sz="2400" dirty="0" smtClean="0"/>
          </a:p>
        </p:txBody>
      </p:sp>
      <p:pic>
        <p:nvPicPr>
          <p:cNvPr id="31747" name="Picture 7" descr="tierra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r="3014"/>
          <a:stretch>
            <a:fillRect/>
          </a:stretch>
        </p:blipFill>
        <p:spPr>
          <a:xfrm>
            <a:off x="4643438" y="1557338"/>
            <a:ext cx="3702050" cy="3816350"/>
          </a:xfrm>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428750"/>
            <a:ext cx="8072438"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755576" y="5085184"/>
            <a:ext cx="2736304" cy="523220"/>
          </a:xfrm>
          <a:prstGeom prst="rect">
            <a:avLst/>
          </a:prstGeom>
          <a:solidFill>
            <a:schemeClr val="tx1"/>
          </a:solidFill>
        </p:spPr>
        <p:txBody>
          <a:bodyPr wrap="square" rtlCol="0">
            <a:spAutoFit/>
          </a:bodyPr>
          <a:lstStyle/>
          <a:p>
            <a:endParaRPr lang="es-PE"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descr="agua25.gif (19929 bytes)"/>
          <p:cNvPicPr>
            <a:picLocks noGrp="1" noChangeAspect="1" noChangeArrowheads="1"/>
          </p:cNvPicPr>
          <p:nvPr>
            <p:ph idx="1"/>
          </p:nvPr>
        </p:nvPicPr>
        <p:blipFill>
          <a:blip r:embed="rId2" r:link="rId3">
            <a:extLst>
              <a:ext uri="{28A0092B-C50C-407E-A947-70E740481C1C}">
                <a14:useLocalDpi xmlns:a14="http://schemas.microsoft.com/office/drawing/2010/main" val="0"/>
              </a:ext>
            </a:extLst>
          </a:blip>
          <a:srcRect/>
          <a:stretch>
            <a:fillRect/>
          </a:stretch>
        </p:blipFill>
        <p:spPr>
          <a:xfrm>
            <a:off x="2643188" y="3071813"/>
            <a:ext cx="3714750" cy="3486150"/>
          </a:xfrm>
          <a:noFill/>
          <a:extLst>
            <a:ext uri="{909E8E84-426E-40DD-AFC4-6F175D3DCCD1}">
              <a14:hiddenFill xmlns:a14="http://schemas.microsoft.com/office/drawing/2010/main">
                <a:solidFill>
                  <a:srgbClr val="FFFFFF"/>
                </a:solidFill>
              </a14:hiddenFill>
            </a:ext>
          </a:extLst>
        </p:spPr>
      </p:pic>
      <p:pic>
        <p:nvPicPr>
          <p:cNvPr id="7065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642938"/>
            <a:ext cx="5997575"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07504" y="837456"/>
            <a:ext cx="8497888" cy="5903912"/>
          </a:xfrm>
        </p:spPr>
        <p:txBody>
          <a:bodyPr/>
          <a:lstStyle/>
          <a:p>
            <a:pPr algn="just" eaLnBrk="1" hangingPunct="1">
              <a:lnSpc>
                <a:spcPct val="80000"/>
              </a:lnSpc>
              <a:buFont typeface="Wingdings" pitchFamily="2" charset="2"/>
              <a:buNone/>
              <a:defRPr/>
            </a:pPr>
            <a:r>
              <a:rPr lang="es-ES" sz="1800" b="1" dirty="0" smtClean="0">
                <a:solidFill>
                  <a:srgbClr val="FFC000"/>
                </a:solidFill>
              </a:rPr>
              <a:t>       </a:t>
            </a:r>
            <a:r>
              <a:rPr lang="es-ES" sz="2800" b="1" dirty="0" smtClean="0">
                <a:solidFill>
                  <a:srgbClr val="FFC000"/>
                </a:solidFill>
                <a:latin typeface="Arial" charset="0"/>
              </a:rPr>
              <a:t>-DISOLUCIONES ELECTROLÍTICAS</a:t>
            </a:r>
            <a:endParaRPr lang="es-ES" sz="2800" dirty="0" smtClean="0">
              <a:solidFill>
                <a:srgbClr val="FFC000"/>
              </a:solidFill>
              <a:latin typeface="Arial" charset="0"/>
            </a:endParaRPr>
          </a:p>
          <a:p>
            <a:pPr algn="just" eaLnBrk="1" hangingPunct="1">
              <a:lnSpc>
                <a:spcPct val="80000"/>
              </a:lnSpc>
              <a:buFont typeface="Wingdings" pitchFamily="2" charset="2"/>
              <a:buNone/>
              <a:defRPr/>
            </a:pPr>
            <a:r>
              <a:rPr lang="es-ES" sz="2400" dirty="0" smtClean="0">
                <a:latin typeface="Arial" charset="0"/>
              </a:rPr>
              <a:t>     La disolución de electrolitos en iones tienen una influencia directa en las propiedades de las disoluciones, que están determinadas por el número de partículas presentes.</a:t>
            </a:r>
          </a:p>
          <a:p>
            <a:pPr algn="just" eaLnBrk="1" hangingPunct="1">
              <a:lnSpc>
                <a:spcPct val="80000"/>
              </a:lnSpc>
              <a:buFont typeface="Wingdings" pitchFamily="2" charset="2"/>
              <a:buNone/>
              <a:defRPr/>
            </a:pPr>
            <a:r>
              <a:rPr lang="es-ES" sz="2400" dirty="0" smtClean="0">
                <a:latin typeface="Arial" charset="0"/>
              </a:rPr>
              <a:t>     Una medida del grado en el que los electrolitos se disocian es el factor de </a:t>
            </a:r>
            <a:r>
              <a:rPr lang="es-ES" sz="2400" dirty="0" smtClean="0">
                <a:solidFill>
                  <a:srgbClr val="FFFF00"/>
                </a:solidFill>
                <a:latin typeface="Arial" charset="0"/>
              </a:rPr>
              <a:t>VAN´T HOFF: </a:t>
            </a:r>
            <a:r>
              <a:rPr lang="es-ES" sz="2400" b="1" dirty="0" smtClean="0">
                <a:solidFill>
                  <a:srgbClr val="FF0000"/>
                </a:solidFill>
                <a:latin typeface="Arial" charset="0"/>
              </a:rPr>
              <a:t>i</a:t>
            </a:r>
            <a:r>
              <a:rPr lang="es-ES" sz="2400" dirty="0" smtClean="0">
                <a:latin typeface="Arial" charset="0"/>
              </a:rPr>
              <a:t>. Este factor es la relación entre el valor real de una propiedad </a:t>
            </a:r>
            <a:r>
              <a:rPr lang="es-ES" sz="2400" dirty="0" err="1" smtClean="0">
                <a:latin typeface="Arial" charset="0"/>
              </a:rPr>
              <a:t>coligativa</a:t>
            </a:r>
            <a:r>
              <a:rPr lang="es-ES" sz="2400" dirty="0" smtClean="0">
                <a:latin typeface="Arial" charset="0"/>
              </a:rPr>
              <a:t> y el valor calculado, considerando que la sustancia  es un no electrolito.</a:t>
            </a:r>
            <a:endParaRPr lang="es-ES" sz="2400" b="1" dirty="0" smtClean="0">
              <a:latin typeface="Arial" charset="0"/>
            </a:endParaRPr>
          </a:p>
          <a:p>
            <a:pPr algn="just" eaLnBrk="1" hangingPunct="1">
              <a:lnSpc>
                <a:spcPct val="80000"/>
              </a:lnSpc>
              <a:buFont typeface="Wingdings" pitchFamily="2" charset="2"/>
              <a:buNone/>
              <a:defRPr/>
            </a:pPr>
            <a:r>
              <a:rPr lang="es-ES" sz="2400" b="1" dirty="0" smtClean="0">
                <a:latin typeface="Arial" charset="0"/>
              </a:rPr>
              <a:t>      </a:t>
            </a:r>
            <a:r>
              <a:rPr lang="es-ES" sz="2400" b="1" dirty="0" err="1" smtClean="0">
                <a:latin typeface="Arial" charset="0"/>
              </a:rPr>
              <a:t>Ejm</a:t>
            </a:r>
            <a:r>
              <a:rPr lang="es-ES" sz="2400" b="1" dirty="0" smtClean="0">
                <a:latin typeface="Arial" charset="0"/>
              </a:rPr>
              <a:t>:				</a:t>
            </a:r>
          </a:p>
          <a:p>
            <a:pPr algn="just" eaLnBrk="1" hangingPunct="1">
              <a:lnSpc>
                <a:spcPct val="80000"/>
              </a:lnSpc>
              <a:buFont typeface="Wingdings" pitchFamily="2" charset="2"/>
              <a:buNone/>
              <a:defRPr/>
            </a:pPr>
            <a:endParaRPr lang="es-ES" sz="2400" dirty="0" smtClean="0">
              <a:latin typeface="Arial" charset="0"/>
            </a:endParaRPr>
          </a:p>
          <a:p>
            <a:pPr algn="just" eaLnBrk="1" hangingPunct="1">
              <a:lnSpc>
                <a:spcPct val="80000"/>
              </a:lnSpc>
              <a:buFont typeface="Wingdings" pitchFamily="2" charset="2"/>
              <a:buNone/>
              <a:defRPr/>
            </a:pPr>
            <a:endParaRPr lang="es-ES" sz="2400" dirty="0" smtClean="0">
              <a:latin typeface="Arial" charset="0"/>
            </a:endParaRPr>
          </a:p>
          <a:p>
            <a:pPr algn="just" eaLnBrk="1" hangingPunct="1">
              <a:lnSpc>
                <a:spcPct val="80000"/>
              </a:lnSpc>
              <a:buFont typeface="Wingdings" pitchFamily="2" charset="2"/>
              <a:buNone/>
              <a:defRPr/>
            </a:pPr>
            <a:endParaRPr lang="es-ES" sz="2400" dirty="0" smtClean="0">
              <a:latin typeface="Arial" charset="0"/>
            </a:endParaRPr>
          </a:p>
          <a:p>
            <a:pPr algn="just" eaLnBrk="1" hangingPunct="1">
              <a:lnSpc>
                <a:spcPct val="80000"/>
              </a:lnSpc>
              <a:buFont typeface="Wingdings" pitchFamily="2" charset="2"/>
              <a:buNone/>
              <a:defRPr/>
            </a:pPr>
            <a:r>
              <a:rPr lang="es-ES" sz="2400" dirty="0" smtClean="0">
                <a:latin typeface="Arial" charset="0"/>
              </a:rPr>
              <a:t>     también:			</a:t>
            </a:r>
            <a:endParaRPr lang="en-GB" sz="2400" dirty="0" smtClean="0">
              <a:latin typeface="Arial" charset="0"/>
            </a:endParaRPr>
          </a:p>
        </p:txBody>
      </p:sp>
      <p:graphicFrame>
        <p:nvGraphicFramePr>
          <p:cNvPr id="9218" name="Object 4"/>
          <p:cNvGraphicFramePr>
            <a:graphicFrameLocks noChangeAspect="1"/>
          </p:cNvGraphicFramePr>
          <p:nvPr>
            <p:extLst>
              <p:ext uri="{D42A27DB-BD31-4B8C-83A1-F6EECF244321}">
                <p14:modId xmlns:p14="http://schemas.microsoft.com/office/powerpoint/2010/main" val="3039125212"/>
              </p:ext>
            </p:extLst>
          </p:nvPr>
        </p:nvGraphicFramePr>
        <p:xfrm>
          <a:off x="2124075" y="4111476"/>
          <a:ext cx="5545138" cy="901700"/>
        </p:xfrm>
        <a:graphic>
          <a:graphicData uri="http://schemas.openxmlformats.org/presentationml/2006/ole">
            <mc:AlternateContent xmlns:mc="http://schemas.openxmlformats.org/markup-compatibility/2006">
              <mc:Choice xmlns:v="urn:schemas-microsoft-com:vml" Requires="v">
                <p:oleObj spid="_x0000_s9281" name="Ecuación" r:id="rId3" imgW="2577960" imgH="419040" progId="Equation.3">
                  <p:embed/>
                </p:oleObj>
              </mc:Choice>
              <mc:Fallback>
                <p:oleObj name="Ecuación" r:id="rId3" imgW="257796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111476"/>
                        <a:ext cx="5545138" cy="901700"/>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5"/>
          <p:cNvGraphicFramePr>
            <a:graphicFrameLocks noChangeAspect="1"/>
          </p:cNvGraphicFramePr>
          <p:nvPr>
            <p:extLst>
              <p:ext uri="{D42A27DB-BD31-4B8C-83A1-F6EECF244321}">
                <p14:modId xmlns:p14="http://schemas.microsoft.com/office/powerpoint/2010/main" val="1128471876"/>
              </p:ext>
            </p:extLst>
          </p:nvPr>
        </p:nvGraphicFramePr>
        <p:xfrm>
          <a:off x="539552" y="5635203"/>
          <a:ext cx="7993062" cy="746125"/>
        </p:xfrm>
        <a:graphic>
          <a:graphicData uri="http://schemas.openxmlformats.org/presentationml/2006/ole">
            <mc:AlternateContent xmlns:mc="http://schemas.openxmlformats.org/markup-compatibility/2006">
              <mc:Choice xmlns:v="urn:schemas-microsoft-com:vml" Requires="v">
                <p:oleObj spid="_x0000_s9282" name="Ecuación" r:id="rId5" imgW="4483080" imgH="419040" progId="Equation.3">
                  <p:embed/>
                </p:oleObj>
              </mc:Choice>
              <mc:Fallback>
                <p:oleObj name="Ecuación" r:id="rId5" imgW="448308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5635203"/>
                        <a:ext cx="7993062" cy="746125"/>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467544" y="720675"/>
            <a:ext cx="8280400" cy="6308725"/>
          </a:xfrm>
        </p:spPr>
        <p:txBody>
          <a:bodyPr/>
          <a:lstStyle/>
          <a:p>
            <a:pPr algn="just" eaLnBrk="1" hangingPunct="1">
              <a:lnSpc>
                <a:spcPct val="90000"/>
              </a:lnSpc>
              <a:buFont typeface="Wingdings" pitchFamily="2" charset="2"/>
              <a:buNone/>
              <a:defRPr/>
            </a:pPr>
            <a:r>
              <a:rPr lang="es-ES" sz="2400" b="1" dirty="0" err="1" smtClean="0">
                <a:latin typeface="Arial" charset="0"/>
              </a:rPr>
              <a:t>Ejm</a:t>
            </a:r>
            <a:r>
              <a:rPr lang="es-ES" sz="2400" b="1" dirty="0" smtClean="0">
                <a:latin typeface="Arial" charset="0"/>
              </a:rPr>
              <a:t>:</a:t>
            </a:r>
            <a:r>
              <a:rPr lang="es-ES" sz="2400" dirty="0" smtClean="0">
                <a:latin typeface="Arial" charset="0"/>
              </a:rPr>
              <a:t> 		</a:t>
            </a:r>
          </a:p>
          <a:p>
            <a:pPr algn="just" eaLnBrk="1" hangingPunct="1">
              <a:lnSpc>
                <a:spcPct val="90000"/>
              </a:lnSpc>
              <a:buFont typeface="Wingdings" pitchFamily="2" charset="2"/>
              <a:buNone/>
              <a:defRPr/>
            </a:pPr>
            <a:r>
              <a:rPr lang="es-ES" sz="2400" dirty="0" smtClean="0">
                <a:latin typeface="Arial" charset="0"/>
              </a:rPr>
              <a:t>          Na Cl		i =2		(Na</a:t>
            </a:r>
            <a:r>
              <a:rPr lang="es-ES" sz="2400" baseline="30000" dirty="0" smtClean="0">
                <a:latin typeface="Arial" charset="0"/>
              </a:rPr>
              <a:t>+</a:t>
            </a:r>
            <a:r>
              <a:rPr lang="es-ES" sz="2400" dirty="0" smtClean="0">
                <a:latin typeface="Arial" charset="0"/>
              </a:rPr>
              <a:t> , Cl</a:t>
            </a:r>
            <a:r>
              <a:rPr lang="es-ES" sz="2400" baseline="30000" dirty="0" smtClean="0">
                <a:latin typeface="Arial" charset="0"/>
              </a:rPr>
              <a:t>-</a:t>
            </a:r>
            <a:r>
              <a:rPr lang="es-ES" sz="2400" dirty="0" smtClean="0">
                <a:latin typeface="Arial" charset="0"/>
              </a:rPr>
              <a:t>)</a:t>
            </a:r>
          </a:p>
          <a:p>
            <a:pPr algn="just" eaLnBrk="1" hangingPunct="1">
              <a:lnSpc>
                <a:spcPct val="90000"/>
              </a:lnSpc>
              <a:buFont typeface="Wingdings" pitchFamily="2" charset="2"/>
              <a:buNone/>
              <a:defRPr/>
            </a:pPr>
            <a:r>
              <a:rPr lang="es-ES" sz="2400" dirty="0" smtClean="0">
                <a:latin typeface="Arial" charset="0"/>
              </a:rPr>
              <a:t>          K</a:t>
            </a:r>
            <a:r>
              <a:rPr lang="es-ES" sz="2400" baseline="-25000" dirty="0" smtClean="0">
                <a:latin typeface="Arial" charset="0"/>
              </a:rPr>
              <a:t>2</a:t>
            </a:r>
            <a:r>
              <a:rPr lang="es-ES" sz="2400" dirty="0" smtClean="0">
                <a:latin typeface="Arial" charset="0"/>
              </a:rPr>
              <a:t> SO</a:t>
            </a:r>
            <a:r>
              <a:rPr lang="es-ES" sz="2400" baseline="-25000" dirty="0" smtClean="0">
                <a:latin typeface="Arial" charset="0"/>
              </a:rPr>
              <a:t>4</a:t>
            </a:r>
            <a:r>
              <a:rPr lang="es-ES" sz="2400" dirty="0" smtClean="0">
                <a:latin typeface="Arial" charset="0"/>
              </a:rPr>
              <a:t>		i =3		(2K</a:t>
            </a:r>
            <a:r>
              <a:rPr lang="es-ES" sz="2400" baseline="30000" dirty="0" smtClean="0">
                <a:latin typeface="Arial" charset="0"/>
              </a:rPr>
              <a:t>+</a:t>
            </a:r>
            <a:r>
              <a:rPr lang="es-ES" sz="2400" dirty="0" smtClean="0">
                <a:latin typeface="Arial" charset="0"/>
              </a:rPr>
              <a:t> , SO</a:t>
            </a:r>
            <a:r>
              <a:rPr lang="es-ES" sz="2400" baseline="-25000" dirty="0" smtClean="0">
                <a:latin typeface="Arial" charset="0"/>
              </a:rPr>
              <a:t>4</a:t>
            </a:r>
            <a:r>
              <a:rPr lang="es-ES" sz="2400" baseline="30000" dirty="0" smtClean="0">
                <a:latin typeface="Arial" charset="0"/>
              </a:rPr>
              <a:t>2-</a:t>
            </a:r>
            <a:r>
              <a:rPr lang="es-ES" sz="2400" dirty="0" smtClean="0">
                <a:latin typeface="Arial" charset="0"/>
              </a:rPr>
              <a:t>)</a:t>
            </a:r>
          </a:p>
          <a:p>
            <a:pPr algn="just" eaLnBrk="1" hangingPunct="1">
              <a:lnSpc>
                <a:spcPct val="90000"/>
              </a:lnSpc>
              <a:buFont typeface="Wingdings" pitchFamily="2" charset="2"/>
              <a:buNone/>
              <a:defRPr/>
            </a:pPr>
            <a:endParaRPr lang="es-ES" sz="900" dirty="0" smtClean="0">
              <a:latin typeface="Arial" charset="0"/>
            </a:endParaRPr>
          </a:p>
          <a:p>
            <a:pPr algn="just" eaLnBrk="1" hangingPunct="1">
              <a:lnSpc>
                <a:spcPct val="90000"/>
              </a:lnSpc>
              <a:buFont typeface="Wingdings" pitchFamily="2" charset="2"/>
              <a:buNone/>
              <a:defRPr/>
            </a:pPr>
            <a:r>
              <a:rPr lang="es-ES" sz="2400" dirty="0" smtClean="0">
                <a:latin typeface="Arial" charset="0"/>
              </a:rPr>
              <a:t>También:</a:t>
            </a:r>
          </a:p>
          <a:p>
            <a:pPr algn="just">
              <a:lnSpc>
                <a:spcPct val="90000"/>
              </a:lnSpc>
              <a:buNone/>
              <a:defRPr/>
            </a:pPr>
            <a:r>
              <a:rPr lang="es-ES" sz="2400" dirty="0" smtClean="0">
                <a:latin typeface="Arial" charset="0"/>
              </a:rPr>
              <a:t>                                                        </a:t>
            </a:r>
            <a:r>
              <a:rPr lang="he-IL" sz="2800" b="1" dirty="0" smtClean="0">
                <a:cs typeface="Arial" charset="0"/>
              </a:rPr>
              <a:t>ע</a:t>
            </a:r>
            <a:r>
              <a:rPr lang="es-PE" sz="2400" b="1" dirty="0" smtClean="0">
                <a:solidFill>
                  <a:srgbClr val="000000"/>
                </a:solidFill>
                <a:cs typeface="Arial" charset="0"/>
              </a:rPr>
              <a:t> </a:t>
            </a:r>
            <a:r>
              <a:rPr lang="es-ES" sz="2400" dirty="0" smtClean="0">
                <a:latin typeface="Arial" charset="0"/>
              </a:rPr>
              <a:t>: IONES PRESENTES</a:t>
            </a:r>
          </a:p>
          <a:p>
            <a:pPr algn="just" eaLnBrk="1" hangingPunct="1">
              <a:lnSpc>
                <a:spcPct val="90000"/>
              </a:lnSpc>
              <a:buFont typeface="Wingdings" pitchFamily="2" charset="2"/>
              <a:buNone/>
              <a:defRPr/>
            </a:pPr>
            <a:r>
              <a:rPr lang="es-ES" sz="2400" dirty="0" smtClean="0">
                <a:latin typeface="Arial" charset="0"/>
              </a:rPr>
              <a:t>                                                             EN LA SOLUCIÓN</a:t>
            </a:r>
          </a:p>
          <a:p>
            <a:pPr algn="just" eaLnBrk="1" hangingPunct="1">
              <a:lnSpc>
                <a:spcPct val="90000"/>
              </a:lnSpc>
              <a:buFont typeface="Wingdings" pitchFamily="2" charset="2"/>
              <a:buNone/>
              <a:defRPr/>
            </a:pPr>
            <a:endParaRPr lang="es-ES" sz="1000" dirty="0" smtClean="0">
              <a:solidFill>
                <a:srgbClr val="FF66FF"/>
              </a:solidFill>
              <a:latin typeface="Arial" charset="0"/>
            </a:endParaRPr>
          </a:p>
          <a:p>
            <a:pPr algn="just" eaLnBrk="1" hangingPunct="1">
              <a:lnSpc>
                <a:spcPct val="90000"/>
              </a:lnSpc>
              <a:buFont typeface="Wingdings" pitchFamily="2" charset="2"/>
              <a:buNone/>
              <a:defRPr/>
            </a:pPr>
            <a:r>
              <a:rPr lang="es-ES" sz="2400" b="1" dirty="0" smtClean="0">
                <a:solidFill>
                  <a:srgbClr val="FF66FF"/>
                </a:solidFill>
                <a:latin typeface="Arial" charset="0"/>
              </a:rPr>
              <a:t>GRADO DE DISOCIACIÓN(</a:t>
            </a:r>
            <a:r>
              <a:rPr lang="es-ES" sz="2800" b="1" dirty="0" smtClean="0">
                <a:solidFill>
                  <a:srgbClr val="FF66FF"/>
                </a:solidFill>
                <a:latin typeface="Arial" charset="0"/>
                <a:sym typeface="Symbol" pitchFamily="18" charset="2"/>
              </a:rPr>
              <a:t></a:t>
            </a:r>
            <a:r>
              <a:rPr lang="es-ES" sz="2400" b="1" dirty="0" smtClean="0">
                <a:solidFill>
                  <a:srgbClr val="FF66FF"/>
                </a:solidFill>
                <a:latin typeface="Arial" charset="0"/>
              </a:rPr>
              <a:t>)</a:t>
            </a:r>
          </a:p>
          <a:p>
            <a:pPr algn="just" eaLnBrk="1" hangingPunct="1">
              <a:lnSpc>
                <a:spcPct val="90000"/>
              </a:lnSpc>
              <a:buFont typeface="Wingdings" pitchFamily="2" charset="2"/>
              <a:buNone/>
              <a:defRPr/>
            </a:pPr>
            <a:endParaRPr lang="es-ES" sz="2400" b="1" dirty="0" smtClean="0">
              <a:solidFill>
                <a:srgbClr val="FF66FF"/>
              </a:solidFill>
              <a:latin typeface="Arial" charset="0"/>
            </a:endParaRPr>
          </a:p>
          <a:p>
            <a:pPr algn="just" eaLnBrk="1" hangingPunct="1">
              <a:lnSpc>
                <a:spcPct val="90000"/>
              </a:lnSpc>
              <a:buFont typeface="Wingdings" pitchFamily="2" charset="2"/>
              <a:buNone/>
              <a:defRPr/>
            </a:pPr>
            <a:endParaRPr lang="es-ES" sz="2400" dirty="0" smtClean="0">
              <a:solidFill>
                <a:srgbClr val="FF66FF"/>
              </a:solidFill>
              <a:latin typeface="Arial" charset="0"/>
            </a:endParaRPr>
          </a:p>
          <a:p>
            <a:pPr algn="just" eaLnBrk="1" hangingPunct="1">
              <a:lnSpc>
                <a:spcPct val="90000"/>
              </a:lnSpc>
              <a:buFont typeface="Wingdings" pitchFamily="2" charset="2"/>
              <a:buNone/>
              <a:defRPr/>
            </a:pPr>
            <a:endParaRPr lang="es-ES" sz="2400" dirty="0">
              <a:solidFill>
                <a:srgbClr val="FF66FF"/>
              </a:solidFill>
              <a:latin typeface="Arial" charset="0"/>
            </a:endParaRPr>
          </a:p>
          <a:p>
            <a:pPr algn="just" eaLnBrk="1" hangingPunct="1">
              <a:lnSpc>
                <a:spcPct val="90000"/>
              </a:lnSpc>
              <a:buFont typeface="Wingdings" pitchFamily="2" charset="2"/>
              <a:buNone/>
              <a:defRPr/>
            </a:pPr>
            <a:endParaRPr lang="es-ES" sz="900" dirty="0" smtClean="0">
              <a:latin typeface="Arial" charset="0"/>
            </a:endParaRPr>
          </a:p>
          <a:p>
            <a:pPr algn="just" eaLnBrk="1" hangingPunct="1">
              <a:lnSpc>
                <a:spcPct val="90000"/>
              </a:lnSpc>
              <a:buFont typeface="Wingdings" pitchFamily="2" charset="2"/>
              <a:buNone/>
              <a:defRPr/>
            </a:pPr>
            <a:r>
              <a:rPr lang="es-ES" sz="2400" dirty="0" smtClean="0">
                <a:latin typeface="Arial" charset="0"/>
              </a:rPr>
              <a:t>Si     </a:t>
            </a:r>
            <a:r>
              <a:rPr lang="es-ES" sz="2800" dirty="0" smtClean="0">
                <a:latin typeface="Arial" charset="0"/>
                <a:sym typeface="Symbol" pitchFamily="18" charset="2"/>
              </a:rPr>
              <a:t></a:t>
            </a:r>
            <a:r>
              <a:rPr lang="es-ES" sz="2400" dirty="0" smtClean="0">
                <a:latin typeface="Arial" charset="0"/>
              </a:rPr>
              <a:t> = 100%         (%</a:t>
            </a:r>
            <a:r>
              <a:rPr lang="es-ES" sz="2400" dirty="0" smtClean="0">
                <a:latin typeface="Arial" charset="0"/>
                <a:sym typeface="Symbol" pitchFamily="18" charset="2"/>
              </a:rPr>
              <a:t> </a:t>
            </a:r>
            <a:r>
              <a:rPr lang="es-ES" sz="2400" dirty="0" smtClean="0">
                <a:latin typeface="Arial" charset="0"/>
              </a:rPr>
              <a:t>)    ELECTROLITO FUERTE</a:t>
            </a:r>
          </a:p>
          <a:p>
            <a:pPr algn="just" eaLnBrk="1" hangingPunct="1">
              <a:lnSpc>
                <a:spcPct val="90000"/>
              </a:lnSpc>
              <a:buFont typeface="Wingdings" pitchFamily="2" charset="2"/>
              <a:buNone/>
              <a:defRPr/>
            </a:pPr>
            <a:r>
              <a:rPr lang="es-ES" sz="2800" dirty="0" smtClean="0">
                <a:latin typeface="Arial" charset="0"/>
                <a:sym typeface="Symbol" pitchFamily="18" charset="2"/>
              </a:rPr>
              <a:t>          valores bajos      </a:t>
            </a:r>
            <a:r>
              <a:rPr lang="es-ES" sz="2400" dirty="0" smtClean="0">
                <a:latin typeface="Arial" charset="0"/>
                <a:sym typeface="Symbol" pitchFamily="18" charset="2"/>
              </a:rPr>
              <a:t>ELECTROLITO DÉBIL</a:t>
            </a:r>
            <a:r>
              <a:rPr lang="es-ES" sz="2400" dirty="0" smtClean="0">
                <a:latin typeface="Arial" charset="0"/>
              </a:rPr>
              <a:t> 		</a:t>
            </a:r>
            <a:endParaRPr lang="en-GB" sz="2400" dirty="0" smtClean="0">
              <a:latin typeface="Arial" charset="0"/>
            </a:endParaRPr>
          </a:p>
        </p:txBody>
      </p:sp>
      <p:graphicFrame>
        <p:nvGraphicFramePr>
          <p:cNvPr id="10242" name="Object 5"/>
          <p:cNvGraphicFramePr>
            <a:graphicFrameLocks noChangeAspect="1"/>
          </p:cNvGraphicFramePr>
          <p:nvPr>
            <p:extLst>
              <p:ext uri="{D42A27DB-BD31-4B8C-83A1-F6EECF244321}">
                <p14:modId xmlns:p14="http://schemas.microsoft.com/office/powerpoint/2010/main" val="870621418"/>
              </p:ext>
            </p:extLst>
          </p:nvPr>
        </p:nvGraphicFramePr>
        <p:xfrm>
          <a:off x="1907704" y="4149080"/>
          <a:ext cx="4895850" cy="950912"/>
        </p:xfrm>
        <a:graphic>
          <a:graphicData uri="http://schemas.openxmlformats.org/presentationml/2006/ole">
            <mc:AlternateContent xmlns:mc="http://schemas.openxmlformats.org/markup-compatibility/2006">
              <mc:Choice xmlns:v="urn:schemas-microsoft-com:vml" Requires="v">
                <p:oleObj spid="_x0000_s10324" name="Ecuación" r:id="rId3" imgW="2031840" imgH="393480" progId="Equation.3">
                  <p:embed/>
                </p:oleObj>
              </mc:Choice>
              <mc:Fallback>
                <p:oleObj name="Ecuación" r:id="rId3" imgW="203184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149080"/>
                        <a:ext cx="4895850" cy="950912"/>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7" name="Text Box 9"/>
          <p:cNvSpPr txBox="1">
            <a:spLocks noChangeArrowheads="1"/>
          </p:cNvSpPr>
          <p:nvPr/>
        </p:nvSpPr>
        <p:spPr bwMode="auto">
          <a:xfrm>
            <a:off x="1403350" y="2652331"/>
            <a:ext cx="3168650" cy="528638"/>
          </a:xfrm>
          <a:prstGeom prst="rect">
            <a:avLst/>
          </a:prstGeom>
          <a:solidFill>
            <a:schemeClr val="tx2"/>
          </a:solidFill>
          <a:ln w="9525">
            <a:solidFill>
              <a:srgbClr val="000000"/>
            </a:solidFill>
            <a:miter lim="800000"/>
            <a:headEnd/>
            <a:tailEnd/>
          </a:ln>
          <a:effectLst/>
        </p:spPr>
        <p:txBody>
          <a:bodyPr>
            <a:spAutoFit/>
          </a:bodyPr>
          <a:lstStyle/>
          <a:p>
            <a:pPr algn="ctr">
              <a:spcBef>
                <a:spcPct val="50000"/>
              </a:spcBef>
              <a:defRPr/>
            </a:pPr>
            <a:r>
              <a:rPr lang="es-ES" b="1" dirty="0">
                <a:solidFill>
                  <a:srgbClr val="000000"/>
                </a:solidFill>
                <a:effectLst>
                  <a:outerShdw blurRad="38100" dist="38100" dir="2700000" algn="tl">
                    <a:srgbClr val="000000"/>
                  </a:outerShdw>
                </a:effectLst>
              </a:rPr>
              <a:t>i = 1 + </a:t>
            </a:r>
            <a:r>
              <a:rPr lang="es-ES" b="1" dirty="0">
                <a:solidFill>
                  <a:srgbClr val="000000"/>
                </a:solidFill>
                <a:effectLst>
                  <a:outerShdw blurRad="38100" dist="38100" dir="2700000" algn="tl">
                    <a:srgbClr val="000000"/>
                  </a:outerShdw>
                </a:effectLst>
                <a:sym typeface="Symbol" pitchFamily="18" charset="2"/>
              </a:rPr>
              <a:t></a:t>
            </a:r>
            <a:r>
              <a:rPr lang="es-ES" b="1" dirty="0">
                <a:solidFill>
                  <a:srgbClr val="000000"/>
                </a:solidFill>
                <a:effectLst>
                  <a:outerShdw blurRad="38100" dist="38100" dir="2700000" algn="tl">
                    <a:srgbClr val="000000"/>
                  </a:outerShdw>
                </a:effectLst>
              </a:rPr>
              <a:t> ( </a:t>
            </a:r>
            <a:r>
              <a:rPr lang="he-IL" b="1" dirty="0">
                <a:solidFill>
                  <a:srgbClr val="000000"/>
                </a:solidFill>
                <a:effectLst>
                  <a:outerShdw blurRad="38100" dist="38100" dir="2700000" algn="tl">
                    <a:srgbClr val="000000"/>
                  </a:outerShdw>
                </a:effectLst>
                <a:cs typeface="Arial" charset="0"/>
              </a:rPr>
              <a:t>ע</a:t>
            </a:r>
            <a:r>
              <a:rPr lang="en-GB" b="1" dirty="0">
                <a:solidFill>
                  <a:srgbClr val="000000"/>
                </a:solidFill>
                <a:effectLst>
                  <a:outerShdw blurRad="38100" dist="38100" dir="2700000" algn="tl">
                    <a:srgbClr val="000000"/>
                  </a:outerShdw>
                </a:effectLst>
                <a:cs typeface="Arial" charset="0"/>
              </a:rPr>
              <a:t>  </a:t>
            </a:r>
            <a:r>
              <a:rPr lang="es-ES" b="1" dirty="0">
                <a:solidFill>
                  <a:srgbClr val="000000"/>
                </a:solidFill>
                <a:effectLst>
                  <a:outerShdw blurRad="38100" dist="38100" dir="2700000" algn="tl">
                    <a:srgbClr val="000000"/>
                  </a:outerShdw>
                </a:effectLst>
              </a:rPr>
              <a:t> -  1 )</a:t>
            </a:r>
            <a:endParaRPr lang="en-GB" b="1" dirty="0">
              <a:solidFill>
                <a:srgbClr val="000000"/>
              </a:solidFill>
              <a:effectLst>
                <a:outerShdw blurRad="38100" dist="38100" dir="2700000" algn="tl">
                  <a:srgbClr val="000000"/>
                </a:outerShdw>
              </a:effectLst>
            </a:endParaRPr>
          </a:p>
        </p:txBody>
      </p:sp>
      <p:graphicFrame>
        <p:nvGraphicFramePr>
          <p:cNvPr id="10244" name="Object 6"/>
          <p:cNvGraphicFramePr>
            <a:graphicFrameLocks noChangeAspect="1"/>
          </p:cNvGraphicFramePr>
          <p:nvPr>
            <p:extLst>
              <p:ext uri="{D42A27DB-BD31-4B8C-83A1-F6EECF244321}">
                <p14:modId xmlns:p14="http://schemas.microsoft.com/office/powerpoint/2010/main" val="1628973101"/>
              </p:ext>
            </p:extLst>
          </p:nvPr>
        </p:nvGraphicFramePr>
        <p:xfrm>
          <a:off x="1403350" y="360586"/>
          <a:ext cx="7421563" cy="692150"/>
        </p:xfrm>
        <a:graphic>
          <a:graphicData uri="http://schemas.openxmlformats.org/presentationml/2006/ole">
            <mc:AlternateContent xmlns:mc="http://schemas.openxmlformats.org/markup-compatibility/2006">
              <mc:Choice xmlns:v="urn:schemas-microsoft-com:vml" Requires="v">
                <p:oleObj spid="_x0000_s10325" name="Ecuación" r:id="rId5" imgW="4483080" imgH="419040" progId="Equation.3">
                  <p:embed/>
                </p:oleObj>
              </mc:Choice>
              <mc:Fallback>
                <p:oleObj name="Ecuación" r:id="rId5" imgW="448308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60586"/>
                        <a:ext cx="7421563" cy="692150"/>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23850" y="333375"/>
            <a:ext cx="8229600" cy="1441450"/>
          </a:xfrm>
        </p:spPr>
        <p:txBody>
          <a:bodyPr/>
          <a:lstStyle/>
          <a:p>
            <a:pPr eaLnBrk="1" hangingPunct="1">
              <a:buFont typeface="Wingdings" pitchFamily="2" charset="2"/>
              <a:buNone/>
              <a:defRPr/>
            </a:pPr>
            <a:endParaRPr lang="es-ES" sz="4000" smtClean="0"/>
          </a:p>
          <a:p>
            <a:pPr eaLnBrk="1" hangingPunct="1">
              <a:buFont typeface="Wingdings" pitchFamily="2" charset="2"/>
              <a:buNone/>
              <a:defRPr/>
            </a:pPr>
            <a:r>
              <a:rPr lang="es-ES" sz="2800" smtClean="0">
                <a:latin typeface="Arial" charset="0"/>
              </a:rPr>
              <a:t>Entonces:</a:t>
            </a:r>
            <a:r>
              <a:rPr lang="es-ES" sz="4000" smtClean="0"/>
              <a:t> 			</a:t>
            </a:r>
            <a:endParaRPr lang="es-ES" sz="4000" smtClean="0">
              <a:sym typeface="Symbol" pitchFamily="18" charset="2"/>
            </a:endParaRPr>
          </a:p>
        </p:txBody>
      </p:sp>
      <p:sp>
        <p:nvSpPr>
          <p:cNvPr id="44036" name="Rectangle 4"/>
          <p:cNvSpPr>
            <a:spLocks noChangeArrowheads="1"/>
          </p:cNvSpPr>
          <p:nvPr/>
        </p:nvSpPr>
        <p:spPr bwMode="auto">
          <a:xfrm>
            <a:off x="3429000" y="2286000"/>
            <a:ext cx="2087563" cy="647700"/>
          </a:xfrm>
          <a:prstGeom prst="rect">
            <a:avLst/>
          </a:prstGeom>
          <a:solidFill>
            <a:schemeClr val="tx2"/>
          </a:solidFill>
          <a:ln w="9525">
            <a:solidFill>
              <a:srgbClr val="000000"/>
            </a:solidFill>
            <a:miter lim="800000"/>
            <a:headEnd/>
            <a:tailEnd/>
          </a:ln>
          <a:effectLst/>
        </p:spPr>
        <p:txBody>
          <a:bodyPr wrap="none" anchor="ctr"/>
          <a:lstStyle/>
          <a:p>
            <a:pPr algn="ctr">
              <a:defRPr/>
            </a:pPr>
            <a:r>
              <a:rPr lang="es-ES" dirty="0">
                <a:solidFill>
                  <a:srgbClr val="000000"/>
                </a:solidFill>
                <a:effectLst>
                  <a:outerShdw blurRad="38100" dist="38100" dir="2700000" algn="tl">
                    <a:srgbClr val="FFFFFF"/>
                  </a:outerShdw>
                </a:effectLst>
                <a:sym typeface="Symbol" pitchFamily="18" charset="2"/>
              </a:rPr>
              <a:t></a:t>
            </a:r>
            <a:r>
              <a:rPr lang="es-ES" dirty="0">
                <a:solidFill>
                  <a:srgbClr val="000000"/>
                </a:solidFill>
                <a:effectLst>
                  <a:outerShdw blurRad="38100" dist="38100" dir="2700000" algn="tl">
                    <a:srgbClr val="FFFFFF"/>
                  </a:outerShdw>
                </a:effectLst>
              </a:rPr>
              <a:t>P = </a:t>
            </a:r>
            <a:r>
              <a:rPr lang="es-ES" b="1" dirty="0" smtClean="0">
                <a:solidFill>
                  <a:srgbClr val="C00000"/>
                </a:solidFill>
                <a:effectLst>
                  <a:outerShdw blurRad="38100" dist="38100" dir="2700000" algn="tl">
                    <a:srgbClr val="FFFFFF"/>
                  </a:outerShdw>
                </a:effectLst>
              </a:rPr>
              <a:t>i </a:t>
            </a:r>
            <a:r>
              <a:rPr lang="es-ES" dirty="0" smtClean="0">
                <a:solidFill>
                  <a:srgbClr val="000000"/>
                </a:solidFill>
                <a:effectLst>
                  <a:outerShdw blurRad="38100" dist="38100" dir="2700000" algn="tl">
                    <a:srgbClr val="FFFFFF"/>
                  </a:outerShdw>
                </a:effectLst>
              </a:rPr>
              <a:t>X</a:t>
            </a:r>
            <a:r>
              <a:rPr lang="es-ES" baseline="-25000" dirty="0" smtClean="0">
                <a:solidFill>
                  <a:srgbClr val="000000"/>
                </a:solidFill>
                <a:effectLst>
                  <a:outerShdw blurRad="38100" dist="38100" dir="2700000" algn="tl">
                    <a:srgbClr val="FFFFFF"/>
                  </a:outerShdw>
                </a:effectLst>
              </a:rPr>
              <a:t>2</a:t>
            </a:r>
            <a:r>
              <a:rPr lang="es-ES" dirty="0" smtClean="0">
                <a:solidFill>
                  <a:srgbClr val="000000"/>
                </a:solidFill>
                <a:effectLst>
                  <a:outerShdw blurRad="38100" dist="38100" dir="2700000" algn="tl">
                    <a:srgbClr val="FFFFFF"/>
                  </a:outerShdw>
                </a:effectLst>
              </a:rPr>
              <a:t> </a:t>
            </a:r>
            <a:r>
              <a:rPr lang="es-ES" dirty="0">
                <a:solidFill>
                  <a:srgbClr val="000000"/>
                </a:solidFill>
                <a:effectLst>
                  <a:outerShdw blurRad="38100" dist="38100" dir="2700000" algn="tl">
                    <a:srgbClr val="FFFFFF"/>
                  </a:outerShdw>
                </a:effectLst>
              </a:rPr>
              <a:t>Pº</a:t>
            </a:r>
            <a:r>
              <a:rPr lang="es-ES" baseline="-25000" dirty="0">
                <a:solidFill>
                  <a:srgbClr val="000000"/>
                </a:solidFill>
                <a:effectLst>
                  <a:outerShdw blurRad="38100" dist="38100" dir="2700000" algn="tl">
                    <a:srgbClr val="FFFFFF"/>
                  </a:outerShdw>
                </a:effectLst>
              </a:rPr>
              <a:t>1</a:t>
            </a:r>
            <a:endParaRPr lang="en-GB" baseline="-25000" dirty="0">
              <a:solidFill>
                <a:srgbClr val="000000"/>
              </a:solidFill>
              <a:effectLst>
                <a:outerShdw blurRad="38100" dist="38100" dir="2700000" algn="tl">
                  <a:srgbClr val="FFFFFF"/>
                </a:outerShdw>
              </a:effectLst>
            </a:endParaRPr>
          </a:p>
        </p:txBody>
      </p:sp>
      <p:sp>
        <p:nvSpPr>
          <p:cNvPr id="44037" name="Rectangle 5"/>
          <p:cNvSpPr>
            <a:spLocks noChangeArrowheads="1"/>
          </p:cNvSpPr>
          <p:nvPr/>
        </p:nvSpPr>
        <p:spPr bwMode="auto">
          <a:xfrm>
            <a:off x="3500438" y="3214688"/>
            <a:ext cx="2055371" cy="523220"/>
          </a:xfrm>
          <a:prstGeom prst="rect">
            <a:avLst/>
          </a:prstGeom>
          <a:solidFill>
            <a:schemeClr val="tx2"/>
          </a:solidFill>
          <a:ln w="9525">
            <a:solidFill>
              <a:srgbClr val="000000"/>
            </a:solidFill>
            <a:miter lim="800000"/>
            <a:headEnd/>
            <a:tailEnd/>
          </a:ln>
          <a:effectLst/>
        </p:spPr>
        <p:txBody>
          <a:bodyPr wrap="none">
            <a:spAutoFit/>
          </a:bodyPr>
          <a:lstStyle/>
          <a:p>
            <a:pPr>
              <a:defRPr/>
            </a:pPr>
            <a:r>
              <a:rPr lang="es-ES" dirty="0">
                <a:solidFill>
                  <a:srgbClr val="000000"/>
                </a:solidFill>
                <a:effectLst>
                  <a:outerShdw blurRad="38100" dist="38100" dir="2700000" algn="tl">
                    <a:srgbClr val="FFFFFF"/>
                  </a:outerShdw>
                </a:effectLst>
                <a:sym typeface="Symbol" pitchFamily="18" charset="2"/>
              </a:rPr>
              <a:t></a:t>
            </a:r>
            <a:r>
              <a:rPr lang="es-ES" dirty="0">
                <a:solidFill>
                  <a:srgbClr val="000000"/>
                </a:solidFill>
                <a:effectLst>
                  <a:outerShdw blurRad="38100" dist="38100" dir="2700000" algn="tl">
                    <a:srgbClr val="FFFFFF"/>
                  </a:outerShdw>
                </a:effectLst>
              </a:rPr>
              <a:t>T</a:t>
            </a:r>
            <a:r>
              <a:rPr lang="es-ES" sz="2000" dirty="0">
                <a:solidFill>
                  <a:srgbClr val="000000"/>
                </a:solidFill>
                <a:effectLst>
                  <a:outerShdw blurRad="38100" dist="38100" dir="2700000" algn="tl">
                    <a:srgbClr val="FFFFFF"/>
                  </a:outerShdw>
                </a:effectLst>
              </a:rPr>
              <a:t>b</a:t>
            </a:r>
            <a:r>
              <a:rPr lang="es-ES" dirty="0">
                <a:solidFill>
                  <a:srgbClr val="000000"/>
                </a:solidFill>
                <a:effectLst>
                  <a:outerShdw blurRad="38100" dist="38100" dir="2700000" algn="tl">
                    <a:srgbClr val="FFFFFF"/>
                  </a:outerShdw>
                </a:effectLst>
              </a:rPr>
              <a:t> = </a:t>
            </a:r>
            <a:r>
              <a:rPr lang="es-ES" b="1" dirty="0" smtClean="0">
                <a:solidFill>
                  <a:srgbClr val="C00000"/>
                </a:solidFill>
                <a:effectLst>
                  <a:outerShdw blurRad="38100" dist="38100" dir="2700000" algn="tl">
                    <a:srgbClr val="FFFFFF"/>
                  </a:outerShdw>
                </a:effectLst>
              </a:rPr>
              <a:t>i </a:t>
            </a:r>
            <a:r>
              <a:rPr lang="es-ES" dirty="0" err="1" smtClean="0">
                <a:solidFill>
                  <a:srgbClr val="000000"/>
                </a:solidFill>
                <a:effectLst>
                  <a:outerShdw blurRad="38100" dist="38100" dir="2700000" algn="tl">
                    <a:srgbClr val="FFFFFF"/>
                  </a:outerShdw>
                </a:effectLst>
              </a:rPr>
              <a:t>K</a:t>
            </a:r>
            <a:r>
              <a:rPr lang="es-ES" sz="2000" dirty="0" err="1" smtClean="0">
                <a:solidFill>
                  <a:srgbClr val="000000"/>
                </a:solidFill>
                <a:effectLst>
                  <a:outerShdw blurRad="38100" dist="38100" dir="2700000" algn="tl">
                    <a:srgbClr val="FFFFFF"/>
                  </a:outerShdw>
                </a:effectLst>
              </a:rPr>
              <a:t>b</a:t>
            </a:r>
            <a:r>
              <a:rPr lang="es-ES" dirty="0" err="1" smtClean="0">
                <a:solidFill>
                  <a:srgbClr val="000000"/>
                </a:solidFill>
                <a:effectLst>
                  <a:outerShdw blurRad="38100" dist="38100" dir="2700000" algn="tl">
                    <a:srgbClr val="FFFFFF"/>
                  </a:outerShdw>
                </a:effectLst>
              </a:rPr>
              <a:t>m</a:t>
            </a:r>
            <a:endParaRPr lang="en-GB" baseline="-25000" dirty="0">
              <a:solidFill>
                <a:srgbClr val="000000"/>
              </a:solidFill>
              <a:effectLst>
                <a:outerShdw blurRad="38100" dist="38100" dir="2700000" algn="tl">
                  <a:srgbClr val="FFFFFF"/>
                </a:outerShdw>
              </a:effectLst>
            </a:endParaRPr>
          </a:p>
        </p:txBody>
      </p:sp>
      <p:sp>
        <p:nvSpPr>
          <p:cNvPr id="44041" name="Rectangle 9"/>
          <p:cNvSpPr>
            <a:spLocks noChangeArrowheads="1"/>
          </p:cNvSpPr>
          <p:nvPr/>
        </p:nvSpPr>
        <p:spPr bwMode="auto">
          <a:xfrm>
            <a:off x="3500438" y="3929063"/>
            <a:ext cx="2013693" cy="523220"/>
          </a:xfrm>
          <a:prstGeom prst="rect">
            <a:avLst/>
          </a:prstGeom>
          <a:solidFill>
            <a:schemeClr val="tx2"/>
          </a:solidFill>
          <a:ln w="9525">
            <a:solidFill>
              <a:srgbClr val="000000"/>
            </a:solidFill>
            <a:miter lim="800000"/>
            <a:headEnd/>
            <a:tailEnd/>
          </a:ln>
          <a:effectLst/>
        </p:spPr>
        <p:txBody>
          <a:bodyPr wrap="none">
            <a:spAutoFit/>
          </a:bodyPr>
          <a:lstStyle/>
          <a:p>
            <a:pPr>
              <a:defRPr/>
            </a:pPr>
            <a:r>
              <a:rPr lang="es-ES" dirty="0">
                <a:solidFill>
                  <a:srgbClr val="000000"/>
                </a:solidFill>
                <a:effectLst>
                  <a:outerShdw blurRad="38100" dist="38100" dir="2700000" algn="tl">
                    <a:srgbClr val="FFFFFF"/>
                  </a:outerShdw>
                </a:effectLst>
                <a:sym typeface="Symbol" pitchFamily="18" charset="2"/>
              </a:rPr>
              <a:t></a:t>
            </a:r>
            <a:r>
              <a:rPr lang="es-ES" dirty="0">
                <a:solidFill>
                  <a:srgbClr val="000000"/>
                </a:solidFill>
                <a:effectLst>
                  <a:outerShdw blurRad="38100" dist="38100" dir="2700000" algn="tl">
                    <a:srgbClr val="FFFFFF"/>
                  </a:outerShdw>
                </a:effectLst>
              </a:rPr>
              <a:t>T</a:t>
            </a:r>
            <a:r>
              <a:rPr lang="es-ES" sz="2000" dirty="0">
                <a:solidFill>
                  <a:srgbClr val="000000"/>
                </a:solidFill>
                <a:effectLst>
                  <a:outerShdw blurRad="38100" dist="38100" dir="2700000" algn="tl">
                    <a:srgbClr val="FFFFFF"/>
                  </a:outerShdw>
                </a:effectLst>
              </a:rPr>
              <a:t>c</a:t>
            </a:r>
            <a:r>
              <a:rPr lang="es-ES" dirty="0">
                <a:solidFill>
                  <a:srgbClr val="000000"/>
                </a:solidFill>
                <a:effectLst>
                  <a:outerShdw blurRad="38100" dist="38100" dir="2700000" algn="tl">
                    <a:srgbClr val="FFFFFF"/>
                  </a:outerShdw>
                </a:effectLst>
              </a:rPr>
              <a:t> = </a:t>
            </a:r>
            <a:r>
              <a:rPr lang="es-ES" b="1" dirty="0" smtClean="0">
                <a:solidFill>
                  <a:srgbClr val="C00000"/>
                </a:solidFill>
                <a:effectLst>
                  <a:outerShdw blurRad="38100" dist="38100" dir="2700000" algn="tl">
                    <a:srgbClr val="FFFFFF"/>
                  </a:outerShdw>
                </a:effectLst>
              </a:rPr>
              <a:t>i </a:t>
            </a:r>
            <a:r>
              <a:rPr lang="es-ES" dirty="0" err="1" smtClean="0">
                <a:solidFill>
                  <a:srgbClr val="000000"/>
                </a:solidFill>
                <a:effectLst>
                  <a:outerShdw blurRad="38100" dist="38100" dir="2700000" algn="tl">
                    <a:srgbClr val="FFFFFF"/>
                  </a:outerShdw>
                </a:effectLst>
              </a:rPr>
              <a:t>K</a:t>
            </a:r>
            <a:r>
              <a:rPr lang="es-ES" sz="1800" dirty="0" err="1" smtClean="0">
                <a:solidFill>
                  <a:srgbClr val="000000"/>
                </a:solidFill>
                <a:effectLst>
                  <a:outerShdw blurRad="38100" dist="38100" dir="2700000" algn="tl">
                    <a:srgbClr val="FFFFFF"/>
                  </a:outerShdw>
                </a:effectLst>
              </a:rPr>
              <a:t>c</a:t>
            </a:r>
            <a:r>
              <a:rPr lang="es-ES" dirty="0" err="1" smtClean="0">
                <a:solidFill>
                  <a:srgbClr val="000000"/>
                </a:solidFill>
                <a:effectLst>
                  <a:outerShdw blurRad="38100" dist="38100" dir="2700000" algn="tl">
                    <a:srgbClr val="FFFFFF"/>
                  </a:outerShdw>
                </a:effectLst>
              </a:rPr>
              <a:t>m</a:t>
            </a:r>
            <a:endParaRPr lang="en-GB" dirty="0">
              <a:solidFill>
                <a:srgbClr val="000000"/>
              </a:solidFill>
              <a:effectLst>
                <a:outerShdw blurRad="38100" dist="38100" dir="2700000" algn="tl">
                  <a:srgbClr val="FFFFFF"/>
                </a:outerShdw>
              </a:effectLst>
            </a:endParaRPr>
          </a:p>
        </p:txBody>
      </p:sp>
      <p:sp>
        <p:nvSpPr>
          <p:cNvPr id="44042" name="Rectangle 10"/>
          <p:cNvSpPr>
            <a:spLocks noChangeArrowheads="1"/>
          </p:cNvSpPr>
          <p:nvPr/>
        </p:nvSpPr>
        <p:spPr bwMode="auto">
          <a:xfrm>
            <a:off x="3643313" y="4714875"/>
            <a:ext cx="1761957" cy="523220"/>
          </a:xfrm>
          <a:prstGeom prst="rect">
            <a:avLst/>
          </a:prstGeom>
          <a:solidFill>
            <a:schemeClr val="tx2"/>
          </a:solidFill>
          <a:ln w="9525">
            <a:solidFill>
              <a:srgbClr val="000000"/>
            </a:solidFill>
            <a:miter lim="800000"/>
            <a:headEnd/>
            <a:tailEnd/>
          </a:ln>
          <a:effectLst/>
        </p:spPr>
        <p:txBody>
          <a:bodyPr wrap="none">
            <a:spAutoFit/>
          </a:bodyPr>
          <a:lstStyle/>
          <a:p>
            <a:pPr>
              <a:defRPr/>
            </a:pPr>
            <a:r>
              <a:rPr lang="es-ES" dirty="0">
                <a:solidFill>
                  <a:srgbClr val="000000"/>
                </a:solidFill>
                <a:effectLst>
                  <a:outerShdw blurRad="38100" dist="38100" dir="2700000" algn="tl">
                    <a:srgbClr val="FFFFFF"/>
                  </a:outerShdw>
                </a:effectLst>
                <a:sym typeface="Symbol" pitchFamily="18" charset="2"/>
              </a:rPr>
              <a:t></a:t>
            </a:r>
            <a:r>
              <a:rPr lang="es-ES" dirty="0">
                <a:solidFill>
                  <a:srgbClr val="000000"/>
                </a:solidFill>
                <a:effectLst>
                  <a:outerShdw blurRad="38100" dist="38100" dir="2700000" algn="tl">
                    <a:srgbClr val="FFFFFF"/>
                  </a:outerShdw>
                </a:effectLst>
              </a:rPr>
              <a:t> = </a:t>
            </a:r>
            <a:r>
              <a:rPr lang="es-ES" b="1" dirty="0" smtClean="0">
                <a:solidFill>
                  <a:srgbClr val="C00000"/>
                </a:solidFill>
                <a:effectLst>
                  <a:outerShdw blurRad="38100" dist="38100" dir="2700000" algn="tl">
                    <a:srgbClr val="FFFFFF"/>
                  </a:outerShdw>
                </a:effectLst>
              </a:rPr>
              <a:t>i </a:t>
            </a:r>
            <a:r>
              <a:rPr lang="es-ES" dirty="0" smtClean="0">
                <a:solidFill>
                  <a:srgbClr val="000000"/>
                </a:solidFill>
                <a:effectLst>
                  <a:outerShdw blurRad="38100" dist="38100" dir="2700000" algn="tl">
                    <a:srgbClr val="FFFFFF"/>
                  </a:outerShdw>
                </a:effectLst>
              </a:rPr>
              <a:t>MRT</a:t>
            </a:r>
            <a:endParaRPr lang="en-GB"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63"/>
          <p:cNvGraphicFramePr>
            <a:graphicFrameLocks noGrp="1"/>
          </p:cNvGraphicFramePr>
          <p:nvPr>
            <p:extLst>
              <p:ext uri="{D42A27DB-BD31-4B8C-83A1-F6EECF244321}">
                <p14:modId xmlns:p14="http://schemas.microsoft.com/office/powerpoint/2010/main" val="3047540256"/>
              </p:ext>
            </p:extLst>
          </p:nvPr>
        </p:nvGraphicFramePr>
        <p:xfrm>
          <a:off x="1071563" y="1500188"/>
          <a:ext cx="7000874" cy="3357565"/>
        </p:xfrm>
        <a:graphic>
          <a:graphicData uri="http://schemas.openxmlformats.org/drawingml/2006/table">
            <a:tbl>
              <a:tblPr/>
              <a:tblGrid>
                <a:gridCol w="2934224"/>
                <a:gridCol w="2090634"/>
                <a:gridCol w="1976016"/>
              </a:tblGrid>
              <a:tr h="4664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1" i="0" u="none" strike="noStrike" cap="none" normalizeH="0" baseline="0" dirty="0" smtClean="0">
                          <a:ln>
                            <a:noFill/>
                          </a:ln>
                          <a:solidFill>
                            <a:schemeClr val="tx1"/>
                          </a:solidFill>
                          <a:effectLst/>
                          <a:latin typeface="Arial" charset="0"/>
                        </a:rPr>
                        <a:t>ELECTROLITO</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1" i="0" u="none" strike="noStrike" cap="none" normalizeH="0" baseline="0" dirty="0" smtClean="0">
                          <a:ln>
                            <a:noFill/>
                          </a:ln>
                          <a:solidFill>
                            <a:schemeClr val="tx1"/>
                          </a:solidFill>
                          <a:effectLst/>
                          <a:latin typeface="Arial" charset="0"/>
                        </a:rPr>
                        <a:t>I(medido)</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b="1" i="0" u="none" strike="noStrike" cap="none" normalizeH="0" baseline="0" dirty="0" smtClean="0">
                          <a:ln>
                            <a:noFill/>
                          </a:ln>
                          <a:solidFill>
                            <a:schemeClr val="tx1"/>
                          </a:solidFill>
                          <a:effectLst/>
                          <a:latin typeface="Arial" charset="0"/>
                        </a:rPr>
                        <a:t>I(calculado)</a:t>
                      </a: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818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rPr>
                        <a:t>sacarosa</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rPr>
                        <a:t>1.0</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rPr>
                        <a:t>1.0</a:t>
                      </a: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r>
              <a:tr h="4818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rPr>
                        <a:t>HCl</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rPr>
                        <a:t>1.9</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rPr>
                        <a:t>2.0</a:t>
                      </a: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r>
              <a:tr h="4818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rPr>
                        <a:t>NaCl</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rPr>
                        <a:t>1.9</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rPr>
                        <a:t>2.0</a:t>
                      </a: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r>
              <a:tr h="4818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rPr>
                        <a:t>MgSO</a:t>
                      </a:r>
                      <a:r>
                        <a:rPr kumimoji="0" lang="es-ES" sz="2400" b="0" i="0" u="none" strike="noStrike" cap="none" normalizeH="0" baseline="-25000" smtClean="0">
                          <a:ln>
                            <a:noFill/>
                          </a:ln>
                          <a:solidFill>
                            <a:schemeClr val="tx1"/>
                          </a:solidFill>
                          <a:effectLst/>
                          <a:latin typeface="Arial" charset="0"/>
                        </a:rPr>
                        <a:t>4</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rPr>
                        <a:t>1.3</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rPr>
                        <a:t>2.0</a:t>
                      </a: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r>
              <a:tr h="4818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rPr>
                        <a:t>MgCl</a:t>
                      </a:r>
                      <a:r>
                        <a:rPr kumimoji="0" lang="es-ES" sz="2400" b="0" i="0" u="none" strike="noStrike" cap="none" normalizeH="0" baseline="-25000" smtClean="0">
                          <a:ln>
                            <a:noFill/>
                          </a:ln>
                          <a:solidFill>
                            <a:schemeClr val="tx1"/>
                          </a:solidFill>
                          <a:effectLst/>
                          <a:latin typeface="Arial" charset="0"/>
                        </a:rPr>
                        <a:t>2</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rPr>
                        <a:t>2.7</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rPr>
                        <a:t>3.0</a:t>
                      </a: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r>
              <a:tr h="4818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rPr>
                        <a:t>FeCl</a:t>
                      </a:r>
                      <a:r>
                        <a:rPr kumimoji="0" lang="es-ES" sz="2400" b="0" i="0" u="none" strike="noStrike" cap="none" normalizeH="0" baseline="-25000" dirty="0" smtClean="0">
                          <a:ln>
                            <a:noFill/>
                          </a:ln>
                          <a:solidFill>
                            <a:schemeClr val="tx1"/>
                          </a:solidFill>
                          <a:effectLst/>
                          <a:latin typeface="Arial" charset="0"/>
                        </a:rPr>
                        <a:t>3</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smtClean="0">
                          <a:ln>
                            <a:noFill/>
                          </a:ln>
                          <a:solidFill>
                            <a:schemeClr val="tx1"/>
                          </a:solidFill>
                          <a:effectLst/>
                          <a:latin typeface="Arial" charset="0"/>
                        </a:rPr>
                        <a:t>3.4</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charset="0"/>
                        </a:rPr>
                        <a:t>4.0</a:t>
                      </a: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r>
            </a:tbl>
          </a:graphicData>
        </a:graphic>
      </p:graphicFrame>
      <p:sp>
        <p:nvSpPr>
          <p:cNvPr id="72740" name="11 CuadroTexto"/>
          <p:cNvSpPr txBox="1">
            <a:spLocks noChangeArrowheads="1"/>
          </p:cNvSpPr>
          <p:nvPr/>
        </p:nvSpPr>
        <p:spPr bwMode="auto">
          <a:xfrm>
            <a:off x="857250" y="500063"/>
            <a:ext cx="7286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2400" dirty="0"/>
              <a:t>Valor del Factor de </a:t>
            </a:r>
            <a:r>
              <a:rPr lang="es-ES" altLang="es-PE" sz="2400" dirty="0">
                <a:solidFill>
                  <a:srgbClr val="FFFF00"/>
                </a:solidFill>
              </a:rPr>
              <a:t>VAN´T HOFF para disoluciones 0,05 M a 25°C</a:t>
            </a:r>
            <a:endParaRPr lang="es-PE" altLang="es-PE" sz="2400" dirty="0">
              <a:solidFill>
                <a:srgbClr val="FFFF00"/>
              </a:solidFill>
            </a:endParaRPr>
          </a:p>
        </p:txBody>
      </p:sp>
      <p:sp>
        <p:nvSpPr>
          <p:cNvPr id="4" name="AutoShape 64"/>
          <p:cNvSpPr>
            <a:spLocks noChangeArrowheads="1"/>
          </p:cNvSpPr>
          <p:nvPr/>
        </p:nvSpPr>
        <p:spPr bwMode="auto">
          <a:xfrm>
            <a:off x="642938" y="5072063"/>
            <a:ext cx="7500937" cy="642937"/>
          </a:xfrm>
          <a:prstGeom prst="wedgeRoundRectCallout">
            <a:avLst>
              <a:gd name="adj1" fmla="val -3662"/>
              <a:gd name="adj2" fmla="val -96690"/>
              <a:gd name="adj3" fmla="val 16667"/>
            </a:avLst>
          </a:prstGeom>
          <a:solidFill>
            <a:srgbClr val="7030A0"/>
          </a:solidFill>
          <a:ln w="9525">
            <a:solidFill>
              <a:schemeClr val="tx1"/>
            </a:solidFill>
            <a:miter lim="800000"/>
            <a:headEnd/>
            <a:tailEnd/>
          </a:ln>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s-ES" altLang="es-PE" sz="1800" dirty="0"/>
              <a:t>Los valores menores a los esperados se debe a la generación de pares iónicos que reducen el número de partículas</a:t>
            </a:r>
          </a:p>
        </p:txBody>
      </p:sp>
      <p:sp>
        <p:nvSpPr>
          <p:cNvPr id="5" name="Text Box 65"/>
          <p:cNvSpPr txBox="1">
            <a:spLocks noChangeArrowheads="1"/>
          </p:cNvSpPr>
          <p:nvPr/>
        </p:nvSpPr>
        <p:spPr bwMode="auto">
          <a:xfrm>
            <a:off x="1044575" y="5857875"/>
            <a:ext cx="7170738" cy="708025"/>
          </a:xfrm>
          <a:prstGeom prst="rect">
            <a:avLst/>
          </a:prstGeom>
          <a:solidFill>
            <a:srgbClr val="002060"/>
          </a:solidFill>
          <a:ln w="9525">
            <a:solidFill>
              <a:schemeClr val="tx1"/>
            </a:solidFill>
            <a:miter lim="800000"/>
            <a:headEnd/>
            <a:tailEnd/>
          </a:ln>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ES" altLang="es-PE" sz="1400" dirty="0"/>
              <a:t> </a:t>
            </a:r>
            <a:r>
              <a:rPr lang="es-ES" altLang="es-PE" sz="2000" dirty="0"/>
              <a:t>Un </a:t>
            </a:r>
            <a:r>
              <a:rPr lang="es-ES" altLang="es-PE" sz="2000" dirty="0">
                <a:solidFill>
                  <a:srgbClr val="FFFF00"/>
                </a:solidFill>
              </a:rPr>
              <a:t>par iónico </a:t>
            </a:r>
            <a:r>
              <a:rPr lang="es-ES" altLang="es-PE" sz="2000" dirty="0"/>
              <a:t>está formado por uno o más cationes unidos a uno o más aniones por medio de fuerzas electrostáticas</a:t>
            </a:r>
            <a:endParaRPr lang="es-ES" altLang="es-PE" sz="1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95288" y="1556569"/>
            <a:ext cx="8229600" cy="4536727"/>
          </a:xfrm>
        </p:spPr>
        <p:txBody>
          <a:bodyPr/>
          <a:lstStyle/>
          <a:p>
            <a:pPr algn="just" eaLnBrk="1" hangingPunct="1">
              <a:lnSpc>
                <a:spcPct val="90000"/>
              </a:lnSpc>
              <a:buFont typeface="Wingdings" pitchFamily="2" charset="2"/>
              <a:buNone/>
              <a:defRPr/>
            </a:pPr>
            <a:r>
              <a:rPr lang="es-ES" sz="2800" b="1" dirty="0" smtClean="0"/>
              <a:t>    </a:t>
            </a:r>
            <a:r>
              <a:rPr lang="es-ES" sz="2800" b="1" dirty="0" smtClean="0">
                <a:solidFill>
                  <a:srgbClr val="FF0000"/>
                </a:solidFill>
                <a:latin typeface="Arial" charset="0"/>
              </a:rPr>
              <a:t>LEY DE RAOULT</a:t>
            </a:r>
          </a:p>
          <a:p>
            <a:pPr algn="just" eaLnBrk="1" hangingPunct="1">
              <a:lnSpc>
                <a:spcPct val="90000"/>
              </a:lnSpc>
              <a:buFont typeface="Wingdings" pitchFamily="2" charset="2"/>
              <a:buNone/>
              <a:defRPr/>
            </a:pPr>
            <a:endParaRPr lang="es-ES" sz="2800" dirty="0" smtClean="0">
              <a:solidFill>
                <a:srgbClr val="6699FF"/>
              </a:solidFill>
              <a:latin typeface="Arial" charset="0"/>
            </a:endParaRPr>
          </a:p>
          <a:p>
            <a:pPr algn="just" eaLnBrk="1" hangingPunct="1">
              <a:lnSpc>
                <a:spcPct val="90000"/>
              </a:lnSpc>
              <a:buFont typeface="Wingdings" pitchFamily="2" charset="2"/>
              <a:buNone/>
              <a:defRPr/>
            </a:pPr>
            <a:r>
              <a:rPr lang="es-ES" sz="2800" dirty="0" smtClean="0">
                <a:latin typeface="Arial" charset="0"/>
              </a:rPr>
              <a:t>   La presión parcial de un disolvente sobre una disolución P</a:t>
            </a:r>
            <a:r>
              <a:rPr lang="es-ES" sz="2800" baseline="-25000" dirty="0" smtClean="0">
                <a:latin typeface="Arial" charset="0"/>
              </a:rPr>
              <a:t>1</a:t>
            </a:r>
            <a:r>
              <a:rPr lang="es-ES" sz="2800" dirty="0" smtClean="0">
                <a:latin typeface="Arial" charset="0"/>
              </a:rPr>
              <a:t>, está dada por la presión de vapor del disolvente puro, Pº</a:t>
            </a:r>
            <a:r>
              <a:rPr lang="es-ES" sz="2800" baseline="-25000" dirty="0" smtClean="0">
                <a:latin typeface="Arial" charset="0"/>
              </a:rPr>
              <a:t>1</a:t>
            </a:r>
            <a:r>
              <a:rPr lang="es-ES" sz="2800" dirty="0" smtClean="0">
                <a:latin typeface="Arial" charset="0"/>
              </a:rPr>
              <a:t> multiplicada por la fracción molar del disolvente en la disolución X</a:t>
            </a:r>
            <a:r>
              <a:rPr lang="es-ES" sz="2800" baseline="-25000" dirty="0" smtClean="0">
                <a:latin typeface="Arial" charset="0"/>
              </a:rPr>
              <a:t>1</a:t>
            </a:r>
            <a:r>
              <a:rPr lang="es-ES" sz="2800" dirty="0" smtClean="0">
                <a:latin typeface="Arial" charset="0"/>
              </a:rPr>
              <a:t>.</a:t>
            </a:r>
          </a:p>
          <a:p>
            <a:pPr algn="just" eaLnBrk="1" hangingPunct="1">
              <a:lnSpc>
                <a:spcPct val="90000"/>
              </a:lnSpc>
              <a:buFont typeface="Wingdings" pitchFamily="2" charset="2"/>
              <a:buNone/>
              <a:defRPr/>
            </a:pPr>
            <a:r>
              <a:rPr lang="es-ES" dirty="0" smtClean="0">
                <a:latin typeface="Arial" charset="0"/>
              </a:rPr>
              <a:t>    </a:t>
            </a:r>
          </a:p>
          <a:p>
            <a:pPr algn="just" eaLnBrk="1" hangingPunct="1">
              <a:lnSpc>
                <a:spcPct val="90000"/>
              </a:lnSpc>
              <a:buFont typeface="Wingdings" pitchFamily="2" charset="2"/>
              <a:buNone/>
              <a:defRPr/>
            </a:pPr>
            <a:endParaRPr lang="es-ES" dirty="0" smtClean="0">
              <a:latin typeface="Arial" charset="0"/>
            </a:endParaRPr>
          </a:p>
          <a:p>
            <a:pPr algn="just" eaLnBrk="1" hangingPunct="1">
              <a:lnSpc>
                <a:spcPct val="90000"/>
              </a:lnSpc>
              <a:buFont typeface="Wingdings" pitchFamily="2" charset="2"/>
              <a:buNone/>
              <a:defRPr/>
            </a:pPr>
            <a:endParaRPr lang="es-ES" dirty="0" smtClean="0">
              <a:latin typeface="Arial" charset="0"/>
            </a:endParaRPr>
          </a:p>
        </p:txBody>
      </p:sp>
      <p:sp>
        <p:nvSpPr>
          <p:cNvPr id="45060" name="Text Box 4"/>
          <p:cNvSpPr txBox="1">
            <a:spLocks noChangeArrowheads="1"/>
          </p:cNvSpPr>
          <p:nvPr/>
        </p:nvSpPr>
        <p:spPr bwMode="auto">
          <a:xfrm>
            <a:off x="3190875" y="4700563"/>
            <a:ext cx="2881313" cy="528637"/>
          </a:xfrm>
          <a:prstGeom prst="rect">
            <a:avLst/>
          </a:prstGeom>
          <a:solidFill>
            <a:schemeClr val="tx2"/>
          </a:solidFill>
          <a:ln w="9525">
            <a:solidFill>
              <a:srgbClr val="000000"/>
            </a:solidFill>
            <a:miter lim="800000"/>
            <a:headEnd/>
            <a:tailEnd/>
          </a:ln>
          <a:effectLst/>
        </p:spPr>
        <p:txBody>
          <a:bodyPr>
            <a:spAutoFit/>
          </a:bodyPr>
          <a:lstStyle/>
          <a:p>
            <a:pPr algn="ctr">
              <a:spcBef>
                <a:spcPct val="50000"/>
              </a:spcBef>
              <a:defRPr/>
            </a:pPr>
            <a:r>
              <a:rPr lang="en-GB" dirty="0"/>
              <a:t> </a:t>
            </a:r>
            <a:r>
              <a:rPr lang="es-ES" dirty="0">
                <a:solidFill>
                  <a:srgbClr val="000000"/>
                </a:solidFill>
                <a:effectLst>
                  <a:outerShdw blurRad="38100" dist="38100" dir="2700000" algn="tl">
                    <a:srgbClr val="000000"/>
                  </a:outerShdw>
                </a:effectLst>
              </a:rPr>
              <a:t>P</a:t>
            </a:r>
            <a:r>
              <a:rPr lang="es-ES" baseline="-25000" dirty="0">
                <a:solidFill>
                  <a:srgbClr val="000000"/>
                </a:solidFill>
                <a:effectLst>
                  <a:outerShdw blurRad="38100" dist="38100" dir="2700000" algn="tl">
                    <a:srgbClr val="000000"/>
                  </a:outerShdw>
                </a:effectLst>
              </a:rPr>
              <a:t>1</a:t>
            </a:r>
            <a:r>
              <a:rPr lang="es-ES" dirty="0">
                <a:solidFill>
                  <a:srgbClr val="000000"/>
                </a:solidFill>
                <a:effectLst>
                  <a:outerShdw blurRad="38100" dist="38100" dir="2700000" algn="tl">
                    <a:srgbClr val="000000"/>
                  </a:outerShdw>
                </a:effectLst>
              </a:rPr>
              <a:t> = X</a:t>
            </a:r>
            <a:r>
              <a:rPr lang="es-ES" baseline="-25000" dirty="0">
                <a:solidFill>
                  <a:srgbClr val="000000"/>
                </a:solidFill>
                <a:effectLst>
                  <a:outerShdw blurRad="38100" dist="38100" dir="2700000" algn="tl">
                    <a:srgbClr val="000000"/>
                  </a:outerShdw>
                </a:effectLst>
              </a:rPr>
              <a:t>1</a:t>
            </a:r>
            <a:r>
              <a:rPr lang="es-ES" dirty="0">
                <a:solidFill>
                  <a:srgbClr val="000000"/>
                </a:solidFill>
                <a:effectLst>
                  <a:outerShdw blurRad="38100" dist="38100" dir="2700000" algn="tl">
                    <a:srgbClr val="000000"/>
                  </a:outerShdw>
                </a:effectLst>
              </a:rPr>
              <a:t> Pº</a:t>
            </a:r>
            <a:r>
              <a:rPr lang="es-ES" baseline="-25000" dirty="0">
                <a:solidFill>
                  <a:srgbClr val="000000"/>
                </a:solidFill>
                <a:effectLst>
                  <a:outerShdw blurRad="38100" dist="38100" dir="2700000" algn="tl">
                    <a:srgbClr val="000000"/>
                  </a:outerShdw>
                </a:effectLst>
              </a:rPr>
              <a:t>1</a:t>
            </a:r>
            <a:endParaRPr lang="en-GB" baseline="-25000" dirty="0">
              <a:solidFill>
                <a:srgbClr val="000000"/>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39"/>
          <p:cNvGrpSpPr>
            <a:grpSpLocks/>
          </p:cNvGrpSpPr>
          <p:nvPr/>
        </p:nvGrpSpPr>
        <p:grpSpPr bwMode="auto">
          <a:xfrm>
            <a:off x="214313" y="500063"/>
            <a:ext cx="8567737" cy="6100762"/>
            <a:chOff x="0" y="0"/>
            <a:chExt cx="5712" cy="4029"/>
          </a:xfrm>
        </p:grpSpPr>
        <p:grpSp>
          <p:nvGrpSpPr>
            <p:cNvPr id="74755" name="Group 36"/>
            <p:cNvGrpSpPr>
              <a:grpSpLocks/>
            </p:cNvGrpSpPr>
            <p:nvPr/>
          </p:nvGrpSpPr>
          <p:grpSpPr bwMode="auto">
            <a:xfrm>
              <a:off x="0" y="0"/>
              <a:ext cx="5712" cy="4029"/>
              <a:chOff x="0" y="0"/>
              <a:chExt cx="5712" cy="4029"/>
            </a:xfrm>
          </p:grpSpPr>
          <p:grpSp>
            <p:nvGrpSpPr>
              <p:cNvPr id="74763" name="Group 2"/>
              <p:cNvGrpSpPr>
                <a:grpSpLocks/>
              </p:cNvGrpSpPr>
              <p:nvPr/>
            </p:nvGrpSpPr>
            <p:grpSpPr bwMode="auto">
              <a:xfrm>
                <a:off x="0" y="0"/>
                <a:ext cx="5595" cy="4029"/>
                <a:chOff x="86" y="0"/>
                <a:chExt cx="5595" cy="4029"/>
              </a:xfrm>
            </p:grpSpPr>
            <p:sp>
              <p:nvSpPr>
                <p:cNvPr id="74772" name="Text Box 3"/>
                <p:cNvSpPr txBox="1">
                  <a:spLocks noChangeArrowheads="1"/>
                </p:cNvSpPr>
                <p:nvPr/>
              </p:nvSpPr>
              <p:spPr bwMode="auto">
                <a:xfrm>
                  <a:off x="86" y="0"/>
                  <a:ext cx="55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s-ES_tradnl" altLang="es-PE" sz="2400">
                      <a:latin typeface="Times New Roman" pitchFamily="18" charset="0"/>
                    </a:rPr>
                    <a:t>Ley de Raoult (soluto no volátil, no iónico, disuelto en solvente volátil)</a:t>
                  </a:r>
                </a:p>
              </p:txBody>
            </p:sp>
            <p:pic>
              <p:nvPicPr>
                <p:cNvPr id="74773" name="Picture 4" descr="Pv lowering"/>
                <p:cNvPicPr>
                  <a:picLocks noChangeAspect="1" noChangeArrowheads="1"/>
                </p:cNvPicPr>
                <p:nvPr/>
              </p:nvPicPr>
              <p:blipFill>
                <a:blip r:embed="rId2">
                  <a:extLst>
                    <a:ext uri="{28A0092B-C50C-407E-A947-70E740481C1C}">
                      <a14:useLocalDpi xmlns:a14="http://schemas.microsoft.com/office/drawing/2010/main" val="0"/>
                    </a:ext>
                  </a:extLst>
                </a:blip>
                <a:srcRect r="6003" b="6360"/>
                <a:stretch>
                  <a:fillRect/>
                </a:stretch>
              </p:blipFill>
              <p:spPr bwMode="auto">
                <a:xfrm>
                  <a:off x="336" y="454"/>
                  <a:ext cx="3265" cy="2454"/>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74774" name="AutoShape 5"/>
                <p:cNvSpPr>
                  <a:spLocks noChangeArrowheads="1"/>
                </p:cNvSpPr>
                <p:nvPr/>
              </p:nvSpPr>
              <p:spPr bwMode="auto">
                <a:xfrm>
                  <a:off x="864" y="2972"/>
                  <a:ext cx="2352" cy="1056"/>
                </a:xfrm>
                <a:prstGeom prst="rightArrow">
                  <a:avLst>
                    <a:gd name="adj1" fmla="val 50000"/>
                    <a:gd name="adj2" fmla="val 55682"/>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23" name="Text Box 6"/>
                <p:cNvSpPr txBox="1">
                  <a:spLocks noChangeArrowheads="1"/>
                </p:cNvSpPr>
                <p:nvPr/>
              </p:nvSpPr>
              <p:spPr bwMode="auto">
                <a:xfrm>
                  <a:off x="943" y="3208"/>
                  <a:ext cx="1578" cy="518"/>
                </a:xfrm>
                <a:prstGeom prst="rect">
                  <a:avLst/>
                </a:prstGeom>
                <a:noFill/>
                <a:ln w="9525">
                  <a:noFill/>
                  <a:miter lim="800000"/>
                  <a:headEnd/>
                  <a:tailEnd/>
                </a:ln>
                <a:effectLst/>
              </p:spPr>
              <p:txBody>
                <a:bodyPr wrap="none">
                  <a:spAutoFit/>
                </a:bodyPr>
                <a:lstStyle/>
                <a:p>
                  <a:pPr eaLnBrk="0" hangingPunct="0">
                    <a:defRPr/>
                  </a:pPr>
                  <a:r>
                    <a:rPr lang="es-ES_tradnl" sz="2400" b="1" dirty="0">
                      <a:solidFill>
                        <a:srgbClr val="FFFF00"/>
                      </a:solidFill>
                      <a:effectLst>
                        <a:outerShdw blurRad="38100" dist="38100" dir="2700000" algn="tl">
                          <a:srgbClr val="000000"/>
                        </a:outerShdw>
                      </a:effectLst>
                    </a:rPr>
                    <a:t>Agregamos un </a:t>
                  </a:r>
                </a:p>
                <a:p>
                  <a:pPr eaLnBrk="0" hangingPunct="0">
                    <a:defRPr/>
                  </a:pPr>
                  <a:r>
                    <a:rPr lang="es-ES_tradnl" sz="2400" b="1" dirty="0">
                      <a:solidFill>
                        <a:srgbClr val="FFFF00"/>
                      </a:solidFill>
                      <a:effectLst>
                        <a:outerShdw blurRad="38100" dist="38100" dir="2700000" algn="tl">
                          <a:srgbClr val="000000"/>
                        </a:outerShdw>
                      </a:effectLst>
                    </a:rPr>
                    <a:t>soluto </a:t>
                  </a:r>
                  <a:r>
                    <a:rPr lang="es-ES_tradnl" sz="2400" b="1" dirty="0">
                      <a:solidFill>
                        <a:srgbClr val="FF66CC"/>
                      </a:solidFill>
                      <a:effectLst>
                        <a:outerShdw blurRad="38100" dist="38100" dir="2700000" algn="tl">
                          <a:srgbClr val="000000"/>
                        </a:outerShdw>
                      </a:effectLst>
                    </a:rPr>
                    <a:t>no volátil</a:t>
                  </a:r>
                  <a:endParaRPr lang="es-ES_tradnl" sz="2400" b="1" dirty="0">
                    <a:effectLst>
                      <a:outerShdw blurRad="38100" dist="38100" dir="2700000" algn="tl">
                        <a:srgbClr val="FFFFFF"/>
                      </a:outerShdw>
                    </a:effectLst>
                  </a:endParaRPr>
                </a:p>
              </p:txBody>
            </p:sp>
            <p:pic>
              <p:nvPicPr>
                <p:cNvPr id="74776" name="Picture 7" descr="Pv vs x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 y="502"/>
                  <a:ext cx="1637" cy="179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5" name="Oval 8"/>
                <p:cNvSpPr>
                  <a:spLocks noChangeArrowheads="1"/>
                </p:cNvSpPr>
                <p:nvPr/>
              </p:nvSpPr>
              <p:spPr bwMode="auto">
                <a:xfrm>
                  <a:off x="4128" y="2831"/>
                  <a:ext cx="1248" cy="1198"/>
                </a:xfrm>
                <a:prstGeom prst="ellipse">
                  <a:avLst/>
                </a:prstGeom>
                <a:solidFill>
                  <a:schemeClr val="bg1"/>
                </a:solidFill>
                <a:ln w="38100">
                  <a:solidFill>
                    <a:srgbClr val="FF3300"/>
                  </a:solidFill>
                  <a:round/>
                  <a:headEnd/>
                  <a:tailEnd/>
                </a:ln>
                <a:effectLst/>
              </p:spPr>
              <p:txBody>
                <a:bodyPr wrap="none" anchor="ctr"/>
                <a:lstStyle/>
                <a:p>
                  <a:pPr algn="ctr" eaLnBrk="0" hangingPunct="0">
                    <a:defRPr/>
                  </a:pPr>
                  <a:r>
                    <a:rPr lang="es-ES" sz="2400" dirty="0">
                      <a:effectLst>
                        <a:outerShdw blurRad="38100" dist="38100" dir="2700000" algn="tl">
                          <a:srgbClr val="000000"/>
                        </a:outerShdw>
                      </a:effectLst>
                    </a:rPr>
                    <a:t>P</a:t>
                  </a:r>
                  <a:r>
                    <a:rPr lang="es-ES" sz="2400" baseline="-25000" dirty="0">
                      <a:effectLst>
                        <a:outerShdw blurRad="38100" dist="38100" dir="2700000" algn="tl">
                          <a:srgbClr val="000000"/>
                        </a:outerShdw>
                      </a:effectLst>
                    </a:rPr>
                    <a:t>1</a:t>
                  </a:r>
                  <a:r>
                    <a:rPr lang="es-ES" sz="2400" dirty="0">
                      <a:effectLst>
                        <a:outerShdw blurRad="38100" dist="38100" dir="2700000" algn="tl">
                          <a:srgbClr val="000000"/>
                        </a:outerShdw>
                      </a:effectLst>
                    </a:rPr>
                    <a:t> = X</a:t>
                  </a:r>
                  <a:r>
                    <a:rPr lang="es-ES" sz="2400" baseline="-25000" dirty="0">
                      <a:effectLst>
                        <a:outerShdw blurRad="38100" dist="38100" dir="2700000" algn="tl">
                          <a:srgbClr val="000000"/>
                        </a:outerShdw>
                      </a:effectLst>
                    </a:rPr>
                    <a:t>1</a:t>
                  </a:r>
                  <a:r>
                    <a:rPr lang="es-ES" sz="2400" dirty="0">
                      <a:effectLst>
                        <a:outerShdw blurRad="38100" dist="38100" dir="2700000" algn="tl">
                          <a:srgbClr val="000000"/>
                        </a:outerShdw>
                      </a:effectLst>
                    </a:rPr>
                    <a:t> Pº</a:t>
                  </a:r>
                  <a:r>
                    <a:rPr lang="es-ES" sz="2400" baseline="-25000" dirty="0">
                      <a:effectLst>
                        <a:outerShdw blurRad="38100" dist="38100" dir="2700000" algn="tl">
                          <a:srgbClr val="000000"/>
                        </a:outerShdw>
                      </a:effectLst>
                    </a:rPr>
                    <a:t>1 </a:t>
                  </a:r>
                  <a:endParaRPr lang="es-ES_tradnl" sz="1800" b="1" dirty="0">
                    <a:effectLst>
                      <a:outerShdw blurRad="38100" dist="38100" dir="2700000" algn="tl">
                        <a:srgbClr val="C0C0C0"/>
                      </a:outerShdw>
                    </a:effectLst>
                  </a:endParaRPr>
                </a:p>
              </p:txBody>
            </p:sp>
            <p:sp>
              <p:nvSpPr>
                <p:cNvPr id="26" name="Text Box 9"/>
                <p:cNvSpPr txBox="1">
                  <a:spLocks noChangeArrowheads="1"/>
                </p:cNvSpPr>
                <p:nvPr/>
              </p:nvSpPr>
              <p:spPr bwMode="auto">
                <a:xfrm>
                  <a:off x="4368" y="2470"/>
                  <a:ext cx="1122" cy="305"/>
                </a:xfrm>
                <a:prstGeom prst="rect">
                  <a:avLst/>
                </a:prstGeom>
                <a:noFill/>
                <a:ln w="9525">
                  <a:noFill/>
                  <a:miter lim="800000"/>
                  <a:headEnd/>
                  <a:tailEnd/>
                </a:ln>
                <a:effectLst/>
              </p:spPr>
              <p:txBody>
                <a:bodyPr wrap="none">
                  <a:spAutoFit/>
                </a:bodyPr>
                <a:lstStyle/>
                <a:p>
                  <a:pPr eaLnBrk="0" hangingPunct="0">
                    <a:defRPr/>
                  </a:pPr>
                  <a:r>
                    <a:rPr lang="es-ES_tradnl" sz="2400" b="1" dirty="0">
                      <a:effectLst>
                        <a:outerShdw blurRad="38100" dist="38100" dir="2700000" algn="tl">
                          <a:srgbClr val="000000"/>
                        </a:outerShdw>
                      </a:effectLst>
                    </a:rPr>
                    <a:t>x</a:t>
                  </a:r>
                  <a:r>
                    <a:rPr lang="es-ES_tradnl" sz="2400" b="1" baseline="-25000" dirty="0">
                      <a:effectLst>
                        <a:outerShdw blurRad="38100" dist="38100" dir="2700000" algn="tl">
                          <a:srgbClr val="000000"/>
                        </a:outerShdw>
                      </a:effectLst>
                    </a:rPr>
                    <a:t>1</a:t>
                  </a:r>
                  <a:r>
                    <a:rPr lang="es-ES_tradnl" sz="2400" b="1" dirty="0">
                      <a:effectLst>
                        <a:outerShdw blurRad="38100" dist="38100" dir="2700000" algn="tl">
                          <a:srgbClr val="000000"/>
                        </a:outerShdw>
                      </a:effectLst>
                    </a:rPr>
                    <a:t> + x</a:t>
                  </a:r>
                  <a:r>
                    <a:rPr lang="es-ES_tradnl" sz="2400" b="1" baseline="-25000" dirty="0">
                      <a:effectLst>
                        <a:outerShdw blurRad="38100" dist="38100" dir="2700000" algn="tl">
                          <a:srgbClr val="000000"/>
                        </a:outerShdw>
                      </a:effectLst>
                    </a:rPr>
                    <a:t>2 </a:t>
                  </a:r>
                  <a:r>
                    <a:rPr lang="es-ES_tradnl" sz="2400" b="1" dirty="0">
                      <a:effectLst>
                        <a:outerShdw blurRad="38100" dist="38100" dir="2700000" algn="tl">
                          <a:srgbClr val="000000"/>
                        </a:outerShdw>
                      </a:effectLst>
                    </a:rPr>
                    <a:t>= 1 </a:t>
                  </a:r>
                </a:p>
              </p:txBody>
            </p:sp>
          </p:grpSp>
          <p:grpSp>
            <p:nvGrpSpPr>
              <p:cNvPr id="74764" name="Group 23"/>
              <p:cNvGrpSpPr>
                <a:grpSpLocks/>
              </p:cNvGrpSpPr>
              <p:nvPr/>
            </p:nvGrpSpPr>
            <p:grpSpPr bwMode="auto">
              <a:xfrm>
                <a:off x="3876" y="482"/>
                <a:ext cx="1836" cy="1823"/>
                <a:chOff x="1111" y="618"/>
                <a:chExt cx="3674" cy="3039"/>
              </a:xfrm>
            </p:grpSpPr>
            <p:sp>
              <p:nvSpPr>
                <p:cNvPr id="74765" name="Rectangle 24"/>
                <p:cNvSpPr>
                  <a:spLocks noChangeArrowheads="1"/>
                </p:cNvSpPr>
                <p:nvPr/>
              </p:nvSpPr>
              <p:spPr bwMode="auto">
                <a:xfrm>
                  <a:off x="1111" y="618"/>
                  <a:ext cx="3674" cy="3039"/>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nvGrpSpPr>
                <p:cNvPr id="74766" name="Group 25"/>
                <p:cNvGrpSpPr>
                  <a:grpSpLocks/>
                </p:cNvGrpSpPr>
                <p:nvPr/>
              </p:nvGrpSpPr>
              <p:grpSpPr bwMode="auto">
                <a:xfrm>
                  <a:off x="1746" y="1253"/>
                  <a:ext cx="2530" cy="1954"/>
                  <a:chOff x="1565" y="981"/>
                  <a:chExt cx="2812" cy="2412"/>
                </a:xfrm>
              </p:grpSpPr>
              <p:grpSp>
                <p:nvGrpSpPr>
                  <p:cNvPr id="74767" name="Group 26"/>
                  <p:cNvGrpSpPr>
                    <a:grpSpLocks/>
                  </p:cNvGrpSpPr>
                  <p:nvPr/>
                </p:nvGrpSpPr>
                <p:grpSpPr bwMode="auto">
                  <a:xfrm>
                    <a:off x="1565" y="981"/>
                    <a:ext cx="2812" cy="2412"/>
                    <a:chOff x="1247" y="981"/>
                    <a:chExt cx="2812" cy="2412"/>
                  </a:xfrm>
                </p:grpSpPr>
                <p:sp>
                  <p:nvSpPr>
                    <p:cNvPr id="74769" name="Line 27"/>
                    <p:cNvSpPr>
                      <a:spLocks noChangeShapeType="1"/>
                    </p:cNvSpPr>
                    <p:nvPr/>
                  </p:nvSpPr>
                  <p:spPr bwMode="auto">
                    <a:xfrm>
                      <a:off x="1247" y="989"/>
                      <a:ext cx="0" cy="2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74770" name="Line 28"/>
                    <p:cNvSpPr>
                      <a:spLocks noChangeShapeType="1"/>
                    </p:cNvSpPr>
                    <p:nvPr/>
                  </p:nvSpPr>
                  <p:spPr bwMode="auto">
                    <a:xfrm>
                      <a:off x="4059" y="981"/>
                      <a:ext cx="0" cy="2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74771" name="Line 29"/>
                    <p:cNvSpPr>
                      <a:spLocks noChangeShapeType="1"/>
                    </p:cNvSpPr>
                    <p:nvPr/>
                  </p:nvSpPr>
                  <p:spPr bwMode="auto">
                    <a:xfrm>
                      <a:off x="1247" y="3393"/>
                      <a:ext cx="28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grpSp>
              <p:sp>
                <p:nvSpPr>
                  <p:cNvPr id="74768" name="Line 30"/>
                  <p:cNvSpPr>
                    <a:spLocks noChangeShapeType="1"/>
                  </p:cNvSpPr>
                  <p:nvPr/>
                </p:nvSpPr>
                <p:spPr bwMode="auto">
                  <a:xfrm>
                    <a:off x="1565" y="1344"/>
                    <a:ext cx="2812" cy="2041"/>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PE"/>
                  </a:p>
                </p:txBody>
              </p:sp>
            </p:grpSp>
          </p:grpSp>
        </p:grpSp>
        <p:sp>
          <p:nvSpPr>
            <p:cNvPr id="74756" name="Text Box 31"/>
            <p:cNvSpPr txBox="1">
              <a:spLocks noChangeArrowheads="1"/>
            </p:cNvSpPr>
            <p:nvPr/>
          </p:nvSpPr>
          <p:spPr bwMode="auto">
            <a:xfrm>
              <a:off x="3923" y="61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MX" altLang="es-PE"/>
                <a:t>p</a:t>
              </a:r>
              <a:endParaRPr lang="es-ES" altLang="es-PE"/>
            </a:p>
          </p:txBody>
        </p:sp>
        <p:sp>
          <p:nvSpPr>
            <p:cNvPr id="74757" name="Text Box 32"/>
            <p:cNvSpPr txBox="1">
              <a:spLocks noChangeArrowheads="1"/>
            </p:cNvSpPr>
            <p:nvPr/>
          </p:nvSpPr>
          <p:spPr bwMode="auto">
            <a:xfrm>
              <a:off x="3929" y="902"/>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MX" altLang="es-PE"/>
                <a:t>p</a:t>
              </a:r>
              <a:r>
                <a:rPr lang="es-MX" altLang="es-PE" baseline="30000"/>
                <a:t>0</a:t>
              </a:r>
              <a:endParaRPr lang="es-ES" altLang="es-PE" baseline="30000"/>
            </a:p>
          </p:txBody>
        </p:sp>
        <p:sp>
          <p:nvSpPr>
            <p:cNvPr id="74758" name="Text Box 33"/>
            <p:cNvSpPr txBox="1">
              <a:spLocks noChangeArrowheads="1"/>
            </p:cNvSpPr>
            <p:nvPr/>
          </p:nvSpPr>
          <p:spPr bwMode="auto">
            <a:xfrm>
              <a:off x="4732" y="2012"/>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MX" altLang="es-PE"/>
                <a:t>x</a:t>
              </a:r>
              <a:r>
                <a:rPr lang="es-MX" altLang="es-PE" baseline="-25000"/>
                <a:t>2</a:t>
              </a:r>
              <a:endParaRPr lang="es-ES" altLang="es-PE" baseline="-25000"/>
            </a:p>
          </p:txBody>
        </p:sp>
        <p:sp>
          <p:nvSpPr>
            <p:cNvPr id="74759" name="Text Box 34"/>
            <p:cNvSpPr txBox="1">
              <a:spLocks noChangeArrowheads="1"/>
            </p:cNvSpPr>
            <p:nvPr/>
          </p:nvSpPr>
          <p:spPr bwMode="auto">
            <a:xfrm>
              <a:off x="4105" y="199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MX" altLang="es-PE"/>
                <a:t>0</a:t>
              </a:r>
              <a:endParaRPr lang="es-ES" altLang="es-PE"/>
            </a:p>
          </p:txBody>
        </p:sp>
        <p:sp>
          <p:nvSpPr>
            <p:cNvPr id="74760" name="Text Box 35"/>
            <p:cNvSpPr txBox="1">
              <a:spLocks noChangeArrowheads="1"/>
            </p:cNvSpPr>
            <p:nvPr/>
          </p:nvSpPr>
          <p:spPr bwMode="auto">
            <a:xfrm>
              <a:off x="5359" y="199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MX" altLang="es-PE"/>
                <a:t>1</a:t>
              </a:r>
              <a:endParaRPr lang="es-ES" altLang="es-PE"/>
            </a:p>
          </p:txBody>
        </p:sp>
        <p:sp>
          <p:nvSpPr>
            <p:cNvPr id="74761" name="Text Box 37"/>
            <p:cNvSpPr txBox="1">
              <a:spLocks noChangeArrowheads="1"/>
            </p:cNvSpPr>
            <p:nvPr/>
          </p:nvSpPr>
          <p:spPr bwMode="auto">
            <a:xfrm>
              <a:off x="351" y="1933"/>
              <a:ext cx="822" cy="187"/>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MX" altLang="es-PE"/>
                <a:t>Líquido puro</a:t>
              </a:r>
              <a:endParaRPr lang="es-ES" altLang="es-PE"/>
            </a:p>
          </p:txBody>
        </p:sp>
        <p:sp>
          <p:nvSpPr>
            <p:cNvPr id="74762" name="Text Box 38"/>
            <p:cNvSpPr txBox="1">
              <a:spLocks noChangeArrowheads="1"/>
            </p:cNvSpPr>
            <p:nvPr/>
          </p:nvSpPr>
          <p:spPr bwMode="auto">
            <a:xfrm>
              <a:off x="2154" y="1979"/>
              <a:ext cx="574" cy="187"/>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MX" altLang="es-PE"/>
                <a:t>Solución</a:t>
              </a:r>
              <a:endParaRPr lang="es-ES" altLang="es-PE"/>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251520" y="693738"/>
            <a:ext cx="8229600" cy="6092825"/>
          </a:xfrm>
        </p:spPr>
        <p:txBody>
          <a:bodyPr/>
          <a:lstStyle/>
          <a:p>
            <a:pPr algn="just" eaLnBrk="1" hangingPunct="1">
              <a:lnSpc>
                <a:spcPct val="90000"/>
              </a:lnSpc>
              <a:buFont typeface="Wingdings" pitchFamily="2" charset="2"/>
              <a:buNone/>
              <a:defRPr/>
            </a:pPr>
            <a:r>
              <a:rPr lang="es-ES" sz="2600" dirty="0" smtClean="0">
                <a:latin typeface="Arial" charset="0"/>
              </a:rPr>
              <a:t>     En una solución: 		 X</a:t>
            </a:r>
            <a:r>
              <a:rPr lang="es-ES" sz="2600" baseline="-25000" dirty="0" smtClean="0">
                <a:latin typeface="Arial" charset="0"/>
              </a:rPr>
              <a:t>1</a:t>
            </a:r>
            <a:r>
              <a:rPr lang="es-ES" sz="2600" dirty="0" smtClean="0">
                <a:latin typeface="Arial" charset="0"/>
              </a:rPr>
              <a:t> + X</a:t>
            </a:r>
            <a:r>
              <a:rPr lang="es-ES" sz="2600" baseline="-25000" dirty="0" smtClean="0">
                <a:latin typeface="Arial" charset="0"/>
              </a:rPr>
              <a:t>2</a:t>
            </a:r>
            <a:r>
              <a:rPr lang="es-ES" sz="2600" dirty="0" smtClean="0">
                <a:latin typeface="Arial" charset="0"/>
              </a:rPr>
              <a:t> = 1</a:t>
            </a:r>
          </a:p>
          <a:p>
            <a:pPr algn="just" eaLnBrk="1" hangingPunct="1">
              <a:lnSpc>
                <a:spcPct val="90000"/>
              </a:lnSpc>
              <a:buFont typeface="Wingdings" pitchFamily="2" charset="2"/>
              <a:buNone/>
              <a:defRPr/>
            </a:pPr>
            <a:r>
              <a:rPr lang="es-ES" sz="2600" dirty="0" smtClean="0">
                <a:latin typeface="Arial" charset="0"/>
              </a:rPr>
              <a:t>                                                 P</a:t>
            </a:r>
            <a:r>
              <a:rPr lang="es-ES" sz="2600" baseline="-25000" dirty="0" smtClean="0">
                <a:latin typeface="Arial" charset="0"/>
              </a:rPr>
              <a:t>1</a:t>
            </a:r>
            <a:r>
              <a:rPr lang="es-ES" sz="2600" dirty="0" smtClean="0">
                <a:latin typeface="Arial" charset="0"/>
              </a:rPr>
              <a:t> = (1 – X</a:t>
            </a:r>
            <a:r>
              <a:rPr lang="es-ES" sz="2600" baseline="-25000" dirty="0" smtClean="0">
                <a:latin typeface="Arial" charset="0"/>
              </a:rPr>
              <a:t>2</a:t>
            </a:r>
            <a:r>
              <a:rPr lang="es-ES" sz="2600" dirty="0" smtClean="0">
                <a:latin typeface="Arial" charset="0"/>
              </a:rPr>
              <a:t>) Pº</a:t>
            </a:r>
            <a:r>
              <a:rPr lang="es-ES" sz="2600" baseline="-25000" dirty="0" smtClean="0">
                <a:latin typeface="Arial" charset="0"/>
              </a:rPr>
              <a:t>1</a:t>
            </a:r>
          </a:p>
          <a:p>
            <a:pPr algn="just" eaLnBrk="1" hangingPunct="1">
              <a:lnSpc>
                <a:spcPct val="90000"/>
              </a:lnSpc>
              <a:buFont typeface="Wingdings" pitchFamily="2" charset="2"/>
              <a:buNone/>
              <a:defRPr/>
            </a:pPr>
            <a:r>
              <a:rPr lang="es-ES" sz="2600" dirty="0" smtClean="0">
                <a:latin typeface="Arial" charset="0"/>
              </a:rPr>
              <a:t>                                        Pº</a:t>
            </a:r>
            <a:r>
              <a:rPr lang="es-ES" sz="2600" baseline="-25000" dirty="0" smtClean="0">
                <a:latin typeface="Arial" charset="0"/>
              </a:rPr>
              <a:t>1</a:t>
            </a:r>
            <a:r>
              <a:rPr lang="es-ES" sz="2600" dirty="0" smtClean="0">
                <a:latin typeface="Arial" charset="0"/>
              </a:rPr>
              <a:t> – P</a:t>
            </a:r>
            <a:r>
              <a:rPr lang="es-ES" sz="2600" baseline="-25000" dirty="0" smtClean="0">
                <a:latin typeface="Arial" charset="0"/>
              </a:rPr>
              <a:t>1</a:t>
            </a:r>
            <a:r>
              <a:rPr lang="es-ES" sz="2600" dirty="0" smtClean="0">
                <a:latin typeface="Arial" charset="0"/>
              </a:rPr>
              <a:t> =  </a:t>
            </a:r>
            <a:r>
              <a:rPr lang="es-ES" sz="2600" dirty="0" smtClean="0">
                <a:latin typeface="Arial" charset="0"/>
                <a:sym typeface="Symbol" pitchFamily="18" charset="2"/>
              </a:rPr>
              <a:t></a:t>
            </a:r>
            <a:r>
              <a:rPr lang="es-ES" sz="2600" dirty="0" smtClean="0">
                <a:latin typeface="Arial" charset="0"/>
              </a:rPr>
              <a:t>P = X</a:t>
            </a:r>
            <a:r>
              <a:rPr lang="es-ES" sz="2600" baseline="-25000" dirty="0" smtClean="0">
                <a:latin typeface="Arial" charset="0"/>
              </a:rPr>
              <a:t>2</a:t>
            </a:r>
            <a:r>
              <a:rPr lang="es-ES" sz="2600" dirty="0" smtClean="0">
                <a:latin typeface="Arial" charset="0"/>
              </a:rPr>
              <a:t> Pº</a:t>
            </a:r>
            <a:r>
              <a:rPr lang="es-ES" sz="2600" baseline="-25000" dirty="0" smtClean="0">
                <a:latin typeface="Arial" charset="0"/>
              </a:rPr>
              <a:t>1</a:t>
            </a:r>
            <a:endParaRPr lang="es-ES" sz="2600" u="sng" baseline="-25000" dirty="0" smtClean="0">
              <a:latin typeface="Arial" charset="0"/>
            </a:endParaRPr>
          </a:p>
          <a:p>
            <a:pPr algn="just" eaLnBrk="1" hangingPunct="1">
              <a:lnSpc>
                <a:spcPct val="90000"/>
              </a:lnSpc>
              <a:buFont typeface="Wingdings" pitchFamily="2" charset="2"/>
              <a:buNone/>
              <a:defRPr/>
            </a:pPr>
            <a:r>
              <a:rPr lang="es-ES" sz="2600" dirty="0" smtClean="0">
                <a:latin typeface="Arial" charset="0"/>
              </a:rPr>
              <a:t>                                              Pº</a:t>
            </a:r>
            <a:r>
              <a:rPr lang="es-ES" sz="2600" baseline="-25000" dirty="0" smtClean="0">
                <a:latin typeface="Arial" charset="0"/>
              </a:rPr>
              <a:t>1</a:t>
            </a:r>
            <a:r>
              <a:rPr lang="es-ES" sz="2600" dirty="0" smtClean="0">
                <a:latin typeface="Arial" charset="0"/>
              </a:rPr>
              <a:t> – P</a:t>
            </a:r>
            <a:r>
              <a:rPr lang="es-ES" sz="2600" baseline="-25000" dirty="0" smtClean="0">
                <a:latin typeface="Arial" charset="0"/>
              </a:rPr>
              <a:t>1  </a:t>
            </a:r>
          </a:p>
          <a:p>
            <a:pPr algn="just" eaLnBrk="1" hangingPunct="1">
              <a:lnSpc>
                <a:spcPct val="90000"/>
              </a:lnSpc>
              <a:buFont typeface="Wingdings" pitchFamily="2" charset="2"/>
              <a:buNone/>
              <a:defRPr/>
            </a:pPr>
            <a:r>
              <a:rPr lang="es-ES" sz="2600" dirty="0" smtClean="0">
                <a:latin typeface="Arial" charset="0"/>
              </a:rPr>
              <a:t>                                          ------------------  = X</a:t>
            </a:r>
            <a:r>
              <a:rPr lang="es-ES" sz="2600" baseline="-25000" dirty="0" smtClean="0">
                <a:latin typeface="Arial" charset="0"/>
              </a:rPr>
              <a:t>2</a:t>
            </a:r>
            <a:r>
              <a:rPr lang="es-ES" sz="2600" dirty="0" smtClean="0">
                <a:latin typeface="Arial" charset="0"/>
              </a:rPr>
              <a:t> </a:t>
            </a:r>
          </a:p>
          <a:p>
            <a:pPr algn="just" eaLnBrk="1" hangingPunct="1">
              <a:lnSpc>
                <a:spcPct val="90000"/>
              </a:lnSpc>
              <a:buFont typeface="Wingdings" pitchFamily="2" charset="2"/>
              <a:buNone/>
              <a:defRPr/>
            </a:pPr>
            <a:r>
              <a:rPr lang="es-ES" sz="2600" dirty="0" smtClean="0">
                <a:latin typeface="Arial" charset="0"/>
              </a:rPr>
              <a:t>                                                   Pº</a:t>
            </a:r>
            <a:r>
              <a:rPr lang="es-ES" sz="2600" baseline="-25000" dirty="0" smtClean="0">
                <a:latin typeface="Arial" charset="0"/>
              </a:rPr>
              <a:t>1</a:t>
            </a:r>
          </a:p>
          <a:p>
            <a:pPr algn="just" eaLnBrk="1" hangingPunct="1">
              <a:lnSpc>
                <a:spcPct val="90000"/>
              </a:lnSpc>
              <a:buFont typeface="Wingdings" pitchFamily="2" charset="2"/>
              <a:buNone/>
              <a:defRPr/>
            </a:pPr>
            <a:r>
              <a:rPr lang="es-ES" sz="2600" dirty="0" smtClean="0">
                <a:latin typeface="Arial" charset="0"/>
              </a:rPr>
              <a:t>     </a:t>
            </a:r>
          </a:p>
          <a:p>
            <a:pPr algn="just" eaLnBrk="1" hangingPunct="1">
              <a:lnSpc>
                <a:spcPct val="90000"/>
              </a:lnSpc>
              <a:buFont typeface="Wingdings" pitchFamily="2" charset="2"/>
              <a:buNone/>
              <a:defRPr/>
            </a:pPr>
            <a:r>
              <a:rPr lang="es-ES" sz="2600" dirty="0" smtClean="0">
                <a:latin typeface="Arial" charset="0"/>
              </a:rPr>
              <a:t>    Si ambos componentes de una disolución son volátiles</a:t>
            </a:r>
          </a:p>
          <a:p>
            <a:pPr algn="just" eaLnBrk="1" hangingPunct="1">
              <a:lnSpc>
                <a:spcPct val="90000"/>
              </a:lnSpc>
              <a:buFont typeface="Wingdings" pitchFamily="2" charset="2"/>
              <a:buNone/>
              <a:defRPr/>
            </a:pPr>
            <a:endParaRPr lang="es-ES" sz="2600" dirty="0" smtClean="0">
              <a:latin typeface="Arial" charset="0"/>
            </a:endParaRPr>
          </a:p>
          <a:p>
            <a:pPr algn="just" eaLnBrk="1" hangingPunct="1">
              <a:lnSpc>
                <a:spcPct val="90000"/>
              </a:lnSpc>
              <a:buFont typeface="Wingdings" pitchFamily="2" charset="2"/>
              <a:buNone/>
              <a:defRPr/>
            </a:pPr>
            <a:r>
              <a:rPr lang="es-ES" sz="2600" dirty="0" smtClean="0">
                <a:latin typeface="Arial" charset="0"/>
              </a:rPr>
              <a:t>                </a:t>
            </a:r>
            <a:r>
              <a:rPr lang="es-ES" sz="2600" b="1" dirty="0" smtClean="0">
                <a:solidFill>
                  <a:srgbClr val="FFCC99"/>
                </a:solidFill>
                <a:latin typeface="Arial" charset="0"/>
              </a:rPr>
              <a:t>P</a:t>
            </a:r>
            <a:r>
              <a:rPr lang="es-ES" sz="2600" b="1" baseline="-25000" dirty="0" smtClean="0">
                <a:solidFill>
                  <a:srgbClr val="FFCC99"/>
                </a:solidFill>
                <a:latin typeface="Arial" charset="0"/>
              </a:rPr>
              <a:t>A</a:t>
            </a:r>
            <a:r>
              <a:rPr lang="es-ES" sz="2600" dirty="0" smtClean="0">
                <a:latin typeface="Arial" charset="0"/>
              </a:rPr>
              <a:t> = X</a:t>
            </a:r>
            <a:r>
              <a:rPr lang="es-ES" sz="2600" baseline="-25000" dirty="0" smtClean="0">
                <a:latin typeface="Arial" charset="0"/>
              </a:rPr>
              <a:t>A</a:t>
            </a:r>
            <a:r>
              <a:rPr lang="es-ES" sz="2600" dirty="0" smtClean="0">
                <a:latin typeface="Arial" charset="0"/>
              </a:rPr>
              <a:t> Pº</a:t>
            </a:r>
            <a:r>
              <a:rPr lang="es-ES" sz="2600" baseline="-25000" dirty="0" smtClean="0">
                <a:latin typeface="Arial" charset="0"/>
              </a:rPr>
              <a:t>A</a:t>
            </a:r>
            <a:r>
              <a:rPr lang="es-ES" sz="2600" dirty="0" smtClean="0">
                <a:latin typeface="Arial" charset="0"/>
              </a:rPr>
              <a:t>          </a:t>
            </a:r>
            <a:r>
              <a:rPr lang="es-ES" sz="2600" b="1" dirty="0" smtClean="0">
                <a:solidFill>
                  <a:srgbClr val="FFCC99"/>
                </a:solidFill>
                <a:latin typeface="Arial" charset="0"/>
              </a:rPr>
              <a:t>P</a:t>
            </a:r>
            <a:r>
              <a:rPr lang="es-ES" sz="2600" b="1" baseline="-25000" dirty="0" smtClean="0">
                <a:solidFill>
                  <a:srgbClr val="FFCC99"/>
                </a:solidFill>
                <a:latin typeface="Arial" charset="0"/>
              </a:rPr>
              <a:t>A</a:t>
            </a:r>
            <a:r>
              <a:rPr lang="es-ES" sz="2600" dirty="0" smtClean="0">
                <a:latin typeface="Arial" charset="0"/>
              </a:rPr>
              <a:t> = Y</a:t>
            </a:r>
            <a:r>
              <a:rPr lang="es-ES" sz="2600" baseline="-25000" dirty="0" smtClean="0">
                <a:latin typeface="Arial" charset="0"/>
              </a:rPr>
              <a:t>A</a:t>
            </a:r>
            <a:r>
              <a:rPr lang="es-ES" sz="2600" dirty="0" smtClean="0">
                <a:latin typeface="Arial" charset="0"/>
              </a:rPr>
              <a:t>P</a:t>
            </a:r>
            <a:r>
              <a:rPr lang="es-ES" sz="2600" baseline="-25000" dirty="0" smtClean="0">
                <a:latin typeface="Arial" charset="0"/>
              </a:rPr>
              <a:t>T               </a:t>
            </a:r>
            <a:r>
              <a:rPr lang="es-ES" sz="2600" dirty="0" smtClean="0">
                <a:latin typeface="Arial" charset="0"/>
              </a:rPr>
              <a:t>X : Fase L</a:t>
            </a:r>
            <a:endParaRPr lang="es-ES" sz="2600" baseline="-25000" dirty="0" smtClean="0">
              <a:latin typeface="Arial" charset="0"/>
            </a:endParaRPr>
          </a:p>
          <a:p>
            <a:pPr algn="just" eaLnBrk="1" hangingPunct="1">
              <a:lnSpc>
                <a:spcPct val="90000"/>
              </a:lnSpc>
              <a:buFont typeface="Wingdings" pitchFamily="2" charset="2"/>
              <a:buNone/>
              <a:defRPr/>
            </a:pPr>
            <a:r>
              <a:rPr lang="es-ES" sz="2600" dirty="0" smtClean="0">
                <a:latin typeface="Arial" charset="0"/>
              </a:rPr>
              <a:t>                </a:t>
            </a:r>
            <a:r>
              <a:rPr lang="es-ES" sz="2600" b="1" dirty="0" smtClean="0">
                <a:solidFill>
                  <a:srgbClr val="66FFFF"/>
                </a:solidFill>
                <a:latin typeface="Arial" charset="0"/>
              </a:rPr>
              <a:t>P</a:t>
            </a:r>
            <a:r>
              <a:rPr lang="es-ES" sz="2600" b="1" baseline="-25000" dirty="0" smtClean="0">
                <a:solidFill>
                  <a:srgbClr val="66FFFF"/>
                </a:solidFill>
                <a:latin typeface="Arial" charset="0"/>
              </a:rPr>
              <a:t>B</a:t>
            </a:r>
            <a:r>
              <a:rPr lang="es-ES" sz="2600" dirty="0" smtClean="0">
                <a:latin typeface="Arial" charset="0"/>
              </a:rPr>
              <a:t> = X</a:t>
            </a:r>
            <a:r>
              <a:rPr lang="es-ES" sz="2600" baseline="-25000" dirty="0" smtClean="0">
                <a:latin typeface="Arial" charset="0"/>
              </a:rPr>
              <a:t>B</a:t>
            </a:r>
            <a:r>
              <a:rPr lang="es-ES" sz="2600" dirty="0" smtClean="0">
                <a:latin typeface="Arial" charset="0"/>
              </a:rPr>
              <a:t> Pº</a:t>
            </a:r>
            <a:r>
              <a:rPr lang="es-ES" sz="2600" baseline="-25000" dirty="0" smtClean="0">
                <a:latin typeface="Arial" charset="0"/>
              </a:rPr>
              <a:t>B</a:t>
            </a:r>
            <a:r>
              <a:rPr lang="es-ES" sz="2600" dirty="0" smtClean="0">
                <a:latin typeface="Arial" charset="0"/>
              </a:rPr>
              <a:t>          </a:t>
            </a:r>
            <a:r>
              <a:rPr lang="es-ES" sz="2600" b="1" dirty="0" smtClean="0">
                <a:solidFill>
                  <a:srgbClr val="66FFFF"/>
                </a:solidFill>
                <a:latin typeface="Arial" charset="0"/>
              </a:rPr>
              <a:t>P</a:t>
            </a:r>
            <a:r>
              <a:rPr lang="es-ES" sz="2600" b="1" baseline="-25000" dirty="0" smtClean="0">
                <a:solidFill>
                  <a:srgbClr val="66FFFF"/>
                </a:solidFill>
                <a:latin typeface="Arial" charset="0"/>
              </a:rPr>
              <a:t>B</a:t>
            </a:r>
            <a:r>
              <a:rPr lang="es-ES" sz="2600" dirty="0" smtClean="0">
                <a:latin typeface="Arial" charset="0"/>
              </a:rPr>
              <a:t> = Y</a:t>
            </a:r>
            <a:r>
              <a:rPr lang="es-ES" sz="2600" baseline="-25000" dirty="0" smtClean="0">
                <a:latin typeface="Arial" charset="0"/>
              </a:rPr>
              <a:t>B</a:t>
            </a:r>
            <a:r>
              <a:rPr lang="es-ES" sz="2600" dirty="0" smtClean="0">
                <a:latin typeface="Arial" charset="0"/>
              </a:rPr>
              <a:t>P</a:t>
            </a:r>
            <a:r>
              <a:rPr lang="es-ES" sz="2600" baseline="-25000" dirty="0" smtClean="0">
                <a:latin typeface="Arial" charset="0"/>
              </a:rPr>
              <a:t>T      </a:t>
            </a:r>
            <a:r>
              <a:rPr lang="es-ES" sz="2600" dirty="0" smtClean="0">
                <a:latin typeface="Arial" charset="0"/>
              </a:rPr>
              <a:t>      Y : </a:t>
            </a:r>
            <a:r>
              <a:rPr lang="es-ES" sz="2600" dirty="0" err="1" smtClean="0">
                <a:latin typeface="Arial" charset="0"/>
              </a:rPr>
              <a:t>FaseV</a:t>
            </a:r>
            <a:r>
              <a:rPr lang="es-ES" sz="2600" dirty="0" smtClean="0">
                <a:latin typeface="Arial" charset="0"/>
              </a:rPr>
              <a:t>             </a:t>
            </a:r>
          </a:p>
          <a:p>
            <a:pPr algn="just" eaLnBrk="1" hangingPunct="1">
              <a:lnSpc>
                <a:spcPct val="90000"/>
              </a:lnSpc>
              <a:buFont typeface="Wingdings" pitchFamily="2" charset="2"/>
              <a:buNone/>
              <a:defRPr/>
            </a:pPr>
            <a:r>
              <a:rPr lang="es-ES" sz="2600" dirty="0" smtClean="0">
                <a:latin typeface="Arial" charset="0"/>
              </a:rPr>
              <a:t>                             P</a:t>
            </a:r>
            <a:r>
              <a:rPr lang="es-ES" sz="2600" baseline="-25000" dirty="0" smtClean="0">
                <a:latin typeface="Arial" charset="0"/>
              </a:rPr>
              <a:t>T</a:t>
            </a:r>
            <a:r>
              <a:rPr lang="es-ES" sz="2600" dirty="0" smtClean="0">
                <a:latin typeface="Arial" charset="0"/>
              </a:rPr>
              <a:t> = P</a:t>
            </a:r>
            <a:r>
              <a:rPr lang="es-ES" sz="2600" baseline="-25000" dirty="0" smtClean="0">
                <a:latin typeface="Arial" charset="0"/>
              </a:rPr>
              <a:t>A</a:t>
            </a:r>
            <a:r>
              <a:rPr lang="es-ES" sz="2600" dirty="0" smtClean="0">
                <a:latin typeface="Arial" charset="0"/>
              </a:rPr>
              <a:t>  +  P</a:t>
            </a:r>
            <a:r>
              <a:rPr lang="es-ES" sz="2600" baseline="-25000" dirty="0" smtClean="0">
                <a:latin typeface="Arial" charset="0"/>
              </a:rPr>
              <a:t>B</a:t>
            </a:r>
            <a:r>
              <a:rPr lang="es-ES" sz="2600" dirty="0" smtClean="0">
                <a:latin typeface="Arial" charset="0"/>
              </a:rPr>
              <a:t> </a:t>
            </a:r>
            <a:endParaRPr lang="en-GB" sz="2600" dirty="0" smtClean="0">
              <a:latin typeface="Arial" charset="0"/>
            </a:endParaRPr>
          </a:p>
          <a:p>
            <a:pPr eaLnBrk="1" hangingPunct="1">
              <a:lnSpc>
                <a:spcPct val="90000"/>
              </a:lnSpc>
              <a:buFont typeface="Wingdings" pitchFamily="2" charset="2"/>
              <a:buNone/>
              <a:defRPr/>
            </a:pPr>
            <a:endParaRPr lang="en-GB" sz="26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4" descr="Rao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571500"/>
            <a:ext cx="4786312" cy="594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735013" y="341313"/>
            <a:ext cx="8229600" cy="1143000"/>
          </a:xfrm>
        </p:spPr>
        <p:txBody>
          <a:bodyPr/>
          <a:lstStyle/>
          <a:p>
            <a:pPr algn="l" eaLnBrk="1" hangingPunct="1">
              <a:defRPr/>
            </a:pPr>
            <a:r>
              <a:rPr lang="es-ES_tradnl" sz="2800" dirty="0" smtClean="0">
                <a:solidFill>
                  <a:srgbClr val="FFC000"/>
                </a:solidFill>
                <a:latin typeface="Arial" pitchFamily="34" charset="0"/>
                <a:cs typeface="Arial" pitchFamily="34" charset="0"/>
              </a:rPr>
              <a:t>LA ESTRUCTURA DEL AGUA</a:t>
            </a:r>
            <a:endParaRPr lang="es-ES" sz="2800" dirty="0" smtClean="0">
              <a:solidFill>
                <a:srgbClr val="FFC000"/>
              </a:solidFill>
              <a:latin typeface="Arial" pitchFamily="34" charset="0"/>
              <a:cs typeface="Arial" pitchFamily="34" charset="0"/>
            </a:endParaRPr>
          </a:p>
        </p:txBody>
      </p:sp>
      <p:sp>
        <p:nvSpPr>
          <p:cNvPr id="16390" name="Rectangle 6"/>
          <p:cNvSpPr>
            <a:spLocks noGrp="1" noChangeArrowheads="1"/>
          </p:cNvSpPr>
          <p:nvPr>
            <p:ph type="body" sz="half" idx="1"/>
          </p:nvPr>
        </p:nvSpPr>
        <p:spPr>
          <a:xfrm>
            <a:off x="385763" y="1285875"/>
            <a:ext cx="8002587" cy="3857625"/>
          </a:xfrm>
        </p:spPr>
        <p:txBody>
          <a:bodyPr/>
          <a:lstStyle/>
          <a:p>
            <a:pPr algn="just" eaLnBrk="1" hangingPunct="1">
              <a:lnSpc>
                <a:spcPct val="80000"/>
              </a:lnSpc>
              <a:buFont typeface="Wingdings" pitchFamily="2" charset="2"/>
              <a:buNone/>
              <a:defRPr/>
            </a:pPr>
            <a:r>
              <a:rPr lang="es-ES_tradnl" sz="2400" dirty="0" smtClean="0"/>
              <a:t>    </a:t>
            </a:r>
            <a:r>
              <a:rPr lang="es-ES_tradnl" sz="2400" dirty="0" smtClean="0">
                <a:latin typeface="Arial" pitchFamily="34" charset="0"/>
                <a:cs typeface="Arial" pitchFamily="34" charset="0"/>
              </a:rPr>
              <a:t>Cada molécula de agua está constituida por dos átomos de hidrógeno (H) y un átomo de oxígeno (O).</a:t>
            </a:r>
          </a:p>
          <a:p>
            <a:pPr algn="just" eaLnBrk="1" hangingPunct="1">
              <a:lnSpc>
                <a:spcPct val="80000"/>
              </a:lnSpc>
              <a:buFont typeface="Wingdings" pitchFamily="2" charset="2"/>
              <a:buNone/>
              <a:defRPr/>
            </a:pPr>
            <a:r>
              <a:rPr lang="es-ES_tradnl" sz="2400" dirty="0" smtClean="0">
                <a:latin typeface="Arial" pitchFamily="34" charset="0"/>
                <a:cs typeface="Arial" pitchFamily="34" charset="0"/>
              </a:rPr>
              <a:t>    Cada uno de los átomos de hidrógeno está unido a un átomo de oxígeno por un enlace covalente.</a:t>
            </a:r>
          </a:p>
          <a:p>
            <a:pPr lvl="1" algn="just" eaLnBrk="1" hangingPunct="1">
              <a:lnSpc>
                <a:spcPct val="80000"/>
              </a:lnSpc>
              <a:buFont typeface="Wingdings" pitchFamily="2" charset="2"/>
              <a:buNone/>
              <a:defRPr/>
            </a:pPr>
            <a:r>
              <a:rPr lang="es-ES_tradnl" sz="2400" dirty="0" smtClean="0">
                <a:solidFill>
                  <a:srgbClr val="FFFF66"/>
                </a:solidFill>
                <a:latin typeface="Arial" pitchFamily="34" charset="0"/>
                <a:cs typeface="Arial" pitchFamily="34" charset="0"/>
              </a:rPr>
              <a:t>   </a:t>
            </a:r>
            <a:r>
              <a:rPr lang="es-ES_tradnl" sz="2400" dirty="0" smtClean="0">
                <a:solidFill>
                  <a:srgbClr val="FF66FF"/>
                </a:solidFill>
                <a:effectLst/>
                <a:latin typeface="Arial" pitchFamily="34" charset="0"/>
                <a:cs typeface="Arial" pitchFamily="34" charset="0"/>
              </a:rPr>
              <a:t>El único electrón de cada átomo de hidrógeno es compartido con el átomo de oxígeno, que también contribuye con un electrón a cada enlace.</a:t>
            </a:r>
            <a:endParaRPr lang="es-ES" sz="2400" dirty="0" smtClean="0">
              <a:solidFill>
                <a:srgbClr val="FF66FF"/>
              </a:solidFill>
              <a:effectLst/>
              <a:latin typeface="Arial" pitchFamily="34" charset="0"/>
              <a:cs typeface="Arial" pitchFamily="34" charset="0"/>
            </a:endParaRPr>
          </a:p>
        </p:txBody>
      </p:sp>
      <p:pic>
        <p:nvPicPr>
          <p:cNvPr id="6" name="Picture 8" descr="molecul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487" t="2678" r="2681" b="1190"/>
          <a:stretch>
            <a:fillRect/>
          </a:stretch>
        </p:blipFill>
        <p:spPr>
          <a:xfrm>
            <a:off x="1131888" y="3790950"/>
            <a:ext cx="3079750" cy="2505075"/>
          </a:xfr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l="3500" t="5907" r="3500" b="15750"/>
          <a:stretch>
            <a:fillRect/>
          </a:stretch>
        </p:blipFill>
        <p:spPr bwMode="auto">
          <a:xfrm>
            <a:off x="4427538" y="3789363"/>
            <a:ext cx="353377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771525" y="1125538"/>
            <a:ext cx="8229600" cy="4530725"/>
          </a:xfrm>
        </p:spPr>
        <p:txBody>
          <a:bodyPr/>
          <a:lstStyle/>
          <a:p>
            <a:pPr algn="just" eaLnBrk="1" hangingPunct="1">
              <a:lnSpc>
                <a:spcPct val="80000"/>
              </a:lnSpc>
              <a:buFont typeface="Wingdings" pitchFamily="2" charset="2"/>
              <a:buNone/>
              <a:defRPr/>
            </a:pPr>
            <a:r>
              <a:rPr lang="es-ES" sz="2800" b="1" dirty="0" smtClean="0">
                <a:solidFill>
                  <a:srgbClr val="FF0000"/>
                </a:solidFill>
                <a:latin typeface="Arial" charset="0"/>
              </a:rPr>
              <a:t>DISOLUCIONES ACUOSAS IÓNICAS</a:t>
            </a:r>
          </a:p>
          <a:p>
            <a:pPr algn="just" eaLnBrk="1" hangingPunct="1">
              <a:lnSpc>
                <a:spcPct val="80000"/>
              </a:lnSpc>
              <a:buFont typeface="Wingdings" pitchFamily="2" charset="2"/>
              <a:buNone/>
              <a:defRPr/>
            </a:pPr>
            <a:endParaRPr lang="es-ES" sz="2800" b="1" dirty="0" smtClean="0">
              <a:solidFill>
                <a:schemeClr val="folHlink"/>
              </a:solidFill>
              <a:latin typeface="Arial" charset="0"/>
            </a:endParaRPr>
          </a:p>
          <a:p>
            <a:pPr algn="just" eaLnBrk="1" hangingPunct="1">
              <a:lnSpc>
                <a:spcPct val="80000"/>
              </a:lnSpc>
              <a:buFont typeface="Wingdings" pitchFamily="2" charset="2"/>
              <a:buNone/>
              <a:defRPr/>
            </a:pPr>
            <a:r>
              <a:rPr lang="es-ES" sz="2800" b="1" dirty="0" smtClean="0">
                <a:solidFill>
                  <a:srgbClr val="FFC000"/>
                </a:solidFill>
                <a:latin typeface="Arial" charset="0"/>
              </a:rPr>
              <a:t>DEFINICIONES</a:t>
            </a:r>
          </a:p>
          <a:p>
            <a:pPr algn="just" eaLnBrk="1" hangingPunct="1">
              <a:lnSpc>
                <a:spcPct val="80000"/>
              </a:lnSpc>
              <a:buFont typeface="Wingdings" pitchFamily="2" charset="2"/>
              <a:buNone/>
              <a:defRPr/>
            </a:pPr>
            <a:r>
              <a:rPr lang="es-ES" sz="2800" b="1" dirty="0" smtClean="0">
                <a:solidFill>
                  <a:srgbClr val="FF66FF"/>
                </a:solidFill>
                <a:latin typeface="Arial" charset="0"/>
              </a:rPr>
              <a:t>TEORIA DE ARRHENIUS:</a:t>
            </a:r>
            <a:endParaRPr lang="es-ES" sz="2800" dirty="0" smtClean="0">
              <a:solidFill>
                <a:srgbClr val="FF66FF"/>
              </a:solidFill>
              <a:latin typeface="Arial" charset="0"/>
            </a:endParaRPr>
          </a:p>
          <a:p>
            <a:pPr algn="just" eaLnBrk="1" hangingPunct="1">
              <a:lnSpc>
                <a:spcPct val="80000"/>
              </a:lnSpc>
              <a:buFont typeface="Wingdings" pitchFamily="2" charset="2"/>
              <a:buNone/>
              <a:defRPr/>
            </a:pPr>
            <a:r>
              <a:rPr lang="es-ES" sz="2800" b="1" dirty="0" smtClean="0">
                <a:solidFill>
                  <a:srgbClr val="99FF99"/>
                </a:solidFill>
                <a:latin typeface="Arial" charset="0"/>
              </a:rPr>
              <a:t>ÁCIDO</a:t>
            </a:r>
            <a:r>
              <a:rPr lang="es-ES" sz="2800" dirty="0" smtClean="0">
                <a:solidFill>
                  <a:srgbClr val="99FF99"/>
                </a:solidFill>
                <a:latin typeface="Arial" charset="0"/>
              </a:rPr>
              <a:t>:</a:t>
            </a:r>
            <a:r>
              <a:rPr lang="es-ES" sz="2800" dirty="0" smtClean="0">
                <a:latin typeface="Arial" charset="0"/>
              </a:rPr>
              <a:t> Producen iones H</a:t>
            </a:r>
            <a:r>
              <a:rPr lang="es-ES" sz="2800" baseline="30000" dirty="0" smtClean="0">
                <a:latin typeface="Arial" charset="0"/>
              </a:rPr>
              <a:t>+</a:t>
            </a:r>
            <a:r>
              <a:rPr lang="es-ES" sz="2800" dirty="0" smtClean="0">
                <a:latin typeface="Arial" charset="0"/>
              </a:rPr>
              <a:t> en el agua</a:t>
            </a:r>
          </a:p>
          <a:p>
            <a:pPr algn="just" eaLnBrk="1" hangingPunct="1">
              <a:lnSpc>
                <a:spcPct val="80000"/>
              </a:lnSpc>
              <a:buFont typeface="Wingdings" pitchFamily="2" charset="2"/>
              <a:buNone/>
              <a:defRPr/>
            </a:pPr>
            <a:r>
              <a:rPr lang="es-ES" sz="2800" b="1" dirty="0" smtClean="0">
                <a:solidFill>
                  <a:srgbClr val="99FF99"/>
                </a:solidFill>
                <a:latin typeface="Arial" charset="0"/>
              </a:rPr>
              <a:t>BASE</a:t>
            </a:r>
            <a:r>
              <a:rPr lang="es-ES" sz="2800" dirty="0" smtClean="0">
                <a:solidFill>
                  <a:srgbClr val="99FF99"/>
                </a:solidFill>
                <a:latin typeface="Arial" charset="0"/>
              </a:rPr>
              <a:t>:</a:t>
            </a:r>
            <a:r>
              <a:rPr lang="es-ES" sz="2800" dirty="0" smtClean="0">
                <a:latin typeface="Arial" charset="0"/>
              </a:rPr>
              <a:t>    Producen iones OH</a:t>
            </a:r>
            <a:r>
              <a:rPr lang="es-ES" sz="2800" baseline="30000" dirty="0" smtClean="0">
                <a:latin typeface="Arial" charset="0"/>
              </a:rPr>
              <a:t>-</a:t>
            </a:r>
            <a:r>
              <a:rPr lang="es-ES" sz="2800" dirty="0" smtClean="0">
                <a:latin typeface="Arial" charset="0"/>
              </a:rPr>
              <a:t> en el agua </a:t>
            </a:r>
            <a:endParaRPr lang="es-ES" sz="2800" b="1" dirty="0" smtClean="0">
              <a:latin typeface="Arial" charset="0"/>
            </a:endParaRPr>
          </a:p>
          <a:p>
            <a:pPr algn="just" eaLnBrk="1" hangingPunct="1">
              <a:lnSpc>
                <a:spcPct val="80000"/>
              </a:lnSpc>
              <a:buFont typeface="Wingdings" pitchFamily="2" charset="2"/>
              <a:buNone/>
              <a:defRPr/>
            </a:pPr>
            <a:endParaRPr lang="es-ES" sz="2800" b="1" dirty="0" smtClean="0">
              <a:latin typeface="Arial" charset="0"/>
            </a:endParaRPr>
          </a:p>
          <a:p>
            <a:pPr algn="just" eaLnBrk="1" hangingPunct="1">
              <a:lnSpc>
                <a:spcPct val="80000"/>
              </a:lnSpc>
              <a:buFont typeface="Wingdings" pitchFamily="2" charset="2"/>
              <a:buNone/>
              <a:defRPr/>
            </a:pPr>
            <a:r>
              <a:rPr lang="es-ES" sz="2800" b="1" dirty="0" err="1" smtClean="0">
                <a:latin typeface="Arial" charset="0"/>
              </a:rPr>
              <a:t>Ejm</a:t>
            </a:r>
            <a:r>
              <a:rPr lang="es-ES" sz="2800" b="1" dirty="0" smtClean="0">
                <a:latin typeface="Arial" charset="0"/>
              </a:rPr>
              <a:t>: </a:t>
            </a:r>
            <a:endParaRPr lang="es-ES" sz="2800" dirty="0" smtClean="0">
              <a:latin typeface="Arial" charset="0"/>
            </a:endParaRPr>
          </a:p>
          <a:p>
            <a:pPr algn="just" eaLnBrk="1" hangingPunct="1">
              <a:lnSpc>
                <a:spcPct val="80000"/>
              </a:lnSpc>
              <a:buFont typeface="Wingdings" pitchFamily="2" charset="2"/>
              <a:buNone/>
              <a:defRPr/>
            </a:pPr>
            <a:r>
              <a:rPr lang="es-ES" sz="2800" dirty="0" smtClean="0">
                <a:solidFill>
                  <a:srgbClr val="99FF99"/>
                </a:solidFill>
                <a:latin typeface="Arial" charset="0"/>
              </a:rPr>
              <a:t>ÁCIDO:</a:t>
            </a:r>
            <a:r>
              <a:rPr lang="es-ES" sz="2800" dirty="0" smtClean="0">
                <a:latin typeface="Arial" charset="0"/>
              </a:rPr>
              <a:t>         H Cl</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a:t>
            </a:r>
            <a:r>
              <a:rPr lang="es-ES" sz="2800" dirty="0" smtClean="0">
                <a:latin typeface="Arial" charset="0"/>
                <a:sym typeface="Wingdings" pitchFamily="2" charset="2"/>
              </a:rPr>
              <a:t></a:t>
            </a:r>
            <a:r>
              <a:rPr lang="es-ES" sz="2800" dirty="0" smtClean="0">
                <a:latin typeface="Arial" charset="0"/>
              </a:rPr>
              <a:t>  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Cl</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p>
          <a:p>
            <a:pPr algn="just" eaLnBrk="1" hangingPunct="1">
              <a:lnSpc>
                <a:spcPct val="80000"/>
              </a:lnSpc>
              <a:buFont typeface="Wingdings" pitchFamily="2" charset="2"/>
              <a:buNone/>
              <a:defRPr/>
            </a:pPr>
            <a:r>
              <a:rPr lang="es-ES" sz="2800" dirty="0" smtClean="0">
                <a:solidFill>
                  <a:srgbClr val="99FF99"/>
                </a:solidFill>
                <a:latin typeface="Arial" charset="0"/>
              </a:rPr>
              <a:t>BASE:</a:t>
            </a:r>
            <a:r>
              <a:rPr lang="es-ES" sz="2800" dirty="0" smtClean="0">
                <a:latin typeface="Arial" charset="0"/>
              </a:rPr>
              <a:t>        </a:t>
            </a:r>
            <a:r>
              <a:rPr lang="es-ES" sz="2800" dirty="0" err="1" smtClean="0">
                <a:latin typeface="Arial" charset="0"/>
              </a:rPr>
              <a:t>NaOH</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a:t>
            </a:r>
            <a:r>
              <a:rPr lang="es-ES" sz="2800" dirty="0" smtClean="0">
                <a:latin typeface="Arial" charset="0"/>
                <a:sym typeface="Wingdings" pitchFamily="2" charset="2"/>
              </a:rPr>
              <a:t></a:t>
            </a:r>
            <a:r>
              <a:rPr lang="es-ES" sz="2800" dirty="0" smtClean="0">
                <a:latin typeface="Arial" charset="0"/>
              </a:rPr>
              <a:t>  </a:t>
            </a:r>
            <a:r>
              <a:rPr lang="es-ES" sz="2800" dirty="0" err="1" smtClean="0">
                <a:latin typeface="Arial" charset="0"/>
              </a:rPr>
              <a:t>Na</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OH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endParaRPr lang="en-GB" sz="2800" baseline="-25000" dirty="0" smtClean="0">
              <a:latin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468313" y="1490563"/>
            <a:ext cx="8229600" cy="4530725"/>
          </a:xfrm>
        </p:spPr>
        <p:txBody>
          <a:bodyPr/>
          <a:lstStyle/>
          <a:p>
            <a:pPr algn="just" eaLnBrk="1" hangingPunct="1">
              <a:buFont typeface="Wingdings" pitchFamily="2" charset="2"/>
              <a:buNone/>
              <a:defRPr/>
            </a:pPr>
            <a:r>
              <a:rPr lang="es-ES" sz="2800" b="1" dirty="0" smtClean="0">
                <a:solidFill>
                  <a:srgbClr val="FF66FF"/>
                </a:solidFill>
                <a:latin typeface="Arial" charset="0"/>
              </a:rPr>
              <a:t>TEORIA DE BRONSTED – LOWRY:</a:t>
            </a:r>
            <a:endParaRPr lang="es-ES" sz="2800" dirty="0" smtClean="0">
              <a:solidFill>
                <a:srgbClr val="FF66FF"/>
              </a:solidFill>
              <a:latin typeface="Arial" charset="0"/>
            </a:endParaRPr>
          </a:p>
          <a:p>
            <a:pPr algn="just" eaLnBrk="1" hangingPunct="1">
              <a:buFont typeface="Wingdings" pitchFamily="2" charset="2"/>
              <a:buNone/>
              <a:defRPr/>
            </a:pPr>
            <a:r>
              <a:rPr lang="es-ES" sz="2800" b="1" dirty="0" smtClean="0">
                <a:solidFill>
                  <a:srgbClr val="99FF99"/>
                </a:solidFill>
                <a:latin typeface="Arial" charset="0"/>
              </a:rPr>
              <a:t>ÁCIDO</a:t>
            </a:r>
            <a:r>
              <a:rPr lang="es-ES" sz="2800" dirty="0" smtClean="0">
                <a:solidFill>
                  <a:srgbClr val="99FF99"/>
                </a:solidFill>
                <a:latin typeface="Arial" charset="0"/>
              </a:rPr>
              <a:t>:</a:t>
            </a:r>
            <a:r>
              <a:rPr lang="es-ES" sz="2800" dirty="0" smtClean="0">
                <a:latin typeface="Arial" charset="0"/>
              </a:rPr>
              <a:t> Sustancias capaces de donar un protón.</a:t>
            </a:r>
          </a:p>
          <a:p>
            <a:pPr algn="just" eaLnBrk="1" hangingPunct="1">
              <a:buFont typeface="Wingdings" pitchFamily="2" charset="2"/>
              <a:buNone/>
              <a:defRPr/>
            </a:pPr>
            <a:r>
              <a:rPr lang="es-ES" sz="2800" b="1" dirty="0" smtClean="0">
                <a:solidFill>
                  <a:srgbClr val="99FF99"/>
                </a:solidFill>
                <a:latin typeface="Arial" charset="0"/>
              </a:rPr>
              <a:t>BASE</a:t>
            </a:r>
            <a:r>
              <a:rPr lang="es-ES" sz="2800" dirty="0" smtClean="0">
                <a:solidFill>
                  <a:srgbClr val="99FF99"/>
                </a:solidFill>
                <a:latin typeface="Arial" charset="0"/>
              </a:rPr>
              <a:t>:</a:t>
            </a:r>
            <a:r>
              <a:rPr lang="es-ES" sz="2800" dirty="0" smtClean="0">
                <a:latin typeface="Arial" charset="0"/>
              </a:rPr>
              <a:t>   Sustancias capaces de aceptar un protón.</a:t>
            </a:r>
            <a:endParaRPr lang="es-ES" sz="2800" b="1" dirty="0" smtClean="0">
              <a:latin typeface="Arial" charset="0"/>
            </a:endParaRPr>
          </a:p>
          <a:p>
            <a:pPr algn="just" eaLnBrk="1" hangingPunct="1">
              <a:buFont typeface="Wingdings" pitchFamily="2" charset="2"/>
              <a:buNone/>
              <a:defRPr/>
            </a:pPr>
            <a:endParaRPr lang="es-ES" sz="2800" b="1" dirty="0" smtClean="0">
              <a:latin typeface="Arial" charset="0"/>
            </a:endParaRPr>
          </a:p>
          <a:p>
            <a:pPr algn="just" eaLnBrk="1" hangingPunct="1">
              <a:buFont typeface="Wingdings" pitchFamily="2" charset="2"/>
              <a:buNone/>
              <a:defRPr/>
            </a:pPr>
            <a:r>
              <a:rPr lang="es-ES" sz="2800" b="1" dirty="0" err="1" smtClean="0">
                <a:latin typeface="Arial" charset="0"/>
              </a:rPr>
              <a:t>Ejm</a:t>
            </a:r>
            <a:r>
              <a:rPr lang="es-ES" sz="2800" b="1" dirty="0" smtClean="0">
                <a:latin typeface="Arial" charset="0"/>
              </a:rPr>
              <a:t>: </a:t>
            </a:r>
            <a:endParaRPr lang="es-ES" sz="2800" dirty="0" smtClean="0">
              <a:latin typeface="Arial" charset="0"/>
            </a:endParaRPr>
          </a:p>
          <a:p>
            <a:pPr algn="just" eaLnBrk="1" hangingPunct="1">
              <a:buFont typeface="Wingdings" pitchFamily="2" charset="2"/>
              <a:buNone/>
              <a:defRPr/>
            </a:pPr>
            <a:r>
              <a:rPr lang="es-ES" sz="2800" dirty="0" smtClean="0">
                <a:latin typeface="Arial" charset="0"/>
              </a:rPr>
              <a:t>      NH</a:t>
            </a:r>
            <a:r>
              <a:rPr lang="es-ES" sz="2800" baseline="-25000" dirty="0" smtClean="0">
                <a:latin typeface="Arial" charset="0"/>
              </a:rPr>
              <a:t>3(</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H</a:t>
            </a:r>
            <a:r>
              <a:rPr lang="es-ES" sz="2800" baseline="-25000" dirty="0" smtClean="0">
                <a:latin typeface="Arial" charset="0"/>
              </a:rPr>
              <a:t>2</a:t>
            </a:r>
            <a:r>
              <a:rPr lang="es-ES" sz="2800" dirty="0" smtClean="0">
                <a:latin typeface="Arial" charset="0"/>
              </a:rPr>
              <a:t>O</a:t>
            </a:r>
            <a:r>
              <a:rPr lang="es-ES" sz="2800" baseline="-25000" dirty="0" smtClean="0">
                <a:latin typeface="Arial" charset="0"/>
              </a:rPr>
              <a:t>(l)</a:t>
            </a:r>
            <a:r>
              <a:rPr lang="es-ES" sz="2800" dirty="0" smtClean="0">
                <a:latin typeface="Arial" charset="0"/>
              </a:rPr>
              <a:t>	     NH</a:t>
            </a:r>
            <a:r>
              <a:rPr lang="es-ES" sz="2800" baseline="-25000" dirty="0" smtClean="0">
                <a:latin typeface="Arial" charset="0"/>
              </a:rPr>
              <a:t>4</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OH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p>
          <a:p>
            <a:pPr algn="just" eaLnBrk="1" hangingPunct="1">
              <a:buFont typeface="Wingdings" pitchFamily="2" charset="2"/>
              <a:buNone/>
              <a:defRPr/>
            </a:pPr>
            <a:r>
              <a:rPr lang="es-ES" sz="2400" dirty="0" smtClean="0">
                <a:latin typeface="Arial" charset="0"/>
              </a:rPr>
              <a:t>       </a:t>
            </a:r>
            <a:r>
              <a:rPr lang="es-ES" sz="2400" b="1" dirty="0" smtClean="0">
                <a:solidFill>
                  <a:srgbClr val="FFFF66"/>
                </a:solidFill>
                <a:latin typeface="Arial" charset="0"/>
              </a:rPr>
              <a:t>BASE </a:t>
            </a:r>
            <a:r>
              <a:rPr lang="es-ES" sz="2400" dirty="0" smtClean="0">
                <a:latin typeface="Arial" charset="0"/>
              </a:rPr>
              <a:t>	   </a:t>
            </a:r>
            <a:r>
              <a:rPr lang="es-ES" sz="2400" b="1" dirty="0" smtClean="0">
                <a:solidFill>
                  <a:srgbClr val="FF6600"/>
                </a:solidFill>
                <a:latin typeface="Arial" charset="0"/>
              </a:rPr>
              <a:t>ÁCIDO</a:t>
            </a:r>
            <a:r>
              <a:rPr lang="es-ES" sz="2400" dirty="0" smtClean="0">
                <a:latin typeface="Arial" charset="0"/>
              </a:rPr>
              <a:t>              </a:t>
            </a:r>
            <a:r>
              <a:rPr lang="es-ES" sz="2400" b="1" dirty="0" err="1" smtClean="0">
                <a:solidFill>
                  <a:srgbClr val="FFFF66"/>
                </a:solidFill>
                <a:latin typeface="Arial" charset="0"/>
              </a:rPr>
              <a:t>ÁCIDO</a:t>
            </a:r>
            <a:r>
              <a:rPr lang="es-ES" sz="2400" b="1" dirty="0" smtClean="0">
                <a:latin typeface="Arial" charset="0"/>
              </a:rPr>
              <a:t> </a:t>
            </a:r>
            <a:r>
              <a:rPr lang="es-ES" sz="2400" dirty="0" smtClean="0">
                <a:latin typeface="Arial" charset="0"/>
              </a:rPr>
              <a:t>	         </a:t>
            </a:r>
            <a:r>
              <a:rPr lang="es-ES" sz="2400" b="1" dirty="0" smtClean="0">
                <a:solidFill>
                  <a:srgbClr val="FF6600"/>
                </a:solidFill>
                <a:latin typeface="Arial" charset="0"/>
              </a:rPr>
              <a:t>BASE</a:t>
            </a:r>
          </a:p>
          <a:p>
            <a:pPr algn="just" eaLnBrk="1" hangingPunct="1">
              <a:buFont typeface="Wingdings" pitchFamily="2" charset="2"/>
              <a:buNone/>
              <a:defRPr/>
            </a:pPr>
            <a:r>
              <a:rPr lang="es-ES" sz="2400" dirty="0" smtClean="0">
                <a:latin typeface="Arial" charset="0"/>
              </a:rPr>
              <a:t>			                       </a:t>
            </a:r>
            <a:r>
              <a:rPr lang="es-ES" sz="2400" b="1" dirty="0" smtClean="0">
                <a:solidFill>
                  <a:srgbClr val="FFFF66"/>
                </a:solidFill>
                <a:latin typeface="Arial" charset="0"/>
              </a:rPr>
              <a:t>CONJUGADO</a:t>
            </a:r>
            <a:r>
              <a:rPr lang="es-ES" sz="2400" dirty="0" smtClean="0">
                <a:latin typeface="Arial" charset="0"/>
              </a:rPr>
              <a:t> </a:t>
            </a:r>
            <a:r>
              <a:rPr lang="es-ES" sz="2400" b="1" dirty="0" err="1" smtClean="0">
                <a:solidFill>
                  <a:srgbClr val="FF6600"/>
                </a:solidFill>
                <a:latin typeface="Arial" charset="0"/>
              </a:rPr>
              <a:t>CONJUGADO</a:t>
            </a:r>
            <a:endParaRPr lang="en-GB" sz="2400" b="1" dirty="0" smtClean="0">
              <a:solidFill>
                <a:srgbClr val="FF6600"/>
              </a:solidFill>
              <a:latin typeface="Arial" charset="0"/>
            </a:endParaRPr>
          </a:p>
        </p:txBody>
      </p:sp>
      <p:sp>
        <p:nvSpPr>
          <p:cNvPr id="78851" name="Line 4"/>
          <p:cNvSpPr>
            <a:spLocks noChangeShapeType="1"/>
          </p:cNvSpPr>
          <p:nvPr/>
        </p:nvSpPr>
        <p:spPr bwMode="auto">
          <a:xfrm>
            <a:off x="3851275" y="4149725"/>
            <a:ext cx="5762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78852" name="Line 5"/>
          <p:cNvSpPr>
            <a:spLocks noChangeShapeType="1"/>
          </p:cNvSpPr>
          <p:nvPr/>
        </p:nvSpPr>
        <p:spPr bwMode="auto">
          <a:xfrm flipH="1">
            <a:off x="3851275" y="4292600"/>
            <a:ext cx="5762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251520" y="980207"/>
            <a:ext cx="8229600" cy="5545137"/>
          </a:xfrm>
        </p:spPr>
        <p:txBody>
          <a:bodyPr/>
          <a:lstStyle/>
          <a:p>
            <a:pPr algn="just" eaLnBrk="1" hangingPunct="1">
              <a:lnSpc>
                <a:spcPct val="80000"/>
              </a:lnSpc>
              <a:buFont typeface="Wingdings" pitchFamily="2" charset="2"/>
              <a:buNone/>
              <a:defRPr/>
            </a:pPr>
            <a:r>
              <a:rPr lang="es-ES" sz="2800" b="1" dirty="0" smtClean="0">
                <a:solidFill>
                  <a:srgbClr val="FF66FF"/>
                </a:solidFill>
                <a:latin typeface="Arial" charset="0"/>
              </a:rPr>
              <a:t>   TEORIA DE LEWIS:</a:t>
            </a:r>
            <a:endParaRPr lang="es-ES" sz="2800" dirty="0" smtClean="0">
              <a:solidFill>
                <a:srgbClr val="FF66FF"/>
              </a:solidFill>
              <a:latin typeface="Arial" charset="0"/>
            </a:endParaRPr>
          </a:p>
          <a:p>
            <a:pPr algn="just" eaLnBrk="1" hangingPunct="1">
              <a:lnSpc>
                <a:spcPct val="80000"/>
              </a:lnSpc>
              <a:buFont typeface="Wingdings" pitchFamily="2" charset="2"/>
              <a:buNone/>
              <a:defRPr/>
            </a:pPr>
            <a:r>
              <a:rPr lang="es-ES" sz="2800" dirty="0" smtClean="0">
                <a:solidFill>
                  <a:srgbClr val="99FF99"/>
                </a:solidFill>
                <a:latin typeface="Arial" charset="0"/>
              </a:rPr>
              <a:t>    </a:t>
            </a:r>
            <a:r>
              <a:rPr lang="es-ES" sz="2800" b="1" dirty="0" smtClean="0">
                <a:solidFill>
                  <a:srgbClr val="99FF99"/>
                </a:solidFill>
                <a:latin typeface="Arial" charset="0"/>
              </a:rPr>
              <a:t>ÁCIDO</a:t>
            </a:r>
            <a:r>
              <a:rPr lang="es-ES" sz="2800" dirty="0" smtClean="0">
                <a:solidFill>
                  <a:srgbClr val="99FF99"/>
                </a:solidFill>
                <a:latin typeface="Arial" charset="0"/>
              </a:rPr>
              <a:t>: </a:t>
            </a:r>
            <a:r>
              <a:rPr lang="es-ES" sz="2800" dirty="0" smtClean="0">
                <a:latin typeface="Arial" charset="0"/>
              </a:rPr>
              <a:t>Cualquier molécula o </a:t>
            </a:r>
            <a:r>
              <a:rPr lang="es-ES" sz="2800" dirty="0" err="1" smtClean="0">
                <a:latin typeface="Arial" charset="0"/>
              </a:rPr>
              <a:t>ión</a:t>
            </a:r>
            <a:r>
              <a:rPr lang="es-ES" sz="2800" dirty="0" smtClean="0">
                <a:latin typeface="Arial" charset="0"/>
              </a:rPr>
              <a:t> capaz de aceptar un par de electrones.</a:t>
            </a:r>
          </a:p>
          <a:p>
            <a:pPr algn="just" eaLnBrk="1" hangingPunct="1">
              <a:lnSpc>
                <a:spcPct val="80000"/>
              </a:lnSpc>
              <a:buFont typeface="Wingdings" pitchFamily="2" charset="2"/>
              <a:buNone/>
              <a:defRPr/>
            </a:pPr>
            <a:r>
              <a:rPr lang="es-ES" sz="2800" dirty="0" smtClean="0">
                <a:solidFill>
                  <a:srgbClr val="99FF99"/>
                </a:solidFill>
                <a:latin typeface="Arial" charset="0"/>
              </a:rPr>
              <a:t>   </a:t>
            </a:r>
            <a:r>
              <a:rPr lang="es-ES" sz="2800" b="1" dirty="0" smtClean="0">
                <a:solidFill>
                  <a:srgbClr val="99FF99"/>
                </a:solidFill>
                <a:latin typeface="Arial" charset="0"/>
              </a:rPr>
              <a:t>BASE</a:t>
            </a:r>
            <a:r>
              <a:rPr lang="es-ES" sz="2800" dirty="0" smtClean="0">
                <a:solidFill>
                  <a:srgbClr val="99FF99"/>
                </a:solidFill>
                <a:latin typeface="Arial" charset="0"/>
              </a:rPr>
              <a:t>:</a:t>
            </a:r>
            <a:r>
              <a:rPr lang="es-ES" sz="2800" dirty="0" smtClean="0">
                <a:latin typeface="Arial" charset="0"/>
              </a:rPr>
              <a:t> Cualquier molécula o </a:t>
            </a:r>
            <a:r>
              <a:rPr lang="es-ES" sz="2800" dirty="0" err="1" smtClean="0">
                <a:latin typeface="Arial" charset="0"/>
              </a:rPr>
              <a:t>ión</a:t>
            </a:r>
            <a:r>
              <a:rPr lang="es-ES" sz="2800" dirty="0" smtClean="0">
                <a:latin typeface="Arial" charset="0"/>
              </a:rPr>
              <a:t> capaz de donar un par de electrones.</a:t>
            </a:r>
            <a:endParaRPr lang="es-ES" sz="2800" b="1" dirty="0" smtClean="0">
              <a:latin typeface="Arial" charset="0"/>
            </a:endParaRPr>
          </a:p>
          <a:p>
            <a:pPr algn="just" eaLnBrk="1" hangingPunct="1">
              <a:lnSpc>
                <a:spcPct val="80000"/>
              </a:lnSpc>
              <a:buFont typeface="Wingdings" pitchFamily="2" charset="2"/>
              <a:buNone/>
              <a:defRPr/>
            </a:pPr>
            <a:r>
              <a:rPr lang="es-ES" sz="2800" b="1" dirty="0" smtClean="0">
                <a:latin typeface="Arial" charset="0"/>
              </a:rPr>
              <a:t>    </a:t>
            </a:r>
            <a:r>
              <a:rPr lang="es-ES" sz="2800" b="1" dirty="0" err="1" smtClean="0">
                <a:latin typeface="Arial" charset="0"/>
              </a:rPr>
              <a:t>Ejm</a:t>
            </a:r>
            <a:r>
              <a:rPr lang="es-ES" sz="2800" b="1" dirty="0" smtClean="0">
                <a:latin typeface="Arial" charset="0"/>
              </a:rPr>
              <a:t>: </a:t>
            </a:r>
            <a:endParaRPr lang="es-ES" sz="2800" dirty="0" smtClean="0">
              <a:latin typeface="Arial" charset="0"/>
            </a:endParaRPr>
          </a:p>
          <a:p>
            <a:pPr algn="just" eaLnBrk="1" hangingPunct="1">
              <a:lnSpc>
                <a:spcPct val="80000"/>
              </a:lnSpc>
              <a:buFont typeface="Wingdings" pitchFamily="2" charset="2"/>
              <a:buNone/>
              <a:defRPr/>
            </a:pPr>
            <a:r>
              <a:rPr lang="es-ES" sz="2800" dirty="0" smtClean="0">
                <a:latin typeface="Arial" charset="0"/>
              </a:rPr>
              <a:t>                       F	           H		        F H</a:t>
            </a:r>
          </a:p>
          <a:p>
            <a:pPr algn="just" eaLnBrk="1" hangingPunct="1">
              <a:lnSpc>
                <a:spcPct val="80000"/>
              </a:lnSpc>
              <a:buFont typeface="Wingdings" pitchFamily="2" charset="2"/>
              <a:buNone/>
              <a:defRPr/>
            </a:pPr>
            <a:r>
              <a:rPr lang="es-ES" sz="2800" dirty="0" smtClean="0">
                <a:latin typeface="Arial" charset="0"/>
              </a:rPr>
              <a:t>                    F B      +	 N  H      </a:t>
            </a:r>
            <a:r>
              <a:rPr lang="es-ES" sz="2800" dirty="0" smtClean="0">
                <a:latin typeface="Arial" charset="0"/>
                <a:sym typeface="Wingdings" pitchFamily="2" charset="2"/>
              </a:rPr>
              <a:t></a:t>
            </a:r>
            <a:r>
              <a:rPr lang="es-ES" sz="2800" dirty="0" smtClean="0">
                <a:latin typeface="Arial" charset="0"/>
              </a:rPr>
              <a:t>     F B N H</a:t>
            </a:r>
          </a:p>
          <a:p>
            <a:pPr algn="just" eaLnBrk="1" hangingPunct="1">
              <a:lnSpc>
                <a:spcPct val="80000"/>
              </a:lnSpc>
              <a:buFont typeface="Wingdings" pitchFamily="2" charset="2"/>
              <a:buNone/>
              <a:defRPr/>
            </a:pPr>
            <a:r>
              <a:rPr lang="es-ES" sz="2800" dirty="0" smtClean="0">
                <a:latin typeface="Arial" charset="0"/>
              </a:rPr>
              <a:t>                       F	           H		        F H      </a:t>
            </a:r>
          </a:p>
          <a:p>
            <a:pPr algn="just" eaLnBrk="1" hangingPunct="1">
              <a:lnSpc>
                <a:spcPct val="80000"/>
              </a:lnSpc>
              <a:buFont typeface="Wingdings" pitchFamily="2" charset="2"/>
              <a:buNone/>
              <a:defRPr/>
            </a:pPr>
            <a:r>
              <a:rPr lang="es-ES" sz="2800" dirty="0" smtClean="0">
                <a:latin typeface="Arial" charset="0"/>
              </a:rPr>
              <a:t>                 </a:t>
            </a:r>
            <a:r>
              <a:rPr lang="es-ES" sz="2400" dirty="0" smtClean="0">
                <a:latin typeface="Arial" charset="0"/>
              </a:rPr>
              <a:t>ÁCIDO           BASE</a:t>
            </a:r>
          </a:p>
          <a:p>
            <a:pPr algn="just" eaLnBrk="1" hangingPunct="1">
              <a:lnSpc>
                <a:spcPct val="80000"/>
              </a:lnSpc>
              <a:buFont typeface="Wingdings" pitchFamily="2" charset="2"/>
              <a:buNone/>
              <a:defRPr/>
            </a:pPr>
            <a:r>
              <a:rPr lang="es-ES" sz="2800" dirty="0" smtClean="0">
                <a:latin typeface="Arial" charset="0"/>
              </a:rPr>
              <a:t>    </a:t>
            </a:r>
          </a:p>
          <a:p>
            <a:pPr algn="just" eaLnBrk="1" hangingPunct="1">
              <a:lnSpc>
                <a:spcPct val="80000"/>
              </a:lnSpc>
              <a:buFont typeface="Wingdings" pitchFamily="2" charset="2"/>
              <a:buNone/>
              <a:defRPr/>
            </a:pPr>
            <a:r>
              <a:rPr lang="es-ES" sz="2800" dirty="0" smtClean="0">
                <a:latin typeface="Arial" charset="0"/>
              </a:rPr>
              <a:t>   </a:t>
            </a:r>
            <a:r>
              <a:rPr lang="es-ES" sz="2800" dirty="0" smtClean="0">
                <a:solidFill>
                  <a:srgbClr val="FF6600"/>
                </a:solidFill>
                <a:latin typeface="Arial" charset="0"/>
              </a:rPr>
              <a:t>Todos los ácidos y bases de BRONSTED-LOWRY son ácidos y bases de LEWIS</a:t>
            </a:r>
            <a:r>
              <a:rPr lang="es-ES" sz="2800" dirty="0" smtClean="0">
                <a:solidFill>
                  <a:srgbClr val="FFFF00"/>
                </a:solidFill>
                <a:latin typeface="Arial" charset="0"/>
              </a:rPr>
              <a:t>.</a:t>
            </a:r>
            <a:endParaRPr lang="en-GB" sz="2800" dirty="0" smtClean="0">
              <a:solidFill>
                <a:srgbClr val="FFFF00"/>
              </a:solidFill>
              <a:latin typeface="Arial" charset="0"/>
            </a:endParaRPr>
          </a:p>
        </p:txBody>
      </p:sp>
      <p:grpSp>
        <p:nvGrpSpPr>
          <p:cNvPr id="79875" name="Group 12"/>
          <p:cNvGrpSpPr>
            <a:grpSpLocks/>
          </p:cNvGrpSpPr>
          <p:nvPr/>
        </p:nvGrpSpPr>
        <p:grpSpPr bwMode="auto">
          <a:xfrm>
            <a:off x="2556347" y="3861048"/>
            <a:ext cx="71437" cy="215900"/>
            <a:chOff x="1519" y="2568"/>
            <a:chExt cx="45" cy="136"/>
          </a:xfrm>
          <a:solidFill>
            <a:srgbClr val="FFFF00"/>
          </a:solidFill>
        </p:grpSpPr>
        <p:sp>
          <p:nvSpPr>
            <p:cNvPr id="79915" name="Oval 4"/>
            <p:cNvSpPr>
              <a:spLocks noChangeArrowheads="1"/>
            </p:cNvSpPr>
            <p:nvPr/>
          </p:nvSpPr>
          <p:spPr bwMode="auto">
            <a:xfrm>
              <a:off x="1519" y="2659"/>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916" name="Oval 5"/>
            <p:cNvSpPr>
              <a:spLocks noChangeArrowheads="1"/>
            </p:cNvSpPr>
            <p:nvPr/>
          </p:nvSpPr>
          <p:spPr bwMode="auto">
            <a:xfrm>
              <a:off x="1519" y="256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76" name="Group 8"/>
          <p:cNvGrpSpPr>
            <a:grpSpLocks/>
          </p:cNvGrpSpPr>
          <p:nvPr/>
        </p:nvGrpSpPr>
        <p:grpSpPr bwMode="auto">
          <a:xfrm>
            <a:off x="2627784" y="3717603"/>
            <a:ext cx="214313" cy="71437"/>
            <a:chOff x="1565" y="2478"/>
            <a:chExt cx="135" cy="45"/>
          </a:xfrm>
          <a:solidFill>
            <a:srgbClr val="FFFF00"/>
          </a:solidFill>
        </p:grpSpPr>
        <p:sp>
          <p:nvSpPr>
            <p:cNvPr id="79913" name="Oval 6"/>
            <p:cNvSpPr>
              <a:spLocks noChangeArrowheads="1"/>
            </p:cNvSpPr>
            <p:nvPr/>
          </p:nvSpPr>
          <p:spPr bwMode="auto">
            <a:xfrm>
              <a:off x="156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914" name="Oval 7"/>
            <p:cNvSpPr>
              <a:spLocks noChangeArrowheads="1"/>
            </p:cNvSpPr>
            <p:nvPr/>
          </p:nvSpPr>
          <p:spPr bwMode="auto">
            <a:xfrm>
              <a:off x="165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77" name="Group 9"/>
          <p:cNvGrpSpPr>
            <a:grpSpLocks/>
          </p:cNvGrpSpPr>
          <p:nvPr/>
        </p:nvGrpSpPr>
        <p:grpSpPr bwMode="auto">
          <a:xfrm>
            <a:off x="2627784" y="4149651"/>
            <a:ext cx="214313" cy="71437"/>
            <a:chOff x="1565" y="2478"/>
            <a:chExt cx="135" cy="45"/>
          </a:xfrm>
          <a:solidFill>
            <a:srgbClr val="FFFF00"/>
          </a:solidFill>
        </p:grpSpPr>
        <p:sp>
          <p:nvSpPr>
            <p:cNvPr id="79911" name="Oval 10"/>
            <p:cNvSpPr>
              <a:spLocks noChangeArrowheads="1"/>
            </p:cNvSpPr>
            <p:nvPr/>
          </p:nvSpPr>
          <p:spPr bwMode="auto">
            <a:xfrm>
              <a:off x="156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912" name="Oval 11"/>
            <p:cNvSpPr>
              <a:spLocks noChangeArrowheads="1"/>
            </p:cNvSpPr>
            <p:nvPr/>
          </p:nvSpPr>
          <p:spPr bwMode="auto">
            <a:xfrm>
              <a:off x="165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78" name="Group 13"/>
          <p:cNvGrpSpPr>
            <a:grpSpLocks/>
          </p:cNvGrpSpPr>
          <p:nvPr/>
        </p:nvGrpSpPr>
        <p:grpSpPr bwMode="auto">
          <a:xfrm>
            <a:off x="3995936" y="3861172"/>
            <a:ext cx="71438" cy="215900"/>
            <a:chOff x="1519" y="2568"/>
            <a:chExt cx="45" cy="136"/>
          </a:xfrm>
          <a:solidFill>
            <a:srgbClr val="FFFF00"/>
          </a:solidFill>
        </p:grpSpPr>
        <p:sp>
          <p:nvSpPr>
            <p:cNvPr id="79909" name="Oval 14"/>
            <p:cNvSpPr>
              <a:spLocks noChangeArrowheads="1"/>
            </p:cNvSpPr>
            <p:nvPr/>
          </p:nvSpPr>
          <p:spPr bwMode="auto">
            <a:xfrm>
              <a:off x="1519" y="2659"/>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910" name="Oval 15"/>
            <p:cNvSpPr>
              <a:spLocks noChangeArrowheads="1"/>
            </p:cNvSpPr>
            <p:nvPr/>
          </p:nvSpPr>
          <p:spPr bwMode="auto">
            <a:xfrm>
              <a:off x="1519" y="256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79" name="Group 16"/>
          <p:cNvGrpSpPr>
            <a:grpSpLocks/>
          </p:cNvGrpSpPr>
          <p:nvPr/>
        </p:nvGrpSpPr>
        <p:grpSpPr bwMode="auto">
          <a:xfrm>
            <a:off x="4427984" y="3861172"/>
            <a:ext cx="71438" cy="215900"/>
            <a:chOff x="1519" y="2568"/>
            <a:chExt cx="45" cy="136"/>
          </a:xfrm>
          <a:solidFill>
            <a:srgbClr val="FFFF00"/>
          </a:solidFill>
        </p:grpSpPr>
        <p:sp>
          <p:nvSpPr>
            <p:cNvPr id="79907" name="Oval 17"/>
            <p:cNvSpPr>
              <a:spLocks noChangeArrowheads="1"/>
            </p:cNvSpPr>
            <p:nvPr/>
          </p:nvSpPr>
          <p:spPr bwMode="auto">
            <a:xfrm>
              <a:off x="1519" y="2659"/>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908" name="Oval 18"/>
            <p:cNvSpPr>
              <a:spLocks noChangeArrowheads="1"/>
            </p:cNvSpPr>
            <p:nvPr/>
          </p:nvSpPr>
          <p:spPr bwMode="auto">
            <a:xfrm>
              <a:off x="1519" y="256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80" name="Group 19"/>
          <p:cNvGrpSpPr>
            <a:grpSpLocks/>
          </p:cNvGrpSpPr>
          <p:nvPr/>
        </p:nvGrpSpPr>
        <p:grpSpPr bwMode="auto">
          <a:xfrm>
            <a:off x="6444208" y="3861172"/>
            <a:ext cx="71438" cy="215900"/>
            <a:chOff x="1519" y="2568"/>
            <a:chExt cx="45" cy="136"/>
          </a:xfrm>
          <a:solidFill>
            <a:srgbClr val="FFFF00"/>
          </a:solidFill>
        </p:grpSpPr>
        <p:sp>
          <p:nvSpPr>
            <p:cNvPr id="79905" name="Oval 20"/>
            <p:cNvSpPr>
              <a:spLocks noChangeArrowheads="1"/>
            </p:cNvSpPr>
            <p:nvPr/>
          </p:nvSpPr>
          <p:spPr bwMode="auto">
            <a:xfrm>
              <a:off x="1519" y="2659"/>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906" name="Oval 21"/>
            <p:cNvSpPr>
              <a:spLocks noChangeArrowheads="1"/>
            </p:cNvSpPr>
            <p:nvPr/>
          </p:nvSpPr>
          <p:spPr bwMode="auto">
            <a:xfrm>
              <a:off x="1519" y="256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81" name="Group 22"/>
          <p:cNvGrpSpPr>
            <a:grpSpLocks/>
          </p:cNvGrpSpPr>
          <p:nvPr/>
        </p:nvGrpSpPr>
        <p:grpSpPr bwMode="auto">
          <a:xfrm>
            <a:off x="6804248" y="3861172"/>
            <a:ext cx="71437" cy="215900"/>
            <a:chOff x="1519" y="2568"/>
            <a:chExt cx="45" cy="136"/>
          </a:xfrm>
          <a:solidFill>
            <a:srgbClr val="FFFF00"/>
          </a:solidFill>
        </p:grpSpPr>
        <p:sp>
          <p:nvSpPr>
            <p:cNvPr id="79903" name="Oval 23"/>
            <p:cNvSpPr>
              <a:spLocks noChangeArrowheads="1"/>
            </p:cNvSpPr>
            <p:nvPr/>
          </p:nvSpPr>
          <p:spPr bwMode="auto">
            <a:xfrm>
              <a:off x="1519" y="2659"/>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904" name="Oval 24"/>
            <p:cNvSpPr>
              <a:spLocks noChangeArrowheads="1"/>
            </p:cNvSpPr>
            <p:nvPr/>
          </p:nvSpPr>
          <p:spPr bwMode="auto">
            <a:xfrm>
              <a:off x="1519" y="256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82" name="Group 25"/>
          <p:cNvGrpSpPr>
            <a:grpSpLocks/>
          </p:cNvGrpSpPr>
          <p:nvPr/>
        </p:nvGrpSpPr>
        <p:grpSpPr bwMode="auto">
          <a:xfrm>
            <a:off x="7164288" y="3861172"/>
            <a:ext cx="71438" cy="215900"/>
            <a:chOff x="1519" y="2568"/>
            <a:chExt cx="45" cy="136"/>
          </a:xfrm>
          <a:solidFill>
            <a:srgbClr val="FFFF00"/>
          </a:solidFill>
        </p:grpSpPr>
        <p:sp>
          <p:nvSpPr>
            <p:cNvPr id="79901" name="Oval 26"/>
            <p:cNvSpPr>
              <a:spLocks noChangeArrowheads="1"/>
            </p:cNvSpPr>
            <p:nvPr/>
          </p:nvSpPr>
          <p:spPr bwMode="auto">
            <a:xfrm>
              <a:off x="1519" y="2659"/>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902" name="Oval 27"/>
            <p:cNvSpPr>
              <a:spLocks noChangeArrowheads="1"/>
            </p:cNvSpPr>
            <p:nvPr/>
          </p:nvSpPr>
          <p:spPr bwMode="auto">
            <a:xfrm>
              <a:off x="1519" y="256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83" name="Group 28"/>
          <p:cNvGrpSpPr>
            <a:grpSpLocks/>
          </p:cNvGrpSpPr>
          <p:nvPr/>
        </p:nvGrpSpPr>
        <p:grpSpPr bwMode="auto">
          <a:xfrm>
            <a:off x="4139952" y="3717603"/>
            <a:ext cx="214312" cy="71437"/>
            <a:chOff x="1565" y="2478"/>
            <a:chExt cx="135" cy="45"/>
          </a:xfrm>
          <a:solidFill>
            <a:srgbClr val="FFFF00"/>
          </a:solidFill>
        </p:grpSpPr>
        <p:sp>
          <p:nvSpPr>
            <p:cNvPr id="79899" name="Oval 29"/>
            <p:cNvSpPr>
              <a:spLocks noChangeArrowheads="1"/>
            </p:cNvSpPr>
            <p:nvPr/>
          </p:nvSpPr>
          <p:spPr bwMode="auto">
            <a:xfrm>
              <a:off x="156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900" name="Oval 30"/>
            <p:cNvSpPr>
              <a:spLocks noChangeArrowheads="1"/>
            </p:cNvSpPr>
            <p:nvPr/>
          </p:nvSpPr>
          <p:spPr bwMode="auto">
            <a:xfrm>
              <a:off x="165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84" name="Group 31"/>
          <p:cNvGrpSpPr>
            <a:grpSpLocks/>
          </p:cNvGrpSpPr>
          <p:nvPr/>
        </p:nvGrpSpPr>
        <p:grpSpPr bwMode="auto">
          <a:xfrm>
            <a:off x="4139952" y="4149651"/>
            <a:ext cx="214312" cy="71437"/>
            <a:chOff x="1565" y="2478"/>
            <a:chExt cx="135" cy="45"/>
          </a:xfrm>
          <a:solidFill>
            <a:srgbClr val="FFFF00"/>
          </a:solidFill>
        </p:grpSpPr>
        <p:sp>
          <p:nvSpPr>
            <p:cNvPr id="79897" name="Oval 32"/>
            <p:cNvSpPr>
              <a:spLocks noChangeArrowheads="1"/>
            </p:cNvSpPr>
            <p:nvPr/>
          </p:nvSpPr>
          <p:spPr bwMode="auto">
            <a:xfrm>
              <a:off x="156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898" name="Oval 33"/>
            <p:cNvSpPr>
              <a:spLocks noChangeArrowheads="1"/>
            </p:cNvSpPr>
            <p:nvPr/>
          </p:nvSpPr>
          <p:spPr bwMode="auto">
            <a:xfrm>
              <a:off x="165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85" name="Group 34"/>
          <p:cNvGrpSpPr>
            <a:grpSpLocks/>
          </p:cNvGrpSpPr>
          <p:nvPr/>
        </p:nvGrpSpPr>
        <p:grpSpPr bwMode="auto">
          <a:xfrm>
            <a:off x="6588224" y="3717603"/>
            <a:ext cx="214312" cy="71437"/>
            <a:chOff x="1565" y="2478"/>
            <a:chExt cx="135" cy="45"/>
          </a:xfrm>
          <a:solidFill>
            <a:srgbClr val="FFFF00"/>
          </a:solidFill>
        </p:grpSpPr>
        <p:sp>
          <p:nvSpPr>
            <p:cNvPr id="79895" name="Oval 35"/>
            <p:cNvSpPr>
              <a:spLocks noChangeArrowheads="1"/>
            </p:cNvSpPr>
            <p:nvPr/>
          </p:nvSpPr>
          <p:spPr bwMode="auto">
            <a:xfrm>
              <a:off x="156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896" name="Oval 36"/>
            <p:cNvSpPr>
              <a:spLocks noChangeArrowheads="1"/>
            </p:cNvSpPr>
            <p:nvPr/>
          </p:nvSpPr>
          <p:spPr bwMode="auto">
            <a:xfrm>
              <a:off x="165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86" name="Group 37"/>
          <p:cNvGrpSpPr>
            <a:grpSpLocks/>
          </p:cNvGrpSpPr>
          <p:nvPr/>
        </p:nvGrpSpPr>
        <p:grpSpPr bwMode="auto">
          <a:xfrm>
            <a:off x="6948264" y="3717603"/>
            <a:ext cx="214313" cy="71437"/>
            <a:chOff x="1565" y="2478"/>
            <a:chExt cx="135" cy="45"/>
          </a:xfrm>
          <a:solidFill>
            <a:srgbClr val="FFFF00"/>
          </a:solidFill>
        </p:grpSpPr>
        <p:sp>
          <p:nvSpPr>
            <p:cNvPr id="79893" name="Oval 38"/>
            <p:cNvSpPr>
              <a:spLocks noChangeArrowheads="1"/>
            </p:cNvSpPr>
            <p:nvPr/>
          </p:nvSpPr>
          <p:spPr bwMode="auto">
            <a:xfrm>
              <a:off x="156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894" name="Oval 39"/>
            <p:cNvSpPr>
              <a:spLocks noChangeArrowheads="1"/>
            </p:cNvSpPr>
            <p:nvPr/>
          </p:nvSpPr>
          <p:spPr bwMode="auto">
            <a:xfrm>
              <a:off x="165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87" name="Group 40"/>
          <p:cNvGrpSpPr>
            <a:grpSpLocks/>
          </p:cNvGrpSpPr>
          <p:nvPr/>
        </p:nvGrpSpPr>
        <p:grpSpPr bwMode="auto">
          <a:xfrm>
            <a:off x="6588224" y="4149651"/>
            <a:ext cx="214312" cy="71437"/>
            <a:chOff x="1565" y="2478"/>
            <a:chExt cx="135" cy="45"/>
          </a:xfrm>
          <a:solidFill>
            <a:srgbClr val="FFFF00"/>
          </a:solidFill>
        </p:grpSpPr>
        <p:sp>
          <p:nvSpPr>
            <p:cNvPr id="79891" name="Oval 41"/>
            <p:cNvSpPr>
              <a:spLocks noChangeArrowheads="1"/>
            </p:cNvSpPr>
            <p:nvPr/>
          </p:nvSpPr>
          <p:spPr bwMode="auto">
            <a:xfrm>
              <a:off x="156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892" name="Oval 42"/>
            <p:cNvSpPr>
              <a:spLocks noChangeArrowheads="1"/>
            </p:cNvSpPr>
            <p:nvPr/>
          </p:nvSpPr>
          <p:spPr bwMode="auto">
            <a:xfrm>
              <a:off x="165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79888" name="Group 43"/>
          <p:cNvGrpSpPr>
            <a:grpSpLocks/>
          </p:cNvGrpSpPr>
          <p:nvPr/>
        </p:nvGrpSpPr>
        <p:grpSpPr bwMode="auto">
          <a:xfrm>
            <a:off x="6948264" y="4149651"/>
            <a:ext cx="214313" cy="71437"/>
            <a:chOff x="1565" y="2478"/>
            <a:chExt cx="135" cy="45"/>
          </a:xfrm>
          <a:solidFill>
            <a:srgbClr val="FFFF00"/>
          </a:solidFill>
        </p:grpSpPr>
        <p:sp>
          <p:nvSpPr>
            <p:cNvPr id="79889" name="Oval 44"/>
            <p:cNvSpPr>
              <a:spLocks noChangeArrowheads="1"/>
            </p:cNvSpPr>
            <p:nvPr/>
          </p:nvSpPr>
          <p:spPr bwMode="auto">
            <a:xfrm>
              <a:off x="156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79890" name="Oval 45"/>
            <p:cNvSpPr>
              <a:spLocks noChangeArrowheads="1"/>
            </p:cNvSpPr>
            <p:nvPr/>
          </p:nvSpPr>
          <p:spPr bwMode="auto">
            <a:xfrm>
              <a:off x="165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b="6787"/>
          <a:stretch>
            <a:fillRect/>
          </a:stretch>
        </p:blipFill>
        <p:spPr bwMode="auto">
          <a:xfrm>
            <a:off x="785813" y="1428750"/>
            <a:ext cx="7696200"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9" name="2 CuadroTexto"/>
          <p:cNvSpPr txBox="1">
            <a:spLocks noChangeArrowheads="1"/>
          </p:cNvSpPr>
          <p:nvPr/>
        </p:nvSpPr>
        <p:spPr bwMode="auto">
          <a:xfrm>
            <a:off x="1071563" y="5500688"/>
            <a:ext cx="1000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2000"/>
              <a:t>ÁCIDO</a:t>
            </a:r>
          </a:p>
        </p:txBody>
      </p:sp>
      <p:sp>
        <p:nvSpPr>
          <p:cNvPr id="80900" name="3 CuadroTexto"/>
          <p:cNvSpPr txBox="1">
            <a:spLocks noChangeArrowheads="1"/>
          </p:cNvSpPr>
          <p:nvPr/>
        </p:nvSpPr>
        <p:spPr bwMode="auto">
          <a:xfrm>
            <a:off x="3357563" y="5500688"/>
            <a:ext cx="1000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sz="2000"/>
              <a:t>BASE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251520" y="1268413"/>
            <a:ext cx="8229600" cy="4530725"/>
          </a:xfrm>
        </p:spPr>
        <p:txBody>
          <a:bodyPr/>
          <a:lstStyle/>
          <a:p>
            <a:pPr algn="just" eaLnBrk="1" hangingPunct="1">
              <a:lnSpc>
                <a:spcPct val="90000"/>
              </a:lnSpc>
              <a:buFont typeface="Wingdings" pitchFamily="2" charset="2"/>
              <a:buNone/>
              <a:defRPr/>
            </a:pPr>
            <a:r>
              <a:rPr lang="es-ES" sz="2800" b="1" dirty="0" smtClean="0">
                <a:solidFill>
                  <a:srgbClr val="6666FF"/>
                </a:solidFill>
                <a:latin typeface="Arial" charset="0"/>
              </a:rPr>
              <a:t>   </a:t>
            </a:r>
            <a:r>
              <a:rPr lang="es-ES" sz="2800" b="1" dirty="0" smtClean="0">
                <a:solidFill>
                  <a:srgbClr val="FF0000"/>
                </a:solidFill>
                <a:latin typeface="Arial" charset="0"/>
              </a:rPr>
              <a:t>FUERZA DE ÁCIDOS Y BASES</a:t>
            </a:r>
          </a:p>
          <a:p>
            <a:pPr algn="just" eaLnBrk="1" hangingPunct="1">
              <a:lnSpc>
                <a:spcPct val="90000"/>
              </a:lnSpc>
              <a:buFont typeface="Wingdings" pitchFamily="2" charset="2"/>
              <a:buNone/>
              <a:defRPr/>
            </a:pPr>
            <a:endParaRPr lang="es-ES" sz="2800" dirty="0" smtClean="0">
              <a:solidFill>
                <a:srgbClr val="6666FF"/>
              </a:solidFill>
              <a:latin typeface="Arial" charset="0"/>
            </a:endParaRPr>
          </a:p>
          <a:p>
            <a:pPr algn="just" eaLnBrk="1" hangingPunct="1">
              <a:lnSpc>
                <a:spcPct val="90000"/>
              </a:lnSpc>
              <a:buFont typeface="Wingdings" pitchFamily="2" charset="2"/>
              <a:buNone/>
              <a:defRPr/>
            </a:pPr>
            <a:r>
              <a:rPr lang="es-ES" sz="2800" dirty="0" smtClean="0">
                <a:latin typeface="Arial" charset="0"/>
              </a:rPr>
              <a:t>   Los ÁCIDOS FUERTES se disocian completamente en agua formando iones H</a:t>
            </a:r>
            <a:r>
              <a:rPr lang="es-ES" sz="2800" baseline="30000" dirty="0" smtClean="0">
                <a:latin typeface="Arial" charset="0"/>
              </a:rPr>
              <a:t>+</a:t>
            </a:r>
            <a:r>
              <a:rPr lang="es-ES" sz="2800" dirty="0" smtClean="0">
                <a:latin typeface="Arial" charset="0"/>
              </a:rPr>
              <a:t>.</a:t>
            </a:r>
          </a:p>
          <a:p>
            <a:pPr algn="just" eaLnBrk="1" hangingPunct="1">
              <a:lnSpc>
                <a:spcPct val="90000"/>
              </a:lnSpc>
              <a:buFont typeface="Wingdings" pitchFamily="2" charset="2"/>
              <a:buNone/>
              <a:defRPr/>
            </a:pPr>
            <a:r>
              <a:rPr lang="es-ES" sz="2800" dirty="0" smtClean="0">
                <a:latin typeface="Arial" charset="0"/>
              </a:rPr>
              <a:t>   Los ÁCIDOS DÉBILES se disocian  débilmente.</a:t>
            </a:r>
          </a:p>
          <a:p>
            <a:pPr algn="just" eaLnBrk="1" hangingPunct="1">
              <a:lnSpc>
                <a:spcPct val="90000"/>
              </a:lnSpc>
              <a:buFont typeface="Wingdings" pitchFamily="2" charset="2"/>
              <a:buNone/>
              <a:defRPr/>
            </a:pPr>
            <a:r>
              <a:rPr lang="es-ES" sz="2800" dirty="0" smtClean="0">
                <a:latin typeface="Arial" charset="0"/>
              </a:rPr>
              <a:t>   Las BASES FUERTES se disocian completamente en agua produciendo iones OH</a:t>
            </a:r>
            <a:r>
              <a:rPr lang="es-ES" sz="2800" baseline="30000" dirty="0" smtClean="0">
                <a:latin typeface="Arial" charset="0"/>
              </a:rPr>
              <a:t>-</a:t>
            </a:r>
            <a:r>
              <a:rPr lang="es-ES" sz="2800" dirty="0" smtClean="0">
                <a:latin typeface="Arial" charset="0"/>
              </a:rPr>
              <a:t>.</a:t>
            </a:r>
          </a:p>
          <a:p>
            <a:pPr algn="just" eaLnBrk="1" hangingPunct="1">
              <a:lnSpc>
                <a:spcPct val="90000"/>
              </a:lnSpc>
              <a:buFont typeface="Wingdings" pitchFamily="2" charset="2"/>
              <a:buNone/>
              <a:defRPr/>
            </a:pPr>
            <a:r>
              <a:rPr lang="es-ES" sz="2800" dirty="0" smtClean="0">
                <a:latin typeface="Arial" charset="0"/>
              </a:rPr>
              <a:t>   Las BASE DÉBILES producen iones OH</a:t>
            </a:r>
            <a:r>
              <a:rPr lang="es-ES" sz="2800" baseline="30000" dirty="0" smtClean="0">
                <a:latin typeface="Arial" charset="0"/>
              </a:rPr>
              <a:t>-</a:t>
            </a:r>
            <a:r>
              <a:rPr lang="es-ES" sz="2800" dirty="0" smtClean="0">
                <a:latin typeface="Arial" charset="0"/>
              </a:rPr>
              <a:t> mediante una reacción reversible que incluye una molécula de agua.</a:t>
            </a:r>
            <a:endParaRPr lang="en-GB" sz="2800" dirty="0" smtClean="0">
              <a:latin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50825" y="1628775"/>
            <a:ext cx="8229600" cy="4530725"/>
          </a:xfrm>
        </p:spPr>
        <p:txBody>
          <a:bodyPr/>
          <a:lstStyle/>
          <a:p>
            <a:pPr algn="just" eaLnBrk="1" hangingPunct="1">
              <a:buFont typeface="Wingdings" pitchFamily="2" charset="2"/>
              <a:buNone/>
              <a:defRPr/>
            </a:pPr>
            <a:r>
              <a:rPr lang="es-ES" sz="2800" smtClean="0">
                <a:latin typeface="Arial" charset="0"/>
              </a:rPr>
              <a:t>   Cuantitativamente la fuerza ácida puede expresarse en términos de “porcentaje de ionización”.</a:t>
            </a:r>
          </a:p>
          <a:p>
            <a:pPr algn="just" eaLnBrk="1" hangingPunct="1">
              <a:buFont typeface="Wingdings" pitchFamily="2" charset="2"/>
              <a:buNone/>
              <a:defRPr/>
            </a:pPr>
            <a:r>
              <a:rPr lang="es-ES" sz="2800" smtClean="0">
                <a:latin typeface="Arial" charset="0"/>
              </a:rPr>
              <a:t>    </a:t>
            </a:r>
            <a:endParaRPr lang="en-GB" sz="2800" smtClean="0">
              <a:latin typeface="Arial" charset="0"/>
            </a:endParaRPr>
          </a:p>
        </p:txBody>
      </p:sp>
      <p:graphicFrame>
        <p:nvGraphicFramePr>
          <p:cNvPr id="11266" name="Object 4"/>
          <p:cNvGraphicFramePr>
            <a:graphicFrameLocks noChangeAspect="1"/>
          </p:cNvGraphicFramePr>
          <p:nvPr>
            <p:extLst>
              <p:ext uri="{D42A27DB-BD31-4B8C-83A1-F6EECF244321}">
                <p14:modId xmlns:p14="http://schemas.microsoft.com/office/powerpoint/2010/main" val="1572537383"/>
              </p:ext>
            </p:extLst>
          </p:nvPr>
        </p:nvGraphicFramePr>
        <p:xfrm>
          <a:off x="827088" y="3716338"/>
          <a:ext cx="7519987" cy="708025"/>
        </p:xfrm>
        <a:graphic>
          <a:graphicData uri="http://schemas.openxmlformats.org/presentationml/2006/ole">
            <mc:AlternateContent xmlns:mc="http://schemas.openxmlformats.org/markup-compatibility/2006">
              <mc:Choice xmlns:v="urn:schemas-microsoft-com:vml" Requires="v">
                <p:oleObj spid="_x0000_s11298" name="Ecuación" r:id="rId3" imgW="4178160" imgH="393480" progId="Equation.3">
                  <p:embed/>
                </p:oleObj>
              </mc:Choice>
              <mc:Fallback>
                <p:oleObj name="Ecuación" r:id="rId3" imgW="417816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716338"/>
                        <a:ext cx="7519987" cy="708025"/>
                      </a:xfrm>
                      <a:prstGeom prst="rect">
                        <a:avLst/>
                      </a:prstGeom>
                      <a:solidFill>
                        <a:srgbClr val="FFFF00"/>
                      </a:solidFill>
                      <a:ln w="9525">
                        <a:solidFill>
                          <a:srgbClr val="000000"/>
                        </a:solidFill>
                        <a:miter lim="800000"/>
                        <a:headEnd/>
                        <a:tailEnd/>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2143125"/>
            <a:ext cx="5357812"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2 Rectángulo"/>
          <p:cNvSpPr>
            <a:spLocks noChangeArrowheads="1"/>
          </p:cNvSpPr>
          <p:nvPr/>
        </p:nvSpPr>
        <p:spPr bwMode="auto">
          <a:xfrm>
            <a:off x="1143000" y="785813"/>
            <a:ext cx="70723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s-PE" altLang="es-PE"/>
              <a:t>La disociación de los electrolitos débiles aumenta con la dilución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518864" y="930101"/>
            <a:ext cx="8229600" cy="5883275"/>
          </a:xfrm>
        </p:spPr>
        <p:txBody>
          <a:bodyPr/>
          <a:lstStyle/>
          <a:p>
            <a:pPr algn="just" eaLnBrk="1" hangingPunct="1">
              <a:buFont typeface="Wingdings" pitchFamily="2" charset="2"/>
              <a:buNone/>
              <a:defRPr/>
            </a:pPr>
            <a:r>
              <a:rPr lang="es-ES" sz="2800" b="1" dirty="0" smtClean="0">
                <a:solidFill>
                  <a:srgbClr val="FF0000"/>
                </a:solidFill>
                <a:latin typeface="Arial" charset="0"/>
              </a:rPr>
              <a:t>EL PROTÓN HIDRATADO</a:t>
            </a:r>
          </a:p>
          <a:p>
            <a:pPr algn="just" eaLnBrk="1" hangingPunct="1">
              <a:buFont typeface="Wingdings" pitchFamily="2" charset="2"/>
              <a:buNone/>
              <a:defRPr/>
            </a:pPr>
            <a:endParaRPr lang="es-ES" sz="1800" dirty="0" smtClean="0">
              <a:solidFill>
                <a:srgbClr val="6666FF"/>
              </a:solidFill>
              <a:latin typeface="Arial" charset="0"/>
            </a:endParaRPr>
          </a:p>
          <a:p>
            <a:pPr algn="just" eaLnBrk="1" hangingPunct="1">
              <a:buFont typeface="Wingdings" pitchFamily="2" charset="2"/>
              <a:buNone/>
              <a:defRPr/>
            </a:pPr>
            <a:r>
              <a:rPr lang="es-ES" sz="2800" dirty="0" smtClean="0">
                <a:latin typeface="Arial" charset="0"/>
              </a:rPr>
              <a:t>El ión H</a:t>
            </a:r>
            <a:r>
              <a:rPr lang="es-ES" sz="2800" baseline="30000" dirty="0" smtClean="0">
                <a:latin typeface="Arial" charset="0"/>
              </a:rPr>
              <a:t>+</a:t>
            </a:r>
            <a:r>
              <a:rPr lang="es-ES" sz="2800" dirty="0" smtClean="0">
                <a:latin typeface="Arial" charset="0"/>
              </a:rPr>
              <a:t> está hidratado en disoluciones acuosas.</a:t>
            </a:r>
          </a:p>
          <a:p>
            <a:pPr algn="just" eaLnBrk="1" hangingPunct="1">
              <a:buFont typeface="Wingdings" pitchFamily="2" charset="2"/>
              <a:buNone/>
              <a:defRPr/>
            </a:pPr>
            <a:endParaRPr lang="es-ES" sz="2800" dirty="0" smtClean="0">
              <a:latin typeface="Arial" charset="0"/>
            </a:endParaRPr>
          </a:p>
          <a:p>
            <a:pPr algn="just" eaLnBrk="1" hangingPunct="1">
              <a:buFont typeface="Wingdings" pitchFamily="2" charset="2"/>
              <a:buNone/>
              <a:defRPr/>
            </a:pPr>
            <a:r>
              <a:rPr lang="es-ES" sz="2800" dirty="0" smtClean="0">
                <a:latin typeface="Arial" charset="0"/>
              </a:rPr>
              <a:t>     </a:t>
            </a:r>
            <a:r>
              <a:rPr lang="es-ES" sz="2800" b="1" dirty="0" smtClean="0">
                <a:solidFill>
                  <a:srgbClr val="FF66FF"/>
                </a:solidFill>
                <a:effectLst/>
                <a:latin typeface="Arial" charset="0"/>
              </a:rPr>
              <a:t>H</a:t>
            </a:r>
            <a:r>
              <a:rPr lang="es-ES" sz="2800" b="1" baseline="30000" dirty="0" smtClean="0">
                <a:solidFill>
                  <a:srgbClr val="FF66FF"/>
                </a:solidFill>
                <a:effectLst/>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H</a:t>
            </a:r>
            <a:r>
              <a:rPr lang="es-ES" sz="2800" baseline="-25000" dirty="0" smtClean="0">
                <a:latin typeface="Arial" charset="0"/>
              </a:rPr>
              <a:t>2</a:t>
            </a:r>
            <a:r>
              <a:rPr lang="es-ES" sz="2800" dirty="0" smtClean="0">
                <a:latin typeface="Arial" charset="0"/>
              </a:rPr>
              <a:t>O</a:t>
            </a:r>
            <a:r>
              <a:rPr lang="es-ES" sz="2800" baseline="-25000" dirty="0" smtClean="0">
                <a:latin typeface="Arial" charset="0"/>
              </a:rPr>
              <a:t>(l)</a:t>
            </a:r>
            <a:r>
              <a:rPr lang="es-ES" sz="2800" dirty="0" smtClean="0">
                <a:latin typeface="Arial" charset="0"/>
              </a:rPr>
              <a:t>   </a:t>
            </a:r>
            <a:r>
              <a:rPr lang="es-ES" sz="2800" dirty="0" smtClean="0">
                <a:latin typeface="Arial" charset="0"/>
                <a:sym typeface="Wingdings" pitchFamily="2" charset="2"/>
              </a:rPr>
              <a:t></a:t>
            </a:r>
            <a:r>
              <a:rPr lang="es-ES" sz="2800" dirty="0" smtClean="0">
                <a:latin typeface="Arial" charset="0"/>
              </a:rPr>
              <a:t>   </a:t>
            </a:r>
            <a:r>
              <a:rPr lang="es-ES" sz="2800" b="1" dirty="0" smtClean="0">
                <a:solidFill>
                  <a:srgbClr val="FF66FF"/>
                </a:solidFill>
                <a:latin typeface="Arial" charset="0"/>
              </a:rPr>
              <a:t>H</a:t>
            </a:r>
            <a:r>
              <a:rPr lang="es-ES" sz="2800" b="1" baseline="-25000" dirty="0" smtClean="0">
                <a:solidFill>
                  <a:srgbClr val="FF66FF"/>
                </a:solidFill>
                <a:latin typeface="Arial" charset="0"/>
              </a:rPr>
              <a:t>3</a:t>
            </a:r>
            <a:r>
              <a:rPr lang="es-ES" sz="2800" b="1" dirty="0" smtClean="0">
                <a:solidFill>
                  <a:srgbClr val="FF66FF"/>
                </a:solidFill>
                <a:latin typeface="Arial" charset="0"/>
              </a:rPr>
              <a:t>O</a:t>
            </a:r>
            <a:r>
              <a:rPr lang="es-ES" sz="2800" b="1" baseline="30000" dirty="0" smtClean="0">
                <a:solidFill>
                  <a:srgbClr val="FF66FF"/>
                </a:solidFill>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p>
          <a:p>
            <a:pPr algn="just" eaLnBrk="1" hangingPunct="1">
              <a:buFont typeface="Wingdings" pitchFamily="2" charset="2"/>
              <a:buNone/>
              <a:defRPr/>
            </a:pPr>
            <a:endParaRPr lang="es-ES" sz="2800" baseline="-25000" dirty="0" smtClean="0">
              <a:latin typeface="Arial" charset="0"/>
            </a:endParaRPr>
          </a:p>
          <a:p>
            <a:pPr algn="just" eaLnBrk="1" hangingPunct="1">
              <a:buFont typeface="Wingdings" pitchFamily="2" charset="2"/>
              <a:buNone/>
              <a:defRPr/>
            </a:pPr>
            <a:r>
              <a:rPr lang="en-GB" sz="2800" dirty="0" smtClean="0">
                <a:latin typeface="Arial" charset="0"/>
              </a:rPr>
              <a:t>                                    </a:t>
            </a:r>
            <a:r>
              <a:rPr lang="es-ES" sz="2800" dirty="0" smtClean="0">
                <a:solidFill>
                  <a:srgbClr val="FFFF00"/>
                </a:solidFill>
                <a:latin typeface="Arial" charset="0"/>
              </a:rPr>
              <a:t>H</a:t>
            </a:r>
            <a:r>
              <a:rPr lang="es-ES" sz="2800" baseline="-25000" dirty="0" smtClean="0">
                <a:solidFill>
                  <a:srgbClr val="FFFF00"/>
                </a:solidFill>
                <a:latin typeface="Arial" charset="0"/>
              </a:rPr>
              <a:t>5</a:t>
            </a:r>
            <a:r>
              <a:rPr lang="es-ES" sz="2800" dirty="0" smtClean="0">
                <a:solidFill>
                  <a:srgbClr val="FFFF00"/>
                </a:solidFill>
                <a:latin typeface="Arial" charset="0"/>
              </a:rPr>
              <a:t>O</a:t>
            </a:r>
            <a:r>
              <a:rPr lang="es-ES" sz="2800" baseline="-25000" dirty="0" smtClean="0">
                <a:solidFill>
                  <a:srgbClr val="FFFF00"/>
                </a:solidFill>
                <a:latin typeface="Arial" charset="0"/>
              </a:rPr>
              <a:t>2(</a:t>
            </a:r>
            <a:r>
              <a:rPr lang="es-ES" sz="2800" baseline="-25000" dirty="0" err="1" smtClean="0">
                <a:solidFill>
                  <a:srgbClr val="FFFF00"/>
                </a:solidFill>
                <a:latin typeface="Arial" charset="0"/>
              </a:rPr>
              <a:t>ac</a:t>
            </a:r>
            <a:r>
              <a:rPr lang="es-ES" sz="2800" baseline="-25000" dirty="0" smtClean="0">
                <a:solidFill>
                  <a:srgbClr val="FFFF00"/>
                </a:solidFill>
                <a:latin typeface="Arial" charset="0"/>
              </a:rPr>
              <a:t>)</a:t>
            </a:r>
            <a:r>
              <a:rPr lang="en-GB" sz="2800" baseline="30000" dirty="0" smtClean="0">
                <a:solidFill>
                  <a:srgbClr val="FFFF00"/>
                </a:solidFill>
                <a:latin typeface="Arial" charset="0"/>
              </a:rPr>
              <a:t>+</a:t>
            </a:r>
          </a:p>
          <a:p>
            <a:pPr algn="just" eaLnBrk="1" hangingPunct="1">
              <a:buFont typeface="Wingdings" pitchFamily="2" charset="2"/>
              <a:buNone/>
              <a:defRPr/>
            </a:pPr>
            <a:r>
              <a:rPr lang="es-ES" sz="2800" dirty="0" smtClean="0">
                <a:solidFill>
                  <a:srgbClr val="FFFF00"/>
                </a:solidFill>
                <a:latin typeface="Arial" charset="0"/>
              </a:rPr>
              <a:t>                               </a:t>
            </a:r>
          </a:p>
          <a:p>
            <a:pPr algn="just" eaLnBrk="1" hangingPunct="1">
              <a:buFont typeface="Wingdings" pitchFamily="2" charset="2"/>
              <a:buNone/>
              <a:defRPr/>
            </a:pPr>
            <a:r>
              <a:rPr lang="es-ES" sz="2800" dirty="0" smtClean="0">
                <a:solidFill>
                  <a:srgbClr val="FFFF00"/>
                </a:solidFill>
                <a:latin typeface="Arial" charset="0"/>
              </a:rPr>
              <a:t>                                    H</a:t>
            </a:r>
            <a:r>
              <a:rPr lang="es-ES" sz="2800" baseline="-25000" dirty="0" smtClean="0">
                <a:solidFill>
                  <a:srgbClr val="FFFF00"/>
                </a:solidFill>
                <a:latin typeface="Arial" charset="0"/>
              </a:rPr>
              <a:t>7</a:t>
            </a:r>
            <a:r>
              <a:rPr lang="es-ES" sz="2800" dirty="0" smtClean="0">
                <a:solidFill>
                  <a:srgbClr val="FFFF00"/>
                </a:solidFill>
                <a:latin typeface="Arial" charset="0"/>
              </a:rPr>
              <a:t>O</a:t>
            </a:r>
            <a:r>
              <a:rPr lang="es-ES" sz="2800" baseline="-25000" dirty="0" smtClean="0">
                <a:solidFill>
                  <a:srgbClr val="FFFF00"/>
                </a:solidFill>
                <a:latin typeface="Arial" charset="0"/>
              </a:rPr>
              <a:t>3(</a:t>
            </a:r>
            <a:r>
              <a:rPr lang="es-ES" sz="2800" baseline="-25000" dirty="0" err="1" smtClean="0">
                <a:solidFill>
                  <a:srgbClr val="FFFF00"/>
                </a:solidFill>
                <a:latin typeface="Arial" charset="0"/>
              </a:rPr>
              <a:t>ac</a:t>
            </a:r>
            <a:r>
              <a:rPr lang="es-ES" sz="2800" baseline="-25000" dirty="0" smtClean="0">
                <a:solidFill>
                  <a:srgbClr val="FFFF00"/>
                </a:solidFill>
                <a:latin typeface="Arial" charset="0"/>
              </a:rPr>
              <a:t>)</a:t>
            </a:r>
            <a:r>
              <a:rPr lang="es-ES" sz="2800" baseline="30000" dirty="0" smtClean="0">
                <a:solidFill>
                  <a:srgbClr val="FFFF00"/>
                </a:solidFill>
                <a:latin typeface="Arial" charset="0"/>
              </a:rPr>
              <a:t>+</a:t>
            </a:r>
            <a:r>
              <a:rPr lang="es-ES" sz="2800" dirty="0" smtClean="0">
                <a:solidFill>
                  <a:srgbClr val="FFFF00"/>
                </a:solidFill>
                <a:latin typeface="Arial" charset="0"/>
              </a:rPr>
              <a:t> </a:t>
            </a:r>
          </a:p>
          <a:p>
            <a:pPr algn="just" eaLnBrk="1" hangingPunct="1">
              <a:buFont typeface="Wingdings" pitchFamily="2" charset="2"/>
              <a:buNone/>
              <a:defRPr/>
            </a:pPr>
            <a:endParaRPr lang="es-ES" sz="2800" dirty="0" smtClean="0">
              <a:solidFill>
                <a:srgbClr val="FFFF00"/>
              </a:solidFill>
              <a:latin typeface="Arial" charset="0"/>
            </a:endParaRPr>
          </a:p>
          <a:p>
            <a:pPr algn="just" eaLnBrk="1" hangingPunct="1">
              <a:buFont typeface="Wingdings" pitchFamily="2" charset="2"/>
              <a:buNone/>
              <a:defRPr/>
            </a:pPr>
            <a:r>
              <a:rPr lang="es-ES" sz="2800" dirty="0" smtClean="0">
                <a:solidFill>
                  <a:srgbClr val="FFFF00"/>
                </a:solidFill>
                <a:latin typeface="Arial" charset="0"/>
              </a:rPr>
              <a:t>                                    H</a:t>
            </a:r>
            <a:r>
              <a:rPr lang="es-ES" sz="2800" baseline="-25000" dirty="0" smtClean="0">
                <a:solidFill>
                  <a:srgbClr val="FFFF00"/>
                </a:solidFill>
                <a:latin typeface="Arial" charset="0"/>
              </a:rPr>
              <a:t>9</a:t>
            </a:r>
            <a:r>
              <a:rPr lang="es-ES" sz="2800" dirty="0" smtClean="0">
                <a:solidFill>
                  <a:srgbClr val="FFFF00"/>
                </a:solidFill>
                <a:latin typeface="Arial" charset="0"/>
              </a:rPr>
              <a:t>O</a:t>
            </a:r>
            <a:r>
              <a:rPr lang="es-ES" sz="2800" baseline="-25000" dirty="0" smtClean="0">
                <a:solidFill>
                  <a:srgbClr val="FFFF00"/>
                </a:solidFill>
                <a:latin typeface="Arial" charset="0"/>
              </a:rPr>
              <a:t>4(</a:t>
            </a:r>
            <a:r>
              <a:rPr lang="es-ES" sz="2800" baseline="-25000" dirty="0" err="1" smtClean="0">
                <a:solidFill>
                  <a:srgbClr val="FFFF00"/>
                </a:solidFill>
                <a:latin typeface="Arial" charset="0"/>
              </a:rPr>
              <a:t>ac</a:t>
            </a:r>
            <a:r>
              <a:rPr lang="es-ES" sz="2800" baseline="-25000" dirty="0" smtClean="0">
                <a:solidFill>
                  <a:srgbClr val="FFFF00"/>
                </a:solidFill>
                <a:latin typeface="Arial" charset="0"/>
              </a:rPr>
              <a:t>)</a:t>
            </a:r>
            <a:r>
              <a:rPr lang="es-ES" sz="2800" baseline="30000" dirty="0" smtClean="0">
                <a:solidFill>
                  <a:srgbClr val="FFFF00"/>
                </a:solidFill>
                <a:latin typeface="Arial" charset="0"/>
              </a:rPr>
              <a:t>+</a:t>
            </a:r>
            <a:endParaRPr lang="en-GB" sz="2800" dirty="0" smtClean="0">
              <a:solidFill>
                <a:srgbClr val="FFFF00"/>
              </a:solidFill>
              <a:latin typeface="Arial" charset="0"/>
            </a:endParaRPr>
          </a:p>
        </p:txBody>
      </p:sp>
      <p:pic>
        <p:nvPicPr>
          <p:cNvPr id="839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2357438"/>
            <a:ext cx="2693988"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179512" y="980653"/>
            <a:ext cx="8496300" cy="5400675"/>
          </a:xfrm>
        </p:spPr>
        <p:txBody>
          <a:bodyPr/>
          <a:lstStyle/>
          <a:p>
            <a:pPr algn="just" eaLnBrk="1" hangingPunct="1">
              <a:lnSpc>
                <a:spcPct val="90000"/>
              </a:lnSpc>
              <a:buFont typeface="Wingdings" pitchFamily="2" charset="2"/>
              <a:buNone/>
              <a:defRPr/>
            </a:pPr>
            <a:r>
              <a:rPr lang="es-ES" sz="2800" b="1" dirty="0" smtClean="0">
                <a:latin typeface="Arial" charset="0"/>
              </a:rPr>
              <a:t>    </a:t>
            </a:r>
            <a:r>
              <a:rPr lang="es-ES" sz="2800" b="1" dirty="0" smtClean="0">
                <a:solidFill>
                  <a:srgbClr val="FF0000"/>
                </a:solidFill>
                <a:latin typeface="Arial" charset="0"/>
              </a:rPr>
              <a:t>AUTOPROTÓLISIS DEL AGUA</a:t>
            </a:r>
          </a:p>
          <a:p>
            <a:pPr algn="just" eaLnBrk="1" hangingPunct="1">
              <a:lnSpc>
                <a:spcPct val="90000"/>
              </a:lnSpc>
              <a:buFont typeface="Wingdings" pitchFamily="2" charset="2"/>
              <a:buNone/>
              <a:defRPr/>
            </a:pPr>
            <a:endParaRPr lang="es-ES" sz="2000" dirty="0" smtClean="0">
              <a:solidFill>
                <a:srgbClr val="6666FF"/>
              </a:solidFill>
              <a:latin typeface="Arial" charset="0"/>
            </a:endParaRPr>
          </a:p>
          <a:p>
            <a:pPr algn="just" eaLnBrk="1" hangingPunct="1">
              <a:lnSpc>
                <a:spcPct val="90000"/>
              </a:lnSpc>
              <a:buFont typeface="Wingdings" pitchFamily="2" charset="2"/>
              <a:buNone/>
              <a:defRPr/>
            </a:pPr>
            <a:r>
              <a:rPr lang="es-ES" sz="2800" dirty="0" smtClean="0">
                <a:latin typeface="Arial" charset="0"/>
              </a:rPr>
              <a:t>    El agua puede actuar como donador y aceptor de un protón entre moléculas iguales:</a:t>
            </a:r>
          </a:p>
          <a:p>
            <a:pPr algn="just" eaLnBrk="1" hangingPunct="1">
              <a:lnSpc>
                <a:spcPct val="90000"/>
              </a:lnSpc>
              <a:buFont typeface="Wingdings" pitchFamily="2" charset="2"/>
              <a:buNone/>
              <a:defRPr/>
            </a:pPr>
            <a:endParaRPr lang="en-GB" sz="2800" dirty="0" smtClean="0">
              <a:latin typeface="Arial" charset="0"/>
            </a:endParaRPr>
          </a:p>
          <a:p>
            <a:pPr algn="just" eaLnBrk="1" hangingPunct="1">
              <a:lnSpc>
                <a:spcPct val="90000"/>
              </a:lnSpc>
              <a:buFont typeface="Wingdings" pitchFamily="2" charset="2"/>
              <a:buNone/>
              <a:defRPr/>
            </a:pPr>
            <a:r>
              <a:rPr lang="es-ES" sz="2800" dirty="0" smtClean="0">
                <a:latin typeface="Arial" charset="0"/>
              </a:rPr>
              <a:t>    H  -  O    +   H – O             H - O – H   </a:t>
            </a:r>
            <a:r>
              <a:rPr lang="es-ES" sz="2800" baseline="30000" dirty="0" smtClean="0">
                <a:latin typeface="Arial" charset="0"/>
              </a:rPr>
              <a:t>+</a:t>
            </a:r>
            <a:r>
              <a:rPr lang="es-ES" sz="2800" dirty="0" smtClean="0">
                <a:latin typeface="Arial" charset="0"/>
              </a:rPr>
              <a:t>  +   O – H</a:t>
            </a:r>
            <a:r>
              <a:rPr lang="es-ES" sz="2800" b="1" baseline="30000" dirty="0" smtClean="0">
                <a:latin typeface="Arial" charset="0"/>
              </a:rPr>
              <a:t>-</a:t>
            </a:r>
            <a:endParaRPr lang="es-ES" sz="2800" b="1" dirty="0" smtClean="0">
              <a:latin typeface="Arial" charset="0"/>
            </a:endParaRPr>
          </a:p>
          <a:p>
            <a:pPr algn="just" eaLnBrk="1" hangingPunct="1">
              <a:lnSpc>
                <a:spcPct val="90000"/>
              </a:lnSpc>
              <a:buFont typeface="Wingdings" pitchFamily="2" charset="2"/>
              <a:buNone/>
              <a:defRPr/>
            </a:pPr>
            <a:r>
              <a:rPr lang="es-ES" sz="2800" dirty="0" smtClean="0">
                <a:latin typeface="Arial" charset="0"/>
              </a:rPr>
              <a:t>            H		   H	               H</a:t>
            </a:r>
          </a:p>
          <a:p>
            <a:pPr algn="just" eaLnBrk="1" hangingPunct="1">
              <a:lnSpc>
                <a:spcPct val="90000"/>
              </a:lnSpc>
              <a:buFont typeface="Wingdings" pitchFamily="2" charset="2"/>
              <a:buNone/>
              <a:defRPr/>
            </a:pPr>
            <a:r>
              <a:rPr lang="es-ES" sz="2800" dirty="0" smtClean="0">
                <a:latin typeface="Arial" charset="0"/>
              </a:rPr>
              <a:t>    </a:t>
            </a:r>
          </a:p>
          <a:p>
            <a:pPr algn="just" eaLnBrk="1" hangingPunct="1">
              <a:lnSpc>
                <a:spcPct val="90000"/>
              </a:lnSpc>
              <a:buFont typeface="Wingdings" pitchFamily="2" charset="2"/>
              <a:buNone/>
              <a:defRPr/>
            </a:pPr>
            <a:r>
              <a:rPr lang="es-ES" sz="2800" dirty="0" smtClean="0">
                <a:latin typeface="Arial" charset="0"/>
              </a:rPr>
              <a:t>    Esta transferencia de un protón llamada </a:t>
            </a:r>
            <a:r>
              <a:rPr lang="es-ES" sz="2800" b="1" dirty="0" err="1" smtClean="0">
                <a:latin typeface="Arial" charset="0"/>
              </a:rPr>
              <a:t>autoionización</a:t>
            </a:r>
            <a:r>
              <a:rPr lang="es-ES" sz="2800" dirty="0" smtClean="0">
                <a:latin typeface="Arial" charset="0"/>
              </a:rPr>
              <a:t>, explica la ionización espontánea del disolvente. La reacción se efectúa sólo en pequeño grado.</a:t>
            </a:r>
            <a:endParaRPr lang="en-GB" sz="2800" dirty="0" smtClean="0">
              <a:latin typeface="Arial" charset="0"/>
            </a:endParaRPr>
          </a:p>
        </p:txBody>
      </p:sp>
      <p:grpSp>
        <p:nvGrpSpPr>
          <p:cNvPr id="84995" name="Group 4"/>
          <p:cNvGrpSpPr>
            <a:grpSpLocks/>
          </p:cNvGrpSpPr>
          <p:nvPr/>
        </p:nvGrpSpPr>
        <p:grpSpPr bwMode="auto">
          <a:xfrm>
            <a:off x="1475656" y="3068638"/>
            <a:ext cx="214312" cy="71437"/>
            <a:chOff x="1565" y="2478"/>
            <a:chExt cx="135" cy="45"/>
          </a:xfrm>
          <a:solidFill>
            <a:srgbClr val="FFFF00"/>
          </a:solidFill>
        </p:grpSpPr>
        <p:sp>
          <p:nvSpPr>
            <p:cNvPr id="85025" name="Oval 5"/>
            <p:cNvSpPr>
              <a:spLocks noChangeArrowheads="1"/>
            </p:cNvSpPr>
            <p:nvPr/>
          </p:nvSpPr>
          <p:spPr bwMode="auto">
            <a:xfrm>
              <a:off x="156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85026" name="Oval 6"/>
            <p:cNvSpPr>
              <a:spLocks noChangeArrowheads="1"/>
            </p:cNvSpPr>
            <p:nvPr/>
          </p:nvSpPr>
          <p:spPr bwMode="auto">
            <a:xfrm>
              <a:off x="165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84996" name="Group 7"/>
          <p:cNvGrpSpPr>
            <a:grpSpLocks/>
          </p:cNvGrpSpPr>
          <p:nvPr/>
        </p:nvGrpSpPr>
        <p:grpSpPr bwMode="auto">
          <a:xfrm>
            <a:off x="3275856" y="3068638"/>
            <a:ext cx="214312" cy="71437"/>
            <a:chOff x="1565" y="2478"/>
            <a:chExt cx="135" cy="45"/>
          </a:xfrm>
          <a:solidFill>
            <a:srgbClr val="FFFF00"/>
          </a:solidFill>
        </p:grpSpPr>
        <p:sp>
          <p:nvSpPr>
            <p:cNvPr id="85023" name="Oval 8"/>
            <p:cNvSpPr>
              <a:spLocks noChangeArrowheads="1"/>
            </p:cNvSpPr>
            <p:nvPr/>
          </p:nvSpPr>
          <p:spPr bwMode="auto">
            <a:xfrm>
              <a:off x="156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85024" name="Oval 9"/>
            <p:cNvSpPr>
              <a:spLocks noChangeArrowheads="1"/>
            </p:cNvSpPr>
            <p:nvPr/>
          </p:nvSpPr>
          <p:spPr bwMode="auto">
            <a:xfrm>
              <a:off x="165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84997" name="Group 10"/>
          <p:cNvGrpSpPr>
            <a:grpSpLocks/>
          </p:cNvGrpSpPr>
          <p:nvPr/>
        </p:nvGrpSpPr>
        <p:grpSpPr bwMode="auto">
          <a:xfrm>
            <a:off x="5436096" y="3068638"/>
            <a:ext cx="214313" cy="71437"/>
            <a:chOff x="1565" y="2478"/>
            <a:chExt cx="135" cy="45"/>
          </a:xfrm>
          <a:solidFill>
            <a:srgbClr val="FFFF00"/>
          </a:solidFill>
        </p:grpSpPr>
        <p:sp>
          <p:nvSpPr>
            <p:cNvPr id="85021" name="Oval 11"/>
            <p:cNvSpPr>
              <a:spLocks noChangeArrowheads="1"/>
            </p:cNvSpPr>
            <p:nvPr/>
          </p:nvSpPr>
          <p:spPr bwMode="auto">
            <a:xfrm>
              <a:off x="156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85022" name="Oval 12"/>
            <p:cNvSpPr>
              <a:spLocks noChangeArrowheads="1"/>
            </p:cNvSpPr>
            <p:nvPr/>
          </p:nvSpPr>
          <p:spPr bwMode="auto">
            <a:xfrm>
              <a:off x="1655" y="247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84998" name="Group 13"/>
          <p:cNvGrpSpPr>
            <a:grpSpLocks/>
          </p:cNvGrpSpPr>
          <p:nvPr/>
        </p:nvGrpSpPr>
        <p:grpSpPr bwMode="auto">
          <a:xfrm>
            <a:off x="7452320" y="3068638"/>
            <a:ext cx="214313" cy="71437"/>
            <a:chOff x="1565" y="2478"/>
            <a:chExt cx="135" cy="45"/>
          </a:xfrm>
          <a:solidFill>
            <a:srgbClr val="FFFF00"/>
          </a:solidFill>
        </p:grpSpPr>
        <p:sp>
          <p:nvSpPr>
            <p:cNvPr id="85019" name="Oval 14"/>
            <p:cNvSpPr>
              <a:spLocks noChangeArrowheads="1"/>
            </p:cNvSpPr>
            <p:nvPr/>
          </p:nvSpPr>
          <p:spPr bwMode="auto">
            <a:xfrm>
              <a:off x="1565" y="2478"/>
              <a:ext cx="45" cy="45"/>
            </a:xfrm>
            <a:prstGeom prst="ellipse">
              <a:avLst/>
            </a:prstGeom>
            <a:grpFill/>
            <a:ln w="9525">
              <a:solidFill>
                <a:schemeClr val="tx1"/>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85020" name="Oval 15"/>
            <p:cNvSpPr>
              <a:spLocks noChangeArrowheads="1"/>
            </p:cNvSpPr>
            <p:nvPr/>
          </p:nvSpPr>
          <p:spPr bwMode="auto">
            <a:xfrm>
              <a:off x="1655" y="2478"/>
              <a:ext cx="45" cy="45"/>
            </a:xfrm>
            <a:prstGeom prst="ellipse">
              <a:avLst/>
            </a:prstGeom>
            <a:grpFill/>
            <a:ln w="9525">
              <a:solidFill>
                <a:schemeClr val="tx1"/>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84999" name="Group 16"/>
          <p:cNvGrpSpPr>
            <a:grpSpLocks/>
          </p:cNvGrpSpPr>
          <p:nvPr/>
        </p:nvGrpSpPr>
        <p:grpSpPr bwMode="auto">
          <a:xfrm>
            <a:off x="7452320" y="3500438"/>
            <a:ext cx="214313" cy="71437"/>
            <a:chOff x="1565" y="2478"/>
            <a:chExt cx="135" cy="45"/>
          </a:xfrm>
          <a:solidFill>
            <a:srgbClr val="FFFF00"/>
          </a:solidFill>
        </p:grpSpPr>
        <p:sp>
          <p:nvSpPr>
            <p:cNvPr id="85017" name="Oval 17"/>
            <p:cNvSpPr>
              <a:spLocks noChangeArrowheads="1"/>
            </p:cNvSpPr>
            <p:nvPr/>
          </p:nvSpPr>
          <p:spPr bwMode="auto">
            <a:xfrm>
              <a:off x="1565" y="2478"/>
              <a:ext cx="45" cy="45"/>
            </a:xfrm>
            <a:prstGeom prst="ellipse">
              <a:avLst/>
            </a:prstGeom>
            <a:grpFill/>
            <a:ln w="9525">
              <a:solidFill>
                <a:schemeClr val="tx1"/>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85018" name="Oval 18"/>
            <p:cNvSpPr>
              <a:spLocks noChangeArrowheads="1"/>
            </p:cNvSpPr>
            <p:nvPr/>
          </p:nvSpPr>
          <p:spPr bwMode="auto">
            <a:xfrm>
              <a:off x="1655" y="2478"/>
              <a:ext cx="45" cy="45"/>
            </a:xfrm>
            <a:prstGeom prst="ellipse">
              <a:avLst/>
            </a:prstGeom>
            <a:grpFill/>
            <a:ln w="9525">
              <a:solidFill>
                <a:schemeClr val="tx1"/>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85000" name="Group 19"/>
          <p:cNvGrpSpPr>
            <a:grpSpLocks/>
          </p:cNvGrpSpPr>
          <p:nvPr/>
        </p:nvGrpSpPr>
        <p:grpSpPr bwMode="auto">
          <a:xfrm>
            <a:off x="1835150" y="3213100"/>
            <a:ext cx="71438" cy="215900"/>
            <a:chOff x="1519" y="2568"/>
            <a:chExt cx="45" cy="136"/>
          </a:xfrm>
          <a:solidFill>
            <a:srgbClr val="FFFF00"/>
          </a:solidFill>
        </p:grpSpPr>
        <p:sp>
          <p:nvSpPr>
            <p:cNvPr id="85015" name="Oval 20"/>
            <p:cNvSpPr>
              <a:spLocks noChangeArrowheads="1"/>
            </p:cNvSpPr>
            <p:nvPr/>
          </p:nvSpPr>
          <p:spPr bwMode="auto">
            <a:xfrm>
              <a:off x="1519" y="2659"/>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85016" name="Oval 21"/>
            <p:cNvSpPr>
              <a:spLocks noChangeArrowheads="1"/>
            </p:cNvSpPr>
            <p:nvPr/>
          </p:nvSpPr>
          <p:spPr bwMode="auto">
            <a:xfrm>
              <a:off x="1519" y="256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85001" name="Group 22"/>
          <p:cNvGrpSpPr>
            <a:grpSpLocks/>
          </p:cNvGrpSpPr>
          <p:nvPr/>
        </p:nvGrpSpPr>
        <p:grpSpPr bwMode="auto">
          <a:xfrm>
            <a:off x="3635375" y="3213100"/>
            <a:ext cx="71438" cy="215900"/>
            <a:chOff x="1519" y="2568"/>
            <a:chExt cx="45" cy="136"/>
          </a:xfrm>
          <a:solidFill>
            <a:srgbClr val="FFFF00"/>
          </a:solidFill>
        </p:grpSpPr>
        <p:sp>
          <p:nvSpPr>
            <p:cNvPr id="85013" name="Oval 23"/>
            <p:cNvSpPr>
              <a:spLocks noChangeArrowheads="1"/>
            </p:cNvSpPr>
            <p:nvPr/>
          </p:nvSpPr>
          <p:spPr bwMode="auto">
            <a:xfrm>
              <a:off x="1519" y="2659"/>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85014" name="Oval 24"/>
            <p:cNvSpPr>
              <a:spLocks noChangeArrowheads="1"/>
            </p:cNvSpPr>
            <p:nvPr/>
          </p:nvSpPr>
          <p:spPr bwMode="auto">
            <a:xfrm>
              <a:off x="1519" y="256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grpSp>
        <p:nvGrpSpPr>
          <p:cNvPr id="85002" name="Group 25"/>
          <p:cNvGrpSpPr>
            <a:grpSpLocks/>
          </p:cNvGrpSpPr>
          <p:nvPr/>
        </p:nvGrpSpPr>
        <p:grpSpPr bwMode="auto">
          <a:xfrm>
            <a:off x="7308304" y="3213100"/>
            <a:ext cx="71438" cy="215900"/>
            <a:chOff x="1519" y="2568"/>
            <a:chExt cx="45" cy="136"/>
          </a:xfrm>
          <a:solidFill>
            <a:srgbClr val="FFFF00"/>
          </a:solidFill>
        </p:grpSpPr>
        <p:sp>
          <p:nvSpPr>
            <p:cNvPr id="85011" name="Oval 26"/>
            <p:cNvSpPr>
              <a:spLocks noChangeArrowheads="1"/>
            </p:cNvSpPr>
            <p:nvPr/>
          </p:nvSpPr>
          <p:spPr bwMode="auto">
            <a:xfrm>
              <a:off x="1519" y="2659"/>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85012" name="Oval 27"/>
            <p:cNvSpPr>
              <a:spLocks noChangeArrowheads="1"/>
            </p:cNvSpPr>
            <p:nvPr/>
          </p:nvSpPr>
          <p:spPr bwMode="auto">
            <a:xfrm>
              <a:off x="1519" y="2568"/>
              <a:ext cx="45" cy="45"/>
            </a:xfrm>
            <a:prstGeom prst="ellipse">
              <a:avLst/>
            </a:prstGeom>
            <a:grpFill/>
            <a:ln w="9525">
              <a:solidFill>
                <a:srgbClr val="FFFF00"/>
              </a:solidFill>
              <a:round/>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sp>
        <p:nvSpPr>
          <p:cNvPr id="85003" name="Line 28"/>
          <p:cNvSpPr>
            <a:spLocks noChangeShapeType="1"/>
          </p:cNvSpPr>
          <p:nvPr/>
        </p:nvSpPr>
        <p:spPr bwMode="auto">
          <a:xfrm>
            <a:off x="1619250" y="3500438"/>
            <a:ext cx="0" cy="1444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85004" name="Line 29"/>
          <p:cNvSpPr>
            <a:spLocks noChangeShapeType="1"/>
          </p:cNvSpPr>
          <p:nvPr/>
        </p:nvSpPr>
        <p:spPr bwMode="auto">
          <a:xfrm>
            <a:off x="3492500" y="3500438"/>
            <a:ext cx="0" cy="1444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85005" name="Line 30"/>
          <p:cNvSpPr>
            <a:spLocks noChangeShapeType="1"/>
          </p:cNvSpPr>
          <p:nvPr/>
        </p:nvSpPr>
        <p:spPr bwMode="auto">
          <a:xfrm>
            <a:off x="5580063" y="3500438"/>
            <a:ext cx="0" cy="1444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85006" name="AutoShape 31"/>
          <p:cNvSpPr>
            <a:spLocks/>
          </p:cNvSpPr>
          <p:nvPr/>
        </p:nvSpPr>
        <p:spPr bwMode="auto">
          <a:xfrm>
            <a:off x="4716463" y="3068638"/>
            <a:ext cx="71437" cy="863600"/>
          </a:xfrm>
          <a:prstGeom prst="leftBracket">
            <a:avLst>
              <a:gd name="adj" fmla="val 100741"/>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85007" name="AutoShape 32"/>
          <p:cNvSpPr>
            <a:spLocks/>
          </p:cNvSpPr>
          <p:nvPr/>
        </p:nvSpPr>
        <p:spPr bwMode="auto">
          <a:xfrm>
            <a:off x="6443663" y="3068638"/>
            <a:ext cx="71437" cy="863600"/>
          </a:xfrm>
          <a:prstGeom prst="rightBracket">
            <a:avLst>
              <a:gd name="adj" fmla="val 100741"/>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grpSp>
        <p:nvGrpSpPr>
          <p:cNvPr id="85008" name="Group 35"/>
          <p:cNvGrpSpPr>
            <a:grpSpLocks/>
          </p:cNvGrpSpPr>
          <p:nvPr/>
        </p:nvGrpSpPr>
        <p:grpSpPr bwMode="auto">
          <a:xfrm>
            <a:off x="4067175" y="3213100"/>
            <a:ext cx="360363" cy="144463"/>
            <a:chOff x="2562" y="2024"/>
            <a:chExt cx="227" cy="91"/>
          </a:xfrm>
        </p:grpSpPr>
        <p:sp>
          <p:nvSpPr>
            <p:cNvPr id="85009" name="Line 33"/>
            <p:cNvSpPr>
              <a:spLocks noChangeShapeType="1"/>
            </p:cNvSpPr>
            <p:nvPr/>
          </p:nvSpPr>
          <p:spPr bwMode="auto">
            <a:xfrm>
              <a:off x="2562" y="2024"/>
              <a:ext cx="22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85010" name="Line 34"/>
            <p:cNvSpPr>
              <a:spLocks noChangeShapeType="1"/>
            </p:cNvSpPr>
            <p:nvPr/>
          </p:nvSpPr>
          <p:spPr bwMode="auto">
            <a:xfrm flipH="1">
              <a:off x="2562" y="2115"/>
              <a:ext cx="22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251520" y="693886"/>
            <a:ext cx="8229600" cy="5759450"/>
          </a:xfrm>
        </p:spPr>
        <p:txBody>
          <a:bodyPr/>
          <a:lstStyle/>
          <a:p>
            <a:pPr algn="just" eaLnBrk="1" hangingPunct="1">
              <a:buFont typeface="Wingdings" pitchFamily="2" charset="2"/>
              <a:buNone/>
              <a:defRPr/>
            </a:pPr>
            <a:r>
              <a:rPr lang="es-ES" sz="2800" dirty="0" smtClean="0">
                <a:latin typeface="Arial" charset="0"/>
              </a:rPr>
              <a:t>   También se puede expresar la </a:t>
            </a:r>
            <a:r>
              <a:rPr lang="es-ES" sz="2800" dirty="0" err="1" smtClean="0">
                <a:latin typeface="Arial" charset="0"/>
              </a:rPr>
              <a:t>autoionización</a:t>
            </a:r>
            <a:r>
              <a:rPr lang="es-ES" sz="2800" dirty="0" smtClean="0">
                <a:latin typeface="Arial" charset="0"/>
              </a:rPr>
              <a:t> del agua como sigue:</a:t>
            </a:r>
          </a:p>
          <a:p>
            <a:pPr algn="just" eaLnBrk="1" hangingPunct="1">
              <a:buFont typeface="Wingdings" pitchFamily="2" charset="2"/>
              <a:buNone/>
              <a:defRPr/>
            </a:pPr>
            <a:r>
              <a:rPr lang="es-ES" sz="1400" dirty="0" smtClean="0">
                <a:latin typeface="Arial" charset="0"/>
              </a:rPr>
              <a:t>    </a:t>
            </a:r>
          </a:p>
          <a:p>
            <a:pPr algn="just" eaLnBrk="1" hangingPunct="1">
              <a:buFont typeface="Wingdings" pitchFamily="2" charset="2"/>
              <a:buNone/>
              <a:defRPr/>
            </a:pPr>
            <a:r>
              <a:rPr lang="es-ES" sz="2800" dirty="0" smtClean="0">
                <a:latin typeface="Arial" charset="0"/>
              </a:rPr>
              <a:t>                 H</a:t>
            </a:r>
            <a:r>
              <a:rPr lang="es-ES" sz="2800" baseline="-25000" dirty="0" smtClean="0">
                <a:latin typeface="Arial" charset="0"/>
              </a:rPr>
              <a:t>2</a:t>
            </a:r>
            <a:r>
              <a:rPr lang="es-ES" sz="2800" dirty="0" smtClean="0">
                <a:latin typeface="Arial" charset="0"/>
              </a:rPr>
              <a:t>O</a:t>
            </a:r>
            <a:r>
              <a:rPr lang="es-ES" sz="2800" baseline="-25000" dirty="0" smtClean="0">
                <a:latin typeface="Arial" charset="0"/>
              </a:rPr>
              <a:t>(l)</a:t>
            </a:r>
            <a:r>
              <a:rPr lang="es-ES" sz="2800" dirty="0" smtClean="0">
                <a:latin typeface="Arial" charset="0"/>
              </a:rPr>
              <a:t>              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OH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p>
          <a:p>
            <a:pPr algn="just" eaLnBrk="1" hangingPunct="1">
              <a:buFont typeface="Wingdings" pitchFamily="2" charset="2"/>
              <a:buNone/>
              <a:defRPr/>
            </a:pPr>
            <a:endParaRPr lang="es-ES" sz="1400" dirty="0" smtClean="0">
              <a:latin typeface="Arial" charset="0"/>
            </a:endParaRPr>
          </a:p>
          <a:p>
            <a:pPr algn="just" eaLnBrk="1" hangingPunct="1">
              <a:buFont typeface="Wingdings" pitchFamily="2" charset="2"/>
              <a:buNone/>
              <a:defRPr/>
            </a:pPr>
            <a:r>
              <a:rPr lang="es-ES" sz="2800" dirty="0" smtClean="0">
                <a:latin typeface="Arial" charset="0"/>
              </a:rPr>
              <a:t>   La expresión de equilibrio para esta reacción se puede escribir como:</a:t>
            </a:r>
          </a:p>
          <a:p>
            <a:pPr algn="just" eaLnBrk="1" hangingPunct="1">
              <a:buFont typeface="Wingdings" pitchFamily="2" charset="2"/>
              <a:buNone/>
              <a:defRPr/>
            </a:pPr>
            <a:endParaRPr lang="es-ES" sz="2800" dirty="0" smtClean="0">
              <a:latin typeface="Arial" charset="0"/>
            </a:endParaRPr>
          </a:p>
          <a:p>
            <a:pPr algn="just" eaLnBrk="1" hangingPunct="1">
              <a:buFont typeface="Wingdings" pitchFamily="2" charset="2"/>
              <a:buNone/>
              <a:defRPr/>
            </a:pPr>
            <a:endParaRPr lang="es-ES" sz="2800" dirty="0" smtClean="0">
              <a:latin typeface="Arial" charset="0"/>
            </a:endParaRPr>
          </a:p>
          <a:p>
            <a:pPr algn="just" eaLnBrk="1" hangingPunct="1">
              <a:buFont typeface="Wingdings" pitchFamily="2" charset="2"/>
              <a:buNone/>
              <a:defRPr/>
            </a:pPr>
            <a:endParaRPr lang="es-ES" sz="2800" dirty="0" smtClean="0">
              <a:latin typeface="Arial" charset="0"/>
            </a:endParaRPr>
          </a:p>
          <a:p>
            <a:pPr algn="just" eaLnBrk="1" hangingPunct="1">
              <a:buFont typeface="Wingdings" pitchFamily="2" charset="2"/>
              <a:buNone/>
              <a:defRPr/>
            </a:pPr>
            <a:r>
              <a:rPr lang="es-ES" sz="2800" dirty="0" smtClean="0">
                <a:latin typeface="Arial" charset="0"/>
              </a:rPr>
              <a:t>                    Kc [ H</a:t>
            </a:r>
            <a:r>
              <a:rPr lang="es-ES" sz="2800" baseline="-25000" dirty="0" smtClean="0">
                <a:latin typeface="Arial" charset="0"/>
              </a:rPr>
              <a:t>2</a:t>
            </a:r>
            <a:r>
              <a:rPr lang="es-ES" sz="2800" dirty="0" smtClean="0">
                <a:latin typeface="Arial" charset="0"/>
              </a:rPr>
              <a:t>O ] = K</a:t>
            </a:r>
            <a:r>
              <a:rPr lang="es-ES" sz="1600" dirty="0" smtClean="0">
                <a:latin typeface="Arial" charset="0"/>
              </a:rPr>
              <a:t>W</a:t>
            </a:r>
            <a:r>
              <a:rPr lang="es-ES" sz="2800" dirty="0" smtClean="0">
                <a:latin typeface="Arial" charset="0"/>
              </a:rPr>
              <a:t> = [ H</a:t>
            </a:r>
            <a:r>
              <a:rPr lang="es-ES" sz="2800" baseline="30000" dirty="0" smtClean="0">
                <a:latin typeface="Arial" charset="0"/>
              </a:rPr>
              <a:t>+ </a:t>
            </a:r>
            <a:r>
              <a:rPr lang="es-ES" sz="2800" dirty="0" smtClean="0">
                <a:latin typeface="Arial" charset="0"/>
              </a:rPr>
              <a:t>] [ OH</a:t>
            </a:r>
            <a:r>
              <a:rPr lang="es-ES" sz="2800" baseline="30000" dirty="0" smtClean="0">
                <a:latin typeface="Arial" charset="0"/>
              </a:rPr>
              <a:t>- </a:t>
            </a:r>
            <a:r>
              <a:rPr lang="es-ES" sz="2800" dirty="0" smtClean="0">
                <a:latin typeface="Arial" charset="0"/>
              </a:rPr>
              <a:t>]</a:t>
            </a:r>
          </a:p>
          <a:p>
            <a:pPr algn="just" eaLnBrk="1" hangingPunct="1">
              <a:buFont typeface="Wingdings" pitchFamily="2" charset="2"/>
              <a:buNone/>
              <a:defRPr/>
            </a:pPr>
            <a:endParaRPr lang="es-ES" sz="1400" dirty="0" smtClean="0">
              <a:latin typeface="Arial" charset="0"/>
            </a:endParaRPr>
          </a:p>
          <a:p>
            <a:pPr eaLnBrk="1" hangingPunct="1">
              <a:buFont typeface="Wingdings" pitchFamily="2" charset="2"/>
              <a:buNone/>
              <a:defRPr/>
            </a:pPr>
            <a:r>
              <a:rPr lang="es-ES" sz="2800" dirty="0" smtClean="0">
                <a:latin typeface="Arial" charset="0"/>
              </a:rPr>
              <a:t>     A </a:t>
            </a:r>
            <a:r>
              <a:rPr lang="es-ES" sz="2800" dirty="0" smtClean="0">
                <a:solidFill>
                  <a:srgbClr val="FFFF00"/>
                </a:solidFill>
                <a:latin typeface="Arial" charset="0"/>
              </a:rPr>
              <a:t>25º C</a:t>
            </a:r>
            <a:r>
              <a:rPr lang="es-ES" sz="2800" dirty="0" smtClean="0">
                <a:latin typeface="Arial" charset="0"/>
              </a:rPr>
              <a:t> :   K</a:t>
            </a:r>
            <a:r>
              <a:rPr lang="es-ES" sz="1400" dirty="0" smtClean="0">
                <a:latin typeface="Arial" charset="0"/>
              </a:rPr>
              <a:t>W</a:t>
            </a:r>
            <a:r>
              <a:rPr lang="es-ES" sz="2800" dirty="0" smtClean="0">
                <a:latin typeface="Arial" charset="0"/>
              </a:rPr>
              <a:t> = [ H</a:t>
            </a:r>
            <a:r>
              <a:rPr lang="es-ES" sz="2800" baseline="30000" dirty="0" smtClean="0">
                <a:latin typeface="Arial" charset="0"/>
              </a:rPr>
              <a:t>+ </a:t>
            </a:r>
            <a:r>
              <a:rPr lang="es-ES" sz="2800" dirty="0" smtClean="0">
                <a:latin typeface="Arial" charset="0"/>
              </a:rPr>
              <a:t>] [ OH</a:t>
            </a:r>
            <a:r>
              <a:rPr lang="es-ES" sz="2800" baseline="30000" dirty="0" smtClean="0">
                <a:latin typeface="Arial" charset="0"/>
              </a:rPr>
              <a:t>- </a:t>
            </a:r>
            <a:r>
              <a:rPr lang="es-ES" sz="2800" dirty="0" smtClean="0">
                <a:latin typeface="Arial" charset="0"/>
              </a:rPr>
              <a:t>] = 1,0 x 10</a:t>
            </a:r>
            <a:r>
              <a:rPr lang="es-ES" sz="2800" baseline="30000" dirty="0" smtClean="0">
                <a:latin typeface="Arial" charset="0"/>
              </a:rPr>
              <a:t>-14</a:t>
            </a:r>
          </a:p>
          <a:p>
            <a:pPr algn="just" eaLnBrk="1" hangingPunct="1">
              <a:buFont typeface="Wingdings" pitchFamily="2" charset="2"/>
              <a:buNone/>
              <a:defRPr/>
            </a:pPr>
            <a:endParaRPr lang="en-GB" sz="2800" dirty="0" smtClean="0">
              <a:latin typeface="Arial" charset="0"/>
            </a:endParaRPr>
          </a:p>
        </p:txBody>
      </p:sp>
      <p:grpSp>
        <p:nvGrpSpPr>
          <p:cNvPr id="12292" name="Group 4"/>
          <p:cNvGrpSpPr>
            <a:grpSpLocks/>
          </p:cNvGrpSpPr>
          <p:nvPr/>
        </p:nvGrpSpPr>
        <p:grpSpPr bwMode="auto">
          <a:xfrm>
            <a:off x="3419872" y="2132410"/>
            <a:ext cx="360363" cy="144462"/>
            <a:chOff x="2562" y="2024"/>
            <a:chExt cx="227" cy="91"/>
          </a:xfrm>
        </p:grpSpPr>
        <p:sp>
          <p:nvSpPr>
            <p:cNvPr id="12294" name="Line 5"/>
            <p:cNvSpPr>
              <a:spLocks noChangeShapeType="1"/>
            </p:cNvSpPr>
            <p:nvPr/>
          </p:nvSpPr>
          <p:spPr bwMode="auto">
            <a:xfrm>
              <a:off x="2562" y="2024"/>
              <a:ext cx="22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2295" name="Line 6"/>
            <p:cNvSpPr>
              <a:spLocks noChangeShapeType="1"/>
            </p:cNvSpPr>
            <p:nvPr/>
          </p:nvSpPr>
          <p:spPr bwMode="auto">
            <a:xfrm flipH="1">
              <a:off x="2562" y="2115"/>
              <a:ext cx="22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aphicFrame>
        <p:nvGraphicFramePr>
          <p:cNvPr id="12290" name="Object 7"/>
          <p:cNvGraphicFramePr>
            <a:graphicFrameLocks noChangeAspect="1"/>
          </p:cNvGraphicFramePr>
          <p:nvPr>
            <p:extLst>
              <p:ext uri="{D42A27DB-BD31-4B8C-83A1-F6EECF244321}">
                <p14:modId xmlns:p14="http://schemas.microsoft.com/office/powerpoint/2010/main" val="756427632"/>
              </p:ext>
            </p:extLst>
          </p:nvPr>
        </p:nvGraphicFramePr>
        <p:xfrm>
          <a:off x="2555875" y="3573463"/>
          <a:ext cx="2582863" cy="1185862"/>
        </p:xfrm>
        <a:graphic>
          <a:graphicData uri="http://schemas.openxmlformats.org/presentationml/2006/ole">
            <mc:AlternateContent xmlns:mc="http://schemas.openxmlformats.org/markup-compatibility/2006">
              <mc:Choice xmlns:v="urn:schemas-microsoft-com:vml" Requires="v">
                <p:oleObj spid="_x0000_s12326" name="Ecuación" r:id="rId3" imgW="1079280" imgH="457200" progId="Equation.3">
                  <p:embed/>
                </p:oleObj>
              </mc:Choice>
              <mc:Fallback>
                <p:oleObj name="Ecuación" r:id="rId3" imgW="1079280" imgH="457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573463"/>
                        <a:ext cx="2582863" cy="1185862"/>
                      </a:xfrm>
                      <a:prstGeom prst="rect">
                        <a:avLst/>
                      </a:prstGeom>
                      <a:solidFill>
                        <a:srgbClr val="FFCC99"/>
                      </a:solidFill>
                      <a:ln w="9525">
                        <a:solidFill>
                          <a:srgbClr val="000000"/>
                        </a:solidFill>
                        <a:miter lim="800000"/>
                        <a:headEnd/>
                        <a:tailEnd/>
                      </a:ln>
                      <a:effectLst/>
                      <a:extLst/>
                    </p:spPr>
                  </p:pic>
                </p:oleObj>
              </mc:Fallback>
            </mc:AlternateContent>
          </a:graphicData>
        </a:graphic>
      </p:graphicFrame>
      <p:sp>
        <p:nvSpPr>
          <p:cNvPr id="53256" name="Text Box 8"/>
          <p:cNvSpPr txBox="1">
            <a:spLocks noChangeArrowheads="1"/>
          </p:cNvSpPr>
          <p:nvPr/>
        </p:nvSpPr>
        <p:spPr bwMode="auto">
          <a:xfrm>
            <a:off x="6156325" y="3573463"/>
            <a:ext cx="2520950" cy="1006475"/>
          </a:xfrm>
          <a:prstGeom prst="rect">
            <a:avLst/>
          </a:prstGeom>
          <a:noFill/>
          <a:ln w="9525">
            <a:noFill/>
            <a:miter lim="800000"/>
            <a:headEnd/>
            <a:tailEnd/>
          </a:ln>
          <a:effectLst/>
        </p:spPr>
        <p:txBody>
          <a:bodyPr>
            <a:spAutoFit/>
          </a:bodyPr>
          <a:lstStyle/>
          <a:p>
            <a:pPr>
              <a:spcBef>
                <a:spcPct val="50000"/>
              </a:spcBef>
              <a:defRPr/>
            </a:pPr>
            <a:r>
              <a:rPr lang="es-ES" sz="2000" b="1" dirty="0">
                <a:solidFill>
                  <a:srgbClr val="FFFF00"/>
                </a:solidFill>
                <a:effectLst>
                  <a:outerShdw blurRad="38100" dist="38100" dir="2700000" algn="tl">
                    <a:srgbClr val="000000"/>
                  </a:outerShdw>
                </a:effectLst>
              </a:rPr>
              <a:t>K</a:t>
            </a:r>
            <a:r>
              <a:rPr lang="es-ES" sz="1600" b="1" dirty="0">
                <a:solidFill>
                  <a:srgbClr val="FFFF00"/>
                </a:solidFill>
                <a:effectLst>
                  <a:outerShdw blurRad="38100" dist="38100" dir="2700000" algn="tl">
                    <a:srgbClr val="000000"/>
                  </a:outerShdw>
                </a:effectLst>
              </a:rPr>
              <a:t>W</a:t>
            </a:r>
            <a:r>
              <a:rPr lang="en-GB" sz="2000" b="1" dirty="0">
                <a:solidFill>
                  <a:srgbClr val="FFFF00"/>
                </a:solidFill>
                <a:effectLst>
                  <a:outerShdw blurRad="38100" dist="38100" dir="2700000" algn="tl">
                    <a:srgbClr val="000000"/>
                  </a:outerShdw>
                </a:effectLst>
              </a:rPr>
              <a:t> :CONSTANTE DEL PRODUCTO IÓNICO DEL AGUA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395288" y="1125538"/>
            <a:ext cx="4029075" cy="4967287"/>
          </a:xfrm>
          <a:prstGeom prst="rect">
            <a:avLst/>
          </a:prstGeom>
          <a:noFill/>
          <a:ln w="9525">
            <a:noFill/>
            <a:miter lim="800000"/>
            <a:headEnd/>
            <a:tailEnd/>
          </a:ln>
          <a:effectLst/>
        </p:spPr>
        <p:txBody>
          <a:bodyPr/>
          <a:lstStyle/>
          <a:p>
            <a:pPr marL="342900" indent="-342900" algn="just">
              <a:lnSpc>
                <a:spcPct val="90000"/>
              </a:lnSpc>
              <a:spcBef>
                <a:spcPct val="20000"/>
              </a:spcBef>
              <a:buClr>
                <a:schemeClr val="hlink"/>
              </a:buClr>
              <a:buSzPct val="60000"/>
              <a:defRPr/>
            </a:pPr>
            <a:r>
              <a:rPr lang="es-ES" sz="3600" kern="0" dirty="0">
                <a:effectLst>
                  <a:outerShdw blurRad="38100" dist="38100" dir="2700000" algn="tl">
                    <a:srgbClr val="000000"/>
                  </a:outerShdw>
                </a:effectLst>
                <a:latin typeface="Arial" pitchFamily="34" charset="0"/>
                <a:cs typeface="Arial" pitchFamily="34" charset="0"/>
              </a:rPr>
              <a:t>   </a:t>
            </a:r>
            <a:r>
              <a:rPr lang="es-ES" sz="2400" kern="0" dirty="0">
                <a:effectLst>
                  <a:outerShdw blurRad="38100" dist="38100" dir="2700000" algn="tl">
                    <a:srgbClr val="000000"/>
                  </a:outerShdw>
                </a:effectLst>
                <a:latin typeface="Arial" pitchFamily="34" charset="0"/>
                <a:cs typeface="Arial" pitchFamily="34" charset="0"/>
              </a:rPr>
              <a:t>Presenta una estructura angular con polos positivos en los hidrógenos y un polo negativo en el oxígeno.</a:t>
            </a:r>
          </a:p>
          <a:p>
            <a:pPr marL="342900" indent="-342900" algn="just">
              <a:lnSpc>
                <a:spcPct val="90000"/>
              </a:lnSpc>
              <a:spcBef>
                <a:spcPct val="20000"/>
              </a:spcBef>
              <a:buClr>
                <a:schemeClr val="hlink"/>
              </a:buClr>
              <a:buSzPct val="60000"/>
              <a:defRPr/>
            </a:pPr>
            <a:r>
              <a:rPr lang="es-ES_tradnl" sz="2400" dirty="0">
                <a:latin typeface="Arial" pitchFamily="34" charset="0"/>
                <a:cs typeface="Arial" pitchFamily="34" charset="0"/>
              </a:rPr>
              <a:t>     </a:t>
            </a:r>
            <a:r>
              <a:rPr lang="es-ES_tradnl" sz="2400" dirty="0">
                <a:effectLst>
                  <a:outerShdw blurRad="38100" dist="38100" dir="2700000" algn="tl">
                    <a:srgbClr val="000000">
                      <a:alpha val="43137"/>
                    </a:srgbClr>
                  </a:outerShdw>
                </a:effectLst>
                <a:latin typeface="Arial" pitchFamily="34" charset="0"/>
                <a:cs typeface="Arial" pitchFamily="34" charset="0"/>
              </a:rPr>
              <a:t>La molécula de agua, en conjunto, posee carga neutra.</a:t>
            </a:r>
            <a:r>
              <a:rPr lang="es-ES_tradnl" sz="2400" dirty="0">
                <a:solidFill>
                  <a:srgbClr val="FFFF66"/>
                </a:solidFill>
                <a:effectLst>
                  <a:outerShdw blurRad="38100" dist="38100" dir="2700000" algn="tl">
                    <a:srgbClr val="000000">
                      <a:alpha val="43137"/>
                    </a:srgbClr>
                  </a:outerShdw>
                </a:effectLst>
                <a:latin typeface="Arial" pitchFamily="34" charset="0"/>
                <a:cs typeface="Arial" pitchFamily="34" charset="0"/>
              </a:rPr>
              <a:t> Sin embargo, es una molécula polar.</a:t>
            </a:r>
            <a:endParaRPr lang="es-ES" sz="2400" kern="0" dirty="0">
              <a:effectLst>
                <a:outerShdw blurRad="38100" dist="38100" dir="2700000" algn="tl">
                  <a:srgbClr val="000000">
                    <a:alpha val="43137"/>
                  </a:srgbClr>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defRPr/>
            </a:pPr>
            <a:r>
              <a:rPr lang="es-ES" sz="2400" kern="0" dirty="0">
                <a:effectLst>
                  <a:outerShdw blurRad="38100" dist="38100" dir="2700000" algn="tl">
                    <a:srgbClr val="000000"/>
                  </a:outerShdw>
                </a:effectLst>
                <a:latin typeface="Arial" pitchFamily="34" charset="0"/>
                <a:cs typeface="Arial" pitchFamily="34" charset="0"/>
              </a:rPr>
              <a:t>     Su carácter polar es responsable de la mayoría de sus propiedades.</a:t>
            </a:r>
            <a:r>
              <a:rPr lang="es-ES_tradnl" sz="2400" dirty="0">
                <a:latin typeface="Arial" pitchFamily="34" charset="0"/>
                <a:cs typeface="Arial" pitchFamily="34" charset="0"/>
              </a:rPr>
              <a:t> </a:t>
            </a:r>
          </a:p>
          <a:p>
            <a:pPr marL="342900" lvl="1" indent="-342900" algn="just">
              <a:lnSpc>
                <a:spcPct val="90000"/>
              </a:lnSpc>
              <a:spcBef>
                <a:spcPct val="20000"/>
              </a:spcBef>
              <a:buClr>
                <a:schemeClr val="hlink"/>
              </a:buClr>
              <a:buSzPct val="60000"/>
              <a:defRPr/>
            </a:pPr>
            <a:r>
              <a:rPr lang="es-ES_tradnl" sz="1800" dirty="0"/>
              <a:t>     </a:t>
            </a:r>
            <a:endParaRPr lang="es-ES_tradnl" sz="1800" dirty="0">
              <a:solidFill>
                <a:srgbClr val="FFFF66"/>
              </a:solidFill>
            </a:endParaRPr>
          </a:p>
          <a:p>
            <a:pPr marL="342900" indent="-342900" algn="just">
              <a:lnSpc>
                <a:spcPct val="90000"/>
              </a:lnSpc>
              <a:spcBef>
                <a:spcPct val="20000"/>
              </a:spcBef>
              <a:buClr>
                <a:schemeClr val="hlink"/>
              </a:buClr>
              <a:buSzPct val="60000"/>
              <a:defRPr/>
            </a:pPr>
            <a:endParaRPr lang="es-ES_tradnl" sz="1800" dirty="0"/>
          </a:p>
          <a:p>
            <a:pPr marL="342900" indent="-342900" algn="just">
              <a:lnSpc>
                <a:spcPct val="90000"/>
              </a:lnSpc>
              <a:spcBef>
                <a:spcPct val="20000"/>
              </a:spcBef>
              <a:buClr>
                <a:schemeClr val="hlink"/>
              </a:buClr>
              <a:buSzPct val="60000"/>
              <a:defRPr/>
            </a:pPr>
            <a:endParaRPr lang="es-ES" sz="1800" kern="0" dirty="0">
              <a:effectLst>
                <a:outerShdw blurRad="38100" dist="38100" dir="2700000" algn="tl">
                  <a:srgbClr val="000000"/>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defRPr/>
            </a:pPr>
            <a:endParaRPr lang="es-ES" sz="1800" kern="0" dirty="0">
              <a:effectLst>
                <a:outerShdw blurRad="38100" dist="38100" dir="2700000" algn="tl">
                  <a:srgbClr val="000000"/>
                </a:outerShdw>
              </a:effectLst>
              <a:latin typeface="Arial" pitchFamily="34" charset="0"/>
              <a:cs typeface="Arial" pitchFamily="34" charset="0"/>
            </a:endParaRPr>
          </a:p>
        </p:txBody>
      </p:sp>
      <p:pic>
        <p:nvPicPr>
          <p:cNvPr id="33795" name="Picture 6" descr="estructuradelaguaPSU"/>
          <p:cNvPicPr>
            <a:picLocks noChangeAspect="1" noChangeArrowheads="1"/>
          </p:cNvPicPr>
          <p:nvPr/>
        </p:nvPicPr>
        <p:blipFill>
          <a:blip r:embed="rId2">
            <a:extLst>
              <a:ext uri="{28A0092B-C50C-407E-A947-70E740481C1C}">
                <a14:useLocalDpi xmlns:a14="http://schemas.microsoft.com/office/drawing/2010/main" val="0"/>
              </a:ext>
            </a:extLst>
          </a:blip>
          <a:srcRect l="27718" t="15118" r="27718" b="13106"/>
          <a:stretch>
            <a:fillRect/>
          </a:stretch>
        </p:blipFill>
        <p:spPr bwMode="auto">
          <a:xfrm>
            <a:off x="5292725" y="1196975"/>
            <a:ext cx="28384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684213" y="1412875"/>
            <a:ext cx="8229600" cy="4530725"/>
          </a:xfrm>
        </p:spPr>
        <p:txBody>
          <a:bodyPr/>
          <a:lstStyle/>
          <a:p>
            <a:pPr algn="just" eaLnBrk="1" hangingPunct="1">
              <a:buFont typeface="Wingdings" pitchFamily="2" charset="2"/>
              <a:buNone/>
              <a:defRPr/>
            </a:pPr>
            <a:r>
              <a:rPr lang="es-ES" sz="2800" smtClean="0">
                <a:latin typeface="Arial" charset="0"/>
              </a:rPr>
              <a:t>Si </a:t>
            </a:r>
          </a:p>
          <a:p>
            <a:pPr algn="just" eaLnBrk="1" hangingPunct="1">
              <a:buFont typeface="Wingdings" pitchFamily="2" charset="2"/>
              <a:buNone/>
              <a:defRPr/>
            </a:pPr>
            <a:r>
              <a:rPr lang="es-ES" sz="2800" smtClean="0">
                <a:latin typeface="Arial" charset="0"/>
              </a:rPr>
              <a:t>	     [ H</a:t>
            </a:r>
            <a:r>
              <a:rPr lang="es-ES" sz="2800" baseline="30000" smtClean="0">
                <a:latin typeface="Arial" charset="0"/>
              </a:rPr>
              <a:t>+</a:t>
            </a:r>
            <a:r>
              <a:rPr lang="es-ES" sz="2800" smtClean="0">
                <a:latin typeface="Arial" charset="0"/>
              </a:rPr>
              <a:t>] = [ OH</a:t>
            </a:r>
            <a:r>
              <a:rPr lang="es-ES" sz="2800" baseline="30000" smtClean="0">
                <a:latin typeface="Arial" charset="0"/>
              </a:rPr>
              <a:t>-</a:t>
            </a:r>
            <a:r>
              <a:rPr lang="es-ES" sz="2800" smtClean="0">
                <a:latin typeface="Arial" charset="0"/>
              </a:rPr>
              <a:t>]  la disolución es NEUTRA</a:t>
            </a:r>
          </a:p>
          <a:p>
            <a:pPr algn="just" eaLnBrk="1" hangingPunct="1">
              <a:buFont typeface="Wingdings" pitchFamily="2" charset="2"/>
              <a:buNone/>
              <a:defRPr/>
            </a:pPr>
            <a:r>
              <a:rPr lang="es-ES" sz="2800" smtClean="0">
                <a:latin typeface="Arial" charset="0"/>
              </a:rPr>
              <a:t>         [ H</a:t>
            </a:r>
            <a:r>
              <a:rPr lang="es-ES" sz="2800" baseline="30000" smtClean="0">
                <a:latin typeface="Arial" charset="0"/>
              </a:rPr>
              <a:t>+</a:t>
            </a:r>
            <a:r>
              <a:rPr lang="es-ES" sz="2800" smtClean="0">
                <a:latin typeface="Arial" charset="0"/>
              </a:rPr>
              <a:t>] &gt; [ OH</a:t>
            </a:r>
            <a:r>
              <a:rPr lang="es-ES" sz="2800" baseline="30000" smtClean="0">
                <a:latin typeface="Arial" charset="0"/>
              </a:rPr>
              <a:t>-</a:t>
            </a:r>
            <a:r>
              <a:rPr lang="es-ES" sz="2800" smtClean="0">
                <a:latin typeface="Arial" charset="0"/>
              </a:rPr>
              <a:t>]  la disolución es ÁCIDA</a:t>
            </a:r>
          </a:p>
          <a:p>
            <a:pPr algn="just" eaLnBrk="1" hangingPunct="1">
              <a:buFont typeface="Wingdings" pitchFamily="2" charset="2"/>
              <a:buNone/>
              <a:defRPr/>
            </a:pPr>
            <a:r>
              <a:rPr lang="es-ES" sz="2800" smtClean="0">
                <a:latin typeface="Arial" charset="0"/>
              </a:rPr>
              <a:t>         [ H</a:t>
            </a:r>
            <a:r>
              <a:rPr lang="es-ES" sz="2800" baseline="30000" smtClean="0">
                <a:latin typeface="Arial" charset="0"/>
              </a:rPr>
              <a:t>+</a:t>
            </a:r>
            <a:r>
              <a:rPr lang="es-ES" sz="2800" smtClean="0">
                <a:latin typeface="Arial" charset="0"/>
              </a:rPr>
              <a:t>] &lt; [ OH</a:t>
            </a:r>
            <a:r>
              <a:rPr lang="es-ES" sz="2800" baseline="30000" smtClean="0">
                <a:latin typeface="Arial" charset="0"/>
              </a:rPr>
              <a:t>-</a:t>
            </a:r>
            <a:r>
              <a:rPr lang="es-ES" sz="2800" smtClean="0">
                <a:latin typeface="Arial" charset="0"/>
              </a:rPr>
              <a:t>]  la disolución es BÁSICA</a:t>
            </a:r>
          </a:p>
          <a:p>
            <a:pPr algn="just" eaLnBrk="1" hangingPunct="1">
              <a:buFont typeface="Wingdings" pitchFamily="2" charset="2"/>
              <a:buNone/>
              <a:defRPr/>
            </a:pPr>
            <a:endParaRPr lang="es-ES" sz="2800" smtClean="0">
              <a:latin typeface="Arial" charset="0"/>
            </a:endParaRPr>
          </a:p>
          <a:p>
            <a:pPr algn="just" eaLnBrk="1" hangingPunct="1">
              <a:buFont typeface="Wingdings" pitchFamily="2" charset="2"/>
              <a:buNone/>
              <a:defRPr/>
            </a:pPr>
            <a:r>
              <a:rPr lang="es-ES" sz="2800" smtClean="0">
                <a:latin typeface="Arial" charset="0"/>
              </a:rPr>
              <a:t>En disoluciones diluidas:</a:t>
            </a:r>
          </a:p>
          <a:p>
            <a:pPr algn="just" eaLnBrk="1" hangingPunct="1">
              <a:buFont typeface="Wingdings" pitchFamily="2" charset="2"/>
              <a:buNone/>
              <a:defRPr/>
            </a:pPr>
            <a:r>
              <a:rPr lang="es-ES" sz="2800" smtClean="0">
                <a:latin typeface="Arial" charset="0"/>
              </a:rPr>
              <a:t>       las actividades </a:t>
            </a:r>
            <a:r>
              <a:rPr lang="es-ES" sz="2800" smtClean="0">
                <a:latin typeface="Arial" charset="0"/>
                <a:sym typeface="Symbol" pitchFamily="18" charset="2"/>
              </a:rPr>
              <a:t></a:t>
            </a:r>
            <a:r>
              <a:rPr lang="es-ES" sz="2800" smtClean="0">
                <a:latin typeface="Arial" charset="0"/>
              </a:rPr>
              <a:t> concentraciones molares</a:t>
            </a:r>
          </a:p>
          <a:p>
            <a:pPr algn="just" eaLnBrk="1" hangingPunct="1">
              <a:buFont typeface="Wingdings" pitchFamily="2" charset="2"/>
              <a:buNone/>
              <a:defRPr/>
            </a:pPr>
            <a:r>
              <a:rPr lang="es-ES" sz="2800" smtClean="0">
                <a:latin typeface="Arial" charset="0"/>
              </a:rPr>
              <a:t>                                               (sistemas reales)</a:t>
            </a:r>
            <a:endParaRPr lang="en-GB" sz="2800" smtClean="0">
              <a:latin typeface="Arial"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ChangeArrowheads="1"/>
          </p:cNvSpPr>
          <p:nvPr/>
        </p:nvSpPr>
        <p:spPr bwMode="auto">
          <a:xfrm>
            <a:off x="2987675" y="3500438"/>
            <a:ext cx="2592388" cy="720725"/>
          </a:xfrm>
          <a:prstGeom prst="rect">
            <a:avLst/>
          </a:prstGeom>
          <a:solidFill>
            <a:schemeClr val="accent1"/>
          </a:solidFill>
          <a:ln w="9525">
            <a:solidFill>
              <a:srgbClr val="000000"/>
            </a:solidFill>
            <a:miter lim="800000"/>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55299" name="Rectangle 3"/>
          <p:cNvSpPr>
            <a:spLocks noGrp="1" noChangeArrowheads="1"/>
          </p:cNvSpPr>
          <p:nvPr>
            <p:ph idx="1"/>
          </p:nvPr>
        </p:nvSpPr>
        <p:spPr>
          <a:xfrm>
            <a:off x="302840" y="765175"/>
            <a:ext cx="8229600" cy="5400675"/>
          </a:xfrm>
        </p:spPr>
        <p:txBody>
          <a:bodyPr/>
          <a:lstStyle/>
          <a:p>
            <a:pPr algn="just" eaLnBrk="1" hangingPunct="1">
              <a:buFont typeface="Wingdings" pitchFamily="2" charset="2"/>
              <a:buNone/>
              <a:defRPr/>
            </a:pPr>
            <a:r>
              <a:rPr lang="es-ES" sz="2800" b="1" dirty="0" smtClean="0">
                <a:latin typeface="Arial" charset="0"/>
              </a:rPr>
              <a:t>    </a:t>
            </a:r>
            <a:r>
              <a:rPr lang="es-ES" sz="2800" b="1" dirty="0" smtClean="0">
                <a:solidFill>
                  <a:srgbClr val="FF0000"/>
                </a:solidFill>
                <a:latin typeface="Arial" charset="0"/>
              </a:rPr>
              <a:t>ESCALA DE pH</a:t>
            </a:r>
          </a:p>
          <a:p>
            <a:pPr algn="just" eaLnBrk="1" hangingPunct="1">
              <a:buFont typeface="Wingdings" pitchFamily="2" charset="2"/>
              <a:buNone/>
              <a:defRPr/>
            </a:pPr>
            <a:endParaRPr lang="es-ES" sz="2800" dirty="0" smtClean="0">
              <a:latin typeface="Arial" charset="0"/>
            </a:endParaRPr>
          </a:p>
          <a:p>
            <a:pPr algn="just" eaLnBrk="1" hangingPunct="1">
              <a:buFont typeface="Wingdings" pitchFamily="2" charset="2"/>
              <a:buNone/>
              <a:defRPr/>
            </a:pPr>
            <a:r>
              <a:rPr lang="es-ES" sz="2800" dirty="0" smtClean="0">
                <a:latin typeface="Arial" charset="0"/>
              </a:rPr>
              <a:t>    Puesto que la concentración de 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en una solución acuosa suele ser muy pequeña, se puede expresar convenientemente en términos de pH.</a:t>
            </a:r>
          </a:p>
          <a:p>
            <a:pPr algn="just" eaLnBrk="1" hangingPunct="1">
              <a:buFont typeface="Wingdings" pitchFamily="2" charset="2"/>
              <a:buNone/>
              <a:defRPr/>
            </a:pPr>
            <a:r>
              <a:rPr lang="es-ES" sz="2800" dirty="0" smtClean="0">
                <a:latin typeface="Arial" charset="0"/>
              </a:rPr>
              <a:t>                            pH= - log [ H</a:t>
            </a:r>
            <a:r>
              <a:rPr lang="es-ES" sz="2800" baseline="30000" dirty="0" smtClean="0">
                <a:latin typeface="Arial" charset="0"/>
              </a:rPr>
              <a:t>+</a:t>
            </a:r>
            <a:r>
              <a:rPr lang="es-ES" sz="2800" dirty="0" smtClean="0">
                <a:latin typeface="Arial" charset="0"/>
              </a:rPr>
              <a:t>]</a:t>
            </a:r>
          </a:p>
          <a:p>
            <a:pPr algn="just" eaLnBrk="1" hangingPunct="1">
              <a:buFont typeface="Wingdings" pitchFamily="2" charset="2"/>
              <a:buNone/>
              <a:defRPr/>
            </a:pPr>
            <a:r>
              <a:rPr lang="es-ES" sz="2800" dirty="0" smtClean="0">
                <a:latin typeface="Arial" charset="0"/>
              </a:rPr>
              <a:t>	</a:t>
            </a:r>
          </a:p>
          <a:p>
            <a:pPr algn="just" eaLnBrk="1" hangingPunct="1">
              <a:buFont typeface="Wingdings" pitchFamily="2" charset="2"/>
              <a:buNone/>
              <a:defRPr/>
            </a:pPr>
            <a:r>
              <a:rPr lang="es-ES" sz="2800" dirty="0" smtClean="0">
                <a:latin typeface="Arial" charset="0"/>
              </a:rPr>
              <a:t>    Soluciones ácidas: 	valor del pH &lt; 7,00</a:t>
            </a:r>
          </a:p>
          <a:p>
            <a:pPr algn="just" eaLnBrk="1" hangingPunct="1">
              <a:buFont typeface="Wingdings" pitchFamily="2" charset="2"/>
              <a:buNone/>
              <a:defRPr/>
            </a:pPr>
            <a:r>
              <a:rPr lang="es-ES" sz="2800" dirty="0" smtClean="0">
                <a:latin typeface="Arial" charset="0"/>
              </a:rPr>
              <a:t>    Soluciones neutras: 	valor del pH = 7,00</a:t>
            </a:r>
          </a:p>
          <a:p>
            <a:pPr algn="just" eaLnBrk="1" hangingPunct="1">
              <a:buFont typeface="Wingdings" pitchFamily="2" charset="2"/>
              <a:buNone/>
              <a:defRPr/>
            </a:pPr>
            <a:r>
              <a:rPr lang="es-ES" sz="2800" dirty="0" smtClean="0">
                <a:latin typeface="Arial" charset="0"/>
              </a:rPr>
              <a:t>    Soluciones básicas:	valor del pH  &gt; 7,00</a:t>
            </a:r>
            <a:endParaRPr lang="en-GB" sz="2800" dirty="0" smtClean="0">
              <a:latin typeface="Arial"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ChangeArrowheads="1"/>
          </p:cNvSpPr>
          <p:nvPr/>
        </p:nvSpPr>
        <p:spPr bwMode="auto">
          <a:xfrm>
            <a:off x="2916238" y="1196975"/>
            <a:ext cx="3095625" cy="719138"/>
          </a:xfrm>
          <a:prstGeom prst="rect">
            <a:avLst/>
          </a:prstGeom>
          <a:solidFill>
            <a:schemeClr val="accent1"/>
          </a:solidFill>
          <a:ln w="9525">
            <a:solidFill>
              <a:srgbClr val="000000"/>
            </a:solidFill>
            <a:miter lim="800000"/>
            <a:headEnd/>
            <a:tailEnd/>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PE" altLang="es-PE"/>
          </a:p>
        </p:txBody>
      </p:sp>
      <p:sp>
        <p:nvSpPr>
          <p:cNvPr id="56323" name="Rectangle 3"/>
          <p:cNvSpPr>
            <a:spLocks noGrp="1" noChangeArrowheads="1"/>
          </p:cNvSpPr>
          <p:nvPr>
            <p:ph idx="1"/>
          </p:nvPr>
        </p:nvSpPr>
        <p:spPr>
          <a:xfrm>
            <a:off x="395288" y="765175"/>
            <a:ext cx="8229600" cy="5184775"/>
          </a:xfrm>
        </p:spPr>
        <p:txBody>
          <a:bodyPr/>
          <a:lstStyle/>
          <a:p>
            <a:pPr algn="just" eaLnBrk="1" hangingPunct="1">
              <a:buFont typeface="Wingdings" pitchFamily="2" charset="2"/>
              <a:buNone/>
              <a:defRPr/>
            </a:pPr>
            <a:r>
              <a:rPr lang="es-ES" sz="2800" smtClean="0">
                <a:latin typeface="Arial" charset="0"/>
              </a:rPr>
              <a:t>    También:</a:t>
            </a:r>
          </a:p>
          <a:p>
            <a:pPr algn="just" eaLnBrk="1" hangingPunct="1">
              <a:buFont typeface="Wingdings" pitchFamily="2" charset="2"/>
              <a:buNone/>
              <a:defRPr/>
            </a:pPr>
            <a:r>
              <a:rPr lang="es-ES" sz="2800" smtClean="0">
                <a:latin typeface="Arial" charset="0"/>
              </a:rPr>
              <a:t> 		                 p OH = - log [OH</a:t>
            </a:r>
            <a:r>
              <a:rPr lang="es-ES" sz="2800" baseline="30000" smtClean="0">
                <a:latin typeface="Arial" charset="0"/>
              </a:rPr>
              <a:t>-</a:t>
            </a:r>
            <a:r>
              <a:rPr lang="es-ES" sz="2800" smtClean="0">
                <a:latin typeface="Arial" charset="0"/>
              </a:rPr>
              <a:t>]</a:t>
            </a:r>
          </a:p>
          <a:p>
            <a:pPr algn="just" eaLnBrk="1" hangingPunct="1">
              <a:buFont typeface="Wingdings" pitchFamily="2" charset="2"/>
              <a:buNone/>
              <a:defRPr/>
            </a:pPr>
            <a:endParaRPr lang="es-ES" sz="1600" smtClean="0">
              <a:latin typeface="Arial" charset="0"/>
            </a:endParaRPr>
          </a:p>
          <a:p>
            <a:pPr algn="just" eaLnBrk="1" hangingPunct="1">
              <a:buFont typeface="Wingdings" pitchFamily="2" charset="2"/>
              <a:buNone/>
              <a:defRPr/>
            </a:pPr>
            <a:r>
              <a:rPr lang="es-ES" sz="2800" smtClean="0">
                <a:latin typeface="Arial" charset="0"/>
              </a:rPr>
              <a:t>    Tomando el logaritmo negativo en ambos lados de la ecuación del producto único iónico del agua.</a:t>
            </a:r>
          </a:p>
          <a:p>
            <a:pPr algn="just" eaLnBrk="1" hangingPunct="1">
              <a:buFont typeface="Wingdings" pitchFamily="2" charset="2"/>
              <a:buNone/>
              <a:defRPr/>
            </a:pPr>
            <a:r>
              <a:rPr lang="es-ES" sz="2800" smtClean="0">
                <a:latin typeface="Arial" charset="0"/>
              </a:rPr>
              <a:t>                       </a:t>
            </a:r>
            <a:r>
              <a:rPr lang="es-ES" smtClean="0">
                <a:latin typeface="Arial" charset="0"/>
              </a:rPr>
              <a:t>[ H</a:t>
            </a:r>
            <a:r>
              <a:rPr lang="es-ES" baseline="30000" smtClean="0">
                <a:latin typeface="Arial" charset="0"/>
              </a:rPr>
              <a:t>+ </a:t>
            </a:r>
            <a:r>
              <a:rPr lang="es-ES" smtClean="0">
                <a:latin typeface="Arial" charset="0"/>
              </a:rPr>
              <a:t>] [ OH</a:t>
            </a:r>
            <a:r>
              <a:rPr lang="es-ES" baseline="30000" smtClean="0">
                <a:latin typeface="Arial" charset="0"/>
              </a:rPr>
              <a:t>- </a:t>
            </a:r>
            <a:r>
              <a:rPr lang="es-ES" smtClean="0">
                <a:latin typeface="Arial" charset="0"/>
              </a:rPr>
              <a:t>] = 1,0 x 10</a:t>
            </a:r>
            <a:r>
              <a:rPr lang="es-ES" baseline="30000" smtClean="0">
                <a:latin typeface="Arial" charset="0"/>
              </a:rPr>
              <a:t>-14</a:t>
            </a:r>
          </a:p>
          <a:p>
            <a:pPr algn="just" eaLnBrk="1" hangingPunct="1">
              <a:buFont typeface="Wingdings" pitchFamily="2" charset="2"/>
              <a:buNone/>
              <a:defRPr/>
            </a:pPr>
            <a:endParaRPr lang="es-ES" sz="1600" smtClean="0">
              <a:latin typeface="Arial" charset="0"/>
            </a:endParaRPr>
          </a:p>
          <a:p>
            <a:pPr algn="just" eaLnBrk="1" hangingPunct="1">
              <a:buFont typeface="Wingdings" pitchFamily="2" charset="2"/>
              <a:buNone/>
              <a:defRPr/>
            </a:pPr>
            <a:r>
              <a:rPr lang="es-ES" sz="2800" smtClean="0">
                <a:latin typeface="Arial" charset="0"/>
              </a:rPr>
              <a:t>    Obtenemos:</a:t>
            </a:r>
          </a:p>
          <a:p>
            <a:pPr algn="just" eaLnBrk="1" hangingPunct="1">
              <a:buFont typeface="Wingdings" pitchFamily="2" charset="2"/>
              <a:buNone/>
              <a:defRPr/>
            </a:pPr>
            <a:endParaRPr lang="es-ES" sz="1600" smtClean="0">
              <a:latin typeface="Arial" charset="0"/>
            </a:endParaRPr>
          </a:p>
          <a:p>
            <a:pPr algn="just" eaLnBrk="1" hangingPunct="1">
              <a:buFont typeface="Wingdings" pitchFamily="2" charset="2"/>
              <a:buNone/>
              <a:defRPr/>
            </a:pPr>
            <a:r>
              <a:rPr lang="es-ES" sz="2800" smtClean="0">
                <a:latin typeface="Arial" charset="0"/>
              </a:rPr>
              <a:t>                               </a:t>
            </a:r>
            <a:endParaRPr lang="en-GB" sz="2800" smtClean="0">
              <a:latin typeface="Arial" charset="0"/>
            </a:endParaRPr>
          </a:p>
        </p:txBody>
      </p:sp>
      <p:sp>
        <p:nvSpPr>
          <p:cNvPr id="56327" name="Text Box 7"/>
          <p:cNvSpPr txBox="1">
            <a:spLocks noChangeArrowheads="1"/>
          </p:cNvSpPr>
          <p:nvPr/>
        </p:nvSpPr>
        <p:spPr bwMode="auto">
          <a:xfrm>
            <a:off x="900113" y="5445125"/>
            <a:ext cx="3311525" cy="528638"/>
          </a:xfrm>
          <a:prstGeom prst="rect">
            <a:avLst/>
          </a:prstGeom>
          <a:solidFill>
            <a:srgbClr val="7030A0"/>
          </a:solidFill>
          <a:ln w="9525">
            <a:solidFill>
              <a:srgbClr val="000000"/>
            </a:solidFill>
            <a:miter lim="800000"/>
            <a:headEnd/>
            <a:tailEnd/>
          </a:ln>
          <a:effectLst/>
        </p:spPr>
        <p:txBody>
          <a:bodyPr>
            <a:spAutoFit/>
          </a:bodyPr>
          <a:lstStyle/>
          <a:p>
            <a:pPr algn="ctr">
              <a:spcBef>
                <a:spcPct val="50000"/>
              </a:spcBef>
              <a:defRPr/>
            </a:pPr>
            <a:r>
              <a:rPr lang="es-ES" dirty="0">
                <a:effectLst>
                  <a:outerShdw blurRad="38100" dist="38100" dir="2700000" algn="tl">
                    <a:srgbClr val="000000"/>
                  </a:outerShdw>
                </a:effectLst>
              </a:rPr>
              <a:t>pH   +   p OH  = 14</a:t>
            </a:r>
            <a:endParaRPr lang="en-GB" dirty="0">
              <a:effectLst>
                <a:outerShdw blurRad="38100" dist="38100" dir="2700000" algn="tl">
                  <a:srgbClr val="000000"/>
                </a:outerShdw>
              </a:effectLst>
            </a:endParaRPr>
          </a:p>
        </p:txBody>
      </p:sp>
      <p:pic>
        <p:nvPicPr>
          <p:cNvPr id="88069" name="Picture 8" descr="Escala de valores de 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4221163"/>
            <a:ext cx="3671888"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4" descr="La escala de p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76250"/>
            <a:ext cx="7812087" cy="598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323850" y="698475"/>
            <a:ext cx="8229600" cy="4530725"/>
          </a:xfrm>
        </p:spPr>
        <p:txBody>
          <a:bodyPr/>
          <a:lstStyle/>
          <a:p>
            <a:pPr algn="just" eaLnBrk="1" hangingPunct="1">
              <a:buFont typeface="Wingdings" pitchFamily="2" charset="2"/>
              <a:buNone/>
              <a:defRPr/>
            </a:pPr>
            <a:r>
              <a:rPr lang="en-GB" dirty="0" smtClean="0"/>
              <a:t>   </a:t>
            </a:r>
            <a:r>
              <a:rPr lang="en-GB" sz="2800" b="1" dirty="0" smtClean="0">
                <a:solidFill>
                  <a:srgbClr val="FF0000"/>
                </a:solidFill>
                <a:effectLst/>
                <a:latin typeface="Arial" charset="0"/>
              </a:rPr>
              <a:t>MEDICIÓN DEL pH</a:t>
            </a:r>
          </a:p>
          <a:p>
            <a:pPr algn="just" eaLnBrk="1" hangingPunct="1">
              <a:buFont typeface="Wingdings" pitchFamily="2" charset="2"/>
              <a:buNone/>
              <a:defRPr/>
            </a:pPr>
            <a:endParaRPr lang="es-ES_tradnl" sz="800" dirty="0" smtClean="0">
              <a:latin typeface="Arial" charset="0"/>
            </a:endParaRPr>
          </a:p>
          <a:p>
            <a:pPr algn="just" eaLnBrk="1" hangingPunct="1">
              <a:buFont typeface="Wingdings" pitchFamily="2" charset="2"/>
              <a:buNone/>
              <a:defRPr/>
            </a:pPr>
            <a:r>
              <a:rPr lang="es-ES_tradnl" sz="2800" dirty="0" smtClean="0">
                <a:latin typeface="Arial" charset="0"/>
              </a:rPr>
              <a:t>   En los laboratorios se emplean numerosos dispositivos de alta tecnología para medir el pH. </a:t>
            </a:r>
            <a:endParaRPr lang="en-GB" sz="2800" dirty="0" smtClean="0">
              <a:latin typeface="Arial" charset="0"/>
            </a:endParaRPr>
          </a:p>
          <a:p>
            <a:pPr algn="just" eaLnBrk="1" hangingPunct="1">
              <a:buFont typeface="Wingdings" pitchFamily="2" charset="2"/>
              <a:buNone/>
              <a:defRPr/>
            </a:pPr>
            <a:r>
              <a:rPr lang="es-ES_tradnl" sz="2800" dirty="0" smtClean="0">
                <a:latin typeface="Arial" charset="0"/>
              </a:rPr>
              <a:t>   Una manera muy fácil que se puede medir el pH es usando una tira de papel tornasol o papel universal. </a:t>
            </a:r>
            <a:endParaRPr lang="en-GB" sz="2800" dirty="0" smtClean="0">
              <a:latin typeface="Arial" charset="0"/>
            </a:endParaRPr>
          </a:p>
        </p:txBody>
      </p:sp>
      <p:pic>
        <p:nvPicPr>
          <p:cNvPr id="90115" name="Picture 4" descr="5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9" y="3666900"/>
            <a:ext cx="2663625" cy="2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6" name="Picture 5" descr="981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469" y="3716586"/>
            <a:ext cx="682747" cy="2520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683568" y="908050"/>
            <a:ext cx="8229600" cy="5616575"/>
          </a:xfrm>
        </p:spPr>
        <p:txBody>
          <a:bodyPr/>
          <a:lstStyle/>
          <a:p>
            <a:pPr algn="just" eaLnBrk="1" hangingPunct="1">
              <a:buFont typeface="Wingdings" pitchFamily="2" charset="2"/>
              <a:buNone/>
              <a:defRPr/>
            </a:pPr>
            <a:r>
              <a:rPr lang="es-ES" sz="2800" b="1" dirty="0" smtClean="0">
                <a:solidFill>
                  <a:srgbClr val="FF0000"/>
                </a:solidFill>
                <a:latin typeface="Arial" charset="0"/>
              </a:rPr>
              <a:t>IONIZACIÓN DE ÁCIDOS Y BASES</a:t>
            </a:r>
          </a:p>
          <a:p>
            <a:pPr algn="just" eaLnBrk="1" hangingPunct="1">
              <a:buFont typeface="Wingdings" pitchFamily="2" charset="2"/>
              <a:buNone/>
              <a:defRPr/>
            </a:pPr>
            <a:endParaRPr lang="es-ES" sz="1400" b="1" dirty="0" smtClean="0">
              <a:solidFill>
                <a:srgbClr val="6666FF"/>
              </a:solidFill>
              <a:latin typeface="Arial" charset="0"/>
            </a:endParaRPr>
          </a:p>
          <a:p>
            <a:pPr algn="just" eaLnBrk="1" hangingPunct="1">
              <a:buFont typeface="Wingdings" pitchFamily="2" charset="2"/>
              <a:buNone/>
              <a:defRPr/>
            </a:pPr>
            <a:r>
              <a:rPr lang="es-ES" sz="2800" b="1" dirty="0" smtClean="0">
                <a:solidFill>
                  <a:srgbClr val="FFC000"/>
                </a:solidFill>
                <a:latin typeface="Arial" charset="0"/>
              </a:rPr>
              <a:t>ÁCIDOS FUERTES</a:t>
            </a:r>
            <a:r>
              <a:rPr lang="es-ES" sz="2800" b="1" dirty="0" smtClean="0">
                <a:latin typeface="Arial" charset="0"/>
              </a:rPr>
              <a:t>.- </a:t>
            </a:r>
            <a:r>
              <a:rPr lang="es-ES" sz="2800" dirty="0" smtClean="0">
                <a:latin typeface="Arial" charset="0"/>
              </a:rPr>
              <a:t>Completamente ionizado.</a:t>
            </a:r>
            <a:endParaRPr lang="es-ES" sz="2800" b="1" dirty="0" smtClean="0">
              <a:latin typeface="Arial" charset="0"/>
            </a:endParaRPr>
          </a:p>
          <a:p>
            <a:pPr algn="just" eaLnBrk="1" hangingPunct="1">
              <a:buFont typeface="Wingdings" pitchFamily="2" charset="2"/>
              <a:buNone/>
              <a:defRPr/>
            </a:pPr>
            <a:r>
              <a:rPr lang="es-ES" sz="2800" b="1" dirty="0" err="1" smtClean="0">
                <a:latin typeface="Arial" charset="0"/>
              </a:rPr>
              <a:t>Ejm</a:t>
            </a:r>
            <a:r>
              <a:rPr lang="es-ES" sz="2800" b="1" dirty="0" smtClean="0">
                <a:latin typeface="Arial" charset="0"/>
              </a:rPr>
              <a:t>.</a:t>
            </a:r>
          </a:p>
          <a:p>
            <a:pPr algn="just" eaLnBrk="1" hangingPunct="1">
              <a:buFont typeface="Wingdings" pitchFamily="2" charset="2"/>
              <a:buNone/>
              <a:defRPr/>
            </a:pPr>
            <a:endParaRPr lang="es-ES" sz="1600" dirty="0" smtClean="0">
              <a:latin typeface="Arial" charset="0"/>
            </a:endParaRPr>
          </a:p>
          <a:p>
            <a:pPr algn="just" eaLnBrk="1" hangingPunct="1">
              <a:buFont typeface="Wingdings" pitchFamily="2" charset="2"/>
              <a:buNone/>
              <a:defRPr/>
            </a:pPr>
            <a:r>
              <a:rPr lang="es-ES" sz="2800" dirty="0" smtClean="0">
                <a:latin typeface="Arial" charset="0"/>
              </a:rPr>
              <a:t>            H Cl</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a:t>
            </a:r>
            <a:r>
              <a:rPr lang="es-ES" sz="2800" dirty="0" smtClean="0">
                <a:latin typeface="Arial" charset="0"/>
                <a:sym typeface="Wingdings" pitchFamily="2" charset="2"/>
              </a:rPr>
              <a:t> </a:t>
            </a:r>
            <a:r>
              <a:rPr lang="es-ES" sz="2800" dirty="0" smtClean="0">
                <a:latin typeface="Arial" charset="0"/>
              </a:rPr>
              <a:t>   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Cl</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oc</a:t>
            </a:r>
            <a:r>
              <a:rPr lang="es-ES" sz="2800" baseline="-25000" dirty="0" smtClean="0">
                <a:latin typeface="Arial" charset="0"/>
              </a:rPr>
              <a:t>)</a:t>
            </a:r>
          </a:p>
          <a:p>
            <a:pPr algn="just" eaLnBrk="1" hangingPunct="1">
              <a:buFont typeface="Wingdings" pitchFamily="2" charset="2"/>
              <a:buNone/>
              <a:defRPr/>
            </a:pPr>
            <a:endParaRPr lang="es-ES" sz="2800" dirty="0" smtClean="0">
              <a:latin typeface="Arial" charset="0"/>
            </a:endParaRPr>
          </a:p>
          <a:p>
            <a:pPr algn="just" eaLnBrk="1" hangingPunct="1">
              <a:buFont typeface="Wingdings" pitchFamily="2" charset="2"/>
              <a:buNone/>
              <a:defRPr/>
            </a:pPr>
            <a:r>
              <a:rPr lang="es-ES" sz="2800" dirty="0" smtClean="0">
                <a:latin typeface="Arial" charset="0"/>
              </a:rPr>
              <a:t>    Si 	[ </a:t>
            </a:r>
            <a:r>
              <a:rPr lang="es-ES" sz="2800" dirty="0" err="1" smtClean="0">
                <a:latin typeface="Arial" charset="0"/>
              </a:rPr>
              <a:t>HCl</a:t>
            </a:r>
            <a:r>
              <a:rPr lang="es-ES" sz="2800" dirty="0" smtClean="0">
                <a:latin typeface="Arial" charset="0"/>
              </a:rPr>
              <a:t> ] =  0,1M</a:t>
            </a:r>
          </a:p>
          <a:p>
            <a:pPr algn="just" eaLnBrk="1" hangingPunct="1">
              <a:buFont typeface="Wingdings" pitchFamily="2" charset="2"/>
              <a:buNone/>
              <a:defRPr/>
            </a:pPr>
            <a:r>
              <a:rPr lang="es-ES" sz="2800" dirty="0" smtClean="0">
                <a:latin typeface="Arial" charset="0"/>
              </a:rPr>
              <a:t>    entonces    [H</a:t>
            </a:r>
            <a:r>
              <a:rPr lang="es-ES" sz="2800" baseline="30000" dirty="0" smtClean="0">
                <a:latin typeface="Arial" charset="0"/>
              </a:rPr>
              <a:t>+</a:t>
            </a:r>
            <a:r>
              <a:rPr lang="es-ES" sz="2800" dirty="0" smtClean="0">
                <a:latin typeface="Arial" charset="0"/>
              </a:rPr>
              <a:t>] = [Cl</a:t>
            </a:r>
            <a:r>
              <a:rPr lang="es-ES" sz="2800" baseline="30000" dirty="0" smtClean="0">
                <a:latin typeface="Arial" charset="0"/>
              </a:rPr>
              <a:t>-</a:t>
            </a:r>
            <a:r>
              <a:rPr lang="es-ES" sz="2800" dirty="0" smtClean="0">
                <a:latin typeface="Arial" charset="0"/>
              </a:rPr>
              <a:t>] = 0,1M</a:t>
            </a:r>
          </a:p>
          <a:p>
            <a:pPr algn="just" eaLnBrk="1" hangingPunct="1">
              <a:buFont typeface="Wingdings" pitchFamily="2" charset="2"/>
              <a:buNone/>
              <a:defRPr/>
            </a:pPr>
            <a:r>
              <a:rPr lang="es-ES" sz="2800" dirty="0" smtClean="0">
                <a:latin typeface="Arial" charset="0"/>
              </a:rPr>
              <a:t>             pH   = - log [H</a:t>
            </a:r>
            <a:r>
              <a:rPr lang="es-ES" sz="2800" baseline="30000" dirty="0" smtClean="0">
                <a:latin typeface="Arial" charset="0"/>
              </a:rPr>
              <a:t>+</a:t>
            </a:r>
            <a:r>
              <a:rPr lang="es-ES" sz="2800" dirty="0" smtClean="0">
                <a:latin typeface="Arial" charset="0"/>
              </a:rPr>
              <a:t>] = - log (10</a:t>
            </a:r>
            <a:r>
              <a:rPr lang="es-ES" sz="2800" baseline="30000" dirty="0" smtClean="0">
                <a:latin typeface="Arial" charset="0"/>
              </a:rPr>
              <a:t>-1</a:t>
            </a:r>
            <a:r>
              <a:rPr lang="es-ES" sz="2800" dirty="0" smtClean="0">
                <a:latin typeface="Arial" charset="0"/>
              </a:rPr>
              <a:t>)</a:t>
            </a:r>
          </a:p>
          <a:p>
            <a:pPr algn="just" eaLnBrk="1" hangingPunct="1">
              <a:buFont typeface="Wingdings" pitchFamily="2" charset="2"/>
              <a:buNone/>
              <a:defRPr/>
            </a:pPr>
            <a:r>
              <a:rPr lang="es-ES" sz="2800" dirty="0" smtClean="0">
                <a:latin typeface="Arial" charset="0"/>
              </a:rPr>
              <a:t>              pH  = 1</a:t>
            </a:r>
            <a:endParaRPr lang="en-GB" sz="2800" dirty="0" smtClean="0">
              <a:latin typeface="Arial" charset="0"/>
            </a:endParaRPr>
          </a:p>
        </p:txBody>
      </p:sp>
      <p:sp>
        <p:nvSpPr>
          <p:cNvPr id="91139" name="Line 4"/>
          <p:cNvSpPr>
            <a:spLocks noChangeShapeType="1"/>
          </p:cNvSpPr>
          <p:nvPr/>
        </p:nvSpPr>
        <p:spPr bwMode="auto">
          <a:xfrm>
            <a:off x="3276600" y="3213100"/>
            <a:ext cx="6477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734888" y="1168995"/>
            <a:ext cx="8229600" cy="5140325"/>
          </a:xfrm>
        </p:spPr>
        <p:txBody>
          <a:bodyPr/>
          <a:lstStyle/>
          <a:p>
            <a:pPr algn="just" eaLnBrk="1" hangingPunct="1">
              <a:lnSpc>
                <a:spcPct val="80000"/>
              </a:lnSpc>
              <a:buFont typeface="Wingdings" pitchFamily="2" charset="2"/>
              <a:buNone/>
              <a:defRPr/>
            </a:pPr>
            <a:r>
              <a:rPr lang="es-ES" sz="2800" b="1" dirty="0" smtClean="0">
                <a:solidFill>
                  <a:srgbClr val="FFC000"/>
                </a:solidFill>
                <a:latin typeface="Arial" charset="0"/>
              </a:rPr>
              <a:t>ÁCIDOS DÉBILES</a:t>
            </a:r>
            <a:r>
              <a:rPr lang="es-ES" sz="2800" b="1" dirty="0" smtClean="0">
                <a:latin typeface="Arial" charset="0"/>
              </a:rPr>
              <a:t>.-</a:t>
            </a:r>
            <a:r>
              <a:rPr lang="es-ES" sz="2800" dirty="0" smtClean="0">
                <a:latin typeface="Arial" charset="0"/>
              </a:rPr>
              <a:t> Parcialmente ionizado.</a:t>
            </a:r>
            <a:endParaRPr lang="es-ES" sz="2800" b="1" dirty="0" smtClean="0">
              <a:latin typeface="Arial" charset="0"/>
            </a:endParaRPr>
          </a:p>
          <a:p>
            <a:pPr algn="just" eaLnBrk="1" hangingPunct="1">
              <a:lnSpc>
                <a:spcPct val="80000"/>
              </a:lnSpc>
              <a:buFont typeface="Wingdings" pitchFamily="2" charset="2"/>
              <a:buNone/>
              <a:defRPr/>
            </a:pPr>
            <a:r>
              <a:rPr lang="es-ES" sz="2800" b="1" dirty="0" err="1" smtClean="0">
                <a:latin typeface="Arial" charset="0"/>
              </a:rPr>
              <a:t>Ejm</a:t>
            </a:r>
            <a:r>
              <a:rPr lang="es-ES" sz="2800" b="1" dirty="0" smtClean="0">
                <a:latin typeface="Arial" charset="0"/>
              </a:rPr>
              <a:t>.</a:t>
            </a:r>
          </a:p>
          <a:p>
            <a:pPr algn="just" eaLnBrk="1" hangingPunct="1">
              <a:lnSpc>
                <a:spcPct val="80000"/>
              </a:lnSpc>
              <a:buFont typeface="Wingdings" pitchFamily="2" charset="2"/>
              <a:buNone/>
              <a:defRPr/>
            </a:pPr>
            <a:endParaRPr lang="es-ES" sz="2800" dirty="0" smtClean="0">
              <a:latin typeface="Arial" charset="0"/>
            </a:endParaRPr>
          </a:p>
          <a:p>
            <a:pPr algn="just" eaLnBrk="1" hangingPunct="1">
              <a:lnSpc>
                <a:spcPct val="80000"/>
              </a:lnSpc>
              <a:buFont typeface="Wingdings" pitchFamily="2" charset="2"/>
              <a:buNone/>
              <a:defRPr/>
            </a:pPr>
            <a:r>
              <a:rPr lang="es-ES" sz="2800" dirty="0" smtClean="0">
                <a:latin typeface="Arial" charset="0"/>
              </a:rPr>
              <a:t>	   CH</a:t>
            </a:r>
            <a:r>
              <a:rPr lang="es-ES" sz="2800" baseline="-25000" dirty="0" smtClean="0">
                <a:latin typeface="Arial" charset="0"/>
              </a:rPr>
              <a:t>3</a:t>
            </a:r>
            <a:r>
              <a:rPr lang="es-ES" sz="2800" dirty="0" smtClean="0">
                <a:latin typeface="Arial" charset="0"/>
              </a:rPr>
              <a:t>COOH</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CH</a:t>
            </a:r>
            <a:r>
              <a:rPr lang="es-ES" sz="2800" baseline="-25000" dirty="0" smtClean="0">
                <a:latin typeface="Arial" charset="0"/>
              </a:rPr>
              <a:t>3</a:t>
            </a:r>
            <a:r>
              <a:rPr lang="es-ES" sz="2800" dirty="0" smtClean="0">
                <a:latin typeface="Arial" charset="0"/>
              </a:rPr>
              <a:t>COO</a:t>
            </a:r>
            <a:r>
              <a:rPr lang="es-ES" sz="2800" baseline="30000" dirty="0" smtClean="0">
                <a:latin typeface="Arial" charset="0"/>
              </a:rPr>
              <a:t>- </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p>
          <a:p>
            <a:pPr algn="just" eaLnBrk="1" hangingPunct="1">
              <a:lnSpc>
                <a:spcPct val="80000"/>
              </a:lnSpc>
              <a:buFont typeface="Wingdings" pitchFamily="2" charset="2"/>
              <a:buNone/>
              <a:defRPr/>
            </a:pPr>
            <a:endParaRPr lang="es-ES" sz="2800" dirty="0" smtClean="0">
              <a:latin typeface="Arial" charset="0"/>
            </a:endParaRPr>
          </a:p>
          <a:p>
            <a:pPr algn="just" eaLnBrk="1" hangingPunct="1">
              <a:lnSpc>
                <a:spcPct val="80000"/>
              </a:lnSpc>
              <a:buFont typeface="Wingdings" pitchFamily="2" charset="2"/>
              <a:buNone/>
              <a:defRPr/>
            </a:pPr>
            <a:r>
              <a:rPr lang="es-ES" sz="2800" dirty="0" smtClean="0">
                <a:latin typeface="Arial" charset="0"/>
              </a:rPr>
              <a:t>Si 	[ CH</a:t>
            </a:r>
            <a:r>
              <a:rPr lang="es-ES" sz="2800" baseline="-25000" dirty="0" smtClean="0">
                <a:latin typeface="Arial" charset="0"/>
              </a:rPr>
              <a:t>3</a:t>
            </a:r>
            <a:r>
              <a:rPr lang="es-ES" sz="2800" dirty="0" smtClean="0">
                <a:latin typeface="Arial" charset="0"/>
              </a:rPr>
              <a:t>COOH ] =  0,1 M</a:t>
            </a:r>
            <a:endParaRPr lang="es-ES" sz="2800" baseline="30000" dirty="0" smtClean="0">
              <a:latin typeface="Arial" charset="0"/>
            </a:endParaRPr>
          </a:p>
          <a:p>
            <a:pPr algn="just" eaLnBrk="1" hangingPunct="1">
              <a:lnSpc>
                <a:spcPct val="80000"/>
              </a:lnSpc>
              <a:buFont typeface="Wingdings" pitchFamily="2" charset="2"/>
              <a:buNone/>
              <a:defRPr/>
            </a:pPr>
            <a:r>
              <a:rPr lang="es-ES" sz="2800" dirty="0" smtClean="0">
                <a:latin typeface="Arial" charset="0"/>
              </a:rPr>
              <a:t>                          </a:t>
            </a:r>
            <a:r>
              <a:rPr lang="es-ES" sz="2800" dirty="0" err="1" smtClean="0">
                <a:latin typeface="Arial" charset="0"/>
              </a:rPr>
              <a:t>Ka</a:t>
            </a:r>
            <a:r>
              <a:rPr lang="es-ES" sz="2800" dirty="0" smtClean="0">
                <a:latin typeface="Arial" charset="0"/>
              </a:rPr>
              <a:t> = 1,75 x 10</a:t>
            </a:r>
            <a:r>
              <a:rPr lang="es-ES" sz="2800" baseline="30000" dirty="0" smtClean="0">
                <a:latin typeface="Arial" charset="0"/>
              </a:rPr>
              <a:t>-5</a:t>
            </a:r>
            <a:endParaRPr lang="es-ES" sz="2800" dirty="0" smtClean="0">
              <a:latin typeface="Arial" charset="0"/>
            </a:endParaRPr>
          </a:p>
          <a:p>
            <a:pPr algn="just" eaLnBrk="1" hangingPunct="1">
              <a:lnSpc>
                <a:spcPct val="80000"/>
              </a:lnSpc>
              <a:buFont typeface="Wingdings" pitchFamily="2" charset="2"/>
              <a:buNone/>
              <a:defRPr/>
            </a:pPr>
            <a:endParaRPr lang="es-ES" sz="2800" dirty="0" smtClean="0">
              <a:latin typeface="Arial" charset="0"/>
            </a:endParaRPr>
          </a:p>
          <a:p>
            <a:pPr algn="just" eaLnBrk="1" hangingPunct="1">
              <a:lnSpc>
                <a:spcPct val="80000"/>
              </a:lnSpc>
              <a:buFont typeface="Wingdings" pitchFamily="2" charset="2"/>
              <a:buNone/>
              <a:defRPr/>
            </a:pPr>
            <a:endParaRPr lang="es-ES" sz="2800" dirty="0" smtClean="0">
              <a:latin typeface="Arial" charset="0"/>
            </a:endParaRPr>
          </a:p>
          <a:p>
            <a:pPr algn="just" eaLnBrk="1" hangingPunct="1">
              <a:lnSpc>
                <a:spcPct val="80000"/>
              </a:lnSpc>
              <a:buFont typeface="Wingdings" pitchFamily="2" charset="2"/>
              <a:buNone/>
              <a:defRPr/>
            </a:pPr>
            <a:endParaRPr lang="es-ES" sz="2800" dirty="0" smtClean="0">
              <a:latin typeface="Arial" charset="0"/>
            </a:endParaRPr>
          </a:p>
          <a:p>
            <a:pPr algn="just" eaLnBrk="1" hangingPunct="1">
              <a:lnSpc>
                <a:spcPct val="80000"/>
              </a:lnSpc>
              <a:buFont typeface="Wingdings" pitchFamily="2" charset="2"/>
              <a:buNone/>
              <a:defRPr/>
            </a:pPr>
            <a:endParaRPr lang="es-ES" sz="1800" dirty="0" smtClean="0">
              <a:latin typeface="Arial" charset="0"/>
            </a:endParaRPr>
          </a:p>
        </p:txBody>
      </p:sp>
      <p:graphicFrame>
        <p:nvGraphicFramePr>
          <p:cNvPr id="13314" name="Object 4"/>
          <p:cNvGraphicFramePr>
            <a:graphicFrameLocks noChangeAspect="1"/>
          </p:cNvGraphicFramePr>
          <p:nvPr>
            <p:extLst>
              <p:ext uri="{D42A27DB-BD31-4B8C-83A1-F6EECF244321}">
                <p14:modId xmlns:p14="http://schemas.microsoft.com/office/powerpoint/2010/main" val="769483248"/>
              </p:ext>
            </p:extLst>
          </p:nvPr>
        </p:nvGraphicFramePr>
        <p:xfrm>
          <a:off x="2195513" y="4589239"/>
          <a:ext cx="3816350" cy="1216025"/>
        </p:xfrm>
        <a:graphic>
          <a:graphicData uri="http://schemas.openxmlformats.org/presentationml/2006/ole">
            <mc:AlternateContent xmlns:mc="http://schemas.openxmlformats.org/markup-compatibility/2006">
              <mc:Choice xmlns:v="urn:schemas-microsoft-com:vml" Requires="v">
                <p:oleObj spid="_x0000_s13348" name="Ecuación" r:id="rId3" imgW="1434960" imgH="457200" progId="Equation.3">
                  <p:embed/>
                </p:oleObj>
              </mc:Choice>
              <mc:Fallback>
                <p:oleObj name="Ecuación" r:id="rId3" imgW="143496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589239"/>
                        <a:ext cx="3816350" cy="1216025"/>
                      </a:xfrm>
                      <a:prstGeom prst="rect">
                        <a:avLst/>
                      </a:prstGeom>
                      <a:solidFill>
                        <a:srgbClr val="FF99FF"/>
                      </a:solidFill>
                      <a:ln>
                        <a:noFill/>
                      </a:ln>
                      <a:effectLst/>
                      <a:extLst/>
                    </p:spPr>
                  </p:pic>
                </p:oleObj>
              </mc:Fallback>
            </mc:AlternateContent>
          </a:graphicData>
        </a:graphic>
      </p:graphicFrame>
      <p:grpSp>
        <p:nvGrpSpPr>
          <p:cNvPr id="2" name="1 Grupo"/>
          <p:cNvGrpSpPr/>
          <p:nvPr/>
        </p:nvGrpSpPr>
        <p:grpSpPr>
          <a:xfrm>
            <a:off x="3923729" y="2564457"/>
            <a:ext cx="576263" cy="144463"/>
            <a:chOff x="3923729" y="2276475"/>
            <a:chExt cx="576263" cy="144463"/>
          </a:xfrm>
        </p:grpSpPr>
        <p:sp>
          <p:nvSpPr>
            <p:cNvPr id="13316" name="Line 6"/>
            <p:cNvSpPr>
              <a:spLocks noChangeShapeType="1"/>
            </p:cNvSpPr>
            <p:nvPr/>
          </p:nvSpPr>
          <p:spPr bwMode="auto">
            <a:xfrm>
              <a:off x="3923729" y="2276475"/>
              <a:ext cx="5762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3317" name="Line 7"/>
            <p:cNvSpPr>
              <a:spLocks noChangeShapeType="1"/>
            </p:cNvSpPr>
            <p:nvPr/>
          </p:nvSpPr>
          <p:spPr bwMode="auto">
            <a:xfrm flipH="1">
              <a:off x="3923729" y="2420938"/>
              <a:ext cx="5762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68313" y="981075"/>
            <a:ext cx="8229600" cy="5327650"/>
          </a:xfrm>
        </p:spPr>
        <p:txBody>
          <a:bodyPr/>
          <a:lstStyle/>
          <a:p>
            <a:pPr algn="just" eaLnBrk="1" hangingPunct="1">
              <a:lnSpc>
                <a:spcPct val="90000"/>
              </a:lnSpc>
              <a:buFont typeface="Wingdings" pitchFamily="2" charset="2"/>
              <a:buNone/>
              <a:defRPr/>
            </a:pPr>
            <a:r>
              <a:rPr lang="es-ES" sz="2000" smtClean="0">
                <a:latin typeface="Arial" charset="0"/>
                <a:sym typeface="Wingdings" pitchFamily="2" charset="2"/>
              </a:rPr>
              <a:t>     </a:t>
            </a:r>
            <a:r>
              <a:rPr lang="es-ES" sz="2800" smtClean="0">
                <a:latin typeface="Arial" charset="0"/>
              </a:rPr>
              <a:t>En el equilibrio: 	[ H</a:t>
            </a:r>
            <a:r>
              <a:rPr lang="es-ES" sz="2800" baseline="30000" smtClean="0">
                <a:latin typeface="Arial" charset="0"/>
              </a:rPr>
              <a:t>+</a:t>
            </a:r>
            <a:r>
              <a:rPr lang="es-ES" sz="2800" smtClean="0">
                <a:latin typeface="Arial" charset="0"/>
              </a:rPr>
              <a:t>] = [CH</a:t>
            </a:r>
            <a:r>
              <a:rPr lang="es-ES" sz="2800" baseline="-25000" smtClean="0">
                <a:latin typeface="Arial" charset="0"/>
              </a:rPr>
              <a:t>3</a:t>
            </a:r>
            <a:r>
              <a:rPr lang="es-ES" sz="2800" smtClean="0">
                <a:latin typeface="Arial" charset="0"/>
              </a:rPr>
              <a:t>COO</a:t>
            </a:r>
            <a:r>
              <a:rPr lang="es-ES" sz="2800" baseline="30000" smtClean="0">
                <a:latin typeface="Arial" charset="0"/>
              </a:rPr>
              <a:t>-</a:t>
            </a:r>
            <a:r>
              <a:rPr lang="es-ES" sz="2800" smtClean="0">
                <a:latin typeface="Arial" charset="0"/>
              </a:rPr>
              <a:t> ]</a:t>
            </a:r>
          </a:p>
          <a:p>
            <a:pPr algn="just" eaLnBrk="1" hangingPunct="1">
              <a:lnSpc>
                <a:spcPct val="90000"/>
              </a:lnSpc>
              <a:buFont typeface="Wingdings" pitchFamily="2" charset="2"/>
              <a:buNone/>
              <a:defRPr/>
            </a:pPr>
            <a:r>
              <a:rPr lang="es-ES" sz="2800" smtClean="0">
                <a:latin typeface="Arial" charset="0"/>
              </a:rPr>
              <a:t>                       [CH</a:t>
            </a:r>
            <a:r>
              <a:rPr lang="es-ES" sz="2800" baseline="-25000" smtClean="0">
                <a:latin typeface="Arial" charset="0"/>
              </a:rPr>
              <a:t>3</a:t>
            </a:r>
            <a:r>
              <a:rPr lang="es-ES" sz="2800" smtClean="0">
                <a:latin typeface="Arial" charset="0"/>
              </a:rPr>
              <a:t>COOH ] = [CH</a:t>
            </a:r>
            <a:r>
              <a:rPr lang="es-ES" sz="2800" baseline="-25000" smtClean="0">
                <a:latin typeface="Arial" charset="0"/>
              </a:rPr>
              <a:t>3</a:t>
            </a:r>
            <a:r>
              <a:rPr lang="es-ES" sz="2800" smtClean="0">
                <a:latin typeface="Arial" charset="0"/>
              </a:rPr>
              <a:t>COOH]</a:t>
            </a:r>
            <a:r>
              <a:rPr lang="es-ES" sz="2800" baseline="-25000" smtClean="0">
                <a:latin typeface="Arial" charset="0"/>
              </a:rPr>
              <a:t>i</a:t>
            </a:r>
            <a:r>
              <a:rPr lang="es-ES" sz="2800" smtClean="0">
                <a:latin typeface="Arial" charset="0"/>
              </a:rPr>
              <a:t> - [ H</a:t>
            </a:r>
            <a:r>
              <a:rPr lang="es-ES" sz="2800" baseline="30000" smtClean="0">
                <a:latin typeface="Arial" charset="0"/>
              </a:rPr>
              <a:t>+</a:t>
            </a:r>
            <a:r>
              <a:rPr lang="es-ES" sz="2800" smtClean="0">
                <a:latin typeface="Arial" charset="0"/>
              </a:rPr>
              <a:t>]</a:t>
            </a:r>
          </a:p>
          <a:p>
            <a:pPr algn="just" eaLnBrk="1" hangingPunct="1">
              <a:lnSpc>
                <a:spcPct val="90000"/>
              </a:lnSpc>
              <a:buFont typeface="Wingdings" pitchFamily="2" charset="2"/>
              <a:buNone/>
              <a:defRPr/>
            </a:pPr>
            <a:r>
              <a:rPr lang="es-ES" sz="2800" smtClean="0">
                <a:latin typeface="Arial" charset="0"/>
              </a:rPr>
              <a:t>                       [CH</a:t>
            </a:r>
            <a:r>
              <a:rPr lang="es-ES" sz="2800" baseline="-25000" smtClean="0">
                <a:latin typeface="Arial" charset="0"/>
              </a:rPr>
              <a:t>3</a:t>
            </a:r>
            <a:r>
              <a:rPr lang="es-ES" sz="2800" smtClean="0">
                <a:latin typeface="Arial" charset="0"/>
              </a:rPr>
              <a:t>COOH ] = 0,1 - [ H</a:t>
            </a:r>
            <a:r>
              <a:rPr lang="es-ES" sz="2800" baseline="30000" smtClean="0">
                <a:latin typeface="Arial" charset="0"/>
              </a:rPr>
              <a:t>+</a:t>
            </a:r>
            <a:r>
              <a:rPr lang="es-ES" sz="2800" smtClean="0">
                <a:latin typeface="Arial" charset="0"/>
              </a:rPr>
              <a:t>]</a:t>
            </a:r>
            <a:endParaRPr lang="es-ES" sz="2800" smtClean="0">
              <a:latin typeface="Arial" charset="0"/>
              <a:sym typeface="Wingdings" pitchFamily="2" charset="2"/>
            </a:endParaRPr>
          </a:p>
          <a:p>
            <a:pPr algn="just" eaLnBrk="1" hangingPunct="1">
              <a:lnSpc>
                <a:spcPct val="90000"/>
              </a:lnSpc>
              <a:buFont typeface="Wingdings" pitchFamily="2" charset="2"/>
              <a:buNone/>
              <a:defRPr/>
            </a:pPr>
            <a:r>
              <a:rPr lang="es-ES" sz="2800" smtClean="0">
                <a:latin typeface="Arial" charset="0"/>
              </a:rPr>
              <a:t>	reemplazando</a:t>
            </a:r>
          </a:p>
          <a:p>
            <a:pPr algn="just" eaLnBrk="1" hangingPunct="1">
              <a:lnSpc>
                <a:spcPct val="90000"/>
              </a:lnSpc>
              <a:buFont typeface="Wingdings" pitchFamily="2" charset="2"/>
              <a:buNone/>
              <a:defRPr/>
            </a:pPr>
            <a:r>
              <a:rPr lang="es-ES" sz="2800" smtClean="0">
                <a:latin typeface="Arial" charset="0"/>
              </a:rPr>
              <a:t>    </a:t>
            </a:r>
          </a:p>
          <a:p>
            <a:pPr algn="just" eaLnBrk="1" hangingPunct="1">
              <a:lnSpc>
                <a:spcPct val="90000"/>
              </a:lnSpc>
              <a:buFont typeface="Wingdings" pitchFamily="2" charset="2"/>
              <a:buNone/>
              <a:defRPr/>
            </a:pPr>
            <a:endParaRPr lang="es-ES" sz="2800" smtClean="0">
              <a:latin typeface="Arial" charset="0"/>
            </a:endParaRPr>
          </a:p>
          <a:p>
            <a:pPr algn="just" eaLnBrk="1" hangingPunct="1">
              <a:lnSpc>
                <a:spcPct val="90000"/>
              </a:lnSpc>
              <a:buFont typeface="Wingdings" pitchFamily="2" charset="2"/>
              <a:buNone/>
              <a:defRPr/>
            </a:pPr>
            <a:endParaRPr lang="es-ES" sz="2800" smtClean="0">
              <a:latin typeface="Arial" charset="0"/>
            </a:endParaRPr>
          </a:p>
          <a:p>
            <a:pPr algn="just" eaLnBrk="1" hangingPunct="1">
              <a:lnSpc>
                <a:spcPct val="90000"/>
              </a:lnSpc>
              <a:buFont typeface="Wingdings" pitchFamily="2" charset="2"/>
              <a:buNone/>
              <a:defRPr/>
            </a:pPr>
            <a:r>
              <a:rPr lang="es-ES" sz="2800" smtClean="0">
                <a:latin typeface="Arial" charset="0"/>
              </a:rPr>
              <a:t>    </a:t>
            </a:r>
          </a:p>
          <a:p>
            <a:pPr algn="just" eaLnBrk="1" hangingPunct="1">
              <a:lnSpc>
                <a:spcPct val="90000"/>
              </a:lnSpc>
              <a:buFont typeface="Wingdings" pitchFamily="2" charset="2"/>
              <a:buNone/>
              <a:defRPr/>
            </a:pPr>
            <a:r>
              <a:rPr lang="es-ES" sz="2800" smtClean="0">
                <a:latin typeface="Arial" charset="0"/>
              </a:rPr>
              <a:t>    luego</a:t>
            </a:r>
          </a:p>
          <a:p>
            <a:pPr algn="just" eaLnBrk="1" hangingPunct="1">
              <a:lnSpc>
                <a:spcPct val="90000"/>
              </a:lnSpc>
              <a:buFont typeface="Wingdings" pitchFamily="2" charset="2"/>
              <a:buNone/>
              <a:defRPr/>
            </a:pPr>
            <a:r>
              <a:rPr lang="es-ES" sz="2800" smtClean="0">
                <a:latin typeface="Arial" charset="0"/>
              </a:rPr>
              <a:t>                    [ H</a:t>
            </a:r>
            <a:r>
              <a:rPr lang="es-ES" sz="2800" baseline="30000" smtClean="0">
                <a:latin typeface="Arial" charset="0"/>
              </a:rPr>
              <a:t>+</a:t>
            </a:r>
            <a:r>
              <a:rPr lang="es-ES" sz="2800" smtClean="0">
                <a:latin typeface="Arial" charset="0"/>
              </a:rPr>
              <a:t>] = 1,316 x 10</a:t>
            </a:r>
            <a:r>
              <a:rPr lang="es-ES" sz="2800" baseline="30000" smtClean="0">
                <a:latin typeface="Arial" charset="0"/>
              </a:rPr>
              <a:t>-3</a:t>
            </a:r>
            <a:r>
              <a:rPr lang="es-ES" sz="2800" smtClean="0">
                <a:latin typeface="Arial" charset="0"/>
              </a:rPr>
              <a:t> M </a:t>
            </a:r>
          </a:p>
          <a:p>
            <a:pPr algn="just" eaLnBrk="1" hangingPunct="1">
              <a:lnSpc>
                <a:spcPct val="90000"/>
              </a:lnSpc>
              <a:buFont typeface="Wingdings" pitchFamily="2" charset="2"/>
              <a:buNone/>
              <a:defRPr/>
            </a:pPr>
            <a:r>
              <a:rPr lang="es-ES" sz="2800" smtClean="0">
                <a:latin typeface="Arial" charset="0"/>
              </a:rPr>
              <a:t>                       pH = 2,88</a:t>
            </a:r>
            <a:endParaRPr lang="en-GB" sz="2800" smtClean="0">
              <a:latin typeface="Arial" charset="0"/>
            </a:endParaRPr>
          </a:p>
          <a:p>
            <a:pPr eaLnBrk="1" hangingPunct="1">
              <a:lnSpc>
                <a:spcPct val="90000"/>
              </a:lnSpc>
              <a:buFont typeface="Wingdings" pitchFamily="2" charset="2"/>
              <a:buNone/>
              <a:defRPr/>
            </a:pPr>
            <a:endParaRPr lang="en-GB" sz="2800" smtClean="0"/>
          </a:p>
        </p:txBody>
      </p:sp>
      <p:graphicFrame>
        <p:nvGraphicFramePr>
          <p:cNvPr id="14338" name="Object 4"/>
          <p:cNvGraphicFramePr>
            <a:graphicFrameLocks noChangeAspect="1"/>
          </p:cNvGraphicFramePr>
          <p:nvPr>
            <p:extLst>
              <p:ext uri="{D42A27DB-BD31-4B8C-83A1-F6EECF244321}">
                <p14:modId xmlns:p14="http://schemas.microsoft.com/office/powerpoint/2010/main" val="3372705363"/>
              </p:ext>
            </p:extLst>
          </p:nvPr>
        </p:nvGraphicFramePr>
        <p:xfrm>
          <a:off x="2627313" y="3141663"/>
          <a:ext cx="4392612" cy="1423987"/>
        </p:xfrm>
        <a:graphic>
          <a:graphicData uri="http://schemas.openxmlformats.org/presentationml/2006/ole">
            <mc:AlternateContent xmlns:mc="http://schemas.openxmlformats.org/markup-compatibility/2006">
              <mc:Choice xmlns:v="urn:schemas-microsoft-com:vml" Requires="v">
                <p:oleObj spid="_x0000_s14370" name="Ecuación" r:id="rId3" imgW="1371600" imgH="444240" progId="Equation.3">
                  <p:embed/>
                </p:oleObj>
              </mc:Choice>
              <mc:Fallback>
                <p:oleObj name="Ecuación" r:id="rId3" imgW="137160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141663"/>
                        <a:ext cx="4392612" cy="1423987"/>
                      </a:xfrm>
                      <a:prstGeom prst="rect">
                        <a:avLst/>
                      </a:prstGeom>
                      <a:solidFill>
                        <a:srgbClr val="FF99FF"/>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1022920" y="1052513"/>
            <a:ext cx="8229600" cy="5113337"/>
          </a:xfrm>
        </p:spPr>
        <p:txBody>
          <a:bodyPr/>
          <a:lstStyle/>
          <a:p>
            <a:pPr algn="just" eaLnBrk="1" hangingPunct="1">
              <a:lnSpc>
                <a:spcPct val="90000"/>
              </a:lnSpc>
              <a:buFont typeface="Wingdings" pitchFamily="2" charset="2"/>
              <a:buNone/>
              <a:defRPr/>
            </a:pPr>
            <a:r>
              <a:rPr lang="es-ES" sz="2800" b="1" dirty="0" smtClean="0">
                <a:solidFill>
                  <a:srgbClr val="FFC000"/>
                </a:solidFill>
                <a:latin typeface="Arial" charset="0"/>
              </a:rPr>
              <a:t>BASES FUERTES</a:t>
            </a:r>
            <a:r>
              <a:rPr lang="es-ES" sz="2800" b="1" dirty="0" smtClean="0">
                <a:latin typeface="Arial" charset="0"/>
              </a:rPr>
              <a:t>.-  </a:t>
            </a:r>
            <a:r>
              <a:rPr lang="es-ES" sz="2800" dirty="0" smtClean="0">
                <a:latin typeface="Arial" charset="0"/>
              </a:rPr>
              <a:t>Disociación completa.</a:t>
            </a:r>
            <a:endParaRPr lang="es-ES" sz="2800" b="1" dirty="0" smtClean="0">
              <a:latin typeface="Arial" charset="0"/>
            </a:endParaRPr>
          </a:p>
          <a:p>
            <a:pPr algn="just" eaLnBrk="1" hangingPunct="1">
              <a:lnSpc>
                <a:spcPct val="90000"/>
              </a:lnSpc>
              <a:buFont typeface="Wingdings" pitchFamily="2" charset="2"/>
              <a:buNone/>
              <a:defRPr/>
            </a:pPr>
            <a:endParaRPr lang="es-ES" sz="2800" b="1" dirty="0" smtClean="0">
              <a:latin typeface="Arial" charset="0"/>
            </a:endParaRPr>
          </a:p>
          <a:p>
            <a:pPr algn="just" eaLnBrk="1" hangingPunct="1">
              <a:lnSpc>
                <a:spcPct val="90000"/>
              </a:lnSpc>
              <a:buFont typeface="Wingdings" pitchFamily="2" charset="2"/>
              <a:buNone/>
              <a:defRPr/>
            </a:pPr>
            <a:r>
              <a:rPr lang="es-ES" sz="2800" b="1" dirty="0" err="1" smtClean="0">
                <a:latin typeface="Arial" charset="0"/>
              </a:rPr>
              <a:t>Ejm</a:t>
            </a:r>
            <a:r>
              <a:rPr lang="es-ES" sz="2800" b="1" dirty="0" smtClean="0">
                <a:latin typeface="Arial" charset="0"/>
              </a:rPr>
              <a:t>:</a:t>
            </a:r>
            <a:endParaRPr lang="es-ES" sz="2800" dirty="0" smtClean="0">
              <a:latin typeface="Arial" charset="0"/>
            </a:endParaRPr>
          </a:p>
          <a:p>
            <a:pPr algn="just" eaLnBrk="1" hangingPunct="1">
              <a:lnSpc>
                <a:spcPct val="90000"/>
              </a:lnSpc>
              <a:buFont typeface="Wingdings" pitchFamily="2" charset="2"/>
              <a:buNone/>
              <a:defRPr/>
            </a:pPr>
            <a:r>
              <a:rPr lang="es-ES" sz="2800" dirty="0" smtClean="0">
                <a:latin typeface="Arial" charset="0"/>
              </a:rPr>
              <a:t>                </a:t>
            </a:r>
            <a:r>
              <a:rPr lang="es-ES" sz="2800" dirty="0" err="1" smtClean="0">
                <a:latin typeface="Arial" charset="0"/>
              </a:rPr>
              <a:t>NaOH</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a:t>
            </a:r>
            <a:r>
              <a:rPr lang="es-ES" sz="2800" dirty="0" err="1" smtClean="0">
                <a:latin typeface="Arial" charset="0"/>
              </a:rPr>
              <a:t>Na</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OH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p>
          <a:p>
            <a:pPr algn="just" eaLnBrk="1" hangingPunct="1">
              <a:lnSpc>
                <a:spcPct val="90000"/>
              </a:lnSpc>
              <a:buFont typeface="Wingdings" pitchFamily="2" charset="2"/>
              <a:buNone/>
              <a:defRPr/>
            </a:pPr>
            <a:r>
              <a:rPr lang="es-ES" sz="2800" dirty="0" smtClean="0">
                <a:latin typeface="Arial" charset="0"/>
              </a:rPr>
              <a:t> </a:t>
            </a:r>
          </a:p>
          <a:p>
            <a:pPr algn="just" eaLnBrk="1" hangingPunct="1">
              <a:lnSpc>
                <a:spcPct val="90000"/>
              </a:lnSpc>
              <a:buFont typeface="Wingdings" pitchFamily="2" charset="2"/>
              <a:buNone/>
              <a:defRPr/>
            </a:pPr>
            <a:r>
              <a:rPr lang="es-ES" sz="2800" dirty="0" smtClean="0">
                <a:latin typeface="Arial" charset="0"/>
              </a:rPr>
              <a:t>     Si    [</a:t>
            </a:r>
            <a:r>
              <a:rPr lang="es-ES" sz="2800" dirty="0" err="1" smtClean="0">
                <a:latin typeface="Arial" charset="0"/>
              </a:rPr>
              <a:t>NaOH</a:t>
            </a:r>
            <a:r>
              <a:rPr lang="es-ES" sz="2800" dirty="0" smtClean="0">
                <a:latin typeface="Arial" charset="0"/>
              </a:rPr>
              <a:t> ] = 0,1 M 	</a:t>
            </a:r>
          </a:p>
          <a:p>
            <a:pPr algn="just" eaLnBrk="1" hangingPunct="1">
              <a:lnSpc>
                <a:spcPct val="90000"/>
              </a:lnSpc>
              <a:buFont typeface="Wingdings" pitchFamily="2" charset="2"/>
              <a:buNone/>
              <a:defRPr/>
            </a:pPr>
            <a:r>
              <a:rPr lang="es-ES" sz="2800" dirty="0" smtClean="0">
                <a:latin typeface="Arial" charset="0"/>
              </a:rPr>
              <a:t> entonces    [ </a:t>
            </a:r>
            <a:r>
              <a:rPr lang="es-ES" sz="2800" dirty="0" err="1" smtClean="0">
                <a:latin typeface="Arial" charset="0"/>
              </a:rPr>
              <a:t>Na</a:t>
            </a:r>
            <a:r>
              <a:rPr lang="es-ES" sz="2800" baseline="30000" dirty="0" smtClean="0">
                <a:latin typeface="Arial" charset="0"/>
              </a:rPr>
              <a:t>+</a:t>
            </a:r>
            <a:r>
              <a:rPr lang="es-ES" sz="2800" dirty="0" smtClean="0">
                <a:latin typeface="Arial" charset="0"/>
              </a:rPr>
              <a:t>] =  [ OH</a:t>
            </a:r>
            <a:r>
              <a:rPr lang="es-ES" sz="2800" baseline="30000" dirty="0" smtClean="0">
                <a:latin typeface="Arial" charset="0"/>
              </a:rPr>
              <a:t>-</a:t>
            </a:r>
            <a:r>
              <a:rPr lang="es-ES" sz="2800" dirty="0" smtClean="0">
                <a:latin typeface="Arial" charset="0"/>
              </a:rPr>
              <a:t>] = 0,1 M</a:t>
            </a:r>
          </a:p>
          <a:p>
            <a:pPr algn="just" eaLnBrk="1" hangingPunct="1">
              <a:lnSpc>
                <a:spcPct val="90000"/>
              </a:lnSpc>
              <a:buFont typeface="Wingdings" pitchFamily="2" charset="2"/>
              <a:buNone/>
              <a:defRPr/>
            </a:pPr>
            <a:r>
              <a:rPr lang="es-ES" sz="2800" dirty="0" smtClean="0">
                <a:latin typeface="Arial" charset="0"/>
              </a:rPr>
              <a:t>	               </a:t>
            </a:r>
            <a:r>
              <a:rPr lang="es-ES" sz="2800" dirty="0" err="1" smtClean="0">
                <a:latin typeface="Arial" charset="0"/>
              </a:rPr>
              <a:t>pOH</a:t>
            </a:r>
            <a:r>
              <a:rPr lang="es-ES" sz="2800" dirty="0" smtClean="0">
                <a:latin typeface="Arial" charset="0"/>
              </a:rPr>
              <a:t> = - log [ OH</a:t>
            </a:r>
            <a:r>
              <a:rPr lang="es-ES" sz="2800" baseline="30000" dirty="0" smtClean="0">
                <a:latin typeface="Arial" charset="0"/>
              </a:rPr>
              <a:t>-</a:t>
            </a:r>
            <a:r>
              <a:rPr lang="es-ES" sz="2800" dirty="0" smtClean="0">
                <a:latin typeface="Arial" charset="0"/>
              </a:rPr>
              <a:t>] = -log (10</a:t>
            </a:r>
            <a:r>
              <a:rPr lang="es-ES" sz="2800" baseline="30000" dirty="0" smtClean="0">
                <a:latin typeface="Arial" charset="0"/>
              </a:rPr>
              <a:t>-1</a:t>
            </a:r>
            <a:r>
              <a:rPr lang="es-ES" sz="2800" dirty="0" smtClean="0">
                <a:latin typeface="Arial" charset="0"/>
              </a:rPr>
              <a:t>)</a:t>
            </a:r>
          </a:p>
          <a:p>
            <a:pPr algn="just" eaLnBrk="1" hangingPunct="1">
              <a:lnSpc>
                <a:spcPct val="90000"/>
              </a:lnSpc>
              <a:buFont typeface="Wingdings" pitchFamily="2" charset="2"/>
              <a:buNone/>
              <a:defRPr/>
            </a:pPr>
            <a:r>
              <a:rPr lang="es-ES" sz="2800" dirty="0" smtClean="0">
                <a:latin typeface="Arial" charset="0"/>
              </a:rPr>
              <a:t>                   p OH = 1 </a:t>
            </a:r>
          </a:p>
          <a:p>
            <a:pPr algn="just" eaLnBrk="1" hangingPunct="1">
              <a:lnSpc>
                <a:spcPct val="90000"/>
              </a:lnSpc>
              <a:buFont typeface="Wingdings" pitchFamily="2" charset="2"/>
              <a:buNone/>
              <a:defRPr/>
            </a:pPr>
            <a:r>
              <a:rPr lang="es-ES" sz="2800" dirty="0" smtClean="0">
                <a:latin typeface="Arial" charset="0"/>
              </a:rPr>
              <a:t> luego            p H = 13</a:t>
            </a:r>
            <a:endParaRPr lang="en-GB" sz="2800" dirty="0" smtClean="0">
              <a:latin typeface="Arial" charset="0"/>
            </a:endParaRPr>
          </a:p>
        </p:txBody>
      </p:sp>
      <p:sp>
        <p:nvSpPr>
          <p:cNvPr id="92163" name="Line 4"/>
          <p:cNvSpPr>
            <a:spLocks noChangeShapeType="1"/>
          </p:cNvSpPr>
          <p:nvPr/>
        </p:nvSpPr>
        <p:spPr bwMode="auto">
          <a:xfrm>
            <a:off x="4139183" y="2708275"/>
            <a:ext cx="5048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395288" y="836761"/>
            <a:ext cx="8065144" cy="5616575"/>
          </a:xfrm>
        </p:spPr>
        <p:txBody>
          <a:bodyPr/>
          <a:lstStyle/>
          <a:p>
            <a:pPr algn="just" eaLnBrk="1" hangingPunct="1">
              <a:buFont typeface="Wingdings" pitchFamily="2" charset="2"/>
              <a:buNone/>
              <a:defRPr/>
            </a:pPr>
            <a:r>
              <a:rPr lang="es-ES" sz="2800" b="1" dirty="0" smtClean="0">
                <a:latin typeface="Arial" charset="0"/>
              </a:rPr>
              <a:t>   </a:t>
            </a:r>
            <a:r>
              <a:rPr lang="es-ES" sz="2800" b="1" dirty="0" smtClean="0">
                <a:solidFill>
                  <a:srgbClr val="FFC000"/>
                </a:solidFill>
                <a:latin typeface="Arial" charset="0"/>
              </a:rPr>
              <a:t>BASES DÉBILES</a:t>
            </a:r>
            <a:r>
              <a:rPr lang="es-ES" sz="2800" b="1" dirty="0" smtClean="0">
                <a:latin typeface="Arial" charset="0"/>
              </a:rPr>
              <a:t>.-</a:t>
            </a:r>
            <a:r>
              <a:rPr lang="es-ES" sz="2800" dirty="0" smtClean="0">
                <a:latin typeface="Arial" charset="0"/>
              </a:rPr>
              <a:t> Producen iones OH</a:t>
            </a:r>
            <a:r>
              <a:rPr lang="es-ES" sz="2800" baseline="30000" dirty="0" smtClean="0">
                <a:latin typeface="Arial" charset="0"/>
              </a:rPr>
              <a:t>-</a:t>
            </a:r>
            <a:r>
              <a:rPr lang="es-ES" sz="2800" dirty="0" smtClean="0">
                <a:latin typeface="Arial" charset="0"/>
              </a:rPr>
              <a:t> mediante una reacción reversible que incluye una molécula de agua. Disociación parcial.</a:t>
            </a:r>
            <a:endParaRPr lang="es-ES" sz="2800" b="1" dirty="0" smtClean="0">
              <a:latin typeface="Arial" charset="0"/>
            </a:endParaRPr>
          </a:p>
          <a:p>
            <a:pPr algn="just" eaLnBrk="1" hangingPunct="1">
              <a:buFont typeface="Wingdings" pitchFamily="2" charset="2"/>
              <a:buNone/>
              <a:defRPr/>
            </a:pPr>
            <a:r>
              <a:rPr lang="es-ES" sz="2800" b="1" dirty="0" smtClean="0">
                <a:latin typeface="Arial" charset="0"/>
              </a:rPr>
              <a:t>   </a:t>
            </a:r>
            <a:r>
              <a:rPr lang="es-ES" sz="2800" b="1" dirty="0" err="1" smtClean="0">
                <a:latin typeface="Arial" charset="0"/>
              </a:rPr>
              <a:t>Ejm</a:t>
            </a:r>
            <a:r>
              <a:rPr lang="es-ES" sz="2800" b="1" dirty="0" smtClean="0">
                <a:latin typeface="Arial" charset="0"/>
              </a:rPr>
              <a:t>:</a:t>
            </a:r>
            <a:endParaRPr lang="es-ES" sz="2800" dirty="0" smtClean="0">
              <a:latin typeface="Arial" charset="0"/>
            </a:endParaRPr>
          </a:p>
          <a:p>
            <a:pPr algn="just" eaLnBrk="1" hangingPunct="1">
              <a:buFont typeface="Wingdings" pitchFamily="2" charset="2"/>
              <a:buNone/>
              <a:defRPr/>
            </a:pPr>
            <a:r>
              <a:rPr lang="es-ES" sz="2800" dirty="0" smtClean="0">
                <a:latin typeface="Arial" charset="0"/>
              </a:rPr>
              <a:t>               NH</a:t>
            </a:r>
            <a:r>
              <a:rPr lang="es-ES" sz="2800" baseline="-25000" dirty="0" smtClean="0">
                <a:latin typeface="Arial" charset="0"/>
              </a:rPr>
              <a:t>3(</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H</a:t>
            </a:r>
            <a:r>
              <a:rPr lang="es-ES" sz="2800" baseline="-25000" dirty="0" smtClean="0">
                <a:latin typeface="Arial" charset="0"/>
              </a:rPr>
              <a:t>2</a:t>
            </a:r>
            <a:r>
              <a:rPr lang="es-ES" sz="2800" dirty="0" smtClean="0">
                <a:latin typeface="Arial" charset="0"/>
              </a:rPr>
              <a:t>O</a:t>
            </a:r>
            <a:r>
              <a:rPr lang="es-ES" sz="2800" baseline="-25000" dirty="0" smtClean="0">
                <a:latin typeface="Arial" charset="0"/>
              </a:rPr>
              <a:t>(l)</a:t>
            </a:r>
            <a:r>
              <a:rPr lang="es-ES" sz="2800" dirty="0" smtClean="0">
                <a:latin typeface="Arial" charset="0"/>
              </a:rPr>
              <a:t>   </a:t>
            </a:r>
            <a:r>
              <a:rPr lang="es-ES" sz="2800" dirty="0" smtClean="0">
                <a:latin typeface="Arial" charset="0"/>
                <a:sym typeface="Wingdings" pitchFamily="2" charset="2"/>
              </a:rPr>
              <a:t>    </a:t>
            </a:r>
            <a:r>
              <a:rPr lang="es-ES" sz="2800" dirty="0" smtClean="0">
                <a:latin typeface="Arial" charset="0"/>
              </a:rPr>
              <a:t>   NH</a:t>
            </a:r>
            <a:r>
              <a:rPr lang="es-ES" sz="2800" baseline="-25000" dirty="0" smtClean="0">
                <a:latin typeface="Arial" charset="0"/>
              </a:rPr>
              <a:t>4</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OH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p>
          <a:p>
            <a:pPr algn="just" eaLnBrk="1" hangingPunct="1">
              <a:buFont typeface="Wingdings" pitchFamily="2" charset="2"/>
              <a:buNone/>
              <a:defRPr/>
            </a:pPr>
            <a:r>
              <a:rPr lang="es-ES" sz="2800" dirty="0" smtClean="0">
                <a:latin typeface="Arial" charset="0"/>
              </a:rPr>
              <a:t>    </a:t>
            </a:r>
          </a:p>
          <a:p>
            <a:pPr algn="just" eaLnBrk="1" hangingPunct="1">
              <a:buFont typeface="Wingdings" pitchFamily="2" charset="2"/>
              <a:buNone/>
              <a:defRPr/>
            </a:pPr>
            <a:r>
              <a:rPr lang="es-ES" sz="2800" dirty="0" smtClean="0">
                <a:latin typeface="Arial" charset="0"/>
              </a:rPr>
              <a:t>   </a:t>
            </a:r>
            <a:r>
              <a:rPr lang="es-ES" dirty="0" smtClean="0">
                <a:latin typeface="Arial" charset="0"/>
              </a:rPr>
              <a:t>Si :    [ NH</a:t>
            </a:r>
            <a:r>
              <a:rPr lang="es-ES" baseline="-25000" dirty="0" smtClean="0">
                <a:latin typeface="Arial" charset="0"/>
              </a:rPr>
              <a:t>3</a:t>
            </a:r>
            <a:r>
              <a:rPr lang="es-ES" dirty="0" smtClean="0">
                <a:latin typeface="Arial" charset="0"/>
              </a:rPr>
              <a:t>] = 0,1 M	 </a:t>
            </a:r>
          </a:p>
          <a:p>
            <a:pPr algn="just" eaLnBrk="1" hangingPunct="1">
              <a:buFont typeface="Wingdings" pitchFamily="2" charset="2"/>
              <a:buNone/>
              <a:defRPr/>
            </a:pPr>
            <a:r>
              <a:rPr lang="es-ES" dirty="0" smtClean="0">
                <a:latin typeface="Arial" charset="0"/>
              </a:rPr>
              <a:t>                   Kb = 1,8 x 10</a:t>
            </a:r>
            <a:r>
              <a:rPr lang="es-ES" baseline="30000" dirty="0" smtClean="0">
                <a:latin typeface="Arial" charset="0"/>
              </a:rPr>
              <a:t>-5</a:t>
            </a:r>
          </a:p>
          <a:p>
            <a:pPr algn="just" eaLnBrk="1" hangingPunct="1">
              <a:buFont typeface="Wingdings" pitchFamily="2" charset="2"/>
              <a:buNone/>
              <a:defRPr/>
            </a:pPr>
            <a:endParaRPr lang="es-ES" sz="2800" dirty="0" smtClean="0">
              <a:latin typeface="Arial" charset="0"/>
            </a:endParaRPr>
          </a:p>
        </p:txBody>
      </p:sp>
      <p:graphicFrame>
        <p:nvGraphicFramePr>
          <p:cNvPr id="15362" name="Object 4"/>
          <p:cNvGraphicFramePr>
            <a:graphicFrameLocks noChangeAspect="1"/>
          </p:cNvGraphicFramePr>
          <p:nvPr>
            <p:extLst>
              <p:ext uri="{D42A27DB-BD31-4B8C-83A1-F6EECF244321}">
                <p14:modId xmlns:p14="http://schemas.microsoft.com/office/powerpoint/2010/main" val="1391468866"/>
              </p:ext>
            </p:extLst>
          </p:nvPr>
        </p:nvGraphicFramePr>
        <p:xfrm>
          <a:off x="684213" y="5006429"/>
          <a:ext cx="2960687" cy="1158875"/>
        </p:xfrm>
        <a:graphic>
          <a:graphicData uri="http://schemas.openxmlformats.org/presentationml/2006/ole">
            <mc:AlternateContent xmlns:mc="http://schemas.openxmlformats.org/markup-compatibility/2006">
              <mc:Choice xmlns:v="urn:schemas-microsoft-com:vml" Requires="v">
                <p:oleObj spid="_x0000_s15427" name="Ecuación" r:id="rId3" imgW="1168200" imgH="457200" progId="Equation.3">
                  <p:embed/>
                </p:oleObj>
              </mc:Choice>
              <mc:Fallback>
                <p:oleObj name="Ecuación" r:id="rId3" imgW="11682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006429"/>
                        <a:ext cx="2960687" cy="1158875"/>
                      </a:xfrm>
                      <a:prstGeom prst="rect">
                        <a:avLst/>
                      </a:prstGeom>
                      <a:solidFill>
                        <a:schemeClr val="tx2">
                          <a:lumMod val="75000"/>
                        </a:schemeClr>
                      </a:solidFill>
                      <a:ln>
                        <a:noFill/>
                      </a:ln>
                      <a:effectLst/>
                      <a:extLst/>
                    </p:spPr>
                  </p:pic>
                </p:oleObj>
              </mc:Fallback>
            </mc:AlternateContent>
          </a:graphicData>
        </a:graphic>
      </p:graphicFrame>
      <p:graphicFrame>
        <p:nvGraphicFramePr>
          <p:cNvPr id="15363" name="Object 5"/>
          <p:cNvGraphicFramePr>
            <a:graphicFrameLocks noChangeAspect="1"/>
          </p:cNvGraphicFramePr>
          <p:nvPr>
            <p:extLst>
              <p:ext uri="{D42A27DB-BD31-4B8C-83A1-F6EECF244321}">
                <p14:modId xmlns:p14="http://schemas.microsoft.com/office/powerpoint/2010/main" val="3204587200"/>
              </p:ext>
            </p:extLst>
          </p:nvPr>
        </p:nvGraphicFramePr>
        <p:xfrm>
          <a:off x="4140200" y="5065167"/>
          <a:ext cx="4464050" cy="1100137"/>
        </p:xfrm>
        <a:graphic>
          <a:graphicData uri="http://schemas.openxmlformats.org/presentationml/2006/ole">
            <mc:AlternateContent xmlns:mc="http://schemas.openxmlformats.org/markup-compatibility/2006">
              <mc:Choice xmlns:v="urn:schemas-microsoft-com:vml" Requires="v">
                <p:oleObj spid="_x0000_s15428" name="Ecuación" r:id="rId5" imgW="1854000" imgH="457200" progId="Equation.3">
                  <p:embed/>
                </p:oleObj>
              </mc:Choice>
              <mc:Fallback>
                <p:oleObj name="Ecuación" r:id="rId5" imgW="18540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5065167"/>
                        <a:ext cx="4464050" cy="1100137"/>
                      </a:xfrm>
                      <a:prstGeom prst="rect">
                        <a:avLst/>
                      </a:prstGeom>
                      <a:solidFill>
                        <a:schemeClr val="tx2">
                          <a:lumMod val="75000"/>
                        </a:schemeClr>
                      </a:solidFill>
                      <a:ln>
                        <a:noFill/>
                      </a:ln>
                      <a:effectLst/>
                      <a:extLst/>
                    </p:spPr>
                  </p:pic>
                </p:oleObj>
              </mc:Fallback>
            </mc:AlternateContent>
          </a:graphicData>
        </a:graphic>
      </p:graphicFrame>
      <p:grpSp>
        <p:nvGrpSpPr>
          <p:cNvPr id="2" name="1 Grupo"/>
          <p:cNvGrpSpPr/>
          <p:nvPr/>
        </p:nvGrpSpPr>
        <p:grpSpPr>
          <a:xfrm>
            <a:off x="4500563" y="2924497"/>
            <a:ext cx="576262" cy="144463"/>
            <a:chOff x="4500563" y="2708275"/>
            <a:chExt cx="576262" cy="144463"/>
          </a:xfrm>
        </p:grpSpPr>
        <p:sp>
          <p:nvSpPr>
            <p:cNvPr id="15365" name="Line 6"/>
            <p:cNvSpPr>
              <a:spLocks noChangeShapeType="1"/>
            </p:cNvSpPr>
            <p:nvPr/>
          </p:nvSpPr>
          <p:spPr bwMode="auto">
            <a:xfrm>
              <a:off x="4500563" y="2708275"/>
              <a:ext cx="5762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5366" name="Line 7"/>
            <p:cNvSpPr>
              <a:spLocks noChangeShapeType="1"/>
            </p:cNvSpPr>
            <p:nvPr/>
          </p:nvSpPr>
          <p:spPr bwMode="auto">
            <a:xfrm flipH="1">
              <a:off x="4500563" y="2852738"/>
              <a:ext cx="5762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39775" y="836613"/>
            <a:ext cx="7793038" cy="1143000"/>
          </a:xfrm>
        </p:spPr>
        <p:txBody>
          <a:bodyPr/>
          <a:lstStyle/>
          <a:p>
            <a:pPr algn="l" eaLnBrk="1" hangingPunct="1">
              <a:defRPr/>
            </a:pPr>
            <a:r>
              <a:rPr lang="es-ES_tradnl" sz="2800" dirty="0" smtClean="0">
                <a:solidFill>
                  <a:srgbClr val="FFC000"/>
                </a:solidFill>
                <a:latin typeface="Arial" pitchFamily="34" charset="0"/>
                <a:cs typeface="Arial" pitchFamily="34" charset="0"/>
              </a:rPr>
              <a:t>DIAGRAMA DE FASES DEL AGUA</a:t>
            </a:r>
          </a:p>
        </p:txBody>
      </p:sp>
      <p:sp>
        <p:nvSpPr>
          <p:cNvPr id="10243" name="Rectangle 3"/>
          <p:cNvSpPr>
            <a:spLocks noGrp="1" noChangeArrowheads="1"/>
          </p:cNvSpPr>
          <p:nvPr>
            <p:ph type="body" sz="half" idx="2"/>
          </p:nvPr>
        </p:nvSpPr>
        <p:spPr>
          <a:xfrm>
            <a:off x="4211638" y="1844675"/>
            <a:ext cx="4267200" cy="4114800"/>
          </a:xfrm>
        </p:spPr>
        <p:txBody>
          <a:bodyPr/>
          <a:lstStyle/>
          <a:p>
            <a:pPr algn="just" eaLnBrk="1" hangingPunct="1">
              <a:buFont typeface="Wingdings" pitchFamily="2" charset="2"/>
              <a:buNone/>
              <a:defRPr/>
            </a:pPr>
            <a:r>
              <a:rPr lang="es-ES_tradnl" sz="2000" dirty="0" smtClean="0">
                <a:latin typeface="Arial" pitchFamily="34" charset="0"/>
              </a:rPr>
              <a:t>     </a:t>
            </a:r>
            <a:r>
              <a:rPr lang="es-ES_tradnl" sz="2200" dirty="0" smtClean="0">
                <a:solidFill>
                  <a:srgbClr val="FFFF00"/>
                </a:solidFill>
                <a:latin typeface="Arial" pitchFamily="34" charset="0"/>
              </a:rPr>
              <a:t>A 1 atmósfera de presión el punto de congelación del agua es 0ºC y el punto de ebullición es 100ºC.</a:t>
            </a:r>
          </a:p>
          <a:p>
            <a:pPr algn="just" eaLnBrk="1" hangingPunct="1">
              <a:buFont typeface="Wingdings" pitchFamily="2" charset="2"/>
              <a:buNone/>
              <a:defRPr/>
            </a:pPr>
            <a:r>
              <a:rPr lang="es-ES_tradnl" sz="2200" dirty="0" smtClean="0">
                <a:latin typeface="Arial" pitchFamily="34" charset="0"/>
              </a:rPr>
              <a:t>     A 4500 metros de altura la presión es 0,6 atmósferas y el agua hierve a 86ºC.</a:t>
            </a:r>
          </a:p>
          <a:p>
            <a:pPr algn="just" eaLnBrk="1" hangingPunct="1">
              <a:buFont typeface="Wingdings" pitchFamily="2" charset="2"/>
              <a:buNone/>
              <a:defRPr/>
            </a:pPr>
            <a:r>
              <a:rPr lang="es-ES_tradnl" sz="2200" dirty="0" smtClean="0">
                <a:latin typeface="Arial" pitchFamily="34" charset="0"/>
              </a:rPr>
              <a:t>     En el punto triple el agua coexiste en los tres estados, esto sucede a 0,01ºC y 0,00603 atm.</a:t>
            </a:r>
            <a:endParaRPr lang="es-ES_tradnl" sz="2200" dirty="0" smtClean="0"/>
          </a:p>
        </p:txBody>
      </p:sp>
      <p:sp>
        <p:nvSpPr>
          <p:cNvPr id="34820" name="Rectangle 4"/>
          <p:cNvSpPr>
            <a:spLocks noChangeArrowheads="1"/>
          </p:cNvSpPr>
          <p:nvPr/>
        </p:nvSpPr>
        <p:spPr bwMode="auto">
          <a:xfrm>
            <a:off x="3262313" y="2162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s-ES" altLang="es-PE"/>
          </a:p>
        </p:txBody>
      </p:sp>
      <p:pic>
        <p:nvPicPr>
          <p:cNvPr id="34821" name="Picture 7" descr="diagramaFasesAguaPSU"/>
          <p:cNvPicPr>
            <a:picLocks noChangeAspect="1" noChangeArrowheads="1"/>
          </p:cNvPicPr>
          <p:nvPr/>
        </p:nvPicPr>
        <p:blipFill>
          <a:blip r:embed="rId3">
            <a:extLst>
              <a:ext uri="{28A0092B-C50C-407E-A947-70E740481C1C}">
                <a14:useLocalDpi xmlns:a14="http://schemas.microsoft.com/office/drawing/2010/main" val="0"/>
              </a:ext>
            </a:extLst>
          </a:blip>
          <a:srcRect t="10919" r="10078" b="7559"/>
          <a:stretch>
            <a:fillRect/>
          </a:stretch>
        </p:blipFill>
        <p:spPr bwMode="auto">
          <a:xfrm>
            <a:off x="755650" y="2133600"/>
            <a:ext cx="3627438"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39552" y="936575"/>
            <a:ext cx="8229600" cy="6092825"/>
          </a:xfrm>
        </p:spPr>
        <p:txBody>
          <a:bodyPr/>
          <a:lstStyle/>
          <a:p>
            <a:pPr algn="just" eaLnBrk="1" hangingPunct="1">
              <a:lnSpc>
                <a:spcPct val="90000"/>
              </a:lnSpc>
              <a:buFont typeface="Wingdings" pitchFamily="2" charset="2"/>
              <a:buNone/>
              <a:defRPr/>
            </a:pPr>
            <a:r>
              <a:rPr lang="es-ES" sz="2800" dirty="0" smtClean="0">
                <a:latin typeface="Arial" charset="0"/>
              </a:rPr>
              <a:t>En el equilibrio:       [ NH</a:t>
            </a:r>
            <a:r>
              <a:rPr lang="es-ES" sz="2800" baseline="-25000" dirty="0" smtClean="0">
                <a:latin typeface="Arial" charset="0"/>
              </a:rPr>
              <a:t>4</a:t>
            </a:r>
            <a:r>
              <a:rPr lang="es-ES" sz="2800" baseline="30000" dirty="0" smtClean="0">
                <a:latin typeface="Arial" charset="0"/>
              </a:rPr>
              <a:t>+</a:t>
            </a:r>
            <a:r>
              <a:rPr lang="es-ES" sz="2800" dirty="0" smtClean="0">
                <a:latin typeface="Arial" charset="0"/>
              </a:rPr>
              <a:t>] = [ OH</a:t>
            </a:r>
            <a:r>
              <a:rPr lang="es-ES" sz="2800" baseline="30000" dirty="0" smtClean="0">
                <a:latin typeface="Arial" charset="0"/>
              </a:rPr>
              <a:t>-</a:t>
            </a:r>
            <a:r>
              <a:rPr lang="es-ES" sz="2800" dirty="0" smtClean="0">
                <a:latin typeface="Arial" charset="0"/>
              </a:rPr>
              <a:t>]</a:t>
            </a:r>
          </a:p>
          <a:p>
            <a:pPr algn="just" eaLnBrk="1" hangingPunct="1">
              <a:lnSpc>
                <a:spcPct val="90000"/>
              </a:lnSpc>
              <a:buFont typeface="Wingdings" pitchFamily="2" charset="2"/>
              <a:buNone/>
              <a:defRPr/>
            </a:pPr>
            <a:r>
              <a:rPr lang="es-ES" sz="2800" dirty="0" smtClean="0">
                <a:latin typeface="Arial" charset="0"/>
              </a:rPr>
              <a:t>                                [ NH</a:t>
            </a:r>
            <a:r>
              <a:rPr lang="es-ES" sz="2800" baseline="-25000" dirty="0" smtClean="0">
                <a:latin typeface="Arial" charset="0"/>
              </a:rPr>
              <a:t>3</a:t>
            </a:r>
            <a:r>
              <a:rPr lang="es-ES" sz="2800" dirty="0" smtClean="0">
                <a:latin typeface="Arial" charset="0"/>
              </a:rPr>
              <a:t> ] = [ NH</a:t>
            </a:r>
            <a:r>
              <a:rPr lang="es-ES" sz="2800" baseline="-25000" dirty="0" smtClean="0">
                <a:latin typeface="Arial" charset="0"/>
              </a:rPr>
              <a:t>3</a:t>
            </a:r>
            <a:r>
              <a:rPr lang="es-ES" sz="2800" dirty="0" smtClean="0">
                <a:latin typeface="Arial" charset="0"/>
              </a:rPr>
              <a:t>]</a:t>
            </a:r>
            <a:r>
              <a:rPr lang="es-ES" baseline="-25000" dirty="0" smtClean="0">
                <a:latin typeface="Arial" charset="0"/>
              </a:rPr>
              <a:t>i</a:t>
            </a:r>
            <a:r>
              <a:rPr lang="es-ES" sz="2800" dirty="0" smtClean="0">
                <a:latin typeface="Arial" charset="0"/>
              </a:rPr>
              <a:t> - [ OH</a:t>
            </a:r>
            <a:r>
              <a:rPr lang="es-ES" sz="2800" baseline="30000" dirty="0" smtClean="0">
                <a:latin typeface="Arial" charset="0"/>
              </a:rPr>
              <a:t>-</a:t>
            </a:r>
            <a:r>
              <a:rPr lang="es-ES" sz="2800" dirty="0" smtClean="0">
                <a:latin typeface="Arial" charset="0"/>
              </a:rPr>
              <a:t>]</a:t>
            </a:r>
          </a:p>
          <a:p>
            <a:pPr algn="just" eaLnBrk="1" hangingPunct="1">
              <a:lnSpc>
                <a:spcPct val="90000"/>
              </a:lnSpc>
              <a:buFont typeface="Wingdings" pitchFamily="2" charset="2"/>
              <a:buNone/>
              <a:defRPr/>
            </a:pPr>
            <a:r>
              <a:rPr lang="es-ES" sz="2800" dirty="0" smtClean="0">
                <a:latin typeface="Arial" charset="0"/>
              </a:rPr>
              <a:t>                                 [ NH</a:t>
            </a:r>
            <a:r>
              <a:rPr lang="es-ES" sz="2800" baseline="-25000" dirty="0" smtClean="0">
                <a:latin typeface="Arial" charset="0"/>
              </a:rPr>
              <a:t>3</a:t>
            </a:r>
            <a:r>
              <a:rPr lang="es-ES" sz="2800" dirty="0" smtClean="0">
                <a:latin typeface="Arial" charset="0"/>
              </a:rPr>
              <a:t>] = 0,1 - [ OH</a:t>
            </a:r>
            <a:r>
              <a:rPr lang="es-ES" sz="2800" baseline="30000" dirty="0" smtClean="0">
                <a:latin typeface="Arial" charset="0"/>
              </a:rPr>
              <a:t>-</a:t>
            </a:r>
            <a:r>
              <a:rPr lang="es-ES" sz="2800" dirty="0" smtClean="0">
                <a:latin typeface="Arial" charset="0"/>
              </a:rPr>
              <a:t>]</a:t>
            </a:r>
          </a:p>
          <a:p>
            <a:pPr algn="just" eaLnBrk="1" hangingPunct="1">
              <a:lnSpc>
                <a:spcPct val="90000"/>
              </a:lnSpc>
              <a:buFont typeface="Wingdings" pitchFamily="2" charset="2"/>
              <a:buNone/>
              <a:defRPr/>
            </a:pPr>
            <a:r>
              <a:rPr lang="es-ES" sz="2800" dirty="0" smtClean="0">
                <a:latin typeface="Arial" charset="0"/>
              </a:rPr>
              <a:t>reemplazando</a:t>
            </a:r>
          </a:p>
          <a:p>
            <a:pPr algn="just" eaLnBrk="1" hangingPunct="1">
              <a:lnSpc>
                <a:spcPct val="90000"/>
              </a:lnSpc>
              <a:buFont typeface="Wingdings" pitchFamily="2" charset="2"/>
              <a:buNone/>
              <a:defRPr/>
            </a:pPr>
            <a:endParaRPr lang="es-ES" sz="2800" dirty="0" smtClean="0">
              <a:latin typeface="Arial" charset="0"/>
            </a:endParaRPr>
          </a:p>
          <a:p>
            <a:pPr algn="just" eaLnBrk="1" hangingPunct="1">
              <a:lnSpc>
                <a:spcPct val="90000"/>
              </a:lnSpc>
              <a:buFont typeface="Wingdings" pitchFamily="2" charset="2"/>
              <a:buNone/>
              <a:defRPr/>
            </a:pPr>
            <a:endParaRPr lang="es-ES" sz="2800" dirty="0" smtClean="0">
              <a:latin typeface="Arial" charset="0"/>
            </a:endParaRPr>
          </a:p>
          <a:p>
            <a:pPr algn="just" eaLnBrk="1" hangingPunct="1">
              <a:lnSpc>
                <a:spcPct val="90000"/>
              </a:lnSpc>
              <a:buFont typeface="Wingdings" pitchFamily="2" charset="2"/>
              <a:buNone/>
              <a:defRPr/>
            </a:pPr>
            <a:endParaRPr lang="es-ES" sz="2800" dirty="0">
              <a:latin typeface="Arial" charset="0"/>
            </a:endParaRPr>
          </a:p>
          <a:p>
            <a:pPr algn="just" eaLnBrk="1" hangingPunct="1">
              <a:lnSpc>
                <a:spcPct val="90000"/>
              </a:lnSpc>
              <a:buFont typeface="Wingdings" pitchFamily="2" charset="2"/>
              <a:buNone/>
              <a:defRPr/>
            </a:pPr>
            <a:endParaRPr lang="es-ES" sz="900" dirty="0" smtClean="0">
              <a:latin typeface="Arial" charset="0"/>
            </a:endParaRPr>
          </a:p>
          <a:p>
            <a:pPr algn="just" eaLnBrk="1" hangingPunct="1">
              <a:lnSpc>
                <a:spcPct val="90000"/>
              </a:lnSpc>
              <a:buFont typeface="Wingdings" pitchFamily="2" charset="2"/>
              <a:buNone/>
              <a:defRPr/>
            </a:pPr>
            <a:r>
              <a:rPr lang="es-ES" sz="2800" dirty="0" smtClean="0">
                <a:latin typeface="Arial" charset="0"/>
              </a:rPr>
              <a:t>luego</a:t>
            </a:r>
          </a:p>
          <a:p>
            <a:pPr algn="just" eaLnBrk="1" hangingPunct="1">
              <a:lnSpc>
                <a:spcPct val="90000"/>
              </a:lnSpc>
              <a:buFont typeface="Wingdings" pitchFamily="2" charset="2"/>
              <a:buNone/>
              <a:defRPr/>
            </a:pPr>
            <a:r>
              <a:rPr lang="es-ES" sz="2800" dirty="0" smtClean="0">
                <a:latin typeface="Arial" charset="0"/>
              </a:rPr>
              <a:t>              [ OH</a:t>
            </a:r>
            <a:r>
              <a:rPr lang="es-ES" sz="2800" baseline="30000" dirty="0" smtClean="0">
                <a:latin typeface="Arial" charset="0"/>
              </a:rPr>
              <a:t>-</a:t>
            </a:r>
            <a:r>
              <a:rPr lang="es-ES" sz="2800" dirty="0" smtClean="0">
                <a:latin typeface="Arial" charset="0"/>
              </a:rPr>
              <a:t>] = 1,33 x 10</a:t>
            </a:r>
            <a:r>
              <a:rPr lang="es-ES" sz="2800" baseline="30000" dirty="0" smtClean="0">
                <a:latin typeface="Arial" charset="0"/>
              </a:rPr>
              <a:t>-3 </a:t>
            </a:r>
            <a:r>
              <a:rPr lang="es-ES" sz="2800" dirty="0" smtClean="0">
                <a:latin typeface="Arial" charset="0"/>
              </a:rPr>
              <a:t>M</a:t>
            </a:r>
          </a:p>
          <a:p>
            <a:pPr algn="just" eaLnBrk="1" hangingPunct="1">
              <a:lnSpc>
                <a:spcPct val="90000"/>
              </a:lnSpc>
              <a:buFont typeface="Wingdings" pitchFamily="2" charset="2"/>
              <a:buNone/>
              <a:defRPr/>
            </a:pPr>
            <a:r>
              <a:rPr lang="es-ES" sz="2800" dirty="0" smtClean="0">
                <a:latin typeface="Arial" charset="0"/>
              </a:rPr>
              <a:t>                </a:t>
            </a:r>
            <a:r>
              <a:rPr lang="es-ES" sz="2800" dirty="0" err="1" smtClean="0">
                <a:latin typeface="Arial" charset="0"/>
              </a:rPr>
              <a:t>pOH</a:t>
            </a:r>
            <a:r>
              <a:rPr lang="es-ES" sz="2800" dirty="0" smtClean="0">
                <a:latin typeface="Arial" charset="0"/>
              </a:rPr>
              <a:t> = 2,87</a:t>
            </a:r>
          </a:p>
          <a:p>
            <a:pPr algn="just" eaLnBrk="1" hangingPunct="1">
              <a:lnSpc>
                <a:spcPct val="90000"/>
              </a:lnSpc>
              <a:buFont typeface="Wingdings" pitchFamily="2" charset="2"/>
              <a:buNone/>
              <a:defRPr/>
            </a:pPr>
            <a:r>
              <a:rPr lang="es-ES" sz="2800" dirty="0" smtClean="0">
                <a:latin typeface="Arial" charset="0"/>
              </a:rPr>
              <a:t>                   pH = 11,13</a:t>
            </a:r>
            <a:endParaRPr lang="en-GB" sz="2800" dirty="0" smtClean="0">
              <a:latin typeface="Arial" charset="0"/>
            </a:endParaRPr>
          </a:p>
          <a:p>
            <a:pPr algn="just" eaLnBrk="1" hangingPunct="1">
              <a:lnSpc>
                <a:spcPct val="90000"/>
              </a:lnSpc>
              <a:buFont typeface="Wingdings" pitchFamily="2" charset="2"/>
              <a:buNone/>
              <a:defRPr/>
            </a:pPr>
            <a:endParaRPr lang="en-GB" sz="2800" dirty="0" smtClean="0">
              <a:latin typeface="Arial" charset="0"/>
            </a:endParaRPr>
          </a:p>
        </p:txBody>
      </p:sp>
      <p:graphicFrame>
        <p:nvGraphicFramePr>
          <p:cNvPr id="16386" name="Object 4"/>
          <p:cNvGraphicFramePr>
            <a:graphicFrameLocks noChangeAspect="1"/>
          </p:cNvGraphicFramePr>
          <p:nvPr>
            <p:extLst>
              <p:ext uri="{D42A27DB-BD31-4B8C-83A1-F6EECF244321}">
                <p14:modId xmlns:p14="http://schemas.microsoft.com/office/powerpoint/2010/main" val="3023713579"/>
              </p:ext>
            </p:extLst>
          </p:nvPr>
        </p:nvGraphicFramePr>
        <p:xfrm>
          <a:off x="2051050" y="2990775"/>
          <a:ext cx="4321175" cy="1230313"/>
        </p:xfrm>
        <a:graphic>
          <a:graphicData uri="http://schemas.openxmlformats.org/presentationml/2006/ole">
            <mc:AlternateContent xmlns:mc="http://schemas.openxmlformats.org/markup-compatibility/2006">
              <mc:Choice xmlns:v="urn:schemas-microsoft-com:vml" Requires="v">
                <p:oleObj spid="_x0000_s16418" name="Ecuación" r:id="rId3" imgW="1562040" imgH="444240" progId="Equation.3">
                  <p:embed/>
                </p:oleObj>
              </mc:Choice>
              <mc:Fallback>
                <p:oleObj name="Ecuación" r:id="rId3" imgW="156204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990775"/>
                        <a:ext cx="4321175" cy="1230313"/>
                      </a:xfrm>
                      <a:prstGeom prst="rect">
                        <a:avLst/>
                      </a:prstGeom>
                      <a:solidFill>
                        <a:schemeClr val="tx2">
                          <a:lumMod val="75000"/>
                        </a:schemeClr>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468313" y="837455"/>
            <a:ext cx="7920111" cy="5903913"/>
          </a:xfrm>
        </p:spPr>
        <p:txBody>
          <a:bodyPr/>
          <a:lstStyle/>
          <a:p>
            <a:pPr algn="just" eaLnBrk="1" hangingPunct="1">
              <a:lnSpc>
                <a:spcPct val="80000"/>
              </a:lnSpc>
              <a:buFont typeface="Wingdings" pitchFamily="2" charset="2"/>
              <a:buNone/>
              <a:defRPr/>
            </a:pPr>
            <a:r>
              <a:rPr lang="es-ES" sz="2800" b="1" dirty="0" smtClean="0">
                <a:solidFill>
                  <a:srgbClr val="6666FF"/>
                </a:solidFill>
                <a:latin typeface="Arial" charset="0"/>
              </a:rPr>
              <a:t>   </a:t>
            </a:r>
            <a:r>
              <a:rPr lang="es-ES" sz="2800" b="1" dirty="0" smtClean="0">
                <a:solidFill>
                  <a:srgbClr val="FF0000"/>
                </a:solidFill>
                <a:latin typeface="Arial" charset="0"/>
              </a:rPr>
              <a:t>ÁCIDOS POLIPRÓTICOS</a:t>
            </a:r>
          </a:p>
          <a:p>
            <a:pPr algn="just" eaLnBrk="1" hangingPunct="1">
              <a:lnSpc>
                <a:spcPct val="80000"/>
              </a:lnSpc>
              <a:buFont typeface="Wingdings" pitchFamily="2" charset="2"/>
              <a:buNone/>
              <a:defRPr/>
            </a:pPr>
            <a:endParaRPr lang="es-ES" sz="1200" dirty="0" smtClean="0">
              <a:solidFill>
                <a:srgbClr val="6666FF"/>
              </a:solidFill>
              <a:latin typeface="Arial" charset="0"/>
            </a:endParaRPr>
          </a:p>
          <a:p>
            <a:pPr algn="just" eaLnBrk="1" hangingPunct="1">
              <a:lnSpc>
                <a:spcPct val="80000"/>
              </a:lnSpc>
              <a:buFont typeface="Wingdings" pitchFamily="2" charset="2"/>
              <a:buNone/>
              <a:defRPr/>
            </a:pPr>
            <a:r>
              <a:rPr lang="es-ES" sz="2800" dirty="0" smtClean="0">
                <a:latin typeface="Arial" charset="0"/>
              </a:rPr>
              <a:t>   Sustancias capaces de donar más de un protón al agua.</a:t>
            </a:r>
            <a:endParaRPr lang="es-ES" sz="2800" b="1" dirty="0" smtClean="0">
              <a:latin typeface="Arial" charset="0"/>
            </a:endParaRPr>
          </a:p>
          <a:p>
            <a:pPr algn="just" eaLnBrk="1" hangingPunct="1">
              <a:lnSpc>
                <a:spcPct val="80000"/>
              </a:lnSpc>
              <a:buFont typeface="Wingdings" pitchFamily="2" charset="2"/>
              <a:buNone/>
              <a:defRPr/>
            </a:pPr>
            <a:r>
              <a:rPr lang="es-ES" sz="2800" b="1" dirty="0" smtClean="0">
                <a:latin typeface="Arial" charset="0"/>
              </a:rPr>
              <a:t>    </a:t>
            </a:r>
            <a:r>
              <a:rPr lang="es-ES" sz="2800" b="1" dirty="0" err="1" smtClean="0">
                <a:latin typeface="Arial" charset="0"/>
              </a:rPr>
              <a:t>Ejm</a:t>
            </a:r>
            <a:r>
              <a:rPr lang="es-ES" sz="2800" b="1" dirty="0" smtClean="0">
                <a:latin typeface="Arial" charset="0"/>
              </a:rPr>
              <a:t>:</a:t>
            </a:r>
            <a:endParaRPr lang="es-ES" sz="2800" dirty="0" smtClean="0">
              <a:latin typeface="Arial" charset="0"/>
            </a:endParaRPr>
          </a:p>
          <a:p>
            <a:pPr algn="just" eaLnBrk="1" hangingPunct="1">
              <a:lnSpc>
                <a:spcPct val="80000"/>
              </a:lnSpc>
              <a:buFont typeface="Wingdings" pitchFamily="2" charset="2"/>
              <a:buNone/>
              <a:defRPr/>
            </a:pPr>
            <a:r>
              <a:rPr lang="es-ES" sz="2800" dirty="0" smtClean="0">
                <a:latin typeface="Arial" charset="0"/>
              </a:rPr>
              <a:t>                 H</a:t>
            </a:r>
            <a:r>
              <a:rPr lang="es-ES" sz="2800" baseline="-25000" dirty="0" smtClean="0">
                <a:latin typeface="Arial" charset="0"/>
              </a:rPr>
              <a:t>2</a:t>
            </a:r>
            <a:r>
              <a:rPr lang="es-ES" sz="2800" dirty="0" smtClean="0">
                <a:latin typeface="Arial" charset="0"/>
              </a:rPr>
              <a:t>SO</a:t>
            </a:r>
            <a:r>
              <a:rPr lang="es-ES" sz="2800" baseline="-25000" dirty="0" smtClean="0">
                <a:latin typeface="Arial" charset="0"/>
              </a:rPr>
              <a:t>4(</a:t>
            </a:r>
            <a:r>
              <a:rPr lang="es-ES" sz="2800" baseline="-25000" dirty="0" err="1" smtClean="0">
                <a:latin typeface="Arial" charset="0"/>
              </a:rPr>
              <a:t>ac</a:t>
            </a:r>
            <a:r>
              <a:rPr lang="es-ES" sz="2800" baseline="-25000" dirty="0" smtClean="0">
                <a:latin typeface="Arial" charset="0"/>
              </a:rPr>
              <a:t>)            </a:t>
            </a:r>
            <a:r>
              <a:rPr lang="es-ES" sz="2800" dirty="0" smtClean="0">
                <a:latin typeface="Arial" charset="0"/>
              </a:rPr>
              <a:t>    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HSO</a:t>
            </a:r>
            <a:r>
              <a:rPr lang="es-ES" sz="2800" baseline="-25000" dirty="0" smtClean="0">
                <a:latin typeface="Arial" charset="0"/>
              </a:rPr>
              <a:t>4</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p>
          <a:p>
            <a:pPr algn="just" eaLnBrk="1" hangingPunct="1">
              <a:lnSpc>
                <a:spcPct val="80000"/>
              </a:lnSpc>
              <a:buFont typeface="Wingdings" pitchFamily="2" charset="2"/>
              <a:buNone/>
              <a:defRPr/>
            </a:pPr>
            <a:r>
              <a:rPr lang="es-ES" sz="1600" dirty="0" smtClean="0">
                <a:latin typeface="Arial" charset="0"/>
              </a:rPr>
              <a:t>   </a:t>
            </a:r>
          </a:p>
          <a:p>
            <a:pPr algn="just" eaLnBrk="1" hangingPunct="1">
              <a:lnSpc>
                <a:spcPct val="80000"/>
              </a:lnSpc>
              <a:buFont typeface="Wingdings" pitchFamily="2" charset="2"/>
              <a:buNone/>
              <a:defRPr/>
            </a:pPr>
            <a:r>
              <a:rPr lang="es-ES" sz="2800" dirty="0" smtClean="0">
                <a:latin typeface="Arial" charset="0"/>
              </a:rPr>
              <a:t>                                            </a:t>
            </a:r>
            <a:r>
              <a:rPr lang="es-ES" sz="2800" dirty="0" err="1" smtClean="0">
                <a:latin typeface="Arial" charset="0"/>
              </a:rPr>
              <a:t>Ka</a:t>
            </a:r>
            <a:r>
              <a:rPr lang="es-ES" sz="2800" dirty="0" smtClean="0">
                <a:latin typeface="Arial" charset="0"/>
              </a:rPr>
              <a:t> muy grande</a:t>
            </a:r>
          </a:p>
          <a:p>
            <a:pPr algn="just" eaLnBrk="1" hangingPunct="1">
              <a:lnSpc>
                <a:spcPct val="80000"/>
              </a:lnSpc>
              <a:buFont typeface="Wingdings" pitchFamily="2" charset="2"/>
              <a:buNone/>
              <a:defRPr/>
            </a:pPr>
            <a:endParaRPr lang="es-ES" sz="1600" dirty="0" smtClean="0">
              <a:latin typeface="Arial" charset="0"/>
            </a:endParaRPr>
          </a:p>
          <a:p>
            <a:pPr algn="just" eaLnBrk="1" hangingPunct="1">
              <a:lnSpc>
                <a:spcPct val="80000"/>
              </a:lnSpc>
              <a:buFont typeface="Wingdings" pitchFamily="2" charset="2"/>
              <a:buNone/>
              <a:defRPr/>
            </a:pPr>
            <a:r>
              <a:rPr lang="es-ES" sz="2800" dirty="0" smtClean="0">
                <a:latin typeface="Arial" charset="0"/>
              </a:rPr>
              <a:t>                 HSO</a:t>
            </a:r>
            <a:r>
              <a:rPr lang="es-ES" sz="2800" baseline="-25000" dirty="0" smtClean="0">
                <a:latin typeface="Arial" charset="0"/>
              </a:rPr>
              <a:t>4</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           </a:t>
            </a:r>
            <a:r>
              <a:rPr lang="es-ES" sz="2800" dirty="0" smtClean="0">
                <a:latin typeface="Arial" charset="0"/>
              </a:rPr>
              <a:t>     H</a:t>
            </a:r>
            <a:r>
              <a:rPr lang="es-ES" sz="2800" baseline="30000" dirty="0" smtClean="0">
                <a:latin typeface="Arial" charset="0"/>
              </a:rPr>
              <a:t>+</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r>
              <a:rPr lang="es-ES" sz="2800" dirty="0" smtClean="0">
                <a:latin typeface="Arial" charset="0"/>
              </a:rPr>
              <a:t>  +  SO</a:t>
            </a:r>
            <a:r>
              <a:rPr lang="es-ES" sz="2800" baseline="-25000" dirty="0" smtClean="0">
                <a:latin typeface="Arial" charset="0"/>
              </a:rPr>
              <a:t>4</a:t>
            </a:r>
            <a:r>
              <a:rPr lang="es-ES" sz="2800" baseline="30000" dirty="0" smtClean="0">
                <a:latin typeface="Arial" charset="0"/>
              </a:rPr>
              <a:t>2 –</a:t>
            </a:r>
            <a:r>
              <a:rPr lang="es-ES" sz="2800" baseline="-25000" dirty="0" smtClean="0">
                <a:latin typeface="Arial" charset="0"/>
              </a:rPr>
              <a:t>(</a:t>
            </a:r>
            <a:r>
              <a:rPr lang="es-ES" sz="2800" baseline="-25000" dirty="0" err="1" smtClean="0">
                <a:latin typeface="Arial" charset="0"/>
              </a:rPr>
              <a:t>ac</a:t>
            </a:r>
            <a:r>
              <a:rPr lang="es-ES" sz="2800" baseline="-25000" dirty="0" smtClean="0">
                <a:latin typeface="Arial" charset="0"/>
              </a:rPr>
              <a:t>)</a:t>
            </a:r>
          </a:p>
          <a:p>
            <a:pPr algn="just" eaLnBrk="1" hangingPunct="1">
              <a:lnSpc>
                <a:spcPct val="80000"/>
              </a:lnSpc>
              <a:buFont typeface="Wingdings" pitchFamily="2" charset="2"/>
              <a:buNone/>
              <a:defRPr/>
            </a:pPr>
            <a:endParaRPr lang="es-ES" sz="2800" dirty="0" smtClean="0">
              <a:latin typeface="Arial" charset="0"/>
            </a:endParaRPr>
          </a:p>
          <a:p>
            <a:pPr algn="just" eaLnBrk="1" hangingPunct="1">
              <a:lnSpc>
                <a:spcPct val="80000"/>
              </a:lnSpc>
              <a:buFont typeface="Wingdings" pitchFamily="2" charset="2"/>
              <a:buNone/>
              <a:defRPr/>
            </a:pPr>
            <a:r>
              <a:rPr lang="es-ES" sz="2800" dirty="0" smtClean="0">
                <a:latin typeface="Arial" charset="0"/>
              </a:rPr>
              <a:t>                                            </a:t>
            </a:r>
            <a:r>
              <a:rPr lang="es-ES" sz="2800" dirty="0" err="1" smtClean="0">
                <a:latin typeface="Arial" charset="0"/>
              </a:rPr>
              <a:t>Ka</a:t>
            </a:r>
            <a:r>
              <a:rPr lang="es-ES" sz="2800" dirty="0" smtClean="0">
                <a:latin typeface="Arial" charset="0"/>
              </a:rPr>
              <a:t> = 1,3 x 10</a:t>
            </a:r>
            <a:r>
              <a:rPr lang="es-ES" sz="2800" baseline="30000" dirty="0" smtClean="0">
                <a:latin typeface="Arial" charset="0"/>
              </a:rPr>
              <a:t>-2</a:t>
            </a:r>
          </a:p>
          <a:p>
            <a:pPr algn="just" eaLnBrk="1" hangingPunct="1">
              <a:lnSpc>
                <a:spcPct val="80000"/>
              </a:lnSpc>
              <a:buFont typeface="Wingdings" pitchFamily="2" charset="2"/>
              <a:buNone/>
              <a:defRPr/>
            </a:pPr>
            <a:r>
              <a:rPr lang="es-ES" sz="2000" dirty="0" smtClean="0">
                <a:latin typeface="Arial" charset="0"/>
              </a:rPr>
              <a:t> </a:t>
            </a:r>
          </a:p>
          <a:p>
            <a:pPr algn="just" eaLnBrk="1" hangingPunct="1">
              <a:lnSpc>
                <a:spcPct val="80000"/>
              </a:lnSpc>
              <a:buFont typeface="Wingdings" pitchFamily="2" charset="2"/>
              <a:buNone/>
              <a:defRPr/>
            </a:pPr>
            <a:r>
              <a:rPr lang="es-ES" sz="2800" dirty="0" smtClean="0">
                <a:latin typeface="Arial" charset="0"/>
              </a:rPr>
              <a:t>   La primera disociación es completa, por lo cual es clasificado como un ácido fuerte.</a:t>
            </a:r>
            <a:endParaRPr lang="en-GB" sz="2800" dirty="0" smtClean="0">
              <a:latin typeface="Arial" charset="0"/>
            </a:endParaRPr>
          </a:p>
        </p:txBody>
      </p:sp>
      <p:sp>
        <p:nvSpPr>
          <p:cNvPr id="93187" name="Line 4"/>
          <p:cNvSpPr>
            <a:spLocks noChangeShapeType="1"/>
          </p:cNvSpPr>
          <p:nvPr/>
        </p:nvSpPr>
        <p:spPr bwMode="auto">
          <a:xfrm>
            <a:off x="4067175" y="2781300"/>
            <a:ext cx="5762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93188" name="Line 5"/>
          <p:cNvSpPr>
            <a:spLocks noChangeShapeType="1"/>
          </p:cNvSpPr>
          <p:nvPr/>
        </p:nvSpPr>
        <p:spPr bwMode="auto">
          <a:xfrm>
            <a:off x="3995738" y="4076700"/>
            <a:ext cx="6477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93189" name="Line 6"/>
          <p:cNvSpPr>
            <a:spLocks noChangeShapeType="1"/>
          </p:cNvSpPr>
          <p:nvPr/>
        </p:nvSpPr>
        <p:spPr bwMode="auto">
          <a:xfrm flipH="1">
            <a:off x="3995738" y="4221163"/>
            <a:ext cx="6477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6" descr="Marisa4"/>
          <p:cNvPicPr>
            <a:picLocks noChangeAspect="1" noChangeArrowheads="1"/>
          </p:cNvPicPr>
          <p:nvPr/>
        </p:nvPicPr>
        <p:blipFill>
          <a:blip r:embed="rId2">
            <a:extLst>
              <a:ext uri="{28A0092B-C50C-407E-A947-70E740481C1C}">
                <a14:useLocalDpi xmlns:a14="http://schemas.microsoft.com/office/drawing/2010/main" val="0"/>
              </a:ext>
            </a:extLst>
          </a:blip>
          <a:srcRect t="1663"/>
          <a:stretch>
            <a:fillRect/>
          </a:stretch>
        </p:blipFill>
        <p:spPr bwMode="auto">
          <a:xfrm>
            <a:off x="857250" y="357188"/>
            <a:ext cx="7462838"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323528" y="1124421"/>
            <a:ext cx="8229600" cy="4968875"/>
          </a:xfrm>
        </p:spPr>
        <p:txBody>
          <a:bodyPr/>
          <a:lstStyle/>
          <a:p>
            <a:pPr algn="just" eaLnBrk="1" hangingPunct="1">
              <a:lnSpc>
                <a:spcPct val="90000"/>
              </a:lnSpc>
              <a:buFont typeface="Wingdings" pitchFamily="2" charset="2"/>
              <a:buNone/>
              <a:defRPr/>
            </a:pPr>
            <a:r>
              <a:rPr lang="es-ES" sz="2800" b="1" dirty="0" smtClean="0">
                <a:solidFill>
                  <a:srgbClr val="6666FF"/>
                </a:solidFill>
                <a:latin typeface="Arial" charset="0"/>
              </a:rPr>
              <a:t>   </a:t>
            </a:r>
            <a:r>
              <a:rPr lang="es-ES" sz="2800" b="1" dirty="0" smtClean="0">
                <a:solidFill>
                  <a:srgbClr val="FF0000"/>
                </a:solidFill>
                <a:latin typeface="Arial" charset="0"/>
              </a:rPr>
              <a:t>INDICADORES</a:t>
            </a:r>
          </a:p>
          <a:p>
            <a:pPr algn="just" eaLnBrk="1" hangingPunct="1">
              <a:lnSpc>
                <a:spcPct val="90000"/>
              </a:lnSpc>
              <a:buFont typeface="Wingdings" pitchFamily="2" charset="2"/>
              <a:buNone/>
              <a:defRPr/>
            </a:pPr>
            <a:endParaRPr lang="es-ES" sz="2800" dirty="0" smtClean="0">
              <a:solidFill>
                <a:srgbClr val="6666FF"/>
              </a:solidFill>
              <a:latin typeface="Arial" charset="0"/>
            </a:endParaRPr>
          </a:p>
          <a:p>
            <a:pPr algn="just" eaLnBrk="1" hangingPunct="1">
              <a:lnSpc>
                <a:spcPct val="90000"/>
              </a:lnSpc>
              <a:buFont typeface="Wingdings" pitchFamily="2" charset="2"/>
              <a:buNone/>
              <a:defRPr/>
            </a:pPr>
            <a:r>
              <a:rPr lang="es-ES" sz="2800" dirty="0" smtClean="0">
                <a:latin typeface="Arial" charset="0"/>
              </a:rPr>
              <a:t>   Las moléculas de colorantes cuyos colores dependen de la concentración del H</a:t>
            </a:r>
            <a:r>
              <a:rPr lang="es-ES" sz="2800" baseline="-25000" dirty="0" smtClean="0">
                <a:latin typeface="Arial" charset="0"/>
              </a:rPr>
              <a:t>3</a:t>
            </a:r>
            <a:r>
              <a:rPr lang="es-ES" sz="2800" dirty="0" smtClean="0">
                <a:latin typeface="Arial" charset="0"/>
              </a:rPr>
              <a:t>O</a:t>
            </a:r>
            <a:r>
              <a:rPr lang="es-ES" sz="2800" baseline="30000" dirty="0" smtClean="0">
                <a:latin typeface="Arial" charset="0"/>
              </a:rPr>
              <a:t>+</a:t>
            </a:r>
            <a:r>
              <a:rPr lang="es-ES" sz="2800" dirty="0" smtClean="0">
                <a:latin typeface="Arial" charset="0"/>
              </a:rPr>
              <a:t> son la forma más sencilla de estimar el pH de una solución.</a:t>
            </a:r>
          </a:p>
          <a:p>
            <a:pPr algn="just" eaLnBrk="1" hangingPunct="1">
              <a:lnSpc>
                <a:spcPct val="90000"/>
              </a:lnSpc>
              <a:buFont typeface="Wingdings" pitchFamily="2" charset="2"/>
              <a:buNone/>
              <a:defRPr/>
            </a:pPr>
            <a:r>
              <a:rPr lang="es-ES" sz="2800" dirty="0" smtClean="0">
                <a:latin typeface="Arial" charset="0"/>
              </a:rPr>
              <a:t>   Estos indicadores son ácidos débiles o base débiles cuyas formas ácido – base conjugadas tienen diferentes  colores.</a:t>
            </a:r>
          </a:p>
          <a:p>
            <a:pPr algn="just" eaLnBrk="1" hangingPunct="1">
              <a:lnSpc>
                <a:spcPct val="90000"/>
              </a:lnSpc>
              <a:buFont typeface="Wingdings" pitchFamily="2" charset="2"/>
              <a:buNone/>
              <a:defRPr/>
            </a:pPr>
            <a:r>
              <a:rPr lang="es-ES" sz="2800" dirty="0" smtClean="0">
                <a:latin typeface="Arial" charset="0"/>
              </a:rPr>
              <a:t>   El cambio de color del indicador se llama VIRAJE.</a:t>
            </a:r>
            <a:endParaRPr lang="en-GB" sz="2800" dirty="0" smtClean="0">
              <a:latin typeface="Arial"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561" name="Group 73"/>
          <p:cNvGraphicFramePr>
            <a:graphicFrameLocks noGrp="1"/>
          </p:cNvGraphicFramePr>
          <p:nvPr>
            <p:ph idx="1"/>
            <p:extLst>
              <p:ext uri="{D42A27DB-BD31-4B8C-83A1-F6EECF244321}">
                <p14:modId xmlns:p14="http://schemas.microsoft.com/office/powerpoint/2010/main" val="3740753480"/>
              </p:ext>
            </p:extLst>
          </p:nvPr>
        </p:nvGraphicFramePr>
        <p:xfrm>
          <a:off x="395288" y="2060575"/>
          <a:ext cx="8229600" cy="4064001"/>
        </p:xfrm>
        <a:graphic>
          <a:graphicData uri="http://schemas.openxmlformats.org/drawingml/2006/table">
            <a:tbl>
              <a:tblPr/>
              <a:tblGrid>
                <a:gridCol w="2592387"/>
                <a:gridCol w="2894013"/>
                <a:gridCol w="2743200"/>
              </a:tblGrid>
              <a:tr h="12802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600" b="1" i="0" u="none" strike="noStrike" cap="none" normalizeH="0" baseline="0" dirty="0" smtClean="0">
                          <a:ln>
                            <a:noFill/>
                          </a:ln>
                          <a:solidFill>
                            <a:schemeClr val="tx1"/>
                          </a:solidFill>
                          <a:effectLst>
                            <a:outerShdw blurRad="38100" dist="38100" dir="2700000" algn="tl">
                              <a:srgbClr val="000000"/>
                            </a:outerShdw>
                          </a:effectLst>
                          <a:latin typeface="Arial" charset="0"/>
                        </a:rPr>
                        <a:t>INDICADOR</a:t>
                      </a:r>
                      <a:endParaRPr kumimoji="0" lang="en-GB" sz="2600" b="1"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600" b="1" i="0" u="none" strike="noStrike" cap="none" normalizeH="0" baseline="0" dirty="0" smtClean="0">
                          <a:ln>
                            <a:noFill/>
                          </a:ln>
                          <a:solidFill>
                            <a:schemeClr val="tx1"/>
                          </a:solidFill>
                          <a:effectLst>
                            <a:outerShdw blurRad="38100" dist="38100" dir="2700000" algn="tl">
                              <a:srgbClr val="000000"/>
                            </a:outerShdw>
                          </a:effectLst>
                          <a:latin typeface="Arial" charset="0"/>
                        </a:rPr>
                        <a:t>INTERVALO pH</a:t>
                      </a:r>
                      <a:endParaRPr kumimoji="0" lang="en-GB" sz="2600" b="1"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600" b="1" i="0" u="none" strike="noStrike" cap="none" normalizeH="0" baseline="0" dirty="0" smtClean="0">
                          <a:ln>
                            <a:noFill/>
                          </a:ln>
                          <a:solidFill>
                            <a:schemeClr val="tx1"/>
                          </a:solidFill>
                          <a:effectLst>
                            <a:outerShdw blurRad="38100" dist="38100" dir="2700000" algn="tl">
                              <a:srgbClr val="000000"/>
                            </a:outerShdw>
                          </a:effectLst>
                          <a:latin typeface="Arial" charset="0"/>
                        </a:rPr>
                        <a:t>CAMBIO DE COLOR ÁCIDO A BASE</a:t>
                      </a:r>
                      <a:endParaRPr kumimoji="0" lang="en-GB" sz="2600" b="1"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r>
              <a:tr h="66362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smtClean="0">
                          <a:ln>
                            <a:noFill/>
                          </a:ln>
                          <a:solidFill>
                            <a:schemeClr val="tx1"/>
                          </a:solidFill>
                          <a:effectLst>
                            <a:outerShdw blurRad="38100" dist="38100" dir="2700000" algn="tl">
                              <a:srgbClr val="000000"/>
                            </a:outerShdw>
                          </a:effectLst>
                          <a:latin typeface="Arial" charset="0"/>
                        </a:rPr>
                        <a:t>Azul de timol</a:t>
                      </a:r>
                      <a:endParaRPr kumimoji="0" lang="en-GB"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smtClean="0">
                          <a:ln>
                            <a:noFill/>
                          </a:ln>
                          <a:solidFill>
                            <a:schemeClr val="tx1"/>
                          </a:solidFill>
                          <a:effectLst>
                            <a:outerShdw blurRad="38100" dist="38100" dir="2700000" algn="tl">
                              <a:srgbClr val="000000"/>
                            </a:outerShdw>
                          </a:effectLst>
                          <a:latin typeface="Arial" charset="0"/>
                        </a:rPr>
                        <a:t>1,2 – 2,8</a:t>
                      </a:r>
                      <a:endParaRPr kumimoji="0" lang="en-GB"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smtClean="0">
                          <a:ln>
                            <a:noFill/>
                          </a:ln>
                          <a:solidFill>
                            <a:schemeClr val="tx1"/>
                          </a:solidFill>
                          <a:effectLst>
                            <a:outerShdw blurRad="38100" dist="38100" dir="2700000" algn="tl">
                              <a:srgbClr val="000000"/>
                            </a:outerShdw>
                          </a:effectLst>
                          <a:latin typeface="Arial" charset="0"/>
                        </a:rPr>
                        <a:t>Rojo - Amarillo</a:t>
                      </a:r>
                      <a:endParaRPr kumimoji="0" lang="en-GB"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4775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smtClean="0">
                          <a:ln>
                            <a:noFill/>
                          </a:ln>
                          <a:solidFill>
                            <a:schemeClr val="tx1"/>
                          </a:solidFill>
                          <a:effectLst>
                            <a:outerShdw blurRad="38100" dist="38100" dir="2700000" algn="tl">
                              <a:srgbClr val="000000"/>
                            </a:outerShdw>
                          </a:effectLst>
                          <a:latin typeface="Arial" charset="0"/>
                        </a:rPr>
                        <a:t>Naranja de metilo</a:t>
                      </a:r>
                      <a:endParaRPr kumimoji="0" lang="en-GB"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smtClean="0">
                          <a:ln>
                            <a:noFill/>
                          </a:ln>
                          <a:solidFill>
                            <a:schemeClr val="tx1"/>
                          </a:solidFill>
                          <a:effectLst>
                            <a:outerShdw blurRad="38100" dist="38100" dir="2700000" algn="tl">
                              <a:srgbClr val="000000"/>
                            </a:outerShdw>
                          </a:effectLst>
                          <a:latin typeface="Arial" charset="0"/>
                        </a:rPr>
                        <a:t>2,1 – 4,4</a:t>
                      </a:r>
                      <a:endParaRPr kumimoji="0" lang="en-GB"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smtClean="0">
                          <a:ln>
                            <a:noFill/>
                          </a:ln>
                          <a:solidFill>
                            <a:schemeClr val="tx1"/>
                          </a:solidFill>
                          <a:effectLst>
                            <a:outerShdw blurRad="38100" dist="38100" dir="2700000" algn="tl">
                              <a:srgbClr val="000000"/>
                            </a:outerShdw>
                          </a:effectLst>
                          <a:latin typeface="Arial" charset="0"/>
                        </a:rPr>
                        <a:t>Naranja </a:t>
                      </a:r>
                      <a:r>
                        <a:rPr kumimoji="0" lang="es-ES" sz="2400" b="0" i="0" u="none" strike="noStrike" cap="none" normalizeH="0" baseline="0" dirty="0" smtClean="0">
                          <a:ln>
                            <a:noFill/>
                          </a:ln>
                          <a:solidFill>
                            <a:schemeClr val="tx1"/>
                          </a:solidFill>
                          <a:effectLst>
                            <a:outerShdw blurRad="38100" dist="38100" dir="2700000" algn="tl">
                              <a:srgbClr val="000000"/>
                            </a:outerShdw>
                          </a:effectLst>
                          <a:latin typeface="Arial" charset="0"/>
                        </a:rPr>
                        <a:t>- Amarillo</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4933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smtClean="0">
                          <a:ln>
                            <a:noFill/>
                          </a:ln>
                          <a:solidFill>
                            <a:schemeClr val="tx1"/>
                          </a:solidFill>
                          <a:effectLst>
                            <a:outerShdw blurRad="38100" dist="38100" dir="2700000" algn="tl">
                              <a:srgbClr val="000000"/>
                            </a:outerShdw>
                          </a:effectLst>
                          <a:latin typeface="Arial" charset="0"/>
                        </a:rPr>
                        <a:t>Fenolftaleína</a:t>
                      </a:r>
                      <a:endParaRPr kumimoji="0" lang="en-GB"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smtClean="0">
                          <a:ln>
                            <a:noFill/>
                          </a:ln>
                          <a:solidFill>
                            <a:schemeClr val="tx1"/>
                          </a:solidFill>
                          <a:effectLst>
                            <a:outerShdw blurRad="38100" dist="38100" dir="2700000" algn="tl">
                              <a:srgbClr val="000000"/>
                            </a:outerShdw>
                          </a:effectLst>
                          <a:latin typeface="Arial" charset="0"/>
                        </a:rPr>
                        <a:t>8,3 – 10,0</a:t>
                      </a:r>
                      <a:endParaRPr kumimoji="0" lang="en-GB"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smtClean="0">
                          <a:ln>
                            <a:noFill/>
                          </a:ln>
                          <a:solidFill>
                            <a:schemeClr val="tx1"/>
                          </a:solidFill>
                          <a:effectLst>
                            <a:outerShdw blurRad="38100" dist="38100" dir="2700000" algn="tl">
                              <a:srgbClr val="000000"/>
                            </a:outerShdw>
                          </a:effectLst>
                          <a:latin typeface="Arial" charset="0"/>
                        </a:rPr>
                        <a:t>Incoloro - Rojo</a:t>
                      </a:r>
                      <a:endParaRPr kumimoji="0" lang="en-GB"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230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smtClean="0">
                          <a:ln>
                            <a:noFill/>
                          </a:ln>
                          <a:solidFill>
                            <a:schemeClr val="tx1"/>
                          </a:solidFill>
                          <a:effectLst>
                            <a:outerShdw blurRad="38100" dist="38100" dir="2700000" algn="tl">
                              <a:srgbClr val="000000"/>
                            </a:outerShdw>
                          </a:effectLst>
                          <a:latin typeface="Arial" charset="0"/>
                        </a:rPr>
                        <a:t>Amarillo de alizarina</a:t>
                      </a:r>
                      <a:endParaRPr kumimoji="0" lang="en-GB"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smtClean="0">
                          <a:ln>
                            <a:noFill/>
                          </a:ln>
                          <a:solidFill>
                            <a:schemeClr val="tx1"/>
                          </a:solidFill>
                          <a:effectLst>
                            <a:outerShdw blurRad="38100" dist="38100" dir="2700000" algn="tl">
                              <a:srgbClr val="000000"/>
                            </a:outerShdw>
                          </a:effectLst>
                          <a:latin typeface="Arial" charset="0"/>
                        </a:rPr>
                        <a:t>10,1 – 12,0</a:t>
                      </a:r>
                      <a:endParaRPr kumimoji="0" lang="en-GB"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s-ES" sz="2400" b="0" i="0" u="none" strike="noStrike" cap="none" normalizeH="0" baseline="0" dirty="0" smtClean="0">
                          <a:ln>
                            <a:noFill/>
                          </a:ln>
                          <a:solidFill>
                            <a:schemeClr val="tx1"/>
                          </a:solidFill>
                          <a:effectLst>
                            <a:outerShdw blurRad="38100" dist="38100" dir="2700000" algn="tl">
                              <a:srgbClr val="000000"/>
                            </a:outerShdw>
                          </a:effectLst>
                          <a:latin typeface="Arial" charset="0"/>
                        </a:rPr>
                        <a:t>Amarillo – Rojo</a:t>
                      </a:r>
                      <a:endPar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63491" name="Rectangle 3"/>
          <p:cNvSpPr>
            <a:spLocks noGrp="1" noChangeArrowheads="1"/>
          </p:cNvSpPr>
          <p:nvPr>
            <p:ph type="body" idx="4294967295"/>
          </p:nvPr>
        </p:nvSpPr>
        <p:spPr>
          <a:xfrm>
            <a:off x="432048" y="909216"/>
            <a:ext cx="7884368" cy="863600"/>
          </a:xfrm>
        </p:spPr>
        <p:txBody>
          <a:bodyPr/>
          <a:lstStyle/>
          <a:p>
            <a:pPr algn="just" eaLnBrk="1" hangingPunct="1">
              <a:lnSpc>
                <a:spcPct val="90000"/>
              </a:lnSpc>
              <a:buFont typeface="Wingdings" pitchFamily="2" charset="2"/>
              <a:buNone/>
              <a:defRPr/>
            </a:pPr>
            <a:r>
              <a:rPr lang="es-ES" sz="2800" b="1" dirty="0" smtClean="0">
                <a:solidFill>
                  <a:srgbClr val="6666FF"/>
                </a:solidFill>
                <a:latin typeface="Arial" charset="0"/>
              </a:rPr>
              <a:t>   </a:t>
            </a:r>
            <a:r>
              <a:rPr lang="es-ES" sz="2800" b="1" dirty="0" smtClean="0">
                <a:solidFill>
                  <a:srgbClr val="FF0000"/>
                </a:solidFill>
                <a:latin typeface="Arial" charset="0"/>
              </a:rPr>
              <a:t>INTERVALOS DE pH DE ALGUNOS INDICADORES ÁCIDO – BASE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484313"/>
            <a:ext cx="64516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5"/>
          <p:cNvSpPr txBox="1">
            <a:spLocks noChangeArrowheads="1"/>
          </p:cNvSpPr>
          <p:nvPr/>
        </p:nvSpPr>
        <p:spPr bwMode="auto">
          <a:xfrm>
            <a:off x="827088" y="4892675"/>
            <a:ext cx="7273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just" eaLnBrk="1" hangingPunct="1">
              <a:spcBef>
                <a:spcPct val="50000"/>
              </a:spcBef>
            </a:pPr>
            <a:r>
              <a:rPr lang="es-MX" altLang="es-PE" sz="2400">
                <a:cs typeface="Arial" charset="0"/>
              </a:rPr>
              <a:t>La estructura del agua, va desordenándose de un modo creciente, es decir, aumenta su entropía, a medida que aumenta su temperatura.</a:t>
            </a:r>
            <a:endParaRPr lang="es-ES" altLang="es-PE" sz="2400">
              <a:cs typeface="Arial" charset="0"/>
            </a:endParaRPr>
          </a:p>
        </p:txBody>
      </p:sp>
      <p:sp>
        <p:nvSpPr>
          <p:cNvPr id="28678" name="Text Box 6"/>
          <p:cNvSpPr txBox="1">
            <a:spLocks noChangeArrowheads="1"/>
          </p:cNvSpPr>
          <p:nvPr/>
        </p:nvSpPr>
        <p:spPr bwMode="auto">
          <a:xfrm>
            <a:off x="1619250" y="3860800"/>
            <a:ext cx="9144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spcBef>
                <a:spcPct val="50000"/>
              </a:spcBef>
            </a:pPr>
            <a:r>
              <a:rPr lang="es-MX" altLang="es-PE" sz="1200">
                <a:solidFill>
                  <a:srgbClr val="660033"/>
                </a:solidFill>
              </a:rPr>
              <a:t>Hielo</a:t>
            </a:r>
          </a:p>
          <a:p>
            <a:pPr algn="ctr" eaLnBrk="1" hangingPunct="1">
              <a:spcBef>
                <a:spcPct val="50000"/>
              </a:spcBef>
            </a:pPr>
            <a:r>
              <a:rPr lang="es-MX" altLang="es-PE" sz="1200">
                <a:solidFill>
                  <a:srgbClr val="660033"/>
                </a:solidFill>
              </a:rPr>
              <a:t>-273 a 0</a:t>
            </a:r>
            <a:r>
              <a:rPr lang="es-MX" altLang="es-PE" sz="1200" baseline="30000">
                <a:solidFill>
                  <a:srgbClr val="660033"/>
                </a:solidFill>
              </a:rPr>
              <a:t>o</a:t>
            </a:r>
            <a:r>
              <a:rPr lang="es-MX" altLang="es-PE" sz="1200">
                <a:solidFill>
                  <a:srgbClr val="660033"/>
                </a:solidFill>
              </a:rPr>
              <a:t>C</a:t>
            </a:r>
            <a:endParaRPr lang="es-ES" altLang="es-PE" sz="1200">
              <a:solidFill>
                <a:srgbClr val="660033"/>
              </a:solidFill>
            </a:endParaRPr>
          </a:p>
        </p:txBody>
      </p:sp>
      <p:sp>
        <p:nvSpPr>
          <p:cNvPr id="28679" name="Text Box 7"/>
          <p:cNvSpPr txBox="1">
            <a:spLocks noChangeArrowheads="1"/>
          </p:cNvSpPr>
          <p:nvPr/>
        </p:nvSpPr>
        <p:spPr bwMode="auto">
          <a:xfrm>
            <a:off x="3132138" y="3860800"/>
            <a:ext cx="990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spcBef>
                <a:spcPct val="50000"/>
              </a:spcBef>
            </a:pPr>
            <a:r>
              <a:rPr lang="es-MX" altLang="es-PE" sz="1200">
                <a:solidFill>
                  <a:srgbClr val="660033"/>
                </a:solidFill>
              </a:rPr>
              <a:t>Hielo fundente</a:t>
            </a:r>
          </a:p>
          <a:p>
            <a:pPr algn="ctr" eaLnBrk="1" hangingPunct="1">
              <a:spcBef>
                <a:spcPct val="50000"/>
              </a:spcBef>
            </a:pPr>
            <a:r>
              <a:rPr lang="es-MX" altLang="es-PE" sz="1200">
                <a:solidFill>
                  <a:srgbClr val="660033"/>
                </a:solidFill>
              </a:rPr>
              <a:t>0</a:t>
            </a:r>
            <a:r>
              <a:rPr lang="es-MX" altLang="es-PE" sz="1200" baseline="30000">
                <a:solidFill>
                  <a:srgbClr val="660033"/>
                </a:solidFill>
              </a:rPr>
              <a:t>o</a:t>
            </a:r>
            <a:r>
              <a:rPr lang="es-MX" altLang="es-PE" sz="1200">
                <a:solidFill>
                  <a:srgbClr val="660033"/>
                </a:solidFill>
              </a:rPr>
              <a:t>C</a:t>
            </a:r>
            <a:endParaRPr lang="es-ES" altLang="es-PE" sz="1200">
              <a:solidFill>
                <a:srgbClr val="660033"/>
              </a:solidFill>
            </a:endParaRPr>
          </a:p>
        </p:txBody>
      </p:sp>
      <p:sp>
        <p:nvSpPr>
          <p:cNvPr id="28680" name="Text Box 8"/>
          <p:cNvSpPr txBox="1">
            <a:spLocks noChangeArrowheads="1"/>
          </p:cNvSpPr>
          <p:nvPr/>
        </p:nvSpPr>
        <p:spPr bwMode="auto">
          <a:xfrm>
            <a:off x="4800600" y="3581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spcBef>
                <a:spcPct val="50000"/>
              </a:spcBef>
            </a:pPr>
            <a:endParaRPr lang="es-PE" altLang="es-PE"/>
          </a:p>
        </p:txBody>
      </p:sp>
      <p:sp>
        <p:nvSpPr>
          <p:cNvPr id="28681" name="Text Box 9"/>
          <p:cNvSpPr txBox="1">
            <a:spLocks noChangeArrowheads="1"/>
          </p:cNvSpPr>
          <p:nvPr/>
        </p:nvSpPr>
        <p:spPr bwMode="auto">
          <a:xfrm>
            <a:off x="4716463" y="3860800"/>
            <a:ext cx="10668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spcBef>
                <a:spcPct val="50000"/>
              </a:spcBef>
            </a:pPr>
            <a:r>
              <a:rPr lang="es-MX" altLang="es-PE" sz="1200">
                <a:solidFill>
                  <a:srgbClr val="660033"/>
                </a:solidFill>
                <a:latin typeface="Tahoma" pitchFamily="34" charset="0"/>
              </a:rPr>
              <a:t>Agua líquida</a:t>
            </a:r>
          </a:p>
          <a:p>
            <a:pPr algn="ctr" eaLnBrk="1" hangingPunct="1">
              <a:spcBef>
                <a:spcPct val="50000"/>
              </a:spcBef>
            </a:pPr>
            <a:r>
              <a:rPr lang="es-MX" altLang="es-PE" sz="1200">
                <a:solidFill>
                  <a:srgbClr val="660033"/>
                </a:solidFill>
                <a:latin typeface="Tahoma" pitchFamily="34" charset="0"/>
              </a:rPr>
              <a:t>0 a 100</a:t>
            </a:r>
            <a:r>
              <a:rPr lang="es-MX" altLang="es-PE" sz="1200" baseline="30000">
                <a:solidFill>
                  <a:srgbClr val="660033"/>
                </a:solidFill>
                <a:latin typeface="Tahoma" pitchFamily="34" charset="0"/>
              </a:rPr>
              <a:t>o</a:t>
            </a:r>
            <a:r>
              <a:rPr lang="es-MX" altLang="es-PE" sz="1200">
                <a:solidFill>
                  <a:srgbClr val="660033"/>
                </a:solidFill>
                <a:latin typeface="Tahoma" pitchFamily="34" charset="0"/>
              </a:rPr>
              <a:t>C</a:t>
            </a:r>
            <a:endParaRPr lang="es-ES" altLang="es-PE" sz="1200">
              <a:solidFill>
                <a:srgbClr val="660033"/>
              </a:solidFill>
              <a:latin typeface="Tahoma" pitchFamily="34" charset="0"/>
            </a:endParaRPr>
          </a:p>
        </p:txBody>
      </p:sp>
      <p:sp>
        <p:nvSpPr>
          <p:cNvPr id="28682" name="Text Box 10"/>
          <p:cNvSpPr txBox="1">
            <a:spLocks noChangeArrowheads="1"/>
          </p:cNvSpPr>
          <p:nvPr/>
        </p:nvSpPr>
        <p:spPr bwMode="auto">
          <a:xfrm>
            <a:off x="6372225" y="3860800"/>
            <a:ext cx="914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spcBef>
                <a:spcPct val="50000"/>
              </a:spcBef>
            </a:pPr>
            <a:r>
              <a:rPr lang="es-MX" altLang="es-PE" sz="1200">
                <a:solidFill>
                  <a:srgbClr val="660033"/>
                </a:solidFill>
              </a:rPr>
              <a:t>Agua en ebullición </a:t>
            </a:r>
          </a:p>
          <a:p>
            <a:pPr algn="ctr" eaLnBrk="1" hangingPunct="1">
              <a:spcBef>
                <a:spcPct val="50000"/>
              </a:spcBef>
            </a:pPr>
            <a:r>
              <a:rPr lang="es-MX" altLang="es-PE" sz="1200">
                <a:solidFill>
                  <a:srgbClr val="660033"/>
                </a:solidFill>
              </a:rPr>
              <a:t>100</a:t>
            </a:r>
            <a:r>
              <a:rPr lang="es-MX" altLang="es-PE" sz="1200" baseline="30000">
                <a:solidFill>
                  <a:srgbClr val="660033"/>
                </a:solidFill>
              </a:rPr>
              <a:t>o</a:t>
            </a:r>
            <a:r>
              <a:rPr lang="es-MX" altLang="es-PE" sz="1200">
                <a:solidFill>
                  <a:srgbClr val="660033"/>
                </a:solidFill>
              </a:rPr>
              <a:t>C</a:t>
            </a:r>
            <a:endParaRPr lang="es-ES" altLang="es-PE" sz="1000">
              <a:solidFill>
                <a:srgbClr val="660033"/>
              </a:solidFill>
            </a:endParaRPr>
          </a:p>
        </p:txBody>
      </p:sp>
      <p:sp>
        <p:nvSpPr>
          <p:cNvPr id="28683" name="Text Box 11"/>
          <p:cNvSpPr txBox="1">
            <a:spLocks noChangeArrowheads="1"/>
          </p:cNvSpPr>
          <p:nvPr/>
        </p:nvSpPr>
        <p:spPr bwMode="auto">
          <a:xfrm>
            <a:off x="900113" y="836613"/>
            <a:ext cx="5673725" cy="523875"/>
          </a:xfrm>
          <a:prstGeom prst="rect">
            <a:avLst/>
          </a:prstGeom>
          <a:noFill/>
          <a:ln w="9525">
            <a:noFill/>
            <a:miter lim="800000"/>
            <a:headEnd/>
            <a:tailEnd/>
          </a:ln>
          <a:effectLst/>
        </p:spPr>
        <p:txBody>
          <a:bodyPr>
            <a:spAutoFit/>
          </a:bodyPr>
          <a:lstStyle/>
          <a:p>
            <a:pPr>
              <a:spcBef>
                <a:spcPct val="50000"/>
              </a:spcBef>
              <a:defRPr/>
            </a:pPr>
            <a:r>
              <a:rPr lang="es-MX" b="1" dirty="0">
                <a:solidFill>
                  <a:srgbClr val="FFC000"/>
                </a:solidFill>
                <a:effectLst>
                  <a:outerShdw blurRad="38100" dist="38100" dir="2700000" algn="tl">
                    <a:srgbClr val="000000">
                      <a:alpha val="43137"/>
                    </a:srgbClr>
                  </a:outerShdw>
                </a:effectLst>
                <a:latin typeface="Arial" pitchFamily="34" charset="0"/>
                <a:cs typeface="Arial" pitchFamily="34" charset="0"/>
              </a:rPr>
              <a:t>ESTADOS FÍSICOS DEL AGUA</a:t>
            </a:r>
            <a:endParaRPr lang="es-ES" b="1" dirty="0">
              <a:solidFill>
                <a:srgbClr val="FFC000"/>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lón">
  <a:themeElements>
    <a:clrScheme name="Telón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fontScheme name="Teló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lón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Telón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Telón 3">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Telón 4">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Telón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Telón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Telón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Telón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Telón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5">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ecuencia">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uencia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ecuencia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ecuencia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ecuencia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ecuencia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ecuencia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ecuencia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ecuencia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ecuencia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Curtain Call</Template>
  <TotalTime>6609</TotalTime>
  <Words>3589</Words>
  <Application>Microsoft Office PowerPoint</Application>
  <PresentationFormat>Presentación en pantalla (4:3)</PresentationFormat>
  <Paragraphs>633</Paragraphs>
  <Slides>84</Slides>
  <Notes>1</Notes>
  <HiddenSlides>0</HiddenSlides>
  <MMClips>0</MMClips>
  <ScaleCrop>false</ScaleCrop>
  <HeadingPairs>
    <vt:vector size="6" baseType="variant">
      <vt:variant>
        <vt:lpstr>Tema</vt:lpstr>
      </vt:variant>
      <vt:variant>
        <vt:i4>2</vt:i4>
      </vt:variant>
      <vt:variant>
        <vt:lpstr>Servidores OLE incrustados</vt:lpstr>
      </vt:variant>
      <vt:variant>
        <vt:i4>2</vt:i4>
      </vt:variant>
      <vt:variant>
        <vt:lpstr>Títulos de diapositiva</vt:lpstr>
      </vt:variant>
      <vt:variant>
        <vt:i4>84</vt:i4>
      </vt:variant>
    </vt:vector>
  </HeadingPairs>
  <TitlesOfParts>
    <vt:vector size="88" baseType="lpstr">
      <vt:lpstr>Telón</vt:lpstr>
      <vt:lpstr>Tema5</vt:lpstr>
      <vt:lpstr>Document</vt:lpstr>
      <vt:lpstr>Ecuación</vt:lpstr>
      <vt:lpstr>Presentación de PowerPoint</vt:lpstr>
      <vt:lpstr>   LÍQUIDOS</vt:lpstr>
      <vt:lpstr>Presentación de PowerPoint</vt:lpstr>
      <vt:lpstr>EL AGUA</vt:lpstr>
      <vt:lpstr>Presentación de PowerPoint</vt:lpstr>
      <vt:lpstr>LA ESTRUCTURA DEL AGUA</vt:lpstr>
      <vt:lpstr>Presentación de PowerPoint</vt:lpstr>
      <vt:lpstr>DIAGRAMA DE FASES DEL AGUA</vt:lpstr>
      <vt:lpstr>Presentación de PowerPoint</vt:lpstr>
      <vt:lpstr>PUENTE DE HIDRÓGENO</vt:lpstr>
      <vt:lpstr>Presentación de PowerPoint</vt:lpstr>
      <vt:lpstr>TENSIÓN SUPERFICIAL</vt:lpstr>
      <vt:lpstr>Presentación de PowerPoint</vt:lpstr>
      <vt:lpstr>ACCIÓN CAPILAR O IMBIBICIÓN</vt:lpstr>
      <vt:lpstr>RESISTENCIA A LOS CAMBIOS DE TEMPERATURA</vt:lpstr>
      <vt:lpstr>Presentación de PowerPoint</vt:lpstr>
      <vt:lpstr>VAPORIZACIÓN</vt:lpstr>
      <vt:lpstr>CONGELAMIENTO</vt:lpstr>
      <vt:lpstr>Presentación de PowerPoint</vt:lpstr>
      <vt:lpstr>EL AGUA COMO SOLVENTE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Aplicación de la ley de Henry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MALDONADO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RUTH</dc:creator>
  <cp:lastModifiedBy>RUTH</cp:lastModifiedBy>
  <cp:revision>333</cp:revision>
  <dcterms:created xsi:type="dcterms:W3CDTF">2006-01-10T23:49:57Z</dcterms:created>
  <dcterms:modified xsi:type="dcterms:W3CDTF">2015-05-19T05:50:20Z</dcterms:modified>
</cp:coreProperties>
</file>