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6260"/>
  </p:normalViewPr>
  <p:slideViewPr>
    <p:cSldViewPr snapToGrid="0" snapToObjects="1">
      <p:cViewPr varScale="1">
        <p:scale>
          <a:sx n="126" d="100"/>
          <a:sy n="126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2FB9-A727-9C44-B15F-FD76BE3B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4F674-2190-BF4A-9666-863D13AD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590C-97DA-B34F-B7DD-DF51DC4C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437E-45CD-7243-BF82-1B097760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4531-29C1-ED4E-B1A7-9CADEC7F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7CF-5BA2-9541-8BAE-ABC73102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6A1C-46B1-D14F-8756-750C7618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66E1-8B6B-7147-B979-A1CA04AB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A7CD-0E7E-2242-BFA9-A0AC72CD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055E-1336-AD43-ADCC-D95AD9D3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F2E81-EE93-864E-8307-3E4B40572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B27DD-1EAB-2B46-8F49-4FB5CBA20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C8D8-DC00-6E46-B726-20291E5C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D6AC-4816-0A46-AD4B-5870712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9864-8F94-A848-B2F0-A735CE80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B1E8-24BD-2F41-B8A4-AD0A792D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B8A1-BE31-0046-8969-AB2815F3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2FD7-3D40-354C-9EBA-5718E2E5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D45-B315-1F42-BE98-BFB4F5E5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78A9-8A13-D247-BB19-1B8F28ED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E0AA-CBE8-CE4F-A71A-5527FF0C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D65F-33DD-A04C-B3AE-ADBA3FF0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199A-259E-4147-BE58-CEE65623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2B39-4B02-DA47-97B6-136466C8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7026-2F31-974C-81D4-8FC8571F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0B64-20D8-AA4D-9726-EAE623D2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56B6-3011-6649-9C83-FEE8CE8B3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A2DB3-419E-D945-B440-485B1A0F4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09BC-8325-D04F-BD45-95ECC6A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735A-DF9A-A14E-B235-A252E3FA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C7D9-84B6-844F-B538-E5B4DF3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3E90-2226-7640-8059-262FA868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44DC6-3585-1645-9AA5-19CA5234A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3037-313F-5746-B2F0-14421315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00FF-1349-664F-88FF-DD4EFD7F6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04BD-993E-5448-B01B-0AA44110A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5BF69-1A6B-2F43-ABF3-46EDFCF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CB1AF-A11E-FF43-8ABF-46D3CFB1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6E835-E026-1540-996B-7B465663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DCE9-5774-1043-8F41-B6D6FE5E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C7B17-6F7C-3A4C-B35C-14D6530D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0D0D9-8830-0F43-92B5-ACF73A65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A3DA7-BE46-CF4D-B63C-35D954EA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103DE-81BA-4C41-8E6C-31233051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909F5-F56C-9842-ABA4-5C203E92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2C5E2-8C80-824D-824C-6B0035C2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95BD-D5CF-974F-99C6-3729102A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345-74C1-9546-8A86-A874DB80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0FF06-3DBD-CB45-A6B7-D57F703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E9A2D-E782-144D-B9C1-05BE0CA3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3BE4D-5E85-9B47-9E8A-1536C7AA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0EEC-D675-8443-95A7-7E12A9F7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EEE-B48E-F541-AF2E-471E91FF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C33B8-4202-C64B-9B83-8FDA2D5D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7494-45D2-714D-9377-58CE81191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41C0-4B0A-254C-A6DF-999AF174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6E65-FE08-5D42-BD0F-46F0A734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F0E12-55FA-0D46-9A68-2AEDB575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68B98-484F-2049-A757-CF5CF24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5A6E-82AB-3C49-8B37-27CAD10F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FCAF-E076-7945-8370-2A885BA4D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35BC-AB00-5042-8B91-CC5181B3684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CCA4-D3EF-B04C-9911-C75BF1F10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3447-A833-414D-B816-DB98EAB8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363C-DEAA-6843-9164-D7E973EF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sarhuda/juliacon2020fi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CD1B2-E029-9F44-A5E6-180E9F13D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Making your Julia code faster and compatible with non-Julia code.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5E97C2-6E01-984E-BBC0-4C85B5FC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3192377"/>
            <a:ext cx="3217333" cy="109119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3FFEA59-003A-2345-B2AF-A678A3DE236A}"/>
              </a:ext>
            </a:extLst>
          </p:cNvPr>
          <p:cNvGrpSpPr/>
          <p:nvPr/>
        </p:nvGrpSpPr>
        <p:grpSpPr>
          <a:xfrm>
            <a:off x="8528941" y="6252222"/>
            <a:ext cx="1993987" cy="365760"/>
            <a:chOff x="8293109" y="5643568"/>
            <a:chExt cx="1993987" cy="3657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0111DB-786E-A148-82D2-2B66C9C80FE3}"/>
                </a:ext>
              </a:extLst>
            </p:cNvPr>
            <p:cNvSpPr txBox="1"/>
            <p:nvPr/>
          </p:nvSpPr>
          <p:spPr>
            <a:xfrm>
              <a:off x="8828560" y="5654364"/>
              <a:ext cx="14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PT Sans" panose="020B0503020203020204" pitchFamily="34" charset="77"/>
                </a:rPr>
                <a:t>@nassarhuda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57D930-9F54-FC43-9E76-6D7908307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93109" y="5643568"/>
              <a:ext cx="365760" cy="365760"/>
            </a:xfrm>
            <a:prstGeom prst="rect">
              <a:avLst/>
            </a:prstGeom>
            <a:noFill/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CB98C4-C921-6947-BE53-1C37BAA53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9517" y="5670834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2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B276F8-A961-C545-9BFC-6855697808B3}"/>
              </a:ext>
            </a:extLst>
          </p:cNvPr>
          <p:cNvSpPr/>
          <p:nvPr/>
        </p:nvSpPr>
        <p:spPr>
          <a:xfrm>
            <a:off x="752472" y="4055925"/>
            <a:ext cx="10699044" cy="1429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0670E0-1676-0345-9517-EC1076DFC098}"/>
              </a:ext>
            </a:extLst>
          </p:cNvPr>
          <p:cNvSpPr/>
          <p:nvPr/>
        </p:nvSpPr>
        <p:spPr>
          <a:xfrm>
            <a:off x="752472" y="1588727"/>
            <a:ext cx="10699044" cy="2340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F74AF-BD95-8541-8DB6-201B20C6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next 210 minutes will be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E1B8-73C3-214C-837C-5350472B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2" y="161130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Setting up: </a:t>
            </a:r>
            <a:r>
              <a:rPr lang="en-US" dirty="0"/>
              <a:t>Introducing the profiler, benchmarking tools</a:t>
            </a:r>
          </a:p>
          <a:p>
            <a:r>
              <a:rPr lang="en-US" b="1" dirty="0"/>
              <a:t>Nugget examples: </a:t>
            </a:r>
            <a:r>
              <a:rPr lang="en-US" dirty="0"/>
              <a:t>We’ll focus on the “how” more than the “why” in this workshop – and we’ll do this through examples.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Pipeline recap.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BREAK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 mins] Calling Python code from Julia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 mins] Calling C code from Julia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[10 mins]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Recap: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calling Python and C code from Julia.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9DD5B-D000-4C48-A7DD-44B1D5E0A68F}"/>
              </a:ext>
            </a:extLst>
          </p:cNvPr>
          <p:cNvSpPr txBox="1"/>
          <p:nvPr/>
        </p:nvSpPr>
        <p:spPr>
          <a:xfrm>
            <a:off x="10378402" y="3555538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2.5 hours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01A80-BCDC-B54D-8B5D-E56E91449EA8}"/>
              </a:ext>
            </a:extLst>
          </p:cNvPr>
          <p:cNvSpPr txBox="1"/>
          <p:nvPr/>
        </p:nvSpPr>
        <p:spPr>
          <a:xfrm>
            <a:off x="10380389" y="511266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3.5 hours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079051-E63B-BA47-AD9E-4F74BF5BFE3E}"/>
              </a:ext>
            </a:extLst>
          </p:cNvPr>
          <p:cNvGrpSpPr/>
          <p:nvPr/>
        </p:nvGrpSpPr>
        <p:grpSpPr>
          <a:xfrm>
            <a:off x="8528941" y="6252222"/>
            <a:ext cx="1993987" cy="365760"/>
            <a:chOff x="8293109" y="5643568"/>
            <a:chExt cx="1993987" cy="3657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FCEE0-1AD7-5643-866C-A4867AA840F0}"/>
                </a:ext>
              </a:extLst>
            </p:cNvPr>
            <p:cNvSpPr txBox="1"/>
            <p:nvPr/>
          </p:nvSpPr>
          <p:spPr>
            <a:xfrm>
              <a:off x="8828560" y="5654364"/>
              <a:ext cx="14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PT Sans" panose="020B0503020203020204" pitchFamily="34" charset="77"/>
                </a:rPr>
                <a:t>@nassarhuda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06CD215-B645-B94C-BFB0-9A3DD17AA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93109" y="5643568"/>
              <a:ext cx="365760" cy="365760"/>
            </a:xfrm>
            <a:prstGeom prst="rect">
              <a:avLst/>
            </a:prstGeom>
            <a:noFill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D51E66-5726-7142-8C46-66B249CD4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9517" y="5670834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1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CE234-7748-514E-BE8D-E797019994B0}"/>
              </a:ext>
            </a:extLst>
          </p:cNvPr>
          <p:cNvSpPr txBox="1"/>
          <p:nvPr/>
        </p:nvSpPr>
        <p:spPr>
          <a:xfrm>
            <a:off x="314325" y="2600325"/>
            <a:ext cx="11478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[Demo time]</a:t>
            </a:r>
          </a:p>
          <a:p>
            <a:r>
              <a:rPr lang="en-US" sz="4400" dirty="0">
                <a:solidFill>
                  <a:schemeClr val="bg1"/>
                </a:solidFill>
              </a:rPr>
              <a:t>Locate the </a:t>
            </a:r>
            <a:r>
              <a:rPr lang="en-US" sz="4400" dirty="0" err="1">
                <a:solidFill>
                  <a:schemeClr val="bg1"/>
                </a:solidFill>
              </a:rPr>
              <a:t>github</a:t>
            </a:r>
            <a:r>
              <a:rPr lang="en-US" sz="4400" dirty="0">
                <a:solidFill>
                  <a:schemeClr val="bg1"/>
                </a:solidFill>
              </a:rPr>
              <a:t> repo:</a:t>
            </a:r>
          </a:p>
          <a:p>
            <a:r>
              <a:rPr lang="en-US" sz="4400" dirty="0">
                <a:hlinkClick r:id="rId2"/>
              </a:rPr>
              <a:t>https://github.com/nassarhuda/juliacon2020files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5310DD-9B4D-A54D-8614-48BBE3385B7A}"/>
              </a:ext>
            </a:extLst>
          </p:cNvPr>
          <p:cNvSpPr/>
          <p:nvPr/>
        </p:nvSpPr>
        <p:spPr>
          <a:xfrm>
            <a:off x="5207895" y="451944"/>
            <a:ext cx="1324303" cy="472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BEF688-BCD8-814B-B0CC-7FBDFF9E24D7}"/>
              </a:ext>
            </a:extLst>
          </p:cNvPr>
          <p:cNvSpPr/>
          <p:nvPr/>
        </p:nvSpPr>
        <p:spPr>
          <a:xfrm>
            <a:off x="4624570" y="1763110"/>
            <a:ext cx="2490952" cy="472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syntax tree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8FF5FA-8C52-2040-B3EB-C3FB4B0DA4CA}"/>
              </a:ext>
            </a:extLst>
          </p:cNvPr>
          <p:cNvSpPr/>
          <p:nvPr/>
        </p:nvSpPr>
        <p:spPr>
          <a:xfrm>
            <a:off x="4645590" y="3074276"/>
            <a:ext cx="2490952" cy="472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inference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AB3112-4E89-FE46-B2B4-2E96FBC5FD92}"/>
              </a:ext>
            </a:extLst>
          </p:cNvPr>
          <p:cNvSpPr/>
          <p:nvPr/>
        </p:nvSpPr>
        <p:spPr>
          <a:xfrm>
            <a:off x="4661356" y="4385442"/>
            <a:ext cx="2490952" cy="472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code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93116D-1C97-E642-ABEA-E5E008DDD800}"/>
              </a:ext>
            </a:extLst>
          </p:cNvPr>
          <p:cNvSpPr/>
          <p:nvPr/>
        </p:nvSpPr>
        <p:spPr>
          <a:xfrm>
            <a:off x="4661356" y="5696607"/>
            <a:ext cx="2490952" cy="472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9B460-251E-4F4E-8FFC-5DB408FB583F}"/>
              </a:ext>
            </a:extLst>
          </p:cNvPr>
          <p:cNvSpPr txBox="1"/>
          <p:nvPr/>
        </p:nvSpPr>
        <p:spPr>
          <a:xfrm>
            <a:off x="5052963" y="1393777"/>
            <a:ext cx="163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@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code_lowered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10BDD-7508-1B43-B99E-60944F6756D7}"/>
              </a:ext>
            </a:extLst>
          </p:cNvPr>
          <p:cNvSpPr txBox="1"/>
          <p:nvPr/>
        </p:nvSpPr>
        <p:spPr>
          <a:xfrm>
            <a:off x="5052963" y="2704943"/>
            <a:ext cx="316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@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code_typed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, @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code_warntype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7E97B-B60A-FF47-9448-80D54C24A205}"/>
              </a:ext>
            </a:extLst>
          </p:cNvPr>
          <p:cNvSpPr txBox="1"/>
          <p:nvPr/>
        </p:nvSpPr>
        <p:spPr>
          <a:xfrm>
            <a:off x="5052962" y="401610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@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code_llvm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5BA5C-71CB-A543-8DE0-073B4BCC6C44}"/>
              </a:ext>
            </a:extLst>
          </p:cNvPr>
          <p:cNvSpPr txBox="1"/>
          <p:nvPr/>
        </p:nvSpPr>
        <p:spPr>
          <a:xfrm>
            <a:off x="5052962" y="5327275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@</a:t>
            </a:r>
            <a:r>
              <a:rPr lang="en-US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code_native</a:t>
            </a:r>
            <a:endParaRPr lang="en-US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49EF9-0D33-C94F-8ADA-CD63254F8C0F}"/>
              </a:ext>
            </a:extLst>
          </p:cNvPr>
          <p:cNvSpPr txBox="1"/>
          <p:nvPr/>
        </p:nvSpPr>
        <p:spPr>
          <a:xfrm>
            <a:off x="3498300" y="13442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myadd1(x) = x+1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5E30F-71E1-5A4F-84FD-6DD5DE1CDC14}"/>
              </a:ext>
            </a:extLst>
          </p:cNvPr>
          <p:cNvSpPr txBox="1"/>
          <p:nvPr/>
        </p:nvSpPr>
        <p:spPr>
          <a:xfrm>
            <a:off x="7152308" y="1301444"/>
            <a:ext cx="2252540" cy="923330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CodeInfo</a:t>
            </a:r>
            <a:r>
              <a:rPr lang="en-US" dirty="0">
                <a:latin typeface="Andale Mono" panose="020B0509000000000004" pitchFamily="49" charset="0"/>
              </a:rPr>
              <a:t>( </a:t>
            </a:r>
          </a:p>
          <a:p>
            <a:r>
              <a:rPr lang="en-US" dirty="0">
                <a:latin typeface="Andale Mono" panose="020B0509000000000004" pitchFamily="49" charset="0"/>
              </a:rPr>
              <a:t>1 ─ %1 = x + 1 </a:t>
            </a:r>
          </a:p>
          <a:p>
            <a:r>
              <a:rPr lang="en-US" dirty="0">
                <a:latin typeface="Andale Mono" panose="020B0509000000000004" pitchFamily="49" charset="0"/>
              </a:rPr>
              <a:t>└── return %1 )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977119-A487-EB43-B8AD-99CC6B3DE25D}"/>
              </a:ext>
            </a:extLst>
          </p:cNvPr>
          <p:cNvSpPr txBox="1"/>
          <p:nvPr/>
        </p:nvSpPr>
        <p:spPr>
          <a:xfrm>
            <a:off x="0" y="2572095"/>
            <a:ext cx="5009705" cy="923330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 panose="020B0509000000000004" pitchFamily="49" charset="0"/>
              </a:rPr>
              <a:t>CodeInfo</a:t>
            </a:r>
            <a:r>
              <a:rPr lang="en-US" dirty="0">
                <a:latin typeface="Andale Mono" panose="020B0509000000000004" pitchFamily="49" charset="0"/>
              </a:rPr>
              <a:t>( </a:t>
            </a:r>
          </a:p>
          <a:p>
            <a:r>
              <a:rPr lang="en-US" dirty="0">
                <a:latin typeface="Andale Mono" panose="020B0509000000000004" pitchFamily="49" charset="0"/>
              </a:rPr>
              <a:t>1 ─ %1 = </a:t>
            </a:r>
            <a:r>
              <a:rPr lang="en-US" dirty="0" err="1">
                <a:latin typeface="Andale Mono" panose="020B0509000000000004" pitchFamily="49" charset="0"/>
              </a:rPr>
              <a:t>Base.add_int</a:t>
            </a:r>
            <a:r>
              <a:rPr lang="en-US" dirty="0">
                <a:latin typeface="Andale Mono" panose="020B0509000000000004" pitchFamily="49" charset="0"/>
              </a:rPr>
              <a:t>(x, 1)::Int64 </a:t>
            </a:r>
          </a:p>
          <a:p>
            <a:r>
              <a:rPr lang="en-US" dirty="0">
                <a:latin typeface="Andale Mono" panose="020B0509000000000004" pitchFamily="49" charset="0"/>
              </a:rPr>
              <a:t>└── return %1 ) =&gt; Int64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C628F9-89B2-2843-8401-80B0C70FDE4F}"/>
              </a:ext>
            </a:extLst>
          </p:cNvPr>
          <p:cNvSpPr txBox="1"/>
          <p:nvPr/>
        </p:nvSpPr>
        <p:spPr>
          <a:xfrm>
            <a:off x="6768720" y="3603817"/>
            <a:ext cx="5423280" cy="1754326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define i64 @julia_myadd1_26478(i64) { </a:t>
            </a:r>
          </a:p>
          <a:p>
            <a:r>
              <a:rPr lang="en-US" dirty="0">
                <a:latin typeface="Andale Mono" panose="020B0509000000000004" pitchFamily="49" charset="0"/>
              </a:rPr>
              <a:t>top: </a:t>
            </a:r>
          </a:p>
          <a:p>
            <a:r>
              <a:rPr lang="en-US" dirty="0">
                <a:latin typeface="Andale Mono" panose="020B0509000000000004" pitchFamily="49" charset="0"/>
              </a:rPr>
              <a:t>; ┌ @ int.jl:53 within `+’</a:t>
            </a:r>
          </a:p>
          <a:p>
            <a:r>
              <a:rPr lang="en-US" dirty="0">
                <a:latin typeface="Andale Mono" panose="020B0509000000000004" pitchFamily="49" charset="0"/>
              </a:rPr>
              <a:t>   %1 = add i64 %0, 1 </a:t>
            </a:r>
          </a:p>
          <a:p>
            <a:r>
              <a:rPr lang="en-US" dirty="0">
                <a:latin typeface="Andale Mono" panose="020B0509000000000004" pitchFamily="49" charset="0"/>
              </a:rPr>
              <a:t>; └ </a:t>
            </a:r>
          </a:p>
          <a:p>
            <a:r>
              <a:rPr lang="en-US" dirty="0">
                <a:latin typeface="Andale Mono" panose="020B0509000000000004" pitchFamily="49" charset="0"/>
              </a:rPr>
              <a:t>  ret i64 %1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C9D1C-247E-E645-B072-ABC1FB2CEC32}"/>
              </a:ext>
            </a:extLst>
          </p:cNvPr>
          <p:cNvSpPr txBox="1"/>
          <p:nvPr/>
        </p:nvSpPr>
        <p:spPr>
          <a:xfrm>
            <a:off x="26302" y="4542445"/>
            <a:ext cx="4320413" cy="230832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; ┌ @ In[1]:1 within `myadd1’ </a:t>
            </a:r>
          </a:p>
          <a:p>
            <a:r>
              <a:rPr lang="en-US" dirty="0">
                <a:latin typeface="Andale Mono" panose="020B0509000000000004" pitchFamily="49" charset="0"/>
              </a:rPr>
              <a:t>; │┌ @ In[1]:1 within `+’ </a:t>
            </a:r>
          </a:p>
          <a:p>
            <a:r>
              <a:rPr lang="en-US" dirty="0">
                <a:latin typeface="Andale Mono" panose="020B0509000000000004" pitchFamily="49" charset="0"/>
              </a:rPr>
              <a:t>       </a:t>
            </a:r>
            <a:r>
              <a:rPr lang="en-US" dirty="0" err="1">
                <a:latin typeface="Andale Mono" panose="020B0509000000000004" pitchFamily="49" charset="0"/>
              </a:rPr>
              <a:t>leaq</a:t>
            </a:r>
            <a:r>
              <a:rPr lang="en-US" dirty="0">
                <a:latin typeface="Andale Mono" panose="020B0509000000000004" pitchFamily="49" charset="0"/>
              </a:rPr>
              <a:t> 1(%</a:t>
            </a:r>
            <a:r>
              <a:rPr lang="en-US" dirty="0" err="1">
                <a:latin typeface="Andale Mono" panose="020B0509000000000004" pitchFamily="49" charset="0"/>
              </a:rPr>
              <a:t>rdi</a:t>
            </a:r>
            <a:r>
              <a:rPr lang="en-US" dirty="0">
                <a:latin typeface="Andale Mono" panose="020B0509000000000004" pitchFamily="49" charset="0"/>
              </a:rPr>
              <a:t>), %</a:t>
            </a:r>
            <a:r>
              <a:rPr lang="en-US" dirty="0" err="1">
                <a:latin typeface="Andale Mono" panose="020B0509000000000004" pitchFamily="49" charset="0"/>
              </a:rPr>
              <a:t>rax</a:t>
            </a:r>
            <a:r>
              <a:rPr lang="en-US" dirty="0">
                <a:latin typeface="Andale Mono" panose="020B0509000000000004" pitchFamily="49" charset="0"/>
              </a:rPr>
              <a:t> </a:t>
            </a:r>
          </a:p>
          <a:p>
            <a:r>
              <a:rPr lang="en-US" dirty="0">
                <a:latin typeface="Andale Mono" panose="020B0509000000000004" pitchFamily="49" charset="0"/>
              </a:rPr>
              <a:t>; │└ </a:t>
            </a:r>
          </a:p>
          <a:p>
            <a:r>
              <a:rPr lang="en-US" dirty="0">
                <a:latin typeface="Andale Mono" panose="020B0509000000000004" pitchFamily="49" charset="0"/>
              </a:rPr>
              <a:t>	</a:t>
            </a:r>
            <a:r>
              <a:rPr lang="en-US" dirty="0" err="1">
                <a:latin typeface="Andale Mono" panose="020B0509000000000004" pitchFamily="49" charset="0"/>
              </a:rPr>
              <a:t>retq</a:t>
            </a:r>
            <a:r>
              <a:rPr lang="en-US" dirty="0">
                <a:latin typeface="Andale Mono" panose="020B0509000000000004" pitchFamily="49" charset="0"/>
              </a:rPr>
              <a:t> </a:t>
            </a:r>
          </a:p>
          <a:p>
            <a:r>
              <a:rPr lang="en-US" dirty="0">
                <a:latin typeface="Andale Mono" panose="020B0509000000000004" pitchFamily="49" charset="0"/>
              </a:rPr>
              <a:t>	</a:t>
            </a:r>
            <a:r>
              <a:rPr lang="en-US" dirty="0" err="1">
                <a:latin typeface="Andale Mono" panose="020B0509000000000004" pitchFamily="49" charset="0"/>
              </a:rPr>
              <a:t>nopw</a:t>
            </a:r>
            <a:r>
              <a:rPr lang="en-US" dirty="0">
                <a:latin typeface="Andale Mono" panose="020B0509000000000004" pitchFamily="49" charset="0"/>
              </a:rPr>
              <a:t> %</a:t>
            </a:r>
            <a:r>
              <a:rPr lang="en-US" dirty="0" err="1">
                <a:latin typeface="Andale Mono" panose="020B0509000000000004" pitchFamily="49" charset="0"/>
              </a:rPr>
              <a:t>cs</a:t>
            </a:r>
            <a:r>
              <a:rPr lang="en-US" dirty="0">
                <a:latin typeface="Andale Mono" panose="020B0509000000000004" pitchFamily="49" charset="0"/>
              </a:rPr>
              <a:t>:(%</a:t>
            </a:r>
            <a:r>
              <a:rPr lang="en-US" dirty="0" err="1">
                <a:latin typeface="Andale Mono" panose="020B0509000000000004" pitchFamily="49" charset="0"/>
              </a:rPr>
              <a:t>rax</a:t>
            </a:r>
            <a:r>
              <a:rPr lang="en-US" dirty="0">
                <a:latin typeface="Andale Mono" panose="020B0509000000000004" pitchFamily="49" charset="0"/>
              </a:rPr>
              <a:t>,%</a:t>
            </a:r>
            <a:r>
              <a:rPr lang="en-US" dirty="0" err="1">
                <a:latin typeface="Andale Mono" panose="020B0509000000000004" pitchFamily="49" charset="0"/>
              </a:rPr>
              <a:t>rax</a:t>
            </a:r>
            <a:r>
              <a:rPr lang="en-US" dirty="0">
                <a:latin typeface="Andale Mono" panose="020B0509000000000004" pitchFamily="49" charset="0"/>
              </a:rPr>
              <a:t>) </a:t>
            </a:r>
          </a:p>
          <a:p>
            <a:r>
              <a:rPr lang="en-US" dirty="0">
                <a:latin typeface="Andale Mono" panose="020B0509000000000004" pitchFamily="49" charset="0"/>
              </a:rPr>
              <a:t>	</a:t>
            </a:r>
            <a:r>
              <a:rPr lang="en-US" dirty="0" err="1">
                <a:latin typeface="Andale Mono" panose="020B0509000000000004" pitchFamily="49" charset="0"/>
              </a:rPr>
              <a:t>nop</a:t>
            </a:r>
            <a:r>
              <a:rPr lang="en-US" dirty="0">
                <a:latin typeface="Andale Mono" panose="020B0509000000000004" pitchFamily="49" charset="0"/>
              </a:rPr>
              <a:t> </a:t>
            </a:r>
          </a:p>
          <a:p>
            <a:r>
              <a:rPr lang="en-US" dirty="0">
                <a:latin typeface="Andale Mono" panose="020B0509000000000004" pitchFamily="49" charset="0"/>
              </a:rPr>
              <a:t>; └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B37C25-2C90-624C-8F83-4AE8C7F789D1}"/>
              </a:ext>
            </a:extLst>
          </p:cNvPr>
          <p:cNvGrpSpPr/>
          <p:nvPr/>
        </p:nvGrpSpPr>
        <p:grpSpPr>
          <a:xfrm>
            <a:off x="8528941" y="6252222"/>
            <a:ext cx="1993987" cy="365760"/>
            <a:chOff x="8293109" y="5643568"/>
            <a:chExt cx="1993987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168536-AB70-6948-8100-C8D2E942B8E0}"/>
                </a:ext>
              </a:extLst>
            </p:cNvPr>
            <p:cNvSpPr txBox="1"/>
            <p:nvPr/>
          </p:nvSpPr>
          <p:spPr>
            <a:xfrm>
              <a:off x="8828560" y="5654364"/>
              <a:ext cx="14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PT Sans" panose="020B0503020203020204" pitchFamily="34" charset="77"/>
                </a:rPr>
                <a:t>@nassarhuda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1BC192-0AF1-B143-89EF-2882228D5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93109" y="5643568"/>
              <a:ext cx="365760" cy="365760"/>
            </a:xfrm>
            <a:prstGeom prst="rect">
              <a:avLst/>
            </a:prstGeom>
            <a:noFill/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A44C97-7C25-8A48-8468-BF2E0E5A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9517" y="5670834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32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79F6-D3BA-6640-A596-0AE0A2E0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8" y="-18580"/>
            <a:ext cx="12387263" cy="1325563"/>
          </a:xfrm>
        </p:spPr>
        <p:txBody>
          <a:bodyPr/>
          <a:lstStyle/>
          <a:p>
            <a:r>
              <a:rPr lang="en-US" dirty="0"/>
              <a:t>How I write my code… when I care about performance [Confession: sometimes I don’t]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4757D4-7A81-5941-9658-2B8684283885}"/>
              </a:ext>
            </a:extLst>
          </p:cNvPr>
          <p:cNvGrpSpPr/>
          <p:nvPr/>
        </p:nvGrpSpPr>
        <p:grpSpPr>
          <a:xfrm>
            <a:off x="258805" y="1306983"/>
            <a:ext cx="11529635" cy="4210264"/>
            <a:chOff x="215943" y="1576118"/>
            <a:chExt cx="11529635" cy="42102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7BEFC4-6927-4846-8F4D-0CDDD9EC9DAD}"/>
                </a:ext>
              </a:extLst>
            </p:cNvPr>
            <p:cNvSpPr/>
            <p:nvPr/>
          </p:nvSpPr>
          <p:spPr>
            <a:xfrm>
              <a:off x="215943" y="2586038"/>
              <a:ext cx="1618163" cy="1114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Start with a working solution.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E155EB2-38C9-9042-8D28-5DE485D907EF}"/>
                </a:ext>
              </a:extLst>
            </p:cNvPr>
            <p:cNvSpPr/>
            <p:nvPr/>
          </p:nvSpPr>
          <p:spPr>
            <a:xfrm>
              <a:off x="1025025" y="1933349"/>
              <a:ext cx="2400300" cy="514576"/>
            </a:xfrm>
            <a:custGeom>
              <a:avLst/>
              <a:gdLst>
                <a:gd name="connsiteX0" fmla="*/ 3686381 w 3686381"/>
                <a:gd name="connsiteY0" fmla="*/ 92398 h 563886"/>
                <a:gd name="connsiteX1" fmla="*/ 585994 w 3686381"/>
                <a:gd name="connsiteY1" fmla="*/ 35248 h 563886"/>
                <a:gd name="connsiteX2" fmla="*/ 206 w 3686381"/>
                <a:gd name="connsiteY2" fmla="*/ 563886 h 563886"/>
                <a:gd name="connsiteX3" fmla="*/ 206 w 3686381"/>
                <a:gd name="connsiteY3" fmla="*/ 563886 h 5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381" h="563886">
                  <a:moveTo>
                    <a:pt x="3686381" y="92398"/>
                  </a:moveTo>
                  <a:cubicBezTo>
                    <a:pt x="2443368" y="24532"/>
                    <a:pt x="1200356" y="-43333"/>
                    <a:pt x="585994" y="35248"/>
                  </a:cubicBezTo>
                  <a:cubicBezTo>
                    <a:pt x="-28368" y="113829"/>
                    <a:pt x="206" y="563886"/>
                    <a:pt x="206" y="563886"/>
                  </a:cubicBezTo>
                  <a:lnTo>
                    <a:pt x="206" y="563886"/>
                  </a:lnTo>
                </a:path>
              </a:pathLst>
            </a:custGeom>
            <a:noFill/>
            <a:ln w="41275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09F897-BD43-9844-AE98-1304FF3DC884}"/>
                </a:ext>
              </a:extLst>
            </p:cNvPr>
            <p:cNvSpPr/>
            <p:nvPr/>
          </p:nvSpPr>
          <p:spPr>
            <a:xfrm>
              <a:off x="3583884" y="1584958"/>
              <a:ext cx="2531166" cy="1001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Benchmark.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Speed or memory should be better?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3DD86E-8C9B-724B-A95E-D5680147F5FD}"/>
                </a:ext>
              </a:extLst>
            </p:cNvPr>
            <p:cNvSpPr/>
            <p:nvPr/>
          </p:nvSpPr>
          <p:spPr>
            <a:xfrm>
              <a:off x="10128523" y="5047837"/>
              <a:ext cx="1281112" cy="7334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Profile.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7A0143-DC0C-0544-8875-28023D5FD300}"/>
                </a:ext>
              </a:extLst>
            </p:cNvPr>
            <p:cNvSpPr/>
            <p:nvPr/>
          </p:nvSpPr>
          <p:spPr>
            <a:xfrm>
              <a:off x="6849639" y="1762445"/>
              <a:ext cx="1467322" cy="833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Code is type-stable?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E1F05-6CB6-CA49-9B7E-6E6EAFF34964}"/>
                </a:ext>
              </a:extLst>
            </p:cNvPr>
            <p:cNvSpPr/>
            <p:nvPr/>
          </p:nvSpPr>
          <p:spPr>
            <a:xfrm>
              <a:off x="7291387" y="3042245"/>
              <a:ext cx="3995734" cy="1052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Fix code stability. Ideas: promote, annotate,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eltype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check on branches, check on type inference,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etc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221183-07AD-AA47-8D86-2DA23D57EE38}"/>
                </a:ext>
              </a:extLst>
            </p:cNvPr>
            <p:cNvSpPr/>
            <p:nvPr/>
          </p:nvSpPr>
          <p:spPr>
            <a:xfrm>
              <a:off x="1321541" y="4595815"/>
              <a:ext cx="4207568" cy="11191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Fix big memory allocations. Examples: reuse memory,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preallocate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memory, use views, iterators,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etc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… 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C304CBB-07E4-9549-AE66-D30AD43C3587}"/>
                </a:ext>
              </a:extLst>
            </p:cNvPr>
            <p:cNvSpPr/>
            <p:nvPr/>
          </p:nvSpPr>
          <p:spPr>
            <a:xfrm rot="581877">
              <a:off x="5935570" y="2012217"/>
              <a:ext cx="949518" cy="154840"/>
            </a:xfrm>
            <a:custGeom>
              <a:avLst/>
              <a:gdLst>
                <a:gd name="connsiteX0" fmla="*/ 3686381 w 3686381"/>
                <a:gd name="connsiteY0" fmla="*/ 92398 h 563886"/>
                <a:gd name="connsiteX1" fmla="*/ 585994 w 3686381"/>
                <a:gd name="connsiteY1" fmla="*/ 35248 h 563886"/>
                <a:gd name="connsiteX2" fmla="*/ 206 w 3686381"/>
                <a:gd name="connsiteY2" fmla="*/ 563886 h 563886"/>
                <a:gd name="connsiteX3" fmla="*/ 206 w 3686381"/>
                <a:gd name="connsiteY3" fmla="*/ 563886 h 5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381" h="563886">
                  <a:moveTo>
                    <a:pt x="3686381" y="92398"/>
                  </a:moveTo>
                  <a:cubicBezTo>
                    <a:pt x="2443368" y="24532"/>
                    <a:pt x="1200356" y="-43333"/>
                    <a:pt x="585994" y="35248"/>
                  </a:cubicBezTo>
                  <a:cubicBezTo>
                    <a:pt x="-28368" y="113829"/>
                    <a:pt x="206" y="563886"/>
                    <a:pt x="206" y="563886"/>
                  </a:cubicBezTo>
                  <a:lnTo>
                    <a:pt x="206" y="563886"/>
                  </a:lnTo>
                </a:path>
              </a:pathLst>
            </a:custGeom>
            <a:noFill/>
            <a:ln w="41275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E3514D3-9AC0-F743-88A1-9A5EFE798070}"/>
                </a:ext>
              </a:extLst>
            </p:cNvPr>
            <p:cNvSpPr/>
            <p:nvPr/>
          </p:nvSpPr>
          <p:spPr>
            <a:xfrm rot="3108691">
              <a:off x="8179258" y="2543809"/>
              <a:ext cx="949518" cy="154840"/>
            </a:xfrm>
            <a:custGeom>
              <a:avLst/>
              <a:gdLst>
                <a:gd name="connsiteX0" fmla="*/ 3686381 w 3686381"/>
                <a:gd name="connsiteY0" fmla="*/ 92398 h 563886"/>
                <a:gd name="connsiteX1" fmla="*/ 585994 w 3686381"/>
                <a:gd name="connsiteY1" fmla="*/ 35248 h 563886"/>
                <a:gd name="connsiteX2" fmla="*/ 206 w 3686381"/>
                <a:gd name="connsiteY2" fmla="*/ 563886 h 563886"/>
                <a:gd name="connsiteX3" fmla="*/ 206 w 3686381"/>
                <a:gd name="connsiteY3" fmla="*/ 563886 h 5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381" h="563886">
                  <a:moveTo>
                    <a:pt x="3686381" y="92398"/>
                  </a:moveTo>
                  <a:cubicBezTo>
                    <a:pt x="2443368" y="24532"/>
                    <a:pt x="1200356" y="-43333"/>
                    <a:pt x="585994" y="35248"/>
                  </a:cubicBezTo>
                  <a:cubicBezTo>
                    <a:pt x="-28368" y="113829"/>
                    <a:pt x="206" y="563886"/>
                    <a:pt x="206" y="563886"/>
                  </a:cubicBezTo>
                  <a:lnTo>
                    <a:pt x="206" y="563886"/>
                  </a:lnTo>
                </a:path>
              </a:pathLst>
            </a:custGeom>
            <a:noFill/>
            <a:ln w="41275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D28B50D-2D47-3F41-A2E6-0DB5E62F7B54}"/>
                </a:ext>
              </a:extLst>
            </p:cNvPr>
            <p:cNvSpPr/>
            <p:nvPr/>
          </p:nvSpPr>
          <p:spPr>
            <a:xfrm rot="12830541">
              <a:off x="4620177" y="2960681"/>
              <a:ext cx="2565857" cy="474804"/>
            </a:xfrm>
            <a:custGeom>
              <a:avLst/>
              <a:gdLst>
                <a:gd name="connsiteX0" fmla="*/ 3686381 w 3686381"/>
                <a:gd name="connsiteY0" fmla="*/ 92398 h 563886"/>
                <a:gd name="connsiteX1" fmla="*/ 585994 w 3686381"/>
                <a:gd name="connsiteY1" fmla="*/ 35248 h 563886"/>
                <a:gd name="connsiteX2" fmla="*/ 206 w 3686381"/>
                <a:gd name="connsiteY2" fmla="*/ 563886 h 563886"/>
                <a:gd name="connsiteX3" fmla="*/ 206 w 3686381"/>
                <a:gd name="connsiteY3" fmla="*/ 563886 h 5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381" h="563886">
                  <a:moveTo>
                    <a:pt x="3686381" y="92398"/>
                  </a:moveTo>
                  <a:cubicBezTo>
                    <a:pt x="2443368" y="24532"/>
                    <a:pt x="1200356" y="-43333"/>
                    <a:pt x="585994" y="35248"/>
                  </a:cubicBezTo>
                  <a:cubicBezTo>
                    <a:pt x="-28368" y="113829"/>
                    <a:pt x="206" y="563886"/>
                    <a:pt x="206" y="563886"/>
                  </a:cubicBezTo>
                  <a:lnTo>
                    <a:pt x="206" y="563886"/>
                  </a:lnTo>
                </a:path>
              </a:pathLst>
            </a:custGeom>
            <a:noFill/>
            <a:ln w="41275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A3CB6FF-E2E4-F745-8A54-0707A255EABA}"/>
                </a:ext>
              </a:extLst>
            </p:cNvPr>
            <p:cNvSpPr/>
            <p:nvPr/>
          </p:nvSpPr>
          <p:spPr>
            <a:xfrm rot="5400000">
              <a:off x="8468705" y="1764291"/>
              <a:ext cx="3107814" cy="3445932"/>
            </a:xfrm>
            <a:custGeom>
              <a:avLst/>
              <a:gdLst>
                <a:gd name="connsiteX0" fmla="*/ 3686381 w 3686381"/>
                <a:gd name="connsiteY0" fmla="*/ 92398 h 563886"/>
                <a:gd name="connsiteX1" fmla="*/ 585994 w 3686381"/>
                <a:gd name="connsiteY1" fmla="*/ 35248 h 563886"/>
                <a:gd name="connsiteX2" fmla="*/ 206 w 3686381"/>
                <a:gd name="connsiteY2" fmla="*/ 563886 h 563886"/>
                <a:gd name="connsiteX3" fmla="*/ 206 w 3686381"/>
                <a:gd name="connsiteY3" fmla="*/ 563886 h 5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381" h="563886">
                  <a:moveTo>
                    <a:pt x="3686381" y="92398"/>
                  </a:moveTo>
                  <a:cubicBezTo>
                    <a:pt x="2443368" y="24532"/>
                    <a:pt x="1200356" y="-43333"/>
                    <a:pt x="585994" y="35248"/>
                  </a:cubicBezTo>
                  <a:cubicBezTo>
                    <a:pt x="-28368" y="113829"/>
                    <a:pt x="206" y="563886"/>
                    <a:pt x="206" y="563886"/>
                  </a:cubicBezTo>
                  <a:lnTo>
                    <a:pt x="206" y="563886"/>
                  </a:lnTo>
                </a:path>
              </a:pathLst>
            </a:custGeom>
            <a:noFill/>
            <a:ln w="41275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BA44155-717E-6345-80ED-F7E6714DEEF8}"/>
                </a:ext>
              </a:extLst>
            </p:cNvPr>
            <p:cNvSpPr/>
            <p:nvPr/>
          </p:nvSpPr>
          <p:spPr>
            <a:xfrm rot="11588876">
              <a:off x="5521090" y="5379386"/>
              <a:ext cx="4929429" cy="406996"/>
            </a:xfrm>
            <a:custGeom>
              <a:avLst/>
              <a:gdLst>
                <a:gd name="connsiteX0" fmla="*/ 3686381 w 3686381"/>
                <a:gd name="connsiteY0" fmla="*/ 92398 h 563886"/>
                <a:gd name="connsiteX1" fmla="*/ 585994 w 3686381"/>
                <a:gd name="connsiteY1" fmla="*/ 35248 h 563886"/>
                <a:gd name="connsiteX2" fmla="*/ 206 w 3686381"/>
                <a:gd name="connsiteY2" fmla="*/ 563886 h 563886"/>
                <a:gd name="connsiteX3" fmla="*/ 206 w 3686381"/>
                <a:gd name="connsiteY3" fmla="*/ 563886 h 5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381" h="563886">
                  <a:moveTo>
                    <a:pt x="3686381" y="92398"/>
                  </a:moveTo>
                  <a:cubicBezTo>
                    <a:pt x="2443368" y="24532"/>
                    <a:pt x="1200356" y="-43333"/>
                    <a:pt x="585994" y="35248"/>
                  </a:cubicBezTo>
                  <a:cubicBezTo>
                    <a:pt x="-28368" y="113829"/>
                    <a:pt x="206" y="563886"/>
                    <a:pt x="206" y="563886"/>
                  </a:cubicBezTo>
                  <a:lnTo>
                    <a:pt x="206" y="563886"/>
                  </a:lnTo>
                </a:path>
              </a:pathLst>
            </a:custGeom>
            <a:noFill/>
            <a:ln w="41275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6A2826A-3A5A-A44F-9385-7FCF3042899B}"/>
                </a:ext>
              </a:extLst>
            </p:cNvPr>
            <p:cNvSpPr/>
            <p:nvPr/>
          </p:nvSpPr>
          <p:spPr>
            <a:xfrm rot="19633877">
              <a:off x="1625866" y="3467678"/>
              <a:ext cx="2851634" cy="356376"/>
            </a:xfrm>
            <a:custGeom>
              <a:avLst/>
              <a:gdLst>
                <a:gd name="connsiteX0" fmla="*/ 3686381 w 3686381"/>
                <a:gd name="connsiteY0" fmla="*/ 92398 h 563886"/>
                <a:gd name="connsiteX1" fmla="*/ 585994 w 3686381"/>
                <a:gd name="connsiteY1" fmla="*/ 35248 h 563886"/>
                <a:gd name="connsiteX2" fmla="*/ 206 w 3686381"/>
                <a:gd name="connsiteY2" fmla="*/ 563886 h 563886"/>
                <a:gd name="connsiteX3" fmla="*/ 206 w 3686381"/>
                <a:gd name="connsiteY3" fmla="*/ 563886 h 56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381" h="563886">
                  <a:moveTo>
                    <a:pt x="3686381" y="92398"/>
                  </a:moveTo>
                  <a:cubicBezTo>
                    <a:pt x="2443368" y="24532"/>
                    <a:pt x="1200356" y="-43333"/>
                    <a:pt x="585994" y="35248"/>
                  </a:cubicBezTo>
                  <a:cubicBezTo>
                    <a:pt x="-28368" y="113829"/>
                    <a:pt x="206" y="563886"/>
                    <a:pt x="206" y="563886"/>
                  </a:cubicBezTo>
                  <a:lnTo>
                    <a:pt x="206" y="563886"/>
                  </a:lnTo>
                </a:path>
              </a:pathLst>
            </a:custGeom>
            <a:noFill/>
            <a:ln w="41275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063502-8FB7-3042-9C41-AD8C724571D1}"/>
                </a:ext>
              </a:extLst>
            </p:cNvPr>
            <p:cNvSpPr txBox="1"/>
            <p:nvPr/>
          </p:nvSpPr>
          <p:spPr>
            <a:xfrm>
              <a:off x="6164716" y="1576118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pic>
          <p:nvPicPr>
            <p:cNvPr id="40" name="Graphic 39" descr="Trophy">
              <a:extLst>
                <a:ext uri="{FF2B5EF4-FFF2-40B4-BE49-F238E27FC236}">
                  <a16:creationId xmlns:a16="http://schemas.microsoft.com/office/drawing/2014/main" id="{A0728C23-6DB0-0547-96B5-10BAAD64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230" y="3495155"/>
              <a:ext cx="989138" cy="989138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B8088D-930D-EE41-BDB5-9F1F097C1F6B}"/>
                </a:ext>
              </a:extLst>
            </p:cNvPr>
            <p:cNvCxnSpPr>
              <a:cxnSpLocks/>
            </p:cNvCxnSpPr>
            <p:nvPr/>
          </p:nvCxnSpPr>
          <p:spPr>
            <a:xfrm>
              <a:off x="4470970" y="2646340"/>
              <a:ext cx="192898" cy="922161"/>
            </a:xfrm>
            <a:prstGeom prst="straightConnector1">
              <a:avLst/>
            </a:prstGeom>
            <a:ln w="444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F7668F-0BD6-4146-AB21-837FD8B6D56A}"/>
                </a:ext>
              </a:extLst>
            </p:cNvPr>
            <p:cNvSpPr txBox="1"/>
            <p:nvPr/>
          </p:nvSpPr>
          <p:spPr>
            <a:xfrm rot="4641235">
              <a:off x="4467794" y="283067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397D2F-E33C-0D4B-9209-BCD10C2408A1}"/>
                </a:ext>
              </a:extLst>
            </p:cNvPr>
            <p:cNvSpPr txBox="1"/>
            <p:nvPr/>
          </p:nvSpPr>
          <p:spPr>
            <a:xfrm rot="3426884">
              <a:off x="8629965" y="226325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04EB10-0D6B-DA4C-8246-1D50979EE5B7}"/>
                </a:ext>
              </a:extLst>
            </p:cNvPr>
            <p:cNvSpPr txBox="1"/>
            <p:nvPr/>
          </p:nvSpPr>
          <p:spPr>
            <a:xfrm rot="791307">
              <a:off x="9968639" y="1695602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A1AA0-586F-CE4C-9473-CE007094082A}"/>
              </a:ext>
            </a:extLst>
          </p:cNvPr>
          <p:cNvSpPr/>
          <p:nvPr/>
        </p:nvSpPr>
        <p:spPr>
          <a:xfrm>
            <a:off x="258805" y="6118227"/>
            <a:ext cx="7943850" cy="620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Depending on how big the code I’m trying to optimize is, I sometimes do this on one function at a time, starting with the inner most functions used.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69EA12-0175-D944-9B18-1DAB5C24BD9D}"/>
              </a:ext>
            </a:extLst>
          </p:cNvPr>
          <p:cNvSpPr txBox="1"/>
          <p:nvPr/>
        </p:nvSpPr>
        <p:spPr>
          <a:xfrm>
            <a:off x="11229975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545AA3-26AA-ED44-A2A1-884E95798EF5}"/>
              </a:ext>
            </a:extLst>
          </p:cNvPr>
          <p:cNvGrpSpPr/>
          <p:nvPr/>
        </p:nvGrpSpPr>
        <p:grpSpPr>
          <a:xfrm>
            <a:off x="8528941" y="6252222"/>
            <a:ext cx="1993987" cy="365760"/>
            <a:chOff x="8293109" y="5643568"/>
            <a:chExt cx="1993987" cy="3657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D1F759-A010-004C-8B7B-DDAA08856DB8}"/>
                </a:ext>
              </a:extLst>
            </p:cNvPr>
            <p:cNvSpPr txBox="1"/>
            <p:nvPr/>
          </p:nvSpPr>
          <p:spPr>
            <a:xfrm>
              <a:off x="8828560" y="5654364"/>
              <a:ext cx="14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PT Sans" panose="020B0503020203020204" pitchFamily="34" charset="77"/>
                </a:rPr>
                <a:t>@nassarhuda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F5C287A-1308-F741-BBB0-1E747EB4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93109" y="5643568"/>
              <a:ext cx="365760" cy="365760"/>
            </a:xfrm>
            <a:prstGeom prst="rect">
              <a:avLst/>
            </a:prstGeom>
            <a:noFill/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0C52474-F1A4-614F-8E0E-877C81CC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encilGrayscale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9517" y="5670834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488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CE234-7748-514E-BE8D-E797019994B0}"/>
              </a:ext>
            </a:extLst>
          </p:cNvPr>
          <p:cNvSpPr txBox="1"/>
          <p:nvPr/>
        </p:nvSpPr>
        <p:spPr>
          <a:xfrm>
            <a:off x="3014662" y="2728913"/>
            <a:ext cx="4077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[Break]</a:t>
            </a:r>
          </a:p>
          <a:p>
            <a:r>
              <a:rPr lang="en-US" sz="4400" dirty="0">
                <a:solidFill>
                  <a:schemeClr val="bg1"/>
                </a:solidFill>
              </a:rPr>
              <a:t>Back at: 9:30 PST</a:t>
            </a:r>
          </a:p>
        </p:txBody>
      </p:sp>
    </p:spTree>
    <p:extLst>
      <p:ext uri="{BB962C8B-B14F-4D97-AF65-F5344CB8AC3E}">
        <p14:creationId xmlns:p14="http://schemas.microsoft.com/office/powerpoint/2010/main" val="36472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4974</TotalTime>
  <Words>413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Calibri</vt:lpstr>
      <vt:lpstr>Calibri Light</vt:lpstr>
      <vt:lpstr>Noteworthy Light</vt:lpstr>
      <vt:lpstr>PT Sans</vt:lpstr>
      <vt:lpstr>Office Theme</vt:lpstr>
      <vt:lpstr>Making your Julia code faster and compatible with non-Julia code.</vt:lpstr>
      <vt:lpstr>How the next 210 minutes will be structured</vt:lpstr>
      <vt:lpstr>PowerPoint Presentation</vt:lpstr>
      <vt:lpstr>PowerPoint Presentation</vt:lpstr>
      <vt:lpstr>How I write my code… when I care about performance [Confession: sometimes I don’t]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your Julia code faster and compatible with non-Julia code.</dc:title>
  <dc:creator>Huda Nassar</dc:creator>
  <cp:lastModifiedBy>Huda Nassar</cp:lastModifiedBy>
  <cp:revision>8</cp:revision>
  <dcterms:created xsi:type="dcterms:W3CDTF">2020-07-24T05:33:47Z</dcterms:created>
  <dcterms:modified xsi:type="dcterms:W3CDTF">2020-07-28T16:17:10Z</dcterms:modified>
</cp:coreProperties>
</file>