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61" r:id="rId3"/>
    <p:sldId id="264" r:id="rId4"/>
    <p:sldId id="263" r:id="rId5"/>
    <p:sldId id="260" r:id="rId6"/>
    <p:sldId id="262" r:id="rId7"/>
    <p:sldId id="268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71186E"/>
    <a:srgbClr val="CC0000"/>
    <a:srgbClr val="8E36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31" autoAdjust="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ED16C-7F37-4DC7-B8F1-9D16A60EC284}" type="datetimeFigureOut">
              <a:rPr lang="es-MX" smtClean="0"/>
              <a:t>17/10/2019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7DB8A-DE48-4C4B-9691-4CDC1780F3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8446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7DB8A-DE48-4C4B-9691-4CDC1780F37F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249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293F68D-F07E-49CB-A8A8-B4B9C1B253F0}" type="datetimeFigureOut">
              <a:rPr lang="es-MX" smtClean="0"/>
              <a:t>17/10/2019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BBE7EA6-AA1E-422A-A06B-87D1E18434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5179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F68D-F07E-49CB-A8A8-B4B9C1B253F0}" type="datetimeFigureOut">
              <a:rPr lang="es-MX" smtClean="0"/>
              <a:t>17/10/2019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7EA6-AA1E-422A-A06B-87D1E18434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908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F68D-F07E-49CB-A8A8-B4B9C1B253F0}" type="datetimeFigureOut">
              <a:rPr lang="es-MX" smtClean="0"/>
              <a:t>17/10/2019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7EA6-AA1E-422A-A06B-87D1E18434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0959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F68D-F07E-49CB-A8A8-B4B9C1B253F0}" type="datetimeFigureOut">
              <a:rPr lang="es-MX" smtClean="0"/>
              <a:t>17/10/2019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7EA6-AA1E-422A-A06B-87D1E18434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1443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F68D-F07E-49CB-A8A8-B4B9C1B253F0}" type="datetimeFigureOut">
              <a:rPr lang="es-MX" smtClean="0"/>
              <a:t>17/10/2019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7EA6-AA1E-422A-A06B-87D1E18434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8505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F68D-F07E-49CB-A8A8-B4B9C1B253F0}" type="datetimeFigureOut">
              <a:rPr lang="es-MX" smtClean="0"/>
              <a:t>17/10/2019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7EA6-AA1E-422A-A06B-87D1E18434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6447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F68D-F07E-49CB-A8A8-B4B9C1B253F0}" type="datetimeFigureOut">
              <a:rPr lang="es-MX" smtClean="0"/>
              <a:t>17/10/2019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7EA6-AA1E-422A-A06B-87D1E18434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1083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293F68D-F07E-49CB-A8A8-B4B9C1B253F0}" type="datetimeFigureOut">
              <a:rPr lang="es-MX" smtClean="0"/>
              <a:t>17/10/2019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7EA6-AA1E-422A-A06B-87D1E18434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14905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293F68D-F07E-49CB-A8A8-B4B9C1B253F0}" type="datetimeFigureOut">
              <a:rPr lang="es-MX" smtClean="0"/>
              <a:t>17/10/2019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7EA6-AA1E-422A-A06B-87D1E18434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1993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F68D-F07E-49CB-A8A8-B4B9C1B253F0}" type="datetimeFigureOut">
              <a:rPr lang="es-MX" smtClean="0"/>
              <a:t>17/10/2019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7EA6-AA1E-422A-A06B-87D1E18434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0502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F68D-F07E-49CB-A8A8-B4B9C1B253F0}" type="datetimeFigureOut">
              <a:rPr lang="es-MX" smtClean="0"/>
              <a:t>17/10/2019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7EA6-AA1E-422A-A06B-87D1E18434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3608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F68D-F07E-49CB-A8A8-B4B9C1B253F0}" type="datetimeFigureOut">
              <a:rPr lang="es-MX" smtClean="0"/>
              <a:t>17/10/2019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7EA6-AA1E-422A-A06B-87D1E18434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027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F68D-F07E-49CB-A8A8-B4B9C1B253F0}" type="datetimeFigureOut">
              <a:rPr lang="es-MX" smtClean="0"/>
              <a:t>17/10/2019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7EA6-AA1E-422A-A06B-87D1E18434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970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F68D-F07E-49CB-A8A8-B4B9C1B253F0}" type="datetimeFigureOut">
              <a:rPr lang="es-MX" smtClean="0"/>
              <a:t>17/10/2019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7EA6-AA1E-422A-A06B-87D1E18434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1384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F68D-F07E-49CB-A8A8-B4B9C1B253F0}" type="datetimeFigureOut">
              <a:rPr lang="es-MX" smtClean="0"/>
              <a:t>17/10/2019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7EA6-AA1E-422A-A06B-87D1E18434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6945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F68D-F07E-49CB-A8A8-B4B9C1B253F0}" type="datetimeFigureOut">
              <a:rPr lang="es-MX" smtClean="0"/>
              <a:t>17/10/2019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7EA6-AA1E-422A-A06B-87D1E18434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9359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F68D-F07E-49CB-A8A8-B4B9C1B253F0}" type="datetimeFigureOut">
              <a:rPr lang="es-MX" smtClean="0"/>
              <a:t>17/10/2019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7EA6-AA1E-422A-A06B-87D1E18434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9737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293F68D-F07E-49CB-A8A8-B4B9C1B253F0}" type="datetimeFigureOut">
              <a:rPr lang="es-MX" smtClean="0"/>
              <a:t>17/10/2019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s-MX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BBE7EA6-AA1E-422A-A06B-87D1E18434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492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ADO PREMIUM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72368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544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ADO PREMIUM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57308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5071527"/>
            <a:ext cx="8825659" cy="566738"/>
          </a:xfrm>
        </p:spPr>
        <p:txBody>
          <a:bodyPr>
            <a:noAutofit/>
          </a:bodyPr>
          <a:lstStyle/>
          <a:p>
            <a:r>
              <a:rPr lang="es-MX" sz="6600" dirty="0" smtClean="0"/>
              <a:t>EVA</a:t>
            </a:r>
            <a:endParaRPr lang="es-MX" sz="66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MX" sz="2400" dirty="0" smtClean="0"/>
              <a:t>Estudiante</a:t>
            </a:r>
            <a:endParaRPr lang="es-MX" sz="24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" y="432716"/>
            <a:ext cx="6037580" cy="350569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8" name="Rectángulo 7"/>
          <p:cNvSpPr/>
          <p:nvPr/>
        </p:nvSpPr>
        <p:spPr>
          <a:xfrm>
            <a:off x="6019800" y="1181100"/>
            <a:ext cx="3505200" cy="8001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Maximo</a:t>
            </a:r>
            <a:r>
              <a:rPr lang="es-MX" dirty="0" smtClean="0"/>
              <a:t> provecho del tiempo</a:t>
            </a:r>
            <a:endParaRPr lang="es-MX" dirty="0"/>
          </a:p>
        </p:txBody>
      </p:sp>
      <p:sp>
        <p:nvSpPr>
          <p:cNvPr id="9" name="Rectángulo 8"/>
          <p:cNvSpPr/>
          <p:nvPr/>
        </p:nvSpPr>
        <p:spPr>
          <a:xfrm>
            <a:off x="6019800" y="219112"/>
            <a:ext cx="3505200" cy="8001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Rutas cercanas de su escuela</a:t>
            </a:r>
            <a:endParaRPr lang="es-MX" dirty="0"/>
          </a:p>
        </p:txBody>
      </p:sp>
      <p:sp>
        <p:nvSpPr>
          <p:cNvPr id="10" name="Rectángulo 9"/>
          <p:cNvSpPr/>
          <p:nvPr/>
        </p:nvSpPr>
        <p:spPr>
          <a:xfrm>
            <a:off x="6019800" y="2245270"/>
            <a:ext cx="3505200" cy="8001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Descuento por ser estudiante</a:t>
            </a:r>
            <a:endParaRPr lang="es-MX" dirty="0"/>
          </a:p>
        </p:txBody>
      </p:sp>
      <p:sp>
        <p:nvSpPr>
          <p:cNvPr id="11" name="Rectángulo 10"/>
          <p:cNvSpPr/>
          <p:nvPr/>
        </p:nvSpPr>
        <p:spPr>
          <a:xfrm>
            <a:off x="6019800" y="3198640"/>
            <a:ext cx="3505200" cy="8001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Precios bajos </a:t>
            </a:r>
            <a:r>
              <a:rPr lang="es-MX" dirty="0" err="1" smtClean="0"/>
              <a:t>instantaneos</a:t>
            </a:r>
            <a:endParaRPr lang="es-MX" dirty="0"/>
          </a:p>
        </p:txBody>
      </p:sp>
      <p:sp>
        <p:nvSpPr>
          <p:cNvPr id="12" name="Rectángulo 11"/>
          <p:cNvSpPr/>
          <p:nvPr/>
        </p:nvSpPr>
        <p:spPr>
          <a:xfrm>
            <a:off x="9884568" y="2138468"/>
            <a:ext cx="1766888" cy="2136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/>
          <p:cNvSpPr/>
          <p:nvPr/>
        </p:nvSpPr>
        <p:spPr>
          <a:xfrm>
            <a:off x="9884568" y="3175545"/>
            <a:ext cx="1766888" cy="2136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CuadroTexto 13"/>
          <p:cNvSpPr txBox="1"/>
          <p:nvPr/>
        </p:nvSpPr>
        <p:spPr>
          <a:xfrm>
            <a:off x="9940924" y="2494044"/>
            <a:ext cx="1580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accent1"/>
                </a:solidFill>
              </a:rPr>
              <a:t>Lealtad a  la marca</a:t>
            </a:r>
            <a:endParaRPr lang="es-MX" dirty="0">
              <a:solidFill>
                <a:schemeClr val="accent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9884568" y="2134267"/>
            <a:ext cx="1469232" cy="217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CuadroTexto 15"/>
          <p:cNvSpPr txBox="1"/>
          <p:nvPr/>
        </p:nvSpPr>
        <p:spPr>
          <a:xfrm>
            <a:off x="9977834" y="1693949"/>
            <a:ext cx="158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accent1"/>
                </a:solidFill>
              </a:rPr>
              <a:t>Precio</a:t>
            </a:r>
            <a:endParaRPr lang="es-MX" dirty="0">
              <a:solidFill>
                <a:schemeClr val="accent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9884568" y="3196402"/>
            <a:ext cx="333376" cy="19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1310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eurón 5"/>
          <p:cNvSpPr/>
          <p:nvPr/>
        </p:nvSpPr>
        <p:spPr>
          <a:xfrm>
            <a:off x="127000" y="1435100"/>
            <a:ext cx="3403600" cy="1054100"/>
          </a:xfrm>
          <a:prstGeom prst="chevr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Exploración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7" name="Cheurón 6"/>
          <p:cNvSpPr/>
          <p:nvPr/>
        </p:nvSpPr>
        <p:spPr>
          <a:xfrm>
            <a:off x="4254500" y="1435100"/>
            <a:ext cx="3403600" cy="1054100"/>
          </a:xfrm>
          <a:prstGeom prst="chevr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Compra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8" name="Cheurón 7"/>
          <p:cNvSpPr/>
          <p:nvPr/>
        </p:nvSpPr>
        <p:spPr>
          <a:xfrm>
            <a:off x="8382000" y="1435100"/>
            <a:ext cx="3403600" cy="1054100"/>
          </a:xfrm>
          <a:prstGeom prst="chevr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>
                <a:solidFill>
                  <a:schemeClr val="bg1"/>
                </a:solidFill>
              </a:rPr>
              <a:t>Preabordaje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27000" y="2997200"/>
            <a:ext cx="3073400" cy="1384300"/>
          </a:xfrm>
          <a:prstGeom prst="rect">
            <a:avLst/>
          </a:prstGeom>
          <a:solidFill>
            <a:srgbClr val="99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Deseo un precio accesible y una ruta rápida para llegar a mi destino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4419600" y="2959100"/>
            <a:ext cx="3073400" cy="685800"/>
          </a:xfrm>
          <a:prstGeom prst="rect">
            <a:avLst/>
          </a:prstGeom>
          <a:solidFill>
            <a:srgbClr val="99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Quiero que la compra no tarde y sea sencilla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4419600" y="4025900"/>
            <a:ext cx="3073400" cy="685800"/>
          </a:xfrm>
          <a:prstGeom prst="rect">
            <a:avLst/>
          </a:prstGeom>
          <a:solidFill>
            <a:srgbClr val="99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¿Qué modalidades de pago tengo?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4419600" y="4978400"/>
            <a:ext cx="3073400" cy="685800"/>
          </a:xfrm>
          <a:prstGeom prst="rect">
            <a:avLst/>
          </a:prstGeom>
          <a:solidFill>
            <a:srgbClr val="99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¿Qué servicios están </a:t>
            </a:r>
            <a:r>
              <a:rPr lang="es-MX" dirty="0" err="1" smtClean="0"/>
              <a:t>incluiddos</a:t>
            </a:r>
            <a:endParaRPr lang="es-MX" dirty="0" smtClean="0"/>
          </a:p>
        </p:txBody>
      </p:sp>
      <p:sp>
        <p:nvSpPr>
          <p:cNvPr id="15" name="Rectángulo 14"/>
          <p:cNvSpPr/>
          <p:nvPr/>
        </p:nvSpPr>
        <p:spPr>
          <a:xfrm>
            <a:off x="4419600" y="5930900"/>
            <a:ext cx="3073400" cy="685800"/>
          </a:xfrm>
          <a:prstGeom prst="rect">
            <a:avLst/>
          </a:prstGeom>
          <a:solidFill>
            <a:srgbClr val="99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Necesito un precio que me corresponde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8394700" y="2997200"/>
            <a:ext cx="3073400" cy="685800"/>
          </a:xfrm>
          <a:prstGeom prst="rect">
            <a:avLst/>
          </a:prstGeom>
          <a:solidFill>
            <a:srgbClr val="99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¿Que tengo que hacer para abordar? 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8394700" y="4191000"/>
            <a:ext cx="3073400" cy="685800"/>
          </a:xfrm>
          <a:prstGeom prst="rect">
            <a:avLst/>
          </a:prstGeom>
          <a:solidFill>
            <a:srgbClr val="99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Quiero que el abordaje sea fluido</a:t>
            </a:r>
          </a:p>
        </p:txBody>
      </p:sp>
    </p:spTree>
    <p:extLst>
      <p:ext uri="{BB962C8B-B14F-4D97-AF65-F5344CB8AC3E}">
        <p14:creationId xmlns:p14="http://schemas.microsoft.com/office/powerpoint/2010/main" val="1908201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764858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s-MX" sz="3200" dirty="0" smtClean="0"/>
              <a:t>       Suscripción mensual (estudiantes)</a:t>
            </a:r>
          </a:p>
          <a:p>
            <a:pPr algn="ctr">
              <a:lnSpc>
                <a:spcPct val="150000"/>
              </a:lnSpc>
            </a:pPr>
            <a:endParaRPr lang="es-MX" dirty="0" smtClean="0"/>
          </a:p>
          <a:p>
            <a:pPr>
              <a:lnSpc>
                <a:spcPct val="150000"/>
              </a:lnSpc>
            </a:pPr>
            <a:r>
              <a:rPr lang="es-MX" dirty="0" smtClean="0"/>
              <a:t>-</a:t>
            </a:r>
            <a:r>
              <a:rPr lang="es-MX" sz="2800" dirty="0" smtClean="0"/>
              <a:t>Viaje redondo de lunes a viernes</a:t>
            </a:r>
            <a:endParaRPr lang="es-MX" sz="2800" dirty="0" smtClean="0"/>
          </a:p>
          <a:p>
            <a:pPr>
              <a:lnSpc>
                <a:spcPct val="150000"/>
              </a:lnSpc>
            </a:pPr>
            <a:r>
              <a:rPr lang="es-MX" sz="2800" dirty="0" smtClean="0"/>
              <a:t>-Descuento (% por compra anticipada)</a:t>
            </a:r>
          </a:p>
          <a:p>
            <a:pPr>
              <a:lnSpc>
                <a:spcPct val="150000"/>
              </a:lnSpc>
            </a:pPr>
            <a:r>
              <a:rPr lang="es-MX" sz="2800" dirty="0" smtClean="0"/>
              <a:t>-Pase directo de abordaje</a:t>
            </a:r>
          </a:p>
          <a:p>
            <a:pPr>
              <a:lnSpc>
                <a:spcPct val="150000"/>
              </a:lnSpc>
            </a:pPr>
            <a:r>
              <a:rPr lang="es-MX" sz="2800" dirty="0"/>
              <a:t>-</a:t>
            </a:r>
            <a:r>
              <a:rPr lang="es-MX" sz="2800" dirty="0" smtClean="0"/>
              <a:t>Snack: 6-8 am</a:t>
            </a:r>
          </a:p>
          <a:p>
            <a:pPr>
              <a:lnSpc>
                <a:spcPct val="150000"/>
              </a:lnSpc>
            </a:pPr>
            <a:r>
              <a:rPr lang="es-MX" sz="2800" dirty="0" smtClean="0"/>
              <a:t>-Comprando 6 meses al hilo (vacaciones):</a:t>
            </a:r>
          </a:p>
          <a:p>
            <a:pPr>
              <a:lnSpc>
                <a:spcPct val="150000"/>
              </a:lnSpc>
            </a:pPr>
            <a:r>
              <a:rPr lang="es-MX" sz="2800" dirty="0" smtClean="0"/>
              <a:t>Viaje redondo a cualquier destino ADO</a:t>
            </a:r>
          </a:p>
          <a:p>
            <a:pPr>
              <a:lnSpc>
                <a:spcPct val="150000"/>
              </a:lnSpc>
            </a:pPr>
            <a:endParaRPr lang="es-MX" sz="2800" dirty="0" smtClean="0"/>
          </a:p>
          <a:p>
            <a:pPr algn="ctr">
              <a:lnSpc>
                <a:spcPct val="150000"/>
              </a:lnSpc>
            </a:pPr>
            <a:endParaRPr lang="es-MX" dirty="0" smtClean="0"/>
          </a:p>
          <a:p>
            <a:pPr algn="ctr">
              <a:lnSpc>
                <a:spcPct val="150000"/>
              </a:lnSpc>
            </a:pP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1600" y="138112"/>
            <a:ext cx="1055688" cy="1055688"/>
          </a:xfrm>
          <a:prstGeom prst="rect">
            <a:avLst/>
          </a:prstGeom>
        </p:spPr>
      </p:pic>
      <p:pic>
        <p:nvPicPr>
          <p:cNvPr id="1032" name="Picture 8" descr="Money-Mouth Face on Apple iOS 13.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383" y="2066924"/>
            <a:ext cx="711199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Backpack on Apple iOS 13.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573341"/>
            <a:ext cx="855658" cy="85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Sandwich on Apple iOS 13.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175" y="3302000"/>
            <a:ext cx="965200" cy="96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Beach With Umbrella on Apple iOS 13.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558" y="5509417"/>
            <a:ext cx="1163641" cy="1163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Bus on Google Android 10.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982" y="923923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Guitar on Apple iOS 13.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157" y="5509417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561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7648582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s-MX" sz="3200" dirty="0" smtClean="0"/>
              <a:t>       Suscripción Lite (estudiantes)</a:t>
            </a:r>
          </a:p>
          <a:p>
            <a:pPr algn="ctr">
              <a:lnSpc>
                <a:spcPct val="150000"/>
              </a:lnSpc>
            </a:pPr>
            <a:endParaRPr lang="es-MX" dirty="0" smtClean="0"/>
          </a:p>
          <a:p>
            <a:pPr>
              <a:lnSpc>
                <a:spcPct val="150000"/>
              </a:lnSpc>
            </a:pPr>
            <a:r>
              <a:rPr lang="es-MX" dirty="0" smtClean="0"/>
              <a:t>-</a:t>
            </a:r>
            <a:r>
              <a:rPr lang="es-MX" sz="2800" dirty="0" smtClean="0"/>
              <a:t>Viaje redondo </a:t>
            </a:r>
            <a:r>
              <a:rPr lang="es-MX" sz="2800" dirty="0" smtClean="0">
                <a:solidFill>
                  <a:schemeClr val="tx1"/>
                </a:solidFill>
              </a:rPr>
              <a:t>semanal o mensual</a:t>
            </a:r>
            <a:endParaRPr lang="es-MX" sz="28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s-MX" sz="2800" dirty="0" smtClean="0"/>
              <a:t>-Descuento (% por compra anticipada)</a:t>
            </a:r>
          </a:p>
          <a:p>
            <a:pPr>
              <a:lnSpc>
                <a:spcPct val="150000"/>
              </a:lnSpc>
            </a:pPr>
            <a:r>
              <a:rPr lang="es-MX" sz="2800" dirty="0" smtClean="0"/>
              <a:t>-Abordaje directo</a:t>
            </a:r>
          </a:p>
          <a:p>
            <a:pPr>
              <a:lnSpc>
                <a:spcPct val="150000"/>
              </a:lnSpc>
            </a:pPr>
            <a:r>
              <a:rPr lang="es-MX" sz="2800" dirty="0"/>
              <a:t>-</a:t>
            </a:r>
            <a:r>
              <a:rPr lang="es-MX" sz="2800" dirty="0" smtClean="0"/>
              <a:t>Snack: 6-8 am</a:t>
            </a:r>
          </a:p>
          <a:p>
            <a:pPr>
              <a:lnSpc>
                <a:spcPct val="150000"/>
              </a:lnSpc>
            </a:pPr>
            <a:r>
              <a:rPr lang="es-MX" sz="2800" dirty="0" smtClean="0"/>
              <a:t>-Comprando 1 año al hilo (vacaciones)</a:t>
            </a:r>
          </a:p>
          <a:p>
            <a:pPr>
              <a:lnSpc>
                <a:spcPct val="150000"/>
              </a:lnSpc>
            </a:pPr>
            <a:r>
              <a:rPr lang="es-MX" sz="2800" dirty="0" smtClean="0"/>
              <a:t>Precio preferente en la siguiente compra:</a:t>
            </a:r>
          </a:p>
          <a:p>
            <a:pPr algn="ctr">
              <a:lnSpc>
                <a:spcPct val="150000"/>
              </a:lnSpc>
            </a:pPr>
            <a:endParaRPr lang="es-MX" dirty="0" smtClean="0"/>
          </a:p>
          <a:p>
            <a:pPr algn="ctr">
              <a:lnSpc>
                <a:spcPct val="150000"/>
              </a:lnSpc>
            </a:pP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404812"/>
            <a:ext cx="1055688" cy="1055688"/>
          </a:xfrm>
          <a:prstGeom prst="rect">
            <a:avLst/>
          </a:prstGeom>
        </p:spPr>
      </p:pic>
      <p:pic>
        <p:nvPicPr>
          <p:cNvPr id="1032" name="Picture 8" descr="Money-Mouth Face on Apple iOS 13.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383" y="2279647"/>
            <a:ext cx="711199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Backpack on Apple iOS 13.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820" y="2778124"/>
            <a:ext cx="855658" cy="85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Sandwich on Apple iOS 13.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175" y="3429000"/>
            <a:ext cx="965200" cy="96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Bus on Google Android 10.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982" y="1136646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redit Card on Apple iOS 13.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675" y="5714999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Ticket on Apple iOS 13.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49" y="5611809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02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58039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Rectángulo 2"/>
          <p:cNvSpPr/>
          <p:nvPr/>
        </p:nvSpPr>
        <p:spPr>
          <a:xfrm>
            <a:off x="5784850" y="0"/>
            <a:ext cx="6407149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heurón 3"/>
          <p:cNvSpPr/>
          <p:nvPr/>
        </p:nvSpPr>
        <p:spPr>
          <a:xfrm>
            <a:off x="107950" y="115836"/>
            <a:ext cx="4127501" cy="794579"/>
          </a:xfrm>
          <a:prstGeom prst="chevr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Exploración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6" name="Cheurón 5"/>
          <p:cNvSpPr/>
          <p:nvPr/>
        </p:nvSpPr>
        <p:spPr>
          <a:xfrm>
            <a:off x="101600" y="2071492"/>
            <a:ext cx="3740150" cy="650874"/>
          </a:xfrm>
          <a:prstGeom prst="chevr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Compra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9" name="Cheurón 8"/>
          <p:cNvSpPr/>
          <p:nvPr/>
        </p:nvSpPr>
        <p:spPr>
          <a:xfrm>
            <a:off x="88899" y="4848625"/>
            <a:ext cx="3592689" cy="650475"/>
          </a:xfrm>
          <a:prstGeom prst="chevr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>
                <a:solidFill>
                  <a:schemeClr val="bg1"/>
                </a:solidFill>
              </a:rPr>
              <a:t>Preabordaje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35843" y="1097389"/>
            <a:ext cx="3098800" cy="914400"/>
          </a:xfrm>
          <a:prstGeom prst="rect">
            <a:avLst/>
          </a:prstGeom>
          <a:solidFill>
            <a:srgbClr val="99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Precio preferencial por suscripción</a:t>
            </a:r>
            <a:endParaRPr lang="es-MX" dirty="0"/>
          </a:p>
        </p:txBody>
      </p:sp>
      <p:sp>
        <p:nvSpPr>
          <p:cNvPr id="13" name="Rectángulo 12"/>
          <p:cNvSpPr/>
          <p:nvPr/>
        </p:nvSpPr>
        <p:spPr>
          <a:xfrm>
            <a:off x="170038" y="2927350"/>
            <a:ext cx="3728862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Pago mensual auto renovable</a:t>
            </a:r>
            <a:endParaRPr lang="es-MX" dirty="0"/>
          </a:p>
        </p:txBody>
      </p:sp>
      <p:sp>
        <p:nvSpPr>
          <p:cNvPr id="14" name="Rectángulo 13"/>
          <p:cNvSpPr/>
          <p:nvPr/>
        </p:nvSpPr>
        <p:spPr>
          <a:xfrm>
            <a:off x="171450" y="3845325"/>
            <a:ext cx="3740150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Beneficios prestablecidos</a:t>
            </a:r>
            <a:endParaRPr lang="es-MX" dirty="0"/>
          </a:p>
        </p:txBody>
      </p:sp>
      <p:sp>
        <p:nvSpPr>
          <p:cNvPr id="15" name="Rectángulo 14"/>
          <p:cNvSpPr/>
          <p:nvPr/>
        </p:nvSpPr>
        <p:spPr>
          <a:xfrm>
            <a:off x="171450" y="4295429"/>
            <a:ext cx="3740150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Membresía Ajustable</a:t>
            </a:r>
            <a:endParaRPr lang="es-MX" dirty="0"/>
          </a:p>
        </p:txBody>
      </p:sp>
      <p:sp>
        <p:nvSpPr>
          <p:cNvPr id="16" name="Rectángulo 15"/>
          <p:cNvSpPr/>
          <p:nvPr/>
        </p:nvSpPr>
        <p:spPr>
          <a:xfrm>
            <a:off x="170038" y="3429000"/>
            <a:ext cx="3740150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Multiples</a:t>
            </a:r>
            <a:r>
              <a:rPr lang="es-MX" dirty="0" smtClean="0"/>
              <a:t> opciones de pago</a:t>
            </a:r>
            <a:endParaRPr lang="es-MX" dirty="0"/>
          </a:p>
        </p:txBody>
      </p:sp>
      <p:sp>
        <p:nvSpPr>
          <p:cNvPr id="17" name="Rectángulo 16"/>
          <p:cNvSpPr/>
          <p:nvPr/>
        </p:nvSpPr>
        <p:spPr>
          <a:xfrm>
            <a:off x="101600" y="5660624"/>
            <a:ext cx="3740150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Notificación por app</a:t>
            </a:r>
            <a:endParaRPr lang="es-MX" dirty="0"/>
          </a:p>
        </p:txBody>
      </p:sp>
      <p:sp>
        <p:nvSpPr>
          <p:cNvPr id="19" name="Cheurón 18"/>
          <p:cNvSpPr/>
          <p:nvPr/>
        </p:nvSpPr>
        <p:spPr>
          <a:xfrm flipH="1">
            <a:off x="7996900" y="1890872"/>
            <a:ext cx="3789538" cy="792656"/>
          </a:xfrm>
          <a:prstGeom prst="chevr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Flujo de efectivo anticipado mensual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8405361" y="2683528"/>
            <a:ext cx="309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Menor riesgo y mayor certidumbre</a:t>
            </a:r>
            <a:endParaRPr lang="es-MX" dirty="0"/>
          </a:p>
        </p:txBody>
      </p:sp>
      <p:sp>
        <p:nvSpPr>
          <p:cNvPr id="21" name="Cheurón 20"/>
          <p:cNvSpPr/>
          <p:nvPr/>
        </p:nvSpPr>
        <p:spPr>
          <a:xfrm flipH="1">
            <a:off x="7939545" y="3752601"/>
            <a:ext cx="3789538" cy="792656"/>
          </a:xfrm>
          <a:prstGeom prst="chevr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Inversión recuperable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22" name="Cheurón 21"/>
          <p:cNvSpPr/>
          <p:nvPr/>
        </p:nvSpPr>
        <p:spPr>
          <a:xfrm flipH="1">
            <a:off x="7996900" y="5286377"/>
            <a:ext cx="3789538" cy="792656"/>
          </a:xfrm>
          <a:prstGeom prst="chevr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Fidelidad del cliente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8405361" y="4708527"/>
            <a:ext cx="3098800" cy="528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Alto Live Time </a:t>
            </a:r>
            <a:r>
              <a:rPr lang="es-MX" dirty="0" err="1" smtClean="0"/>
              <a:t>Value</a:t>
            </a:r>
            <a:endParaRPr lang="es-MX" dirty="0"/>
          </a:p>
        </p:txBody>
      </p:sp>
      <p:sp>
        <p:nvSpPr>
          <p:cNvPr id="23" name="Rectángulo 22"/>
          <p:cNvSpPr/>
          <p:nvPr/>
        </p:nvSpPr>
        <p:spPr>
          <a:xfrm>
            <a:off x="10361380" y="0"/>
            <a:ext cx="865420" cy="127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Cheurón 24"/>
          <p:cNvSpPr/>
          <p:nvPr/>
        </p:nvSpPr>
        <p:spPr>
          <a:xfrm flipH="1">
            <a:off x="7996900" y="95199"/>
            <a:ext cx="3789538" cy="792656"/>
          </a:xfrm>
          <a:prstGeom prst="chevr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Tracking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8482767" y="960423"/>
            <a:ext cx="3098800" cy="857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Información de primera mano del usuario</a:t>
            </a:r>
            <a:endParaRPr lang="es-MX" dirty="0"/>
          </a:p>
        </p:txBody>
      </p:sp>
      <p:sp>
        <p:nvSpPr>
          <p:cNvPr id="27" name="Rectángulo 26"/>
          <p:cNvSpPr/>
          <p:nvPr/>
        </p:nvSpPr>
        <p:spPr>
          <a:xfrm>
            <a:off x="8482767" y="6230592"/>
            <a:ext cx="3098800" cy="528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Alto </a:t>
            </a:r>
            <a:endParaRPr lang="es-MX" dirty="0"/>
          </a:p>
        </p:txBody>
      </p:sp>
      <p:pic>
        <p:nvPicPr>
          <p:cNvPr id="6148" name="Picture 4" descr="Woman on Apple iOS 13.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960" y="2606944"/>
            <a:ext cx="1193700" cy="119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470" y="2336800"/>
            <a:ext cx="2759079" cy="176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27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7648582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s-MX" sz="3200" dirty="0" smtClean="0"/>
              <a:t>Trabajadores </a:t>
            </a:r>
          </a:p>
          <a:p>
            <a:pPr algn="ctr">
              <a:lnSpc>
                <a:spcPct val="150000"/>
              </a:lnSpc>
            </a:pPr>
            <a:endParaRPr lang="es-MX" dirty="0" smtClean="0"/>
          </a:p>
          <a:p>
            <a:pPr>
              <a:lnSpc>
                <a:spcPct val="150000"/>
              </a:lnSpc>
            </a:pPr>
            <a:r>
              <a:rPr lang="es-MX" dirty="0" smtClean="0"/>
              <a:t>-</a:t>
            </a:r>
            <a:r>
              <a:rPr lang="es-MX" sz="2800" dirty="0" smtClean="0"/>
              <a:t>Viaje de negocios 3 veces al mes</a:t>
            </a:r>
            <a:endParaRPr lang="es-MX" sz="28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s-MX" sz="2800" dirty="0" smtClean="0"/>
              <a:t>-Descuento (% por compra anticipada)</a:t>
            </a:r>
          </a:p>
          <a:p>
            <a:pPr>
              <a:lnSpc>
                <a:spcPct val="150000"/>
              </a:lnSpc>
            </a:pPr>
            <a:r>
              <a:rPr lang="es-MX" sz="2800" dirty="0" smtClean="0"/>
              <a:t>-Abordaje directo</a:t>
            </a:r>
          </a:p>
          <a:p>
            <a:pPr>
              <a:lnSpc>
                <a:spcPct val="150000"/>
              </a:lnSpc>
            </a:pPr>
            <a:r>
              <a:rPr lang="es-MX" sz="2800" dirty="0" smtClean="0"/>
              <a:t>-Documentación con 6 </a:t>
            </a:r>
            <a:r>
              <a:rPr lang="es-MX" sz="2800" dirty="0" err="1" smtClean="0"/>
              <a:t>hrs</a:t>
            </a:r>
            <a:r>
              <a:rPr lang="es-MX" sz="2800" dirty="0" smtClean="0"/>
              <a:t> de anticipo</a:t>
            </a:r>
          </a:p>
          <a:p>
            <a:pPr>
              <a:lnSpc>
                <a:spcPct val="150000"/>
              </a:lnSpc>
            </a:pPr>
            <a:r>
              <a:rPr lang="es-MX" sz="2800" dirty="0" smtClean="0"/>
              <a:t>-Transporte de la terminal a hotel/</a:t>
            </a:r>
            <a:r>
              <a:rPr lang="es-MX" sz="2800" dirty="0" err="1" smtClean="0"/>
              <a:t>airbnb</a:t>
            </a:r>
            <a:endParaRPr lang="es-MX" sz="2800" dirty="0" smtClean="0"/>
          </a:p>
          <a:p>
            <a:pPr>
              <a:lnSpc>
                <a:spcPct val="150000"/>
              </a:lnSpc>
            </a:pPr>
            <a:r>
              <a:rPr lang="es-MX" sz="2800" dirty="0" smtClean="0"/>
              <a:t>-Comprando  meses al hilo (vacaciones)</a:t>
            </a:r>
          </a:p>
          <a:p>
            <a:pPr>
              <a:lnSpc>
                <a:spcPct val="150000"/>
              </a:lnSpc>
            </a:pPr>
            <a:r>
              <a:rPr lang="es-MX" sz="2800" dirty="0" smtClean="0"/>
              <a:t>Precio preferente en la siguiente compra:</a:t>
            </a:r>
          </a:p>
          <a:p>
            <a:pPr algn="ctr">
              <a:lnSpc>
                <a:spcPct val="150000"/>
              </a:lnSpc>
            </a:pPr>
            <a:endParaRPr lang="es-MX" dirty="0" smtClean="0"/>
          </a:p>
          <a:p>
            <a:pPr algn="ctr">
              <a:lnSpc>
                <a:spcPct val="150000"/>
              </a:lnSpc>
            </a:pPr>
            <a:endParaRPr lang="es-MX" dirty="0"/>
          </a:p>
        </p:txBody>
      </p:sp>
      <p:pic>
        <p:nvPicPr>
          <p:cNvPr id="2052" name="Picture 4" descr="Credit Card on Apple iOS 13.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675" y="5714999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Ticket on Apple iOS 13.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49" y="5611809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Briefcase on Apple iOS 13.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75" y="-24611"/>
            <a:ext cx="1256510" cy="125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uggage on Apple iOS 13.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226" y="3263104"/>
            <a:ext cx="868356" cy="868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Bus on Twitter Twemoji 12.1.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260" y="797307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Money Bag on Samsung One UI 1.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437" y="1846057"/>
            <a:ext cx="907646" cy="907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57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2700" y="0"/>
            <a:ext cx="7464095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s-MX" sz="3200" dirty="0" smtClean="0"/>
              <a:t>Tarjeta de puntos     </a:t>
            </a:r>
          </a:p>
          <a:p>
            <a:pPr algn="ctr">
              <a:lnSpc>
                <a:spcPct val="150000"/>
              </a:lnSpc>
            </a:pPr>
            <a:r>
              <a:rPr lang="es-MX" sz="3200" dirty="0" smtClean="0"/>
              <a:t>   </a:t>
            </a:r>
          </a:p>
          <a:p>
            <a:pPr>
              <a:lnSpc>
                <a:spcPct val="150000"/>
              </a:lnSpc>
            </a:pPr>
            <a:r>
              <a:rPr lang="es-MX" sz="3200" dirty="0" smtClean="0"/>
              <a:t>Gana kilómetros por cada viaje que hagas.         </a:t>
            </a:r>
          </a:p>
          <a:p>
            <a:pPr>
              <a:lnSpc>
                <a:spcPct val="150000"/>
              </a:lnSpc>
            </a:pPr>
            <a:r>
              <a:rPr lang="es-MX" sz="2400" dirty="0" smtClean="0"/>
              <a:t>¿Cómo funciona?</a:t>
            </a:r>
          </a:p>
          <a:p>
            <a:pPr>
              <a:lnSpc>
                <a:spcPct val="150000"/>
              </a:lnSpc>
            </a:pPr>
            <a:r>
              <a:rPr lang="es-MX" sz="2000" dirty="0" smtClean="0"/>
              <a:t>-Acumulables a 2 años.  </a:t>
            </a:r>
          </a:p>
          <a:p>
            <a:pPr>
              <a:lnSpc>
                <a:spcPct val="150000"/>
              </a:lnSpc>
            </a:pPr>
            <a:r>
              <a:rPr lang="es-MX" sz="2000" dirty="0" smtClean="0"/>
              <a:t>-No son transferibles</a:t>
            </a:r>
          </a:p>
          <a:p>
            <a:pPr>
              <a:lnSpc>
                <a:spcPct val="150000"/>
              </a:lnSpc>
            </a:pPr>
            <a:r>
              <a:rPr lang="es-MX" sz="2000" dirty="0" smtClean="0"/>
              <a:t>Beneficios por línea:</a:t>
            </a:r>
          </a:p>
          <a:p>
            <a:pPr>
              <a:lnSpc>
                <a:spcPct val="150000"/>
              </a:lnSpc>
            </a:pPr>
            <a:r>
              <a:rPr lang="es-MX" sz="2000" dirty="0" smtClean="0"/>
              <a:t>Descuento (% por compra anticipada)</a:t>
            </a:r>
          </a:p>
          <a:p>
            <a:pPr>
              <a:lnSpc>
                <a:spcPct val="150000"/>
              </a:lnSpc>
            </a:pPr>
            <a:r>
              <a:rPr lang="es-MX" sz="2000" dirty="0" smtClean="0"/>
              <a:t>ADO: 1km por cada 30 pesos gastados</a:t>
            </a:r>
          </a:p>
          <a:p>
            <a:pPr>
              <a:lnSpc>
                <a:spcPct val="150000"/>
              </a:lnSpc>
            </a:pPr>
            <a:r>
              <a:rPr lang="es-MX" sz="2000" dirty="0" smtClean="0"/>
              <a:t>ADO GL : 1.25 km por cada 40 pesos gastados</a:t>
            </a:r>
          </a:p>
          <a:p>
            <a:pPr>
              <a:lnSpc>
                <a:spcPct val="150000"/>
              </a:lnSpc>
            </a:pPr>
            <a:r>
              <a:rPr lang="es-MX" sz="2000" dirty="0" smtClean="0"/>
              <a:t>ADO PLATINO: 1.5 km por cada 50 pesos gastados</a:t>
            </a:r>
          </a:p>
        </p:txBody>
      </p:sp>
      <p:pic>
        <p:nvPicPr>
          <p:cNvPr id="4098" name="Picture 2" descr="Family on Apple iOS 13.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5087" cy="133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ángulo 10"/>
          <p:cNvSpPr/>
          <p:nvPr/>
        </p:nvSpPr>
        <p:spPr>
          <a:xfrm>
            <a:off x="7489495" y="0"/>
            <a:ext cx="4700702" cy="461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smtClean="0">
                <a:solidFill>
                  <a:schemeClr val="bg1"/>
                </a:solidFill>
              </a:rPr>
              <a:t>Villahermosa-Veracruz (km ganados</a:t>
            </a:r>
          </a:p>
          <a:p>
            <a:pPr algn="ctr"/>
            <a:endParaRPr lang="es-MX" sz="2400" dirty="0" smtClean="0">
              <a:solidFill>
                <a:schemeClr val="bg1"/>
              </a:solidFill>
            </a:endParaRPr>
          </a:p>
          <a:p>
            <a:pPr algn="ctr">
              <a:lnSpc>
                <a:spcPct val="300000"/>
              </a:lnSpc>
            </a:pPr>
            <a:r>
              <a:rPr lang="es-MX" sz="2400" dirty="0" smtClean="0">
                <a:solidFill>
                  <a:schemeClr val="bg1"/>
                </a:solidFill>
              </a:rPr>
              <a:t>($711) = 23 .7 km</a:t>
            </a:r>
          </a:p>
          <a:p>
            <a:pPr algn="ctr">
              <a:lnSpc>
                <a:spcPct val="300000"/>
              </a:lnSpc>
            </a:pPr>
            <a:r>
              <a:rPr lang="es-MX" sz="2400" dirty="0" smtClean="0">
                <a:solidFill>
                  <a:schemeClr val="bg1"/>
                </a:solidFill>
              </a:rPr>
              <a:t>($810) =  25.3 km</a:t>
            </a:r>
          </a:p>
          <a:p>
            <a:pPr algn="ctr">
              <a:lnSpc>
                <a:spcPct val="300000"/>
              </a:lnSpc>
            </a:pPr>
            <a:r>
              <a:rPr lang="es-MX" sz="2400" dirty="0" smtClean="0">
                <a:solidFill>
                  <a:schemeClr val="bg1"/>
                </a:solidFill>
              </a:rPr>
              <a:t>($1064) = 31.92 km</a:t>
            </a:r>
            <a:endParaRPr lang="es-MX" dirty="0" smtClean="0">
              <a:solidFill>
                <a:schemeClr val="bg1"/>
              </a:solidFill>
            </a:endParaRPr>
          </a:p>
          <a:p>
            <a:pPr algn="ctr"/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345" y="2160784"/>
            <a:ext cx="1905000" cy="59748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235" y="3305469"/>
            <a:ext cx="2527907" cy="61753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374" y="1090454"/>
            <a:ext cx="1708941" cy="489268"/>
          </a:xfrm>
          <a:prstGeom prst="rect">
            <a:avLst/>
          </a:prstGeom>
        </p:spPr>
      </p:pic>
      <p:pic>
        <p:nvPicPr>
          <p:cNvPr id="4100" name="Picture 4" descr="Water Wave on Apple iOS 13.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875" y="2034235"/>
            <a:ext cx="1014117" cy="1014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Beach With Umbrella on Apple iOS 13.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253" y="2167041"/>
            <a:ext cx="902671" cy="90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Motorway on WhatsApp 2.19.24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997" y="2160784"/>
            <a:ext cx="860305" cy="86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Sun on Apple iOS 13.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855" y="2135795"/>
            <a:ext cx="912557" cy="9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01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1099</TotalTime>
  <Words>358</Words>
  <Application>Microsoft Office PowerPoint</Application>
  <PresentationFormat>Panorámica</PresentationFormat>
  <Paragraphs>80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Sala de reuniones Ion</vt:lpstr>
      <vt:lpstr>ADO PREMIUM</vt:lpstr>
      <vt:lpstr>ADO PREMIUM</vt:lpstr>
      <vt:lpstr>EVA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 PREMIUM</dc:title>
  <dc:creator>Francisco Javier Segura Saviñon</dc:creator>
  <cp:lastModifiedBy>Francisco Javier Segura Saviñon</cp:lastModifiedBy>
  <cp:revision>35</cp:revision>
  <dcterms:created xsi:type="dcterms:W3CDTF">2019-10-18T01:15:01Z</dcterms:created>
  <dcterms:modified xsi:type="dcterms:W3CDTF">2019-10-18T15:08:14Z</dcterms:modified>
</cp:coreProperties>
</file>