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tags+xml" PartName="/ppt/tags/tag18.xml"/>
  <Override ContentType="application/vnd.openxmlformats-officedocument.presentationml.tags+xml" PartName="/ppt/tags/tag19.xml"/>
  <Override ContentType="application/vnd.openxmlformats-officedocument.presentationml.tags+xml" PartName="/ppt/tags/tag2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tags+xml" PartName="/ppt/tags/tag22.xml"/>
  <Override ContentType="application/vnd.openxmlformats-officedocument.presentationml.tags+xml" PartName="/ppt/tags/tag23.xml"/>
  <Override ContentType="application/vnd.openxmlformats-officedocument.presentationml.tags+xml" PartName="/ppt/tags/tag24.xml"/>
  <Override ContentType="application/vnd.openxmlformats-officedocument.presentationml.tags+xml" PartName="/ppt/tags/tag25.xml"/>
  <Override ContentType="application/vnd.openxmlformats-officedocument.presentationml.tags+xml" PartName="/ppt/tags/tag26.xml"/>
  <Override ContentType="application/vnd.openxmlformats-officedocument.presentationml.tags+xml" PartName="/ppt/tags/tag27.xml"/>
  <Override ContentType="application/vnd.openxmlformats-officedocument.presentationml.tags+xml" PartName="/ppt/tags/tag28.xml"/>
  <Override ContentType="application/vnd.openxmlformats-officedocument.presentationml.tags+xml" PartName="/ppt/tags/tag29.xml"/>
  <Override ContentType="application/vnd.openxmlformats-officedocument.presentationml.tags+xml" PartName="/ppt/tags/tag3.xml"/>
  <Override ContentType="application/vnd.openxmlformats-officedocument.presentationml.tags+xml" PartName="/ppt/tags/tag30.xml"/>
  <Override ContentType="application/vnd.openxmlformats-officedocument.presentationml.tags+xml" PartName="/ppt/tags/tag31.xml"/>
  <Override ContentType="application/vnd.openxmlformats-officedocument.presentationml.tags+xml" PartName="/ppt/tags/tag32.xml"/>
  <Override ContentType="application/vnd.openxmlformats-officedocument.presentationml.tags+xml" PartName="/ppt/tags/tag33.xml"/>
  <Override ContentType="application/vnd.openxmlformats-officedocument.presentationml.tags+xml" PartName="/ppt/tags/tag34.xml"/>
  <Override ContentType="application/vnd.openxmlformats-officedocument.presentationml.tags+xml" PartName="/ppt/tags/tag35.xml"/>
  <Override ContentType="application/vnd.openxmlformats-officedocument.presentationml.tags+xml" PartName="/ppt/tags/tag36.xml"/>
  <Override ContentType="application/vnd.openxmlformats-officedocument.presentationml.tags+xml" PartName="/ppt/tags/tag37.xml"/>
  <Override ContentType="application/vnd.openxmlformats-officedocument.presentationml.tags+xml" PartName="/ppt/tags/tag38.xml"/>
  <Override ContentType="application/vnd.openxmlformats-officedocument.presentationml.tags+xml" PartName="/ppt/tags/tag39.xml"/>
  <Override ContentType="application/vnd.openxmlformats-officedocument.presentationml.tags+xml" PartName="/ppt/tags/tag4.xml"/>
  <Override ContentType="application/vnd.openxmlformats-officedocument.presentationml.tags+xml" PartName="/ppt/tags/tag40.xml"/>
  <Override ContentType="application/vnd.openxmlformats-officedocument.presentationml.tags+xml" PartName="/ppt/tags/tag41.xml"/>
  <Override ContentType="application/vnd.openxmlformats-officedocument.presentationml.tags+xml" PartName="/ppt/tags/tag42.xml"/>
  <Override ContentType="application/vnd.openxmlformats-officedocument.presentationml.tags+xml" PartName="/ppt/tags/tag43.xml"/>
  <Override ContentType="application/vnd.openxmlformats-officedocument.presentationml.tags+xml" PartName="/ppt/tags/tag44.xml"/>
  <Override ContentType="application/vnd.openxmlformats-officedocument.presentationml.tags+xml" PartName="/ppt/tags/tag45.xml"/>
  <Override ContentType="application/vnd.openxmlformats-officedocument.presentationml.tags+xml" PartName="/ppt/tags/tag46.xml"/>
  <Override ContentType="application/vnd.openxmlformats-officedocument.presentationml.tags+xml" PartName="/ppt/tags/tag47.xml"/>
  <Override ContentType="application/vnd.openxmlformats-officedocument.presentationml.tags+xml" PartName="/ppt/tags/tag48.xml"/>
  <Override ContentType="application/vnd.openxmlformats-officedocument.presentationml.tags+xml" PartName="/ppt/tags/tag49.xml"/>
  <Override ContentType="application/vnd.openxmlformats-officedocument.presentationml.tags+xml" PartName="/ppt/tags/tag5.xml"/>
  <Override ContentType="application/vnd.openxmlformats-officedocument.presentationml.tags+xml" PartName="/ppt/tags/tag50.xml"/>
  <Override ContentType="application/vnd.openxmlformats-officedocument.presentationml.tags+xml" PartName="/ppt/tags/tag51.xml"/>
  <Override ContentType="application/vnd.openxmlformats-officedocument.presentationml.tags+xml" PartName="/ppt/tags/tag52.xml"/>
  <Override ContentType="application/vnd.openxmlformats-officedocument.presentationml.tags+xml" PartName="/ppt/tags/tag53.xml"/>
  <Override ContentType="application/vnd.openxmlformats-officedocument.presentationml.tags+xml" PartName="/ppt/tags/tag54.xml"/>
  <Override ContentType="application/vnd.openxmlformats-officedocument.presentationml.tags+xml" PartName="/ppt/tags/tag55.xml"/>
  <Override ContentType="application/vnd.openxmlformats-officedocument.presentationml.tags+xml" PartName="/ppt/tags/tag56.xml"/>
  <Override ContentType="application/vnd.openxmlformats-officedocument.presentationml.tags+xml" PartName="/ppt/tags/tag57.xml"/>
  <Override ContentType="application/vnd.openxmlformats-officedocument.presentationml.tags+xml" PartName="/ppt/tags/tag58.xml"/>
  <Override ContentType="application/vnd.openxmlformats-officedocument.presentationml.tags+xml" PartName="/ppt/tags/tag59.xml"/>
  <Override ContentType="application/vnd.openxmlformats-officedocument.presentationml.tags+xml" PartName="/ppt/tags/tag6.xml"/>
  <Override ContentType="application/vnd.openxmlformats-officedocument.presentationml.tags+xml" PartName="/ppt/tags/tag60.xml"/>
  <Override ContentType="application/vnd.openxmlformats-officedocument.presentationml.tags+xml" PartName="/ppt/tags/tag61.xml"/>
  <Override ContentType="application/vnd.openxmlformats-officedocument.presentationml.tags+xml" PartName="/ppt/tags/tag62.xml"/>
  <Override ContentType="application/vnd.openxmlformats-officedocument.presentationml.tags+xml" PartName="/ppt/tags/tag63.xml"/>
  <Override ContentType="application/vnd.openxmlformats-officedocument.presentationml.tags+xml" PartName="/ppt/tags/tag64.xml"/>
  <Override ContentType="application/vnd.openxmlformats-officedocument.presentationml.tags+xml" PartName="/ppt/tags/tag65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5"/>
    <p:sldMasterId id="2147483666" r:id="rId6"/>
    <p:sldMasterId id="2147483667" r:id="rId7"/>
    <p:sldMasterId id="2147483668" r:id="rId8"/>
    <p:sldMasterId id="2147483669" r:id="rId9"/>
  </p:sldMasterIdLst>
  <p:notesMasterIdLst>
    <p:notesMasterId r:id="rId10"/>
  </p:notesMasterIdLst>
  <p:handoutMasterIdLst>
    <p:handoutMasterId r:id="rId11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</p:sldIdLst>
  <p:sldSz cx="9144000" cy="6858000" type="screen4x3"/>
  <p:notesSz cx="7315200" cy="96012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b="0" g="0" r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b="0" g="0" r="0"/>
        </a:fontRef>
        <a:schemeClr val="dk1"/>
      </a:tcTxStyle>
      <a:tcStyle>
        <a:tcBdr/>
      </a:tcStyle>
    </a:seCell>
    <a:swCell>
      <a:tcTxStyle b="on">
        <a:fontRef idx="minor">
          <a:scrgbClr b="0" g="0" r="0"/>
        </a:fontRef>
        <a:schemeClr val="dk1"/>
      </a:tcTxStyle>
      <a:tcStyle>
        <a:tcBdr/>
      </a:tcStyle>
    </a:swCell>
    <a:firstRow>
      <a:tcTxStyle b="on">
        <a:fontRef idx="minor">
          <a:scrgbClr b="0" g="0" r="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autoAdjust="0" sz="6588"/>
    <p:restoredTop autoAdjust="0" sz="84291"/>
  </p:normalViewPr>
  <p:slideViewPr>
    <p:cSldViewPr>
      <p:cViewPr varScale="1">
        <p:scale>
          <a:sx d="100" n="70"/>
          <a:sy d="100" n="70"/>
        </p:scale>
        <p:origin x="2227" y="38"/>
      </p:cViewPr>
      <p:guideLst>
        <p:guide orient="horz" pos="2160"/>
        <p:guide pos="2880"/>
      </p:guideLst>
    </p:cSldViewPr>
  </p:slid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>
      <p:cViewPr varScale="1">
        <p:scale>
          <a:sx d="100" n="88"/>
          <a:sy d="100" n="88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<Relationships xmlns="http://schemas.openxmlformats.org/package/2006/relationships"><Relationship Id="rId73" Target="slides/slide62.xml" Type="http://schemas.openxmlformats.org/officeDocument/2006/relationships/slide"/><Relationship Id="rId72" Target="slides/slide61.xml" Type="http://schemas.openxmlformats.org/officeDocument/2006/relationships/slide"/><Relationship Id="rId71" Target="slides/slide60.xml" Type="http://schemas.openxmlformats.org/officeDocument/2006/relationships/slide"/><Relationship Id="rId70" Target="slides/slide59.xml" Type="http://schemas.openxmlformats.org/officeDocument/2006/relationships/slide"/><Relationship Id="rId63" Target="slides/slide52.xml" Type="http://schemas.openxmlformats.org/officeDocument/2006/relationships/slide"/><Relationship Id="rId62" Target="slides/slide51.xml" Type="http://schemas.openxmlformats.org/officeDocument/2006/relationships/slide"/><Relationship Id="rId61" Target="slides/slide50.xml" Type="http://schemas.openxmlformats.org/officeDocument/2006/relationships/slide"/><Relationship Id="rId60" Target="slides/slide49.xml" Type="http://schemas.openxmlformats.org/officeDocument/2006/relationships/slide"/><Relationship Id="rId53" Target="slides/slide42.xml" Type="http://schemas.openxmlformats.org/officeDocument/2006/relationships/slide"/><Relationship Id="rId52" Target="slides/slide41.xml" Type="http://schemas.openxmlformats.org/officeDocument/2006/relationships/slide"/><Relationship Id="rId51" Target="slides/slide40.xml" Type="http://schemas.openxmlformats.org/officeDocument/2006/relationships/slide"/><Relationship Id="rId50" Target="slides/slide39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28.xml" Type="http://schemas.openxmlformats.org/officeDocument/2006/relationships/slide"/><Relationship Id="rId4" Target="tableStyles.xml" Type="http://schemas.openxmlformats.org/officeDocument/2006/relationships/tableStyles"/><Relationship Id="rId38" Target="slides/slide27.xml" Type="http://schemas.openxmlformats.org/officeDocument/2006/relationships/slide"/><Relationship Id="rId3" Target="presProps.xml" Type="http://schemas.openxmlformats.org/officeDocument/2006/relationships/presProps"/><Relationship Id="rId37" Target="slides/slide26.xml" Type="http://schemas.openxmlformats.org/officeDocument/2006/relationships/slide"/><Relationship Id="rId2" Target="viewProps.xml" Type="http://schemas.openxmlformats.org/officeDocument/2006/relationships/viewProps"/><Relationship Id="rId36" Target="slides/slide25.xml" Type="http://schemas.openxmlformats.org/officeDocument/2006/relationships/slide"/><Relationship Id="rId69" Target="slides/slide58.xml" Type="http://schemas.openxmlformats.org/officeDocument/2006/relationships/slide"/><Relationship Id="rId1" Target="theme/theme1.xml" Type="http://schemas.openxmlformats.org/officeDocument/2006/relationships/theme"/><Relationship Id="rId35" Target="slides/slide24.xml" Type="http://schemas.openxmlformats.org/officeDocument/2006/relationships/slide"/><Relationship Id="rId68" Target="slides/slide57.xml" Type="http://schemas.openxmlformats.org/officeDocument/2006/relationships/slide"/><Relationship Id="rId34" Target="slides/slide23.xml" Type="http://schemas.openxmlformats.org/officeDocument/2006/relationships/slide"/><Relationship Id="rId67" Target="slides/slide56.xml" Type="http://schemas.openxmlformats.org/officeDocument/2006/relationships/slide"/><Relationship Id="rId33" Target="slides/slide22.xml" Type="http://schemas.openxmlformats.org/officeDocument/2006/relationships/slide"/><Relationship Id="rId66" Target="slides/slide55.xml" Type="http://schemas.openxmlformats.org/officeDocument/2006/relationships/slide"/><Relationship Id="rId32" Target="slides/slide21.xml" Type="http://schemas.openxmlformats.org/officeDocument/2006/relationships/slide"/><Relationship Id="rId65" Target="slides/slide54.xml" Type="http://schemas.openxmlformats.org/officeDocument/2006/relationships/slide"/><Relationship Id="rId31" Target="slides/slide20.xml" Type="http://schemas.openxmlformats.org/officeDocument/2006/relationships/slide"/><Relationship Id="rId64" Target="slides/slide53.xml" Type="http://schemas.openxmlformats.org/officeDocument/2006/relationships/slide"/><Relationship Id="rId30" Target="slides/slide19.xml" Type="http://schemas.openxmlformats.org/officeDocument/2006/relationships/slide"/><Relationship Id="rId27" Target="slides/slide16.xml" Type="http://schemas.openxmlformats.org/officeDocument/2006/relationships/slide"/><Relationship Id="rId26" Target="slides/slide15.xml" Type="http://schemas.openxmlformats.org/officeDocument/2006/relationships/slide"/><Relationship Id="rId59" Target="slides/slide48.xml" Type="http://schemas.openxmlformats.org/officeDocument/2006/relationships/slide"/><Relationship Id="rId25" Target="slides/slide14.xml" Type="http://schemas.openxmlformats.org/officeDocument/2006/relationships/slide"/><Relationship Id="rId58" Target="slides/slide47.xml" Type="http://schemas.openxmlformats.org/officeDocument/2006/relationships/slide"/><Relationship Id="rId24" Target="slides/slide13.xml" Type="http://schemas.openxmlformats.org/officeDocument/2006/relationships/slide"/><Relationship Id="rId55" Target="slides/slide44.xml" Type="http://schemas.openxmlformats.org/officeDocument/2006/relationships/slide"/><Relationship Id="rId21" Target="slides/slide10.xml" Type="http://schemas.openxmlformats.org/officeDocument/2006/relationships/slide"/><Relationship Id="rId19" Target="slides/slide8.xml" Type="http://schemas.openxmlformats.org/officeDocument/2006/relationships/slide"/><Relationship Id="rId54" Target="slides/slide43.xml" Type="http://schemas.openxmlformats.org/officeDocument/2006/relationships/slide"/><Relationship Id="rId20" Target="slides/slide9.xml" Type="http://schemas.openxmlformats.org/officeDocument/2006/relationships/slide"/><Relationship Id="rId18" Target="slides/slide7.xml" Type="http://schemas.openxmlformats.org/officeDocument/2006/relationships/slide"/><Relationship Id="rId17" Target="slides/slide6.xml" Type="http://schemas.openxmlformats.org/officeDocument/2006/relationships/slide"/><Relationship Id="rId13" Target="slides/slide2.xml" Type="http://schemas.openxmlformats.org/officeDocument/2006/relationships/slide"/><Relationship Id="rId47" Target="slides/slide36.xml" Type="http://schemas.openxmlformats.org/officeDocument/2006/relationships/slide"/><Relationship Id="rId16" Target="slides/slide5.xml" Type="http://schemas.openxmlformats.org/officeDocument/2006/relationships/slide"/><Relationship Id="rId12" Target="slides/slide1.xml" Type="http://schemas.openxmlformats.org/officeDocument/2006/relationships/slide"/><Relationship Id="rId46" Target="slides/slide35.xml" Type="http://schemas.openxmlformats.org/officeDocument/2006/relationships/slide"/><Relationship Id="rId49" Target="slides/slide38.xml" Type="http://schemas.openxmlformats.org/officeDocument/2006/relationships/slide"/><Relationship Id="rId15" Target="slides/slide4.xml" Type="http://schemas.openxmlformats.org/officeDocument/2006/relationships/slide"/><Relationship Id="rId11" Target="handoutMasters/handoutMaster1.xml" Type="http://schemas.openxmlformats.org/officeDocument/2006/relationships/handoutMaster"/><Relationship Id="rId45" Target="slides/slide34.xml" Type="http://schemas.openxmlformats.org/officeDocument/2006/relationships/slide"/><Relationship Id="rId48" Target="slides/slide37.xml" Type="http://schemas.openxmlformats.org/officeDocument/2006/relationships/slide"/><Relationship Id="rId14" Target="slides/slide3.xml" Type="http://schemas.openxmlformats.org/officeDocument/2006/relationships/slide"/><Relationship Id="rId10" Target="notesMasters/notesMaster1.xml" Type="http://schemas.openxmlformats.org/officeDocument/2006/relationships/notesMaster"/><Relationship Id="rId44" Target="slides/slide33.xml" Type="http://schemas.openxmlformats.org/officeDocument/2006/relationships/slide"/><Relationship Id="rId43" Target="slides/slide32.xml" Type="http://schemas.openxmlformats.org/officeDocument/2006/relationships/slide"/><Relationship Id="rId76" Target="slides/slide65.xml" Type="http://schemas.openxmlformats.org/officeDocument/2006/relationships/slide"/><Relationship Id="rId42" Target="slides/slide31.xml" Type="http://schemas.openxmlformats.org/officeDocument/2006/relationships/slide"/><Relationship Id="rId75" Target="slides/slide64.xml" Type="http://schemas.openxmlformats.org/officeDocument/2006/relationships/slide"/><Relationship Id="rId41" Target="slides/slide30.xml" Type="http://schemas.openxmlformats.org/officeDocument/2006/relationships/slide"/><Relationship Id="rId9" Target="slideMasters/slideMaster5.xml" Type="http://schemas.openxmlformats.org/officeDocument/2006/relationships/slideMaster"/><Relationship Id="rId74" Target="slides/slide63.xml" Type="http://schemas.openxmlformats.org/officeDocument/2006/relationships/slide"/><Relationship Id="rId40" Target="slides/slide29.xml" Type="http://schemas.openxmlformats.org/officeDocument/2006/relationships/slide"/><Relationship Id="rId8" Target="slideMasters/slideMaster4.xml" Type="http://schemas.openxmlformats.org/officeDocument/2006/relationships/slideMaster"/><Relationship Id="rId7" Target="slideMasters/slideMaster3.xml" Type="http://schemas.openxmlformats.org/officeDocument/2006/relationships/slideMaster"/><Relationship Id="rId6" Target="slideMasters/slideMaster2.xml" Type="http://schemas.openxmlformats.org/officeDocument/2006/relationships/slideMaster"/><Relationship Id="rId57" Target="slides/slide46.xml" Type="http://schemas.openxmlformats.org/officeDocument/2006/relationships/slide"/><Relationship Id="rId23" Target="slides/slide12.xml" Type="http://schemas.openxmlformats.org/officeDocument/2006/relationships/slide"/><Relationship Id="rId29" Target="slides/slide18.xml" Type="http://schemas.openxmlformats.org/officeDocument/2006/relationships/slide"/><Relationship Id="rId56" Target="slides/slide45.xml" Type="http://schemas.openxmlformats.org/officeDocument/2006/relationships/slide"/><Relationship Id="rId22" Target="slides/slide11.xml" Type="http://schemas.openxmlformats.org/officeDocument/2006/relationships/slide"/><Relationship Id="rId28" Target="slides/slide17.xml" Type="http://schemas.openxmlformats.org/officeDocument/2006/relationships/slide"/></Relationships>
</file>

<file path=ppt/handoutMasters/_rels/handoutMaster1.xml.rels><?xml version="1.0" encoding="UTF-8" standalone="yes"?>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bIns="47873" lIns="95747" numCol="1" rIns="95747" rtlCol="0" tIns="47873" vert="horz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sz="quarter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bIns="47873" lIns="95747" numCol="1" rIns="95747" rtlCol="0" tIns="47873" vert="horz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2" sz="quarter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anchor="b" bIns="47873" lIns="95747" numCol="1" rIns="95747" rtlCol="0" tIns="47873" vert="horz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3" sz="quarter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anchor="b" bIns="47873" lIns="95747" numCol="1" rIns="95747" rtlCol="0" tIns="47873" vert="horz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accent1="accent1" accent2="accent2" accent3="accent3" accent4="accent4" accent5="accent5" accent6="accent6" bg1="lt1" bg2="lt2" folHlink="folHlink" hlink="hlink" tx1="dk1" tx2="dk2"/>
</p:handoutMaster>
</file>

<file path=ppt/notesMasters/_rels/notesMaster1.xml.rels><?xml version="1.0" encoding="UTF-8" standalone="yes"?><Relationships xmlns="http://schemas.openxmlformats.org/package/2006/relationships"><Relationship Id="rId1" Target="../theme/theme4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bIns="47873" lIns="95747" numCol="1" rIns="95747" rtlCol="0" tIns="47873" vert="horz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bIns="47873" lIns="95747" numCol="1" rIns="95747" rtlCol="0" tIns="47873" vert="horz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7873" lIns="95747" numCol="1" rIns="95747" rtlCol="0" tIns="47873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bIns="47873" lIns="95747" numCol="1" rIns="95747" rtlCol="0" tIns="47873"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anchor="b" bIns="47873" lIns="95747" numCol="1" rIns="95747" rtlCol="0" tIns="47873" vert="horz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anchor="b" bIns="47873" lIns="95747" numCol="1" rIns="95747" rtlCol="0" tIns="47873" vert="horz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3" Target="../tags/tag1.xml" Type="http://schemas.openxmlformats.org/officeDocument/2006/relationships/tags"/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3" Target="../tags/tag10.xml" Type="http://schemas.openxmlformats.org/officeDocument/2006/relationships/tags"/><Relationship Id="rId2" Target="../slides/slide1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3" Target="../tags/tag11.xml" Type="http://schemas.openxmlformats.org/officeDocument/2006/relationships/tags"/><Relationship Id="rId2" Target="../slides/slide1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3" Target="../tags/tag12.xml" Type="http://schemas.openxmlformats.org/officeDocument/2006/relationships/tags"/><Relationship Id="rId2" Target="../slides/slide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3" Target="../tags/tag13.xml" Type="http://schemas.openxmlformats.org/officeDocument/2006/relationships/tags"/><Relationship Id="rId2" Target="../slides/slide1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3" Target="../tags/tag14.xml" Type="http://schemas.openxmlformats.org/officeDocument/2006/relationships/tags"/><Relationship Id="rId2" Target="../slides/slide1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3" Target="../tags/tag15.xml" Type="http://schemas.openxmlformats.org/officeDocument/2006/relationships/tags"/><Relationship Id="rId2" Target="../slides/slide1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3" Target="../tags/tag16.xml" Type="http://schemas.openxmlformats.org/officeDocument/2006/relationships/tags"/><Relationship Id="rId2" Target="../slides/slide1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7.xml.rels><?xml version="1.0" encoding="UTF-8" standalone="yes"?><Relationships xmlns="http://schemas.openxmlformats.org/package/2006/relationships"><Relationship Id="rId3" Target="../tags/tag17.xml" Type="http://schemas.openxmlformats.org/officeDocument/2006/relationships/tags"/><Relationship Id="rId2" Target="../slides/slide1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8.xml.rels><?xml version="1.0" encoding="UTF-8" standalone="yes"?><Relationships xmlns="http://schemas.openxmlformats.org/package/2006/relationships"><Relationship Id="rId3" Target="../tags/tag18.xml" Type="http://schemas.openxmlformats.org/officeDocument/2006/relationships/tags"/><Relationship Id="rId2" Target="../slides/slide1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9.xml.rels><?xml version="1.0" encoding="UTF-8" standalone="yes"?><Relationships xmlns="http://schemas.openxmlformats.org/package/2006/relationships"><Relationship Id="rId3" Target="../tags/tag19.xml" Type="http://schemas.openxmlformats.org/officeDocument/2006/relationships/tags"/><Relationship Id="rId2" Target="../slides/slide1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3" Target="../tags/tag2.xml" Type="http://schemas.openxmlformats.org/officeDocument/2006/relationships/tags"/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0.xml.rels><?xml version="1.0" encoding="UTF-8" standalone="yes"?><Relationships xmlns="http://schemas.openxmlformats.org/package/2006/relationships"><Relationship Id="rId3" Target="../tags/tag20.xml" Type="http://schemas.openxmlformats.org/officeDocument/2006/relationships/tags"/><Relationship Id="rId2" Target="../slides/slide2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1.xml.rels><?xml version="1.0" encoding="UTF-8" standalone="yes"?><Relationships xmlns="http://schemas.openxmlformats.org/package/2006/relationships"><Relationship Id="rId3" Target="../tags/tag21.xml" Type="http://schemas.openxmlformats.org/officeDocument/2006/relationships/tags"/><Relationship Id="rId2" Target="../slides/slide2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2.xml.rels><?xml version="1.0" encoding="UTF-8" standalone="yes"?><Relationships xmlns="http://schemas.openxmlformats.org/package/2006/relationships"><Relationship Id="rId3" Target="../tags/tag22.xml" Type="http://schemas.openxmlformats.org/officeDocument/2006/relationships/tags"/><Relationship Id="rId2" Target="../slides/slide2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3.xml.rels><?xml version="1.0" encoding="UTF-8" standalone="yes"?><Relationships xmlns="http://schemas.openxmlformats.org/package/2006/relationships"><Relationship Id="rId3" Target="../tags/tag23.xml" Type="http://schemas.openxmlformats.org/officeDocument/2006/relationships/tags"/><Relationship Id="rId2" Target="../slides/slide2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4.xml.rels><?xml version="1.0" encoding="UTF-8" standalone="yes"?><Relationships xmlns="http://schemas.openxmlformats.org/package/2006/relationships"><Relationship Id="rId3" Target="../tags/tag24.xml" Type="http://schemas.openxmlformats.org/officeDocument/2006/relationships/tags"/><Relationship Id="rId2" Target="../slides/slide2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5.xml.rels><?xml version="1.0" encoding="UTF-8" standalone="yes"?><Relationships xmlns="http://schemas.openxmlformats.org/package/2006/relationships"><Relationship Id="rId3" Target="../tags/tag25.xml" Type="http://schemas.openxmlformats.org/officeDocument/2006/relationships/tags"/><Relationship Id="rId2" Target="../slides/slide2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6.xml.rels><?xml version="1.0" encoding="UTF-8" standalone="yes"?><Relationships xmlns="http://schemas.openxmlformats.org/package/2006/relationships"><Relationship Id="rId3" Target="../tags/tag26.xml" Type="http://schemas.openxmlformats.org/officeDocument/2006/relationships/tags"/><Relationship Id="rId2" Target="../slides/slide2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7.xml.rels><?xml version="1.0" encoding="UTF-8" standalone="yes"?><Relationships xmlns="http://schemas.openxmlformats.org/package/2006/relationships"><Relationship Id="rId3" Target="../tags/tag27.xml" Type="http://schemas.openxmlformats.org/officeDocument/2006/relationships/tags"/><Relationship Id="rId2" Target="../slides/slide2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8.xml.rels><?xml version="1.0" encoding="UTF-8" standalone="yes"?><Relationships xmlns="http://schemas.openxmlformats.org/package/2006/relationships"><Relationship Id="rId3" Target="../tags/tag28.xml" Type="http://schemas.openxmlformats.org/officeDocument/2006/relationships/tags"/><Relationship Id="rId2" Target="../slides/slide2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9.xml.rels><?xml version="1.0" encoding="UTF-8" standalone="yes"?><Relationships xmlns="http://schemas.openxmlformats.org/package/2006/relationships"><Relationship Id="rId3" Target="../tags/tag29.xml" Type="http://schemas.openxmlformats.org/officeDocument/2006/relationships/tags"/><Relationship Id="rId2" Target="../slides/slide2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3" Target="../tags/tag3.xml" Type="http://schemas.openxmlformats.org/officeDocument/2006/relationships/tags"/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0.xml.rels><?xml version="1.0" encoding="UTF-8" standalone="yes"?><Relationships xmlns="http://schemas.openxmlformats.org/package/2006/relationships"><Relationship Id="rId3" Target="../tags/tag30.xml" Type="http://schemas.openxmlformats.org/officeDocument/2006/relationships/tags"/><Relationship Id="rId2" Target="../slides/slide3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1.xml.rels><?xml version="1.0" encoding="UTF-8" standalone="yes"?><Relationships xmlns="http://schemas.openxmlformats.org/package/2006/relationships"><Relationship Id="rId3" Target="../tags/tag31.xml" Type="http://schemas.openxmlformats.org/officeDocument/2006/relationships/tags"/><Relationship Id="rId2" Target="../slides/slide3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2.xml.rels><?xml version="1.0" encoding="UTF-8" standalone="yes"?><Relationships xmlns="http://schemas.openxmlformats.org/package/2006/relationships"><Relationship Id="rId3" Target="../tags/tag32.xml" Type="http://schemas.openxmlformats.org/officeDocument/2006/relationships/tags"/><Relationship Id="rId2" Target="../slides/slide3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3.xml.rels><?xml version="1.0" encoding="UTF-8" standalone="yes"?><Relationships xmlns="http://schemas.openxmlformats.org/package/2006/relationships"><Relationship Id="rId3" Target="../tags/tag33.xml" Type="http://schemas.openxmlformats.org/officeDocument/2006/relationships/tags"/><Relationship Id="rId2" Target="../slides/slide3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4.xml.rels><?xml version="1.0" encoding="UTF-8" standalone="yes"?><Relationships xmlns="http://schemas.openxmlformats.org/package/2006/relationships"><Relationship Id="rId3" Target="../tags/tag34.xml" Type="http://schemas.openxmlformats.org/officeDocument/2006/relationships/tags"/><Relationship Id="rId2" Target="../slides/slide3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5.xml.rels><?xml version="1.0" encoding="UTF-8" standalone="yes"?><Relationships xmlns="http://schemas.openxmlformats.org/package/2006/relationships"><Relationship Id="rId3" Target="../tags/tag35.xml" Type="http://schemas.openxmlformats.org/officeDocument/2006/relationships/tags"/><Relationship Id="rId2" Target="../slides/slide3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6.xml.rels><?xml version="1.0" encoding="UTF-8" standalone="yes"?><Relationships xmlns="http://schemas.openxmlformats.org/package/2006/relationships"><Relationship Id="rId3" Target="../tags/tag36.xml" Type="http://schemas.openxmlformats.org/officeDocument/2006/relationships/tags"/><Relationship Id="rId2" Target="../slides/slide3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7.xml.rels><?xml version="1.0" encoding="UTF-8" standalone="yes"?><Relationships xmlns="http://schemas.openxmlformats.org/package/2006/relationships"><Relationship Id="rId3" Target="../tags/tag37.xml" Type="http://schemas.openxmlformats.org/officeDocument/2006/relationships/tags"/><Relationship Id="rId2" Target="../slides/slide3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8.xml.rels><?xml version="1.0" encoding="UTF-8" standalone="yes"?><Relationships xmlns="http://schemas.openxmlformats.org/package/2006/relationships"><Relationship Id="rId3" Target="../tags/tag38.xml" Type="http://schemas.openxmlformats.org/officeDocument/2006/relationships/tags"/><Relationship Id="rId2" Target="../slides/slide3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9.xml.rels><?xml version="1.0" encoding="UTF-8" standalone="yes"?><Relationships xmlns="http://schemas.openxmlformats.org/package/2006/relationships"><Relationship Id="rId3" Target="../tags/tag39.xml" Type="http://schemas.openxmlformats.org/officeDocument/2006/relationships/tags"/><Relationship Id="rId2" Target="../slides/slide3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3" Target="../tags/tag4.xml" Type="http://schemas.openxmlformats.org/officeDocument/2006/relationships/tags"/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0.xml.rels><?xml version="1.0" encoding="UTF-8" standalone="yes"?><Relationships xmlns="http://schemas.openxmlformats.org/package/2006/relationships"><Relationship Id="rId3" Target="../tags/tag40.xml" Type="http://schemas.openxmlformats.org/officeDocument/2006/relationships/tags"/><Relationship Id="rId2" Target="../slides/slide4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1.xml.rels><?xml version="1.0" encoding="UTF-8" standalone="yes"?><Relationships xmlns="http://schemas.openxmlformats.org/package/2006/relationships"><Relationship Id="rId3" Target="../tags/tag41.xml" Type="http://schemas.openxmlformats.org/officeDocument/2006/relationships/tags"/><Relationship Id="rId2" Target="../slides/slide4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2.xml.rels><?xml version="1.0" encoding="UTF-8" standalone="yes"?><Relationships xmlns="http://schemas.openxmlformats.org/package/2006/relationships"><Relationship Id="rId3" Target="../tags/tag42.xml" Type="http://schemas.openxmlformats.org/officeDocument/2006/relationships/tags"/><Relationship Id="rId2" Target="../slides/slide4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3.xml.rels><?xml version="1.0" encoding="UTF-8" standalone="yes"?><Relationships xmlns="http://schemas.openxmlformats.org/package/2006/relationships"><Relationship Id="rId3" Target="../tags/tag43.xml" Type="http://schemas.openxmlformats.org/officeDocument/2006/relationships/tags"/><Relationship Id="rId2" Target="../slides/slide4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4.xml.rels><?xml version="1.0" encoding="UTF-8" standalone="yes"?><Relationships xmlns="http://schemas.openxmlformats.org/package/2006/relationships"><Relationship Id="rId3" Target="../tags/tag44.xml" Type="http://schemas.openxmlformats.org/officeDocument/2006/relationships/tags"/><Relationship Id="rId2" Target="../slides/slide4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5.xml.rels><?xml version="1.0" encoding="UTF-8" standalone="yes"?><Relationships xmlns="http://schemas.openxmlformats.org/package/2006/relationships"><Relationship Id="rId3" Target="../tags/tag45.xml" Type="http://schemas.openxmlformats.org/officeDocument/2006/relationships/tags"/><Relationship Id="rId2" Target="../slides/slide4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6.xml.rels><?xml version="1.0" encoding="UTF-8" standalone="yes"?><Relationships xmlns="http://schemas.openxmlformats.org/package/2006/relationships"><Relationship Id="rId3" Target="../tags/tag46.xml" Type="http://schemas.openxmlformats.org/officeDocument/2006/relationships/tags"/><Relationship Id="rId2" Target="../slides/slide4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7.xml.rels><?xml version="1.0" encoding="UTF-8" standalone="yes"?><Relationships xmlns="http://schemas.openxmlformats.org/package/2006/relationships"><Relationship Id="rId3" Target="../tags/tag47.xml" Type="http://schemas.openxmlformats.org/officeDocument/2006/relationships/tags"/><Relationship Id="rId2" Target="../slides/slide4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8.xml.rels><?xml version="1.0" encoding="UTF-8" standalone="yes"?><Relationships xmlns="http://schemas.openxmlformats.org/package/2006/relationships"><Relationship Id="rId3" Target="../tags/tag48.xml" Type="http://schemas.openxmlformats.org/officeDocument/2006/relationships/tags"/><Relationship Id="rId2" Target="../slides/slide4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9.xml.rels><?xml version="1.0" encoding="UTF-8" standalone="yes"?><Relationships xmlns="http://schemas.openxmlformats.org/package/2006/relationships"><Relationship Id="rId3" Target="../tags/tag49.xml" Type="http://schemas.openxmlformats.org/officeDocument/2006/relationships/tags"/><Relationship Id="rId2" Target="../slides/slide4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3" Target="../tags/tag5.xml" Type="http://schemas.openxmlformats.org/officeDocument/2006/relationships/tags"/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0.xml.rels><?xml version="1.0" encoding="UTF-8" standalone="yes"?><Relationships xmlns="http://schemas.openxmlformats.org/package/2006/relationships"><Relationship Id="rId3" Target="../tags/tag50.xml" Type="http://schemas.openxmlformats.org/officeDocument/2006/relationships/tags"/><Relationship Id="rId2" Target="../slides/slide5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1.xml.rels><?xml version="1.0" encoding="UTF-8" standalone="yes"?><Relationships xmlns="http://schemas.openxmlformats.org/package/2006/relationships"><Relationship Id="rId3" Target="../tags/tag51.xml" Type="http://schemas.openxmlformats.org/officeDocument/2006/relationships/tags"/><Relationship Id="rId2" Target="../slides/slide5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2.xml.rels><?xml version="1.0" encoding="UTF-8" standalone="yes"?><Relationships xmlns="http://schemas.openxmlformats.org/package/2006/relationships"><Relationship Id="rId3" Target="../tags/tag52.xml" Type="http://schemas.openxmlformats.org/officeDocument/2006/relationships/tags"/><Relationship Id="rId2" Target="../slides/slide5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3.xml.rels><?xml version="1.0" encoding="UTF-8" standalone="yes"?><Relationships xmlns="http://schemas.openxmlformats.org/package/2006/relationships"><Relationship Id="rId3" Target="../tags/tag53.xml" Type="http://schemas.openxmlformats.org/officeDocument/2006/relationships/tags"/><Relationship Id="rId2" Target="../slides/slide5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4.xml.rels><?xml version="1.0" encoding="UTF-8" standalone="yes"?><Relationships xmlns="http://schemas.openxmlformats.org/package/2006/relationships"><Relationship Id="rId3" Target="../tags/tag54.xml" Type="http://schemas.openxmlformats.org/officeDocument/2006/relationships/tags"/><Relationship Id="rId2" Target="../slides/slide5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5.xml.rels><?xml version="1.0" encoding="UTF-8" standalone="yes"?><Relationships xmlns="http://schemas.openxmlformats.org/package/2006/relationships"><Relationship Id="rId3" Target="../tags/tag55.xml" Type="http://schemas.openxmlformats.org/officeDocument/2006/relationships/tags"/><Relationship Id="rId2" Target="../slides/slide5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6.xml.rels><?xml version="1.0" encoding="UTF-8" standalone="yes"?><Relationships xmlns="http://schemas.openxmlformats.org/package/2006/relationships"><Relationship Id="rId3" Target="../tags/tag56.xml" Type="http://schemas.openxmlformats.org/officeDocument/2006/relationships/tags"/><Relationship Id="rId2" Target="../slides/slide5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7.xml.rels><?xml version="1.0" encoding="UTF-8" standalone="yes"?><Relationships xmlns="http://schemas.openxmlformats.org/package/2006/relationships"><Relationship Id="rId3" Target="../tags/tag57.xml" Type="http://schemas.openxmlformats.org/officeDocument/2006/relationships/tags"/><Relationship Id="rId2" Target="../slides/slide5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8.xml.rels><?xml version="1.0" encoding="UTF-8" standalone="yes"?><Relationships xmlns="http://schemas.openxmlformats.org/package/2006/relationships"><Relationship Id="rId3" Target="../tags/tag58.xml" Type="http://schemas.openxmlformats.org/officeDocument/2006/relationships/tags"/><Relationship Id="rId2" Target="../slides/slide5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9.xml.rels><?xml version="1.0" encoding="UTF-8" standalone="yes"?><Relationships xmlns="http://schemas.openxmlformats.org/package/2006/relationships"><Relationship Id="rId3" Target="../tags/tag59.xml" Type="http://schemas.openxmlformats.org/officeDocument/2006/relationships/tags"/><Relationship Id="rId2" Target="../slides/slide5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3" Target="../tags/tag6.xml" Type="http://schemas.openxmlformats.org/officeDocument/2006/relationships/tags"/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0.xml.rels><?xml version="1.0" encoding="UTF-8" standalone="yes"?><Relationships xmlns="http://schemas.openxmlformats.org/package/2006/relationships"><Relationship Id="rId3" Target="../tags/tag60.xml" Type="http://schemas.openxmlformats.org/officeDocument/2006/relationships/tags"/><Relationship Id="rId2" Target="../slides/slide6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1.xml.rels><?xml version="1.0" encoding="UTF-8" standalone="yes"?><Relationships xmlns="http://schemas.openxmlformats.org/package/2006/relationships"><Relationship Id="rId3" Target="../tags/tag61.xml" Type="http://schemas.openxmlformats.org/officeDocument/2006/relationships/tags"/><Relationship Id="rId2" Target="../slides/slide6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2.xml.rels><?xml version="1.0" encoding="UTF-8" standalone="yes"?><Relationships xmlns="http://schemas.openxmlformats.org/package/2006/relationships"><Relationship Id="rId3" Target="../tags/tag62.xml" Type="http://schemas.openxmlformats.org/officeDocument/2006/relationships/tags"/><Relationship Id="rId2" Target="../slides/slide6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3.xml.rels><?xml version="1.0" encoding="UTF-8" standalone="yes"?><Relationships xmlns="http://schemas.openxmlformats.org/package/2006/relationships"><Relationship Id="rId3" Target="../tags/tag63.xml" Type="http://schemas.openxmlformats.org/officeDocument/2006/relationships/tags"/><Relationship Id="rId2" Target="../slides/slide6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4.xml.rels><?xml version="1.0" encoding="UTF-8" standalone="yes"?><Relationships xmlns="http://schemas.openxmlformats.org/package/2006/relationships"><Relationship Id="rId3" Target="../tags/tag64.xml" Type="http://schemas.openxmlformats.org/officeDocument/2006/relationships/tags"/><Relationship Id="rId2" Target="../slides/slide6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5.xml.rels><?xml version="1.0" encoding="UTF-8" standalone="yes"?><Relationships xmlns="http://schemas.openxmlformats.org/package/2006/relationships"><Relationship Id="rId3" Target="../tags/tag65.xml" Type="http://schemas.openxmlformats.org/officeDocument/2006/relationships/tags"/><Relationship Id="rId2" Target="../slides/slide6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3" Target="../tags/tag7.xml" Type="http://schemas.openxmlformats.org/officeDocument/2006/relationships/tags"/><Relationship Id="rId2" Target="../slides/slide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3" Target="../tags/tag8.xml" Type="http://schemas.openxmlformats.org/officeDocument/2006/relationships/tags"/><Relationship Id="rId2" Target="../slides/slide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3" Target="../tags/tag9.xml" Type="http://schemas.openxmlformats.org/officeDocument/2006/relationships/tags"/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4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3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3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9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9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9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4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9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4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3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0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6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0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4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1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1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93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11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07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13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5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4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74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2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66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9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73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4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76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0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278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46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  <p:custDataLst>
              <p:tags r:id="rId3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9013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Masters/slideMaster3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Masters/slideMaster5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Masters/slideMaster5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2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Masters/slideMaster3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Masters/slideMaster3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hasCustomPrompt="1" type="title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b="1" i="1" sz="41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r>
              <a:rPr dirty="0" lang="en-US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hasCustomPrompt="1" idx="10" sz="quarter" type="body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indent="0" marL="0">
              <a:buNone/>
              <a:defRPr b="1" sz="20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2pPr>
            <a:lvl3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3pPr>
            <a:lvl4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4pPr>
            <a:lvl5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5pPr>
          </a:lstStyle>
          <a:p>
            <a:pPr lvl="0"/>
            <a:r>
              <a:rPr dirty="0" lang="en-US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hasCustomPrompt="1" idx="11" sz="quarter" type="body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indent="0" marL="0">
              <a:buNone/>
              <a:defRPr b="1" baseline="0" sz="20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2pPr>
            <a:lvl3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3pPr>
            <a:lvl4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4pPr>
            <a:lvl5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5pPr>
          </a:lstStyle>
          <a:p>
            <a:pPr lvl="0"/>
            <a:r>
              <a:rPr dirty="0" lang="en-US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</a:t>
            </a:r>
            <a:r>
              <a:rPr baseline="0"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Camp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hasCustomPrompt="1" type="title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b="1" sz="2400"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3429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685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0287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17145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057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24003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6F2DAE4-C87D-464C-8529-C68309DD1C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anchor="ctr" bIns="34290" lIns="68580" numCol="1" rIns="68580" rtlCol="0" tIns="34290" vert="horz">
            <a:normAutofit fontScale="97500"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lang="en-US" sz="20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The Coding Bootcamp |</a:t>
            </a:r>
            <a:endParaRPr dirty="0" lang="en-US" sz="2000">
              <a:solidFill>
                <a:schemeClr val="bg1"/>
              </a:solidFill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hasCustomPrompt="1" type="title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b="1" baseline="0" i="0" sz="41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r>
              <a:rPr dirty="0" lang="en-US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hasCustomPrompt="1" idx="11" sz="quarter" type="body"/>
          </p:nvPr>
        </p:nvSpPr>
        <p:spPr>
          <a:xfrm>
            <a:off x="3370402" y="4037683"/>
            <a:ext cx="2270008" cy="381000"/>
          </a:xfrm>
        </p:spPr>
        <p:txBody>
          <a:bodyPr numCol="1">
            <a:noAutofit/>
          </a:bodyPr>
          <a:lstStyle>
            <a:lvl1pPr indent="0" marL="0">
              <a:buNone/>
              <a:defRPr b="1" baseline="0" sz="20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2pPr>
            <a:lvl3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3pPr>
            <a:lvl4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4pPr>
            <a:lvl5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5pPr>
          </a:lstStyle>
          <a:p>
            <a:pPr lvl="0"/>
            <a:r>
              <a:rPr dirty="0" lang="en-US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hasCustomPrompt="1" idx="10" sz="quarter" type="body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indent="0" marL="0">
              <a:buNone/>
              <a:defRPr b="1" sz="20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2pPr>
            <a:lvl3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3pPr>
            <a:lvl4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4pPr>
            <a:lvl5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5pPr>
          </a:lstStyle>
          <a:p>
            <a:pPr lvl="0"/>
            <a:r>
              <a:rPr dirty="0" lang="en-US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anchor="ctr" bIns="34290" lIns="68580" numCol="1" rIns="68580" rtlCol="0" tIns="34290" vert="horz"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b="1" dirty="0" i="1" lang="en-US" sz="1800">
              <a:solidFill>
                <a:schemeClr val="bg1"/>
              </a:solidFill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hasCustomPrompt="1" type="title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b="1" i="1" sz="41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r>
              <a:rPr dirty="0"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18" name="Title 13"/>
          <p:cNvSpPr>
            <a:spLocks noGrp="1"/>
          </p:cNvSpPr>
          <p:nvPr>
            <p:ph hasCustomPrompt="1" type="title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b="1" sz="2400"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anchor="ctr" bIns="34290" lIns="68580" numCol="1" rIns="68580" rtlCol="0" tIns="34290" vert="horz">
            <a:normAutofit fontScale="97500"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lang="en-US" sz="20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The Coding Bootcamp at UT Austin | </a:t>
            </a:r>
            <a:endParaRPr dirty="0" lang="en-US" sz="2000">
              <a:solidFill>
                <a:schemeClr val="bg1"/>
              </a:solidFill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hasCustomPrompt="1" type="title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b="1" baseline="0" i="0" sz="41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r>
              <a:rPr dirty="0" lang="en-US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hasCustomPrompt="1" idx="11" sz="quarter" type="body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indent="0" marL="0">
              <a:buNone/>
              <a:defRPr b="1" baseline="0" sz="1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2pPr>
            <a:lvl3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3pPr>
            <a:lvl4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4pPr>
            <a:lvl5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5pPr>
          </a:lstStyle>
          <a:p>
            <a:pPr lvl="0"/>
            <a:r>
              <a:rPr dirty="0" lang="en-US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hasCustomPrompt="1" idx="10" sz="quarter" type="body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indent="0" marL="0">
              <a:buNone/>
              <a:defRPr b="1" sz="20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2pPr>
            <a:lvl3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3pPr>
            <a:lvl4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4pPr>
            <a:lvl5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5pPr>
          </a:lstStyle>
          <a:p>
            <a:pPr lvl="0"/>
            <a:r>
              <a:rPr dirty="0" lang="en-US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anchor="ctr" bIns="34290" lIns="68580" numCol="1" rIns="68580" rtlCol="0" tIns="34290" vert="horz"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b="1" dirty="0" i="1" lang="en-US" sz="1800">
              <a:solidFill>
                <a:schemeClr val="bg1"/>
              </a:solidFill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hasCustomPrompt="1" type="title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b="1" i="1" sz="41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r>
              <a:rPr dirty="0"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18" name="Title 13"/>
          <p:cNvSpPr>
            <a:spLocks noGrp="1"/>
          </p:cNvSpPr>
          <p:nvPr>
            <p:ph hasCustomPrompt="1" type="title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b="1" sz="2400"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anchor="ctr" bIns="34290" lIns="68580" numCol="1" rIns="68580" rtlCol="0" tIns="34290" vert="horz"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b="1" dirty="0" i="1" lang="en-US" sz="1800">
              <a:solidFill>
                <a:schemeClr val="bg1"/>
              </a:solidFill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</p:txBody>
      </p:sp>
      <p:sp>
        <p:nvSpPr>
          <p:cNvPr id="21" name="Title 15"/>
          <p:cNvSpPr>
            <a:spLocks noGrp="1"/>
          </p:cNvSpPr>
          <p:nvPr>
            <p:ph hasCustomPrompt="1" type="title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b="1" i="1" sz="41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r>
              <a:rPr dirty="0"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 Camp</a:t>
            </a:r>
            <a:r>
              <a:rPr baseline="0"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hasCustomPrompt="1" type="title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b="1" sz="2400"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anchor="ctr" bIns="34290" lIns="68580" numCol="1" rIns="68580" rtlCol="0" tIns="34290" vert="horz">
            <a:normAutofit fontScale="97500"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lang="en-US" sz="20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The Coding Bootcamp |</a:t>
            </a:r>
            <a:endParaRPr dirty="0" lang="en-US" sz="2000">
              <a:solidFill>
                <a:schemeClr val="bg1"/>
              </a:solidFill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hasCustomPrompt="1" type="title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b="1" baseline="0" i="0" sz="41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r>
              <a:rPr dirty="0" lang="en-US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hasCustomPrompt="1" idx="11" sz="quarter" type="body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indent="0" marL="0">
              <a:buNone/>
              <a:defRPr b="1" baseline="0" sz="20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2pPr>
            <a:lvl3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3pPr>
            <a:lvl4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4pPr>
            <a:lvl5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5pPr>
          </a:lstStyle>
          <a:p>
            <a:pPr lvl="0"/>
            <a:r>
              <a:rPr dirty="0" lang="en-US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hasCustomPrompt="1" idx="10" sz="quarter" type="body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indent="0" marL="0">
              <a:buNone/>
              <a:defRPr b="1" sz="20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2pPr>
            <a:lvl3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3pPr>
            <a:lvl4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4pPr>
            <a:lvl5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5pPr>
          </a:lstStyle>
          <a:p>
            <a:pPr lvl="0"/>
            <a:r>
              <a:rPr dirty="0" lang="en-US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5214055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anchor="ctr" bIns="34290" lIns="68580" numCol="1" rIns="68580" rtlCol="0" tIns="34290" vert="horz"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b="1" dirty="0" i="1" lang="en-US" sz="1800">
              <a:solidFill>
                <a:schemeClr val="bg1"/>
              </a:solidFill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hasCustomPrompt="1" type="title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b="1" i="1" sz="41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r>
              <a:rPr dirty="0"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2277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18" name="Title 13"/>
          <p:cNvSpPr>
            <a:spLocks noGrp="1"/>
          </p:cNvSpPr>
          <p:nvPr>
            <p:ph hasCustomPrompt="1" type="title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b="1" sz="2400"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324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6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anchor="ctr" bIns="34290" lIns="68580" numCol="1" rIns="68580" rtlCol="0" tIns="34290" vert="horz">
            <a:normAutofit fontScale="97500"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lang="en-US" sz="20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Rutgers Coding Bootcamp |</a:t>
            </a:r>
            <a:endParaRPr dirty="0" lang="en-US" sz="2000">
              <a:solidFill>
                <a:schemeClr val="bg1"/>
              </a:solidFill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hasCustomPrompt="1" type="title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b="1" baseline="0" i="0" sz="41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r>
              <a:rPr dirty="0" lang="en-US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hasCustomPrompt="1" idx="11" sz="quarter" type="body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indent="0" marL="0">
              <a:buNone/>
              <a:defRPr b="1" baseline="0" sz="20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2pPr>
            <a:lvl3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3pPr>
            <a:lvl4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4pPr>
            <a:lvl5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5pPr>
          </a:lstStyle>
          <a:p>
            <a:pPr lvl="0"/>
            <a:r>
              <a:rPr dirty="0" lang="en-US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hasCustomPrompt="1" idx="10" sz="quarter" type="body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indent="0" marL="0">
              <a:buNone/>
              <a:defRPr b="1" sz="20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  <a:lvl2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2pPr>
            <a:lvl3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3pPr>
            <a:lvl4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4pPr>
            <a:lvl5pPr>
              <a:defRPr b="1" sz="2000">
                <a:latin charset="0" panose="020B0604020202020204" pitchFamily="34" typeface="Arial"/>
                <a:cs charset="0" panose="020B0604020202020204" pitchFamily="34" typeface="Arial"/>
              </a:defRPr>
            </a:lvl5pPr>
          </a:lstStyle>
          <a:p>
            <a:pPr lvl="0"/>
            <a:r>
              <a:rPr dirty="0" lang="en-US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anchor="ctr" bIns="34290" lIns="68580" numCol="1" rIns="68580" rtlCol="0" tIns="34290" vert="horz"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b="1" dirty="0" i="1" lang="en-US" sz="1800">
              <a:solidFill>
                <a:schemeClr val="bg1"/>
              </a:solidFill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© </a:t>
            </a:r>
            <a:r>
              <a:rPr dirty="0" lang="en-US" sz="800">
                <a:solidFill>
                  <a:schemeClr val="bg1"/>
                </a:solidFill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hasCustomPrompt="1" type="title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b="1" i="1" sz="41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r>
              <a:rPr dirty="0"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5" Target="../slideLayouts/slideLayout7.xml" Type="http://schemas.openxmlformats.org/officeDocument/2006/relationships/slideLayout"/><Relationship Id="rId4" Target="../slideLayouts/slideLayout6.xml" Type="http://schemas.openxmlformats.org/officeDocument/2006/relationships/slideLayout"/><Relationship Id="rId3" Target="../slideLayouts/slideLayout5.xml" Type="http://schemas.openxmlformats.org/officeDocument/2006/relationships/slideLayout"/><Relationship Id="rId2" Target="../slideLayouts/slideLayout4.xml" Type="http://schemas.openxmlformats.org/officeDocument/2006/relationships/slideLayout"/><Relationship Id="rId1" Target="../theme/theme7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5" Target="../slideLayouts/slideLayout11.xml" Type="http://schemas.openxmlformats.org/officeDocument/2006/relationships/slideLayout"/><Relationship Id="rId4" Target="../slideLayouts/slideLayout10.xml" Type="http://schemas.openxmlformats.org/officeDocument/2006/relationships/slideLayout"/><Relationship Id="rId3" Target="../slideLayouts/slideLayout9.xml" Type="http://schemas.openxmlformats.org/officeDocument/2006/relationships/slideLayout"/><Relationship Id="rId2" Target="../slideLayouts/slideLayout8.xml" Type="http://schemas.openxmlformats.org/officeDocument/2006/relationships/slideLayout"/><Relationship Id="rId1" Target="../theme/theme5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4" Target="../slideLayouts/slideLayout14.xml" Type="http://schemas.openxmlformats.org/officeDocument/2006/relationships/slideLayout"/><Relationship Id="rId3" Target="../slideLayouts/slideLayout13.xml" Type="http://schemas.openxmlformats.org/officeDocument/2006/relationships/slideLayout"/><Relationship Id="rId2" Target="../slideLayouts/slideLayout12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_rels/slideMaster5.xml.rels><?xml version="1.0" encoding="UTF-8" standalone="yes"?><Relationships xmlns="http://schemas.openxmlformats.org/package/2006/relationships"><Relationship Id="rId4" Target="../slideLayouts/slideLayout17.xml" Type="http://schemas.openxmlformats.org/officeDocument/2006/relationships/slideLayout"/><Relationship Id="rId3" Target="../slideLayouts/slideLayout16.xml" Type="http://schemas.openxmlformats.org/officeDocument/2006/relationships/slideLayout"/><Relationship Id="rId2" Target="../slideLayouts/slideLayout15.xml" Type="http://schemas.openxmlformats.org/officeDocument/2006/relationships/slideLayout"/><Relationship Id="rId1" Target="../theme/theme6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</p:sldLayoutIdLst>
  <p:transition>
    <p:fade/>
  </p:transition>
  <p:txStyles>
    <p:titleStyle>
      <a:lvl1pPr algn="ctr" defTabSz="6858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257175" latinLnBrk="0" marL="257175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214313" latinLnBrk="0" marL="557213" rtl="0">
        <a:spcBef>
          <a:spcPct val="20000"/>
        </a:spcBef>
        <a:buFont charset="0" panose="020B0604020202020204" pitchFamily="34"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171450" latinLnBrk="0" marL="1200150" rtl="0">
        <a:spcBef>
          <a:spcPct val="20000"/>
        </a:spcBef>
        <a:buFont charset="0" panose="020B0604020202020204" pitchFamily="34"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171450" latinLnBrk="0" marL="1543050" rtl="0">
        <a:spcBef>
          <a:spcPct val="20000"/>
        </a:spcBef>
        <a:buFont charset="0" panose="020B0604020202020204" pitchFamily="34"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8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  <p:sldLayoutId id="2147483652" r:id="rId3"/>
    <p:sldLayoutId id="2147483653" r:id="rId4"/>
    <p:sldLayoutId id="2147483654" r:id="rId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55" r:id="rId2"/>
    <p:sldLayoutId id="2147483656" r:id="rId3"/>
    <p:sldLayoutId id="2147483657" r:id="rId4"/>
    <p:sldLayoutId id="2147483658" r:id="rId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59" r:id="rId2"/>
    <p:sldLayoutId id="2147483660" r:id="rId3"/>
    <p:sldLayoutId id="2147483661" r:id="rId4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3" Target="../media/image6.pn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7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4" Target="../media/image8.jpeg" Type="http://schemas.openxmlformats.org/officeDocument/2006/relationships/image"/><Relationship Id="rId3" Target="../media/image7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5" Target="../media/image9.jpeg" Type="http://schemas.openxmlformats.org/officeDocument/2006/relationships/image"/><Relationship Id="rId4" Target="../media/image8.jpeg" Type="http://schemas.openxmlformats.org/officeDocument/2006/relationships/image"/><Relationship Id="rId3" Target="../media/image7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5" Target="../media/image9.jpeg" Type="http://schemas.openxmlformats.org/officeDocument/2006/relationships/image"/><Relationship Id="rId4" Target="../media/image8.jpeg" Type="http://schemas.openxmlformats.org/officeDocument/2006/relationships/image"/><Relationship Id="rId3" Target="../media/image7.pn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5" Target="../media/image9.jpeg" Type="http://schemas.openxmlformats.org/officeDocument/2006/relationships/image"/><Relationship Id="rId4" Target="../media/image8.jpeg" Type="http://schemas.openxmlformats.org/officeDocument/2006/relationships/image"/><Relationship Id="rId3" Target="../media/image7.png" Type="http://schemas.openxmlformats.org/officeDocument/2006/relationships/image"/><Relationship Id="rId2" Target="../notesSlides/notesSlide15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6" Target="../media/image9.jpeg" Type="http://schemas.openxmlformats.org/officeDocument/2006/relationships/image"/><Relationship Id="rId5" Target="../media/image10.png" Type="http://schemas.openxmlformats.org/officeDocument/2006/relationships/image"/><Relationship Id="rId4" Target="../media/image8.jpeg" Type="http://schemas.openxmlformats.org/officeDocument/2006/relationships/image"/><Relationship Id="rId3" Target="../media/image7.png" Type="http://schemas.openxmlformats.org/officeDocument/2006/relationships/image"/><Relationship Id="rId2" Target="../notesSlides/notesSlide16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6" Target="../media/image9.jpeg" Type="http://schemas.openxmlformats.org/officeDocument/2006/relationships/image"/><Relationship Id="rId5" Target="../media/image10.png" Type="http://schemas.openxmlformats.org/officeDocument/2006/relationships/image"/><Relationship Id="rId4" Target="../media/image8.jpeg" Type="http://schemas.openxmlformats.org/officeDocument/2006/relationships/image"/><Relationship Id="rId3" Target="../media/image7.png" Type="http://schemas.openxmlformats.org/officeDocument/2006/relationships/image"/><Relationship Id="rId2" Target="../notesSlides/notesSlide17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6" Target="../media/image9.jpeg" Type="http://schemas.openxmlformats.org/officeDocument/2006/relationships/image"/><Relationship Id="rId5" Target="../media/image10.png" Type="http://schemas.openxmlformats.org/officeDocument/2006/relationships/image"/><Relationship Id="rId4" Target="../media/image8.jpeg" Type="http://schemas.openxmlformats.org/officeDocument/2006/relationships/image"/><Relationship Id="rId3" Target="../media/image7.png" Type="http://schemas.openxmlformats.org/officeDocument/2006/relationships/image"/><Relationship Id="rId2" Target="../notesSlides/notesSlide18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5" Target="../media/image10.png" Type="http://schemas.openxmlformats.org/officeDocument/2006/relationships/image"/><Relationship Id="rId4" Target="../media/image7.png" Type="http://schemas.openxmlformats.org/officeDocument/2006/relationships/image"/><Relationship Id="rId3" Target="../media/image9.jpeg" Type="http://schemas.openxmlformats.org/officeDocument/2006/relationships/image"/><Relationship Id="rId2" Target="../notesSlides/notesSlide19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3" Target="../media/image5.jpe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notesSlides/notesSlide20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5" Target="../media/image9.jpeg" Type="http://schemas.openxmlformats.org/officeDocument/2006/relationships/image"/><Relationship Id="rId4" Target="../media/image8.jpeg" Type="http://schemas.openxmlformats.org/officeDocument/2006/relationships/image"/><Relationship Id="rId3" Target="../media/image7.png" Type="http://schemas.openxmlformats.org/officeDocument/2006/relationships/image"/><Relationship Id="rId2" Target="../notesSlides/notesSlide21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5" Target="../media/image9.jpeg" Type="http://schemas.openxmlformats.org/officeDocument/2006/relationships/image"/><Relationship Id="rId4" Target="../media/image8.jpeg" Type="http://schemas.openxmlformats.org/officeDocument/2006/relationships/image"/><Relationship Id="rId3" Target="../media/image7.png" Type="http://schemas.openxmlformats.org/officeDocument/2006/relationships/image"/><Relationship Id="rId2" Target="../notesSlides/notesSlide22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6" Target="../media/image9.jpeg" Type="http://schemas.openxmlformats.org/officeDocument/2006/relationships/image"/><Relationship Id="rId5" Target="../media/image10.png" Type="http://schemas.openxmlformats.org/officeDocument/2006/relationships/image"/><Relationship Id="rId4" Target="../media/image8.jpeg" Type="http://schemas.openxmlformats.org/officeDocument/2006/relationships/image"/><Relationship Id="rId3" Target="../media/image7.png" Type="http://schemas.openxmlformats.org/officeDocument/2006/relationships/image"/><Relationship Id="rId2" Target="../notesSlides/notesSlide23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5" Target="../media/image10.png" Type="http://schemas.openxmlformats.org/officeDocument/2006/relationships/image"/><Relationship Id="rId4" Target="../media/image7.png" Type="http://schemas.openxmlformats.org/officeDocument/2006/relationships/image"/><Relationship Id="rId3" Target="../media/image8.jpeg" Type="http://schemas.openxmlformats.org/officeDocument/2006/relationships/image"/><Relationship Id="rId2" Target="../notesSlides/notesSlide24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5" Target="../media/image8.jpeg" Type="http://schemas.openxmlformats.org/officeDocument/2006/relationships/image"/><Relationship Id="rId4" Target="../media/image10.png" Type="http://schemas.openxmlformats.org/officeDocument/2006/relationships/image"/><Relationship Id="rId3" Target="../media/image7.png" Type="http://schemas.openxmlformats.org/officeDocument/2006/relationships/image"/><Relationship Id="rId2" Target="../notesSlides/notesSlide25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5" Target="../media/image10.png" Type="http://schemas.openxmlformats.org/officeDocument/2006/relationships/image"/><Relationship Id="rId4" Target="../media/image7.png" Type="http://schemas.openxmlformats.org/officeDocument/2006/relationships/image"/><Relationship Id="rId3" Target="../media/image9.jpeg" Type="http://schemas.openxmlformats.org/officeDocument/2006/relationships/image"/><Relationship Id="rId2" Target="../notesSlides/notesSlide26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2" Target="../notesSlides/notesSlide27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3" Target="../media/image11.jpeg" Type="http://schemas.openxmlformats.org/officeDocument/2006/relationships/image"/><Relationship Id="rId2" Target="../notesSlides/notesSlide28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7" Target="../media/image15.jpeg" Type="http://schemas.openxmlformats.org/officeDocument/2006/relationships/image"/><Relationship Id="rId6" Target="../media/image14.png" Type="http://schemas.openxmlformats.org/officeDocument/2006/relationships/image"/><Relationship Id="rId5" Target="../media/image13.png" Type="http://schemas.openxmlformats.org/officeDocument/2006/relationships/image"/><Relationship Id="rId4" Target="../media/image12.gif" Type="http://schemas.openxmlformats.org/officeDocument/2006/relationships/image"/><Relationship Id="rId3" Target="../media/image8.jpeg" Type="http://schemas.openxmlformats.org/officeDocument/2006/relationships/image"/><Relationship Id="rId2" Target="../notesSlides/notesSlide29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2" Target="../notesSlides/notesSlide30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3" Target="../media/image16.png" Type="http://schemas.openxmlformats.org/officeDocument/2006/relationships/image"/><Relationship Id="rId2" Target="../notesSlides/notesSlide31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2" Target="../notesSlides/notesSlide32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2" Target="../notesSlides/notesSlide33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2" Target="../notesSlides/notesSlide34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3" Target="../media/image17.png" Type="http://schemas.openxmlformats.org/officeDocument/2006/relationships/image"/><Relationship Id="rId2" Target="../notesSlides/notesSlide35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3" Target="../media/image18.png" Type="http://schemas.openxmlformats.org/officeDocument/2006/relationships/image"/><Relationship Id="rId2" Target="../notesSlides/notesSlide36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2" Target="../notesSlides/notesSlide37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2" Target="../notesSlides/notesSlide38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3" Target="../media/image19.png" Type="http://schemas.openxmlformats.org/officeDocument/2006/relationships/image"/><Relationship Id="rId2" Target="../notesSlides/notesSlide39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3" Target="../media/image20.png" Type="http://schemas.openxmlformats.org/officeDocument/2006/relationships/image"/><Relationship Id="rId2" Target="../notesSlides/notesSlide40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2" Target="../notesSlides/notesSlide41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3" Target="http://www.w3schools.com/tags/" TargetMode="External" Type="http://schemas.openxmlformats.org/officeDocument/2006/relationships/hyperlink"/><Relationship Id="rId2" Target="../notesSlides/notesSlide42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2" Target="../notesSlides/notesSlide43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4" Target="../media/image22.png" Type="http://schemas.openxmlformats.org/officeDocument/2006/relationships/image"/><Relationship Id="rId3" Target="../media/image21.png" Type="http://schemas.openxmlformats.org/officeDocument/2006/relationships/image"/><Relationship Id="rId2" Target="../notesSlides/notesSlide44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3" Target="../media/image23.png" Type="http://schemas.openxmlformats.org/officeDocument/2006/relationships/image"/><Relationship Id="rId2" Target="../notesSlides/notesSlide45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2" Target="../notesSlides/notesSlide46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3" Target="../media/image24.png" Type="http://schemas.openxmlformats.org/officeDocument/2006/relationships/image"/><Relationship Id="rId2" Target="../notesSlides/notesSlide47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2" Target="../notesSlides/notesSlide48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4" Target="../media/image26.png" Type="http://schemas.openxmlformats.org/officeDocument/2006/relationships/image"/><Relationship Id="rId3" Target="../media/image25.jpeg" Type="http://schemas.openxmlformats.org/officeDocument/2006/relationships/image"/><Relationship Id="rId2" Target="../notesSlides/notesSlide49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notesSlides/notesSlide5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4" Target="../media/image28.png" Type="http://schemas.openxmlformats.org/officeDocument/2006/relationships/image"/><Relationship Id="rId3" Target="../media/image27.png" Type="http://schemas.openxmlformats.org/officeDocument/2006/relationships/image"/><Relationship Id="rId2" Target="../notesSlides/notesSlide50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3" Target="../media/image29.png" Type="http://schemas.openxmlformats.org/officeDocument/2006/relationships/image"/><Relationship Id="rId2" Target="../notesSlides/notesSlide51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3" Target="../media/image30.png" Type="http://schemas.openxmlformats.org/officeDocument/2006/relationships/image"/><Relationship Id="rId2" Target="../notesSlides/notesSlide52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3" Target="../media/image30.png" Type="http://schemas.openxmlformats.org/officeDocument/2006/relationships/image"/><Relationship Id="rId2" Target="../notesSlides/notesSlide53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4" Target="../media/image32.png" Type="http://schemas.openxmlformats.org/officeDocument/2006/relationships/image"/><Relationship Id="rId3" Target="../media/image31.png" Type="http://schemas.openxmlformats.org/officeDocument/2006/relationships/image"/><Relationship Id="rId2" Target="../notesSlides/notesSlide54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3" Target="../media/image33.png" Type="http://schemas.openxmlformats.org/officeDocument/2006/relationships/image"/><Relationship Id="rId2" Target="../notesSlides/notesSlide55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3" Target="../media/image34.png" Type="http://schemas.openxmlformats.org/officeDocument/2006/relationships/image"/><Relationship Id="rId2" Target="../notesSlides/notesSlide56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2" Target="../notesSlides/notesSlide57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2" Target="../notesSlides/notesSlide58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2" Target="../notesSlides/notesSlide59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notesSlides/notesSlide6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2" Target="../notesSlides/notesSlide60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2" Target="../notesSlides/notesSlide61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3" Target="../media/image35.png" Type="http://schemas.openxmlformats.org/officeDocument/2006/relationships/image"/><Relationship Id="rId2" Target="../notesSlides/notesSlide62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4" Target="https://www.youtube.com/watch?v=kMBinXTCrXI&amp;list=PLgJ8UgkiorCnMLsUevoQRxH8t9bt7ne14&amp;index=2" TargetMode="External" Type="http://schemas.openxmlformats.org/officeDocument/2006/relationships/hyperlink"/><Relationship Id="rId3" Target="../media/image36.png" Type="http://schemas.openxmlformats.org/officeDocument/2006/relationships/image"/><Relationship Id="rId2" Target="../notesSlides/notesSlide63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4" Target="../media/image37.png" Type="http://schemas.openxmlformats.org/officeDocument/2006/relationships/image"/><Relationship Id="rId3" Target="https://www.youtube.com/embed/kMBinXTCrXI?controls=0&amp;showinfo=0" TargetMode="External" Type="http://schemas.openxmlformats.org/officeDocument/2006/relationships/video"/><Relationship Id="rId2" Target="../notesSlides/notesSlide64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65.xml.rels><?xml version="1.0" encoding="UTF-8" standalone="yes"?><Relationships xmlns="http://schemas.openxmlformats.org/package/2006/relationships"><Relationship Id="rId2" Target="../notesSlides/notesSlide65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notesSlides/notesSlide7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notesSlides/notesSlide8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notesSlides/notesSlide9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err="1" i="1" lang="en-US"/>
              <a:t>Git’n</a:t>
            </a:r>
            <a:r>
              <a:rPr dirty="0" i="1" lang="en-US"/>
              <a:t> Pro with HTML/CSS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1" sz="quarter" type="body"/>
          </p:nvPr>
        </p:nvSpPr>
        <p:spPr/>
        <p:txBody>
          <a:bodyPr numCol="1"/>
          <a:lstStyle/>
          <a:p>
            <a:r>
              <a:rPr dirty="0" lang="en-US"/>
              <a:t>Month, day, year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0" sz="quarter" type="body"/>
          </p:nvPr>
        </p:nvSpPr>
        <p:spPr/>
        <p:txBody>
          <a:bodyPr numCol="1"/>
          <a:lstStyle/>
          <a:p>
            <a:r>
              <a:rPr dirty="0" lang="en-US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Collaborative Coding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Modern web development is </a:t>
            </a:r>
            <a:r>
              <a:rPr dirty="0" i="1" lang="en-US" u="sng">
                <a:latin charset="0" panose="020B0604020202020204" pitchFamily="34" typeface="Arial"/>
                <a:cs charset="0" panose="020B0604020202020204" pitchFamily="34" typeface="Arial"/>
              </a:rPr>
              <a:t>highly</a:t>
            </a:r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 collaborative.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endParaRPr dirty="0" lang="en-US" sz="1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Teams are often extremely large and separated across the country — or planet.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endParaRPr dirty="0" lang="en-US" sz="1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Apps sometimes comprise hundreds or even thousands of files. </a:t>
            </a: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The Group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4020202020204" pitchFamily="34" typeface="Arial"/>
                <a:cs charset="0" panose="020B0604020202020204" pitchFamily="34" typeface="Arial"/>
              </a:rPr>
              <a:t>OMG. I HAZ THE GREATEST HTML IDEA!!!!!</a:t>
            </a:r>
            <a:endParaRPr dirty="0" i="1" lang="en-US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http://images.huffingtonpost.com/2015-07-14-1436902565-6235018-SpongeBob_5.png" id="1026" name="Picture 2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i="1" lang="en-US" sz="3600">
                <a:latin charset="0" panose="020B0604020202020204" pitchFamily="34" typeface="Arial"/>
                <a:cs charset="0" panose="020B0604020202020204" pitchFamily="34" typeface="Arial"/>
              </a:rPr>
              <a:t>SpongeSite.com</a:t>
            </a:r>
          </a:p>
        </p:txBody>
      </p:sp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The Group Project</a:t>
            </a:r>
          </a:p>
        </p:txBody>
      </p:sp>
      <p:pic>
        <p:nvPicPr>
          <p:cNvPr descr="http://images.huffingtonpost.com/2015-07-14-1436902565-6235018-SpongeBob_5.png" id="1026" name="Picture 2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Image result for html file" id="9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The Group Project</a:t>
            </a:r>
          </a:p>
        </p:txBody>
      </p:sp>
      <p:pic>
        <p:nvPicPr>
          <p:cNvPr descr="http://images.huffingtonpost.com/2015-07-14-1436902565-6235018-SpongeBob_5.png" id="1026" name="Picture 2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Image result for html file" id="9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3175" y="4516971"/>
            <a:ext cx="5288692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4020202020204" pitchFamily="34" typeface="Arial"/>
                <a:cs charset="0" panose="020B0604020202020204" pitchFamily="34" typeface="Arial"/>
              </a:rPr>
              <a:t>SpongeBob's idea is dumb. We should call it…</a:t>
            </a:r>
            <a:endParaRPr dirty="0" i="1" lang="en-US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175" y="5074930"/>
            <a:ext cx="3954929" cy="646331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i="1" lang="en-US" sz="3600">
                <a:latin charset="0" panose="020B0604020202020204" pitchFamily="34" typeface="Arial"/>
                <a:cs charset="0" panose="020B0604020202020204" pitchFamily="34" typeface="Arial"/>
              </a:rPr>
              <a:t>KobezzzSite.com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http://www.50img.com/wp-content/uploads/2016/04/6358493125468533551700185372_8-kobe-bryant-legacy-reasons-why-kobe-bryant-should-retire.jpg" id="12" name="Picture 11"/>
          <p:cNvPicPr>
            <a:picLocks noChangeArrowheads="1"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The Group Project</a:t>
            </a:r>
          </a:p>
        </p:txBody>
      </p:sp>
      <p:pic>
        <p:nvPicPr>
          <p:cNvPr descr="http://images.huffingtonpost.com/2015-07-14-1436902565-6235018-SpongeBob_5.png" id="1026" name="Picture 2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Image result for html file" id="9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pic>
        <p:nvPicPr>
          <p:cNvPr descr="Image result for html file" id="15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98366" y="2501527"/>
            <a:ext cx="2535759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4020202020204" pitchFamily="34" typeface="Arial"/>
                <a:cs charset="0" panose="020B0604020202020204" pitchFamily="34" typeface="Arial"/>
              </a:rPr>
              <a:t>SpongeBob's 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2351" y="5325404"/>
            <a:ext cx="1843262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>
                <a:latin charset="0" panose="020B0604020202020204" pitchFamily="34" typeface="Arial"/>
                <a:cs charset="0" panose="020B0604020202020204" pitchFamily="34" typeface="Arial"/>
              </a:rPr>
              <a:t>Kobe’s Version</a:t>
            </a:r>
          </a:p>
        </p:txBody>
      </p:sp>
      <p:pic>
        <p:nvPicPr>
          <p:cNvPr descr="http://www.50img.com/wp-content/uploads/2016/04/6358493125468533551700185372_8-kobe-bryant-legacy-reasons-why-kobe-bryant-should-retire.jpg" id="18" name="Picture 17"/>
          <p:cNvPicPr>
            <a:picLocks noChangeArrowheads="1"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The Group Project</a:t>
            </a:r>
          </a:p>
        </p:txBody>
      </p:sp>
      <p:pic>
        <p:nvPicPr>
          <p:cNvPr descr="http://images.huffingtonpost.com/2015-07-14-1436902565-6235018-SpongeBob_5.png" id="1026" name="Picture 2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Image result for html file" id="9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pic>
        <p:nvPicPr>
          <p:cNvPr descr="Image result for html file" id="15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Now they have two completely </a:t>
            </a:r>
            <a:r>
              <a:rPr b="1" dirty="0" i="1" lang="en-US" u="sng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different</a:t>
            </a:r>
            <a:r>
              <a:rPr b="1" dirty="0" lang="en-US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 versions.</a:t>
            </a:r>
          </a:p>
        </p:txBody>
      </p:sp>
      <p:pic>
        <p:nvPicPr>
          <p:cNvPr descr="http://www.50img.com/wp-content/uploads/2016/04/6358493125468533551700185372_8-kobe-bryant-legacy-reasons-why-kobe-bryant-should-retire.jpg" id="16" name="Picture 15"/>
          <p:cNvPicPr>
            <a:picLocks noChangeArrowheads="1"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The Group Project</a:t>
            </a:r>
          </a:p>
        </p:txBody>
      </p:sp>
      <p:pic>
        <p:nvPicPr>
          <p:cNvPr descr="http://images.huffingtonpost.com/2015-07-14-1436902565-6235018-SpongeBob_5.png" id="1026" name="Picture 2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Image result for html file" id="9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pic>
        <p:nvPicPr>
          <p:cNvPr descr="Image result for html file" id="15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http://showbizgeek.com/wp-content/uploads/2013/09/Screen-Shot-2013-09-12-at-13.00.231.png" id="2050" name="Picture 2"/>
          <p:cNvPicPr>
            <a:picLocks noChangeArrowheads="1"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http://www.50img.com/wp-content/uploads/2016/04/6358493125468533551700185372_8-kobe-bryant-legacy-reasons-why-kobe-bryant-should-retire.jpg" id="17" name="Picture 16"/>
          <p:cNvPicPr>
            <a:picLocks noChangeArrowheads="1"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The Group Project</a:t>
            </a:r>
          </a:p>
        </p:txBody>
      </p:sp>
      <p:pic>
        <p:nvPicPr>
          <p:cNvPr descr="http://images.huffingtonpost.com/2015-07-14-1436902565-6235018-SpongeBob_5.png" id="1026" name="Picture 2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Image result for html file" id="9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pic>
        <p:nvPicPr>
          <p:cNvPr descr="Image result for html file" id="15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http://showbizgeek.com/wp-content/uploads/2013/09/Screen-Shot-2013-09-12-at-13.00.231.png" id="2050" name="Picture 2"/>
          <p:cNvPicPr>
            <a:picLocks noChangeArrowheads="1"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4507222" cy="120032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 sz="3600">
                <a:latin charset="0" panose="020B0604020202020204" pitchFamily="34" typeface="Arial"/>
                <a:cs charset="0" panose="020B0604020202020204" pitchFamily="34" typeface="Arial"/>
              </a:rPr>
              <a:t>Hai </a:t>
            </a:r>
            <a:r>
              <a:rPr b="1" dirty="0" err="1" lang="en-US" sz="3600">
                <a:latin charset="0" panose="020B0604020202020204" pitchFamily="34" typeface="Arial"/>
                <a:cs charset="0" panose="020B0604020202020204" pitchFamily="34" typeface="Arial"/>
              </a:rPr>
              <a:t>guyz</a:t>
            </a:r>
            <a:r>
              <a:rPr b="1" dirty="0" lang="en-US" sz="3600">
                <a:latin charset="0" panose="020B0604020202020204" pitchFamily="34" typeface="Arial"/>
                <a:cs charset="0" panose="020B0604020202020204" pitchFamily="34" typeface="Arial"/>
              </a:rPr>
              <a:t>!!! </a:t>
            </a:r>
          </a:p>
          <a:p>
            <a:r>
              <a:rPr b="1" dirty="0" lang="en-US" sz="3600">
                <a:latin charset="0" panose="020B0604020202020204" pitchFamily="34" typeface="Arial"/>
                <a:cs charset="0" panose="020B0604020202020204" pitchFamily="34" typeface="Arial"/>
              </a:rPr>
              <a:t>How R </a:t>
            </a:r>
            <a:r>
              <a:rPr b="1" dirty="0" err="1" lang="en-US" sz="3600">
                <a:latin charset="0" panose="020B0604020202020204" pitchFamily="34" typeface="Arial"/>
                <a:cs charset="0" panose="020B0604020202020204" pitchFamily="34" typeface="Arial"/>
              </a:rPr>
              <a:t>Kan</a:t>
            </a:r>
            <a:r>
              <a:rPr b="1" dirty="0" lang="en-US" sz="3600">
                <a:latin charset="0" panose="020B0604020202020204" pitchFamily="34" typeface="Arial"/>
                <a:cs charset="0" panose="020B0604020202020204" pitchFamily="34" typeface="Arial"/>
              </a:rPr>
              <a:t> help??</a:t>
            </a:r>
          </a:p>
        </p:txBody>
      </p:sp>
      <p:pic>
        <p:nvPicPr>
          <p:cNvPr descr="http://www.50img.com/wp-content/uploads/2016/04/6358493125468533551700185372_8-kobe-bryant-legacy-reasons-why-kobe-bryant-should-retire.jpg" id="18" name="Picture 17"/>
          <p:cNvPicPr>
            <a:picLocks noChangeArrowheads="1"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The Group Project – Tragedy #2</a:t>
            </a:r>
          </a:p>
        </p:txBody>
      </p:sp>
      <p:pic>
        <p:nvPicPr>
          <p:cNvPr descr="http://images.huffingtonpost.com/2015-07-14-1436902565-6235018-SpongeBob_5.png" id="1026" name="Picture 2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Image result for html file" id="9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pic>
        <p:nvPicPr>
          <p:cNvPr descr="Image result for html file" id="15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http://showbizgeek.com/wp-content/uploads/2013/09/Screen-Shot-2013-09-12-at-13.00.231.png" id="2050" name="Picture 2"/>
          <p:cNvPicPr>
            <a:picLocks noChangeArrowheads="1"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 sz="4000">
                <a:latin charset="0" panose="020B0604020202020204" pitchFamily="34" typeface="Arial"/>
                <a:cs charset="0" panose="020B0604020202020204" pitchFamily="34" typeface="Arial"/>
              </a:rPr>
              <a:t>OK.</a:t>
            </a:r>
          </a:p>
          <a:p>
            <a:r>
              <a:rPr b="1" dirty="0" lang="en-US" sz="4000">
                <a:latin charset="0" panose="020B0604020202020204" pitchFamily="34" typeface="Arial"/>
                <a:cs charset="0" panose="020B0604020202020204" pitchFamily="34" typeface="Arial"/>
              </a:rPr>
              <a:t>Delete. Delete. Delete. Delete.</a:t>
            </a:r>
          </a:p>
          <a:p>
            <a:r>
              <a:rPr b="1" dirty="0" lang="en-US" sz="4000">
                <a:latin charset="0" panose="020B0604020202020204" pitchFamily="34" typeface="Arial"/>
                <a:cs charset="0" panose="020B0604020202020204" pitchFamily="34" typeface="Arial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pic>
        <p:nvPicPr>
          <p:cNvPr descr="http://www.50img.com/wp-content/uploads/2016/04/6358493125468533551700185372_8-kobe-bryant-legacy-reasons-why-kobe-bryant-should-retire.jpg" id="21" name="Picture 20"/>
          <p:cNvPicPr>
            <a:picLocks noChangeArrowheads="1"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50img.com/wp-content/uploads/2016/04/6358493125468533551700185372_8-kobe-bryant-legacy-reasons-why-kobe-bryant-should-retire.jpg" id="10" name="Picture 9"/>
          <p:cNvPicPr>
            <a:picLocks noChangeArrowheads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The Group Project</a:t>
            </a:r>
          </a:p>
        </p:txBody>
      </p:sp>
      <p:pic>
        <p:nvPicPr>
          <p:cNvPr descr="http://images.huffingtonpost.com/2015-07-14-1436902565-6235018-SpongeBob_5.png" id="1026" name="Picture 2"/>
          <p:cNvPicPr>
            <a:picLocks noChangeArrowheads="1"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http://showbizgeek.com/wp-content/uploads/2013/09/Screen-Shot-2013-09-12-at-13.00.231.png" id="2050" name="Picture 2"/>
          <p:cNvPicPr>
            <a:picLocks noChangeArrowheads="1"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 sz="4000" u="sng">
                <a:latin charset="0" panose="020B0604020202020204" pitchFamily="34" typeface="Arial"/>
                <a:cs charset="0" panose="020B0604020202020204" pitchFamily="34" typeface="Arial"/>
              </a:rPr>
              <a:t>Lesson: </a:t>
            </a:r>
          </a:p>
          <a:p>
            <a:r>
              <a:rPr b="1" dirty="0" lang="en-US" sz="3000">
                <a:latin charset="0" panose="020B0604020202020204" pitchFamily="34" typeface="Arial"/>
                <a:cs charset="0" panose="020B0604020202020204" pitchFamily="34" typeface="Arial"/>
              </a:rPr>
              <a:t>You should use Version Control.</a:t>
            </a:r>
          </a:p>
          <a:p>
            <a:endParaRPr b="1" dirty="0" lang="en-US" sz="15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dirty="0" lang="en-US" sz="1500">
                <a:latin charset="0" panose="020B0604020202020204" pitchFamily="34" typeface="Arial"/>
                <a:cs charset="0" panose="020B0604020202020204" pitchFamily="34" typeface="Arial"/>
              </a:rPr>
              <a:t>….And be wary of group members.</a:t>
            </a:r>
          </a:p>
        </p:txBody>
      </p:sp>
      <p:sp>
        <p:nvSpPr>
          <p:cNvPr id="23" name="Smiley Face 22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fmla="val -4653" name="adj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806034" y="4685381"/>
            <a:ext cx="673931" cy="673931"/>
          </a:xfrm>
          <a:prstGeom prst="smileyFace">
            <a:avLst>
              <a:gd fmla="val -4653" name="adj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It’s Okay! </a:t>
            </a:r>
            <a:endParaRPr dirty="0" i="1" lang="en-US"/>
          </a:p>
        </p:txBody>
      </p:sp>
      <p:pic>
        <p:nvPicPr>
          <p:cNvPr descr="https://mdgriffin63.files.wordpress.com/2014/01/forget-to-learn.jpg" id="5" name="Picture 10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Version Control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r>
              <a:rPr b="1" dirty="0" err="1" lang="en-US" sz="2800" u="sng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b="1" dirty="0" lang="en-US" sz="2800" u="sng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Version Control:</a:t>
            </a:r>
            <a:br>
              <a:rPr dirty="0" lang="en-US" sz="2800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</a:br>
            <a:r>
              <a:rPr dirty="0" lang="en-US" sz="2800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Provides a organized system for managing code for when multiple developers work on a project </a:t>
            </a: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r>
              <a:rPr dirty="0" lang="en-US" sz="2800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at the same time.</a:t>
            </a: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b="1" dirty="0" lang="en-US" sz="2800" u="sng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r>
              <a:rPr b="1" dirty="0" lang="en-US" sz="2800" u="sng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The Benefits of </a:t>
            </a:r>
            <a:r>
              <a:rPr b="1" dirty="0" err="1" lang="en-US" sz="2800" u="sng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b="1" dirty="0" lang="en-US" sz="2800" u="sng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:</a:t>
            </a: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b="1" dirty="0" lang="en-US" sz="2800" u="sng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r>
              <a:rPr dirty="0" lang="en-US" sz="2800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A strict system for resolving conflicts in code.</a:t>
            </a: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endParaRPr dirty="0" lang="en-US" sz="2800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r>
              <a:rPr dirty="0" lang="en-US" sz="2800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Version History.</a:t>
            </a: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endParaRPr dirty="0" lang="en-US" sz="2800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b="1" dirty="0" lang="en-US" sz="2800" u="sng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altLang="en" dirty="0" lang="en" sz="2800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b="1" dirty="0" lang="en-US" sz="2800" u="sng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altLang="en" dirty="0" lang="en" sz="2800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The Group Project</a:t>
            </a:r>
          </a:p>
        </p:txBody>
      </p:sp>
      <p:pic>
        <p:nvPicPr>
          <p:cNvPr descr="http://images.huffingtonpost.com/2015-07-14-1436902565-6235018-SpongeBob_5.png" id="1026" name="Picture 2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Image result for html file" id="9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pic>
        <p:nvPicPr>
          <p:cNvPr descr="Image result for html file" id="15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b="1" dirty="0" lang="en-US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Now they have two completely </a:t>
            </a:r>
            <a:r>
              <a:rPr b="1" dirty="0" i="1" lang="en-US" u="sng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different</a:t>
            </a:r>
            <a:r>
              <a:rPr b="1" dirty="0" lang="en-US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 versions.</a:t>
            </a:r>
          </a:p>
        </p:txBody>
      </p:sp>
      <p:pic>
        <p:nvPicPr>
          <p:cNvPr descr="http://www.50img.com/wp-content/uploads/2016/04/6358493125468533551700185372_8-kobe-bryant-legacy-reasons-why-kobe-bryant-should-retire.jpg" id="17" name="Picture 16"/>
          <p:cNvPicPr>
            <a:picLocks noChangeArrowheads="1"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mages.huffingtonpost.com/2015-07-14-1436902565-6235018-SpongeBob_5.png" id="1026" name="Picture 2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numCol="1" wrap="square">
            <a:spAutoFit/>
          </a:bodyPr>
          <a:lstStyle/>
          <a:p>
            <a:r>
              <a:rPr b="1"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The Group Project </a:t>
            </a:r>
            <a:r>
              <a:rPr b="1" dirty="0" lang="en-US" sz="2400" u="sng">
                <a:latin charset="0" panose="020B0604020202020204" pitchFamily="34" typeface="Arial"/>
                <a:cs charset="0" panose="020B0604020202020204" pitchFamily="34" typeface="Arial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u="sng">
                <a:latin charset="0" panose="020B0604020202020204" pitchFamily="34" typeface="Arial"/>
                <a:cs charset="0" panose="020B0604020202020204" pitchFamily="34" typeface="Arial"/>
              </a:rPr>
              <a:t>Main Branch (SpongeBob's)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876" y="5845492"/>
            <a:ext cx="1804725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u="sng">
                <a:latin charset="0" panose="020B0604020202020204" pitchFamily="34" typeface="Arial"/>
                <a:cs charset="0" panose="020B0604020202020204" pitchFamily="34" typeface="Arial"/>
              </a:rPr>
              <a:t>Kobe’s Branch</a:t>
            </a:r>
          </a:p>
        </p:txBody>
      </p:sp>
      <p:pic>
        <p:nvPicPr>
          <p:cNvPr descr="Image result for html file" id="23" name="Picture 10"/>
          <p:cNvPicPr>
            <a:picLocks noChangeArrowheads="1"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Image result for html file" id="24" name="Picture 10"/>
          <p:cNvPicPr>
            <a:picLocks noChangeArrowheads="1"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Image result for html file" id="25" name="Picture 10"/>
          <p:cNvPicPr>
            <a:picLocks noChangeArrowheads="1"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Image result for html file" id="26" name="Picture 10"/>
          <p:cNvPicPr>
            <a:picLocks noChangeArrowheads="1"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Image result for html file" id="27" name="Picture 10"/>
          <p:cNvPicPr>
            <a:picLocks noChangeArrowheads="1"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5</a:t>
            </a:r>
          </a:p>
        </p:txBody>
      </p:sp>
      <p:pic>
        <p:nvPicPr>
          <p:cNvPr descr="Image result for html file" id="33" name="Picture 10"/>
          <p:cNvPicPr>
            <a:picLocks noChangeArrowheads="1"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/>
          <p:nvPr/>
        </p:nvCxnSpPr>
        <p:spPr>
          <a:xfrm flipH="1" flipV="1" rot="5400000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0956" y="3231423"/>
            <a:ext cx="3833043" cy="95410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Kobe </a:t>
            </a:r>
            <a:r>
              <a:rPr b="1"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pushes (uploads) </a:t>
            </a:r>
            <a:r>
              <a:rPr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his code changes into the main branch.</a:t>
            </a:r>
          </a:p>
          <a:p>
            <a:endParaRPr dirty="0" lang="en-US" sz="1400" u="sng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Code conflicts </a:t>
            </a:r>
            <a:r>
              <a:rPr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are resolved before inclusion.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34285" y="1122458"/>
            <a:ext cx="3018775" cy="30777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SpongeBob continues programming</a:t>
            </a:r>
            <a:endParaRPr dirty="0" lang="en-US" sz="1400" u="sng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pic>
        <p:nvPicPr>
          <p:cNvPr descr="http://www.50img.com/wp-content/uploads/2016/04/6358493125468533551700185372_8-kobe-bryant-legacy-reasons-why-kobe-bryant-should-retire.jpg" id="42" name="Picture 41"/>
          <p:cNvPicPr>
            <a:picLocks noChangeArrowheads="1"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 fontScale="90000"/>
          </a:bodyPr>
          <a:lstStyle/>
          <a:p>
            <a:r>
              <a:rPr dirty="0" lang="en-US"/>
              <a:t>The Group Project – Tragedy 2 (Revisited)</a:t>
            </a:r>
          </a:p>
        </p:txBody>
      </p:sp>
      <p:pic>
        <p:nvPicPr>
          <p:cNvPr descr="http://images.huffingtonpost.com/2015-07-14-1436902565-6235018-SpongeBob_5.png" id="1026" name="Picture 2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Image result for html file" id="9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1200">
                <a:latin charset="0" panose="020B0604020202020204" pitchFamily="34" typeface="Arial"/>
                <a:cs charset="0" panose="020B0604020202020204" pitchFamily="34" typeface="Arial"/>
              </a:rPr>
              <a:t>Programming Away…</a:t>
            </a:r>
          </a:p>
        </p:txBody>
      </p:sp>
      <p:pic>
        <p:nvPicPr>
          <p:cNvPr descr="Image result for html file" id="15" name="Picture 10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http://showbizgeek.com/wp-content/uploads/2013/09/Screen-Shot-2013-09-12-at-13.00.231.png" id="2050" name="Picture 2"/>
          <p:cNvPicPr>
            <a:picLocks noChangeArrowheads="1"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 sz="4000">
                <a:latin charset="0" panose="020B0604020202020204" pitchFamily="34" typeface="Arial"/>
                <a:cs charset="0" panose="020B0604020202020204" pitchFamily="34" typeface="Arial"/>
              </a:rPr>
              <a:t>OK.</a:t>
            </a:r>
          </a:p>
          <a:p>
            <a:r>
              <a:rPr b="1" dirty="0" lang="en-US" sz="4000">
                <a:latin charset="0" panose="020B0604020202020204" pitchFamily="34" typeface="Arial"/>
                <a:cs charset="0" panose="020B0604020202020204" pitchFamily="34" typeface="Arial"/>
              </a:rPr>
              <a:t>Delete. Delete. Delete. Delete.</a:t>
            </a:r>
          </a:p>
          <a:p>
            <a:r>
              <a:rPr b="1" dirty="0" lang="en-US" sz="4000">
                <a:latin charset="0" panose="020B0604020202020204" pitchFamily="34" typeface="Arial"/>
                <a:cs charset="0" panose="020B0604020202020204" pitchFamily="34" typeface="Arial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pic>
        <p:nvPicPr>
          <p:cNvPr descr="http://www.50img.com/wp-content/uploads/2016/04/6358493125468533551700185372_8-kobe-bryant-legacy-reasons-why-kobe-bryant-should-retire.jpg" id="21" name="Picture 20"/>
          <p:cNvPicPr>
            <a:picLocks noChangeArrowheads="1"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/>
          </a:bodyPr>
          <a:lstStyle/>
          <a:p>
            <a:r>
              <a:rPr dirty="0" lang="en-US"/>
              <a:t>The Group Project </a:t>
            </a:r>
            <a:r>
              <a:rPr dirty="0" lang="en-US" u="sng"/>
              <a:t>with version control</a:t>
            </a:r>
            <a:endParaRPr dirty="0" lang="en-US"/>
          </a:p>
        </p:txBody>
      </p:sp>
      <p:sp>
        <p:nvSpPr>
          <p:cNvPr id="21" name="TextBox 20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u="sng">
                <a:latin charset="0" panose="020B0604020202020204" pitchFamily="34" typeface="Arial"/>
                <a:cs charset="0" panose="020B0604020202020204" pitchFamily="34" typeface="Arial"/>
              </a:rPr>
              <a:t>Main Branch </a:t>
            </a:r>
            <a:r>
              <a:rPr b="1" dirty="0" lang="en-US">
                <a:latin charset="0" panose="020B0604020202020204" pitchFamily="34" typeface="Arial"/>
                <a:cs charset="0" panose="020B0604020202020204" pitchFamily="34" typeface="Arial"/>
              </a:rPr>
              <a:t>(SpongeBob's)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8177" y="5807273"/>
            <a:ext cx="2420278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u="sng">
                <a:latin charset="0" panose="020B0604020202020204" pitchFamily="34" typeface="Arial"/>
                <a:cs charset="0" panose="020B0604020202020204" pitchFamily="34" typeface="Arial"/>
              </a:rPr>
              <a:t>Kiss Dude’s Branch </a:t>
            </a:r>
          </a:p>
        </p:txBody>
      </p:sp>
      <p:pic>
        <p:nvPicPr>
          <p:cNvPr descr="Image result for html file" id="23" name="Picture 10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Image result for html file" id="24" name="Picture 10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Image result for html file" id="25" name="Picture 10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Image result for html file" id="26" name="Picture 10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4</a:t>
            </a:r>
          </a:p>
        </p:txBody>
      </p: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Image result for html file" id="35" name="Picture 10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flipH="1" flipV="1" rot="5400000">
            <a:off x="5146756" y="3645093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3458141"/>
            <a:ext cx="3836615" cy="307777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Kiss Dude </a:t>
            </a:r>
            <a:r>
              <a:rPr b="1"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pushes </a:t>
            </a:r>
            <a:r>
              <a:rPr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his (bad) code deletions.</a:t>
            </a:r>
            <a:endParaRPr dirty="0" lang="en-US" sz="1400" u="sng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pic>
        <p:nvPicPr>
          <p:cNvPr descr="http://images.huffingtonpost.com/2015-07-14-1436902565-6235018-SpongeBob_5.png" id="40" name="Picture 2"/>
          <p:cNvPicPr>
            <a:picLocks noChangeArrowheads="1"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http://showbizgeek.com/wp-content/uploads/2013/09/Screen-Shot-2013-09-12-at-13.00.231.png" id="41" name="Picture 2"/>
          <p:cNvPicPr>
            <a:picLocks noChangeArrowheads="1"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197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/>
          </a:bodyPr>
          <a:lstStyle/>
          <a:p>
            <a:r>
              <a:rPr dirty="0" lang="en-US"/>
              <a:t>The Group Project </a:t>
            </a:r>
            <a:r>
              <a:rPr dirty="0" lang="en-US" u="sng"/>
              <a:t>with version control</a:t>
            </a:r>
          </a:p>
        </p:txBody>
      </p:sp>
      <p:pic>
        <p:nvPicPr>
          <p:cNvPr descr="http://images.huffingtonpost.com/2015-07-14-1436902565-6235018-SpongeBob_5.png" id="40" name="Picture 2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http://showbizgeek.com/wp-content/uploads/2013/09/Screen-Shot-2013-09-12-at-13.00.231.png" id="41" name="Picture 2"/>
          <p:cNvPicPr>
            <a:picLocks noChangeArrowheads="1"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u="sng">
                <a:latin charset="0" panose="020B0604020202020204" pitchFamily="34" typeface="Arial"/>
                <a:cs charset="0" panose="020B0604020202020204" pitchFamily="34" typeface="Arial"/>
              </a:rPr>
              <a:t>Main Branch </a:t>
            </a:r>
            <a:r>
              <a:rPr b="1" dirty="0" lang="en-US">
                <a:latin charset="0" panose="020B0604020202020204" pitchFamily="34" typeface="Arial"/>
                <a:cs charset="0" panose="020B0604020202020204" pitchFamily="34" typeface="Arial"/>
              </a:rPr>
              <a:t>(SpongeBob's)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6129" y="5807273"/>
            <a:ext cx="2420278" cy="369332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u="sng">
                <a:latin charset="0" panose="020B0604020202020204" pitchFamily="34" typeface="Arial"/>
                <a:cs charset="0" panose="020B0604020202020204" pitchFamily="34" typeface="Arial"/>
              </a:rPr>
              <a:t>Kiss Dude’s Branch </a:t>
            </a:r>
          </a:p>
        </p:txBody>
      </p:sp>
      <p:pic>
        <p:nvPicPr>
          <p:cNvPr descr="Image result for html file" id="43" name="Picture 10"/>
          <p:cNvPicPr>
            <a:picLocks noChangeArrowheads="1"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Image result for html file" id="44" name="Picture 10"/>
          <p:cNvPicPr>
            <a:picLocks noChangeArrowheads="1"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Image result for html file" id="45" name="Picture 10"/>
          <p:cNvPicPr>
            <a:picLocks noChangeArrowheads="1"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Image result for html file" id="46" name="Picture 10"/>
          <p:cNvPicPr>
            <a:picLocks noChangeArrowheads="1"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4</a:t>
            </a:r>
          </a:p>
        </p:txBody>
      </p: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Image result for html file" id="54" name="Picture 10"/>
          <p:cNvPicPr>
            <a:picLocks noChangeArrowheads="1"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y 54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pic>
        <p:nvPicPr>
          <p:cNvPr descr="Image result for html file" id="57" name="Picture 10"/>
          <p:cNvPicPr>
            <a:picLocks noChangeArrowheads="1"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6693" y="1495249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143829" y="2419296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5</a:t>
            </a:r>
          </a:p>
        </p:txBody>
      </p:sp>
      <p:cxnSp>
        <p:nvCxnSpPr>
          <p:cNvPr id="59" name="Curved Connector 58"/>
          <p:cNvCxnSpPr/>
          <p:nvPr/>
        </p:nvCxnSpPr>
        <p:spPr>
          <a:xfrm flipH="1" flipV="1" rot="5400000">
            <a:off x="6457287" y="1235423"/>
            <a:ext cx="7624" cy="2249939"/>
          </a:xfrm>
          <a:prstGeom prst="curvedConnector3">
            <a:avLst>
              <a:gd fmla="val -10619452" name="adj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43130" y="3421308"/>
            <a:ext cx="3181287" cy="523220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But this time, SpongeBob </a:t>
            </a:r>
            <a:r>
              <a:rPr b="1" dirty="0" lang="en-US" sz="1400" u="sng">
                <a:latin charset="0" panose="020B0604020202020204" pitchFamily="34" typeface="Arial"/>
                <a:cs charset="0" panose="020B0604020202020204" pitchFamily="34" typeface="Arial"/>
              </a:rPr>
              <a:t>rolls back</a:t>
            </a:r>
            <a:r>
              <a:rPr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 the code to an earlier version.</a:t>
            </a:r>
            <a:endParaRPr dirty="0" lang="en-US" sz="1400" u="sng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02473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50img.com/wp-content/uploads/2016/04/6358493125468533551700185372_8-kobe-bryant-legacy-reasons-why-kobe-bryant-should-retire.jpg" id="14" name="Picture 13"/>
          <p:cNvPicPr>
            <a:picLocks noChangeArrowheads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The Group Project</a:t>
            </a:r>
          </a:p>
        </p:txBody>
      </p:sp>
      <p:pic>
        <p:nvPicPr>
          <p:cNvPr descr="http://images.huffingtonpost.com/2015-07-14-1436902565-6235018-SpongeBob_5.png" id="1026" name="Picture 2"/>
          <p:cNvPicPr>
            <a:picLocks noChangeArrowheads="1"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http://showbizgeek.com/wp-content/uploads/2013/09/Screen-Shot-2013-09-12-at-13.00.231.png" id="2050" name="Picture 2"/>
          <p:cNvPicPr>
            <a:picLocks noChangeArrowheads="1"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 sz="4000" u="sng">
                <a:latin charset="0" panose="020B0604020202020204" pitchFamily="34" typeface="Arial"/>
                <a:cs charset="0" panose="020B0604020202020204" pitchFamily="34" typeface="Arial"/>
              </a:rPr>
              <a:t>Lesson: </a:t>
            </a:r>
          </a:p>
          <a:p>
            <a:r>
              <a:rPr b="1" dirty="0" lang="en-US" sz="3000">
                <a:latin charset="0" panose="020B0604020202020204" pitchFamily="34" typeface="Arial"/>
                <a:cs charset="0" panose="020B0604020202020204" pitchFamily="34" typeface="Arial"/>
              </a:rPr>
              <a:t>You should use Version Control!</a:t>
            </a:r>
          </a:p>
        </p:txBody>
      </p:sp>
      <p:sp>
        <p:nvSpPr>
          <p:cNvPr id="10" name="Smiley Face 9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fmla="val 4653" name="adj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912862" y="3018430"/>
            <a:ext cx="673931" cy="673931"/>
          </a:xfrm>
          <a:prstGeom prst="smileyFace">
            <a:avLst>
              <a:gd fmla="val 4653" name="adj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9987" y="4685381"/>
            <a:ext cx="673931" cy="673931"/>
          </a:xfrm>
          <a:prstGeom prst="smileyFace">
            <a:avLst>
              <a:gd fmla="val 4653" name="adj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Quick Activity!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 sz="2000" u="sng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Turn to your neighbor, and have one of you explain to the other:</a:t>
            </a:r>
          </a:p>
          <a:p>
            <a:endParaRPr b="1" dirty="0" lang="en-US" sz="2000" u="sng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pPr indent="-342900" marL="342900">
              <a:buFont charset="0" typeface="Arial"/>
              <a:buChar char="•"/>
            </a:pPr>
            <a:r>
              <a:rPr b="1" dirty="0" lang="en-US" sz="2000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The concept of version control.</a:t>
            </a:r>
          </a:p>
          <a:p>
            <a:endParaRPr b="1" dirty="0" lang="en-US" sz="2000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r>
              <a:rPr b="1" dirty="0" lang="en-US" sz="2000" u="sng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Then the other should explain:</a:t>
            </a:r>
          </a:p>
          <a:p>
            <a:endParaRPr b="1" dirty="0" lang="en-US" sz="2000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b="1" dirty="0" lang="en-US" sz="2000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Two of the key advantages to using a version control system. </a:t>
            </a:r>
          </a:p>
          <a:p>
            <a:endParaRPr b="1" dirty="0" lang="en-US" sz="2000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Suggested Time: 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3 min</a:t>
            </a:r>
            <a:endParaRPr dirty="0" i="1" lang="en-US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So… What’s this GitHub?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24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GitHub is a Web-Based hosting service to store code online.</a:t>
            </a:r>
          </a:p>
          <a:p>
            <a:endParaRPr dirty="0" lang="en-US" sz="2400">
              <a:solidFill>
                <a:schemeClr val="bg1"/>
              </a:solidFill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24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It allows developers to </a:t>
            </a:r>
            <a:r>
              <a:rPr b="1" dirty="0" lang="en-US" sz="24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pull</a:t>
            </a:r>
            <a:r>
              <a:rPr dirty="0" lang="en-US" sz="24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 (download) code or </a:t>
            </a:r>
            <a:r>
              <a:rPr b="1" dirty="0" lang="en-US" sz="24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push</a:t>
            </a:r>
            <a:r>
              <a:rPr dirty="0" lang="en-US" sz="24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 (upload) code to the same </a:t>
            </a:r>
            <a:r>
              <a:rPr b="1" dirty="0" lang="en-US" sz="24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repository </a:t>
            </a:r>
            <a:r>
              <a:rPr dirty="0" lang="en-US" sz="24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(directory). 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endParaRPr dirty="0" lang="en-US" sz="2400">
              <a:solidFill>
                <a:schemeClr val="bg1"/>
              </a:solidFill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z="24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It also allows developers to </a:t>
            </a:r>
            <a:r>
              <a:rPr b="1" dirty="0" lang="en-US" sz="24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view histories </a:t>
            </a:r>
            <a:r>
              <a:rPr dirty="0" lang="en-US" sz="24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of code changes and to </a:t>
            </a:r>
            <a:r>
              <a:rPr b="1" dirty="0" lang="en-US" sz="24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track issues</a:t>
            </a:r>
            <a:r>
              <a:rPr dirty="0" lang="en-US" sz="24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. </a:t>
            </a:r>
          </a:p>
        </p:txBody>
      </p:sp>
      <p:pic>
        <p:nvPicPr>
          <p:cNvPr descr="https://kanbanize.com/blog/wp-content/uploads/2014/11/GitHub.jpg" id="5" name="Picture 6"/>
          <p:cNvPicPr>
            <a:picLocks noChangeArrowheads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89" t="15119"/>
          <a:stretch/>
        </p:blipFill>
        <p:spPr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Pushing and Pulling to GitHub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Image result for html file" id="9" name="Picture 10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Image result for html file" id="10" name="Picture 10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Image result for html file" id="11" name="Picture 10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Image result for html file" id="12" name="Picture 10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https://cdn.tutsplus.com/net/uploads/2013/08/github-collab-retina-preview.gif" id="13" name="Picture 2"/>
          <p:cNvPicPr>
            <a:picLocks noChangeArrowheads="1" noChangeAspect="1"/>
          </p:cNvPicPr>
          <p:nvPr/>
        </p:nvPicPr>
        <p:blipFill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b="1" dirty="0" lang="en-US" sz="1600">
                <a:latin charset="0" panose="020B0604020202020204" pitchFamily="34" typeface="Arial"/>
                <a:cs charset="0" panose="020B0604020202020204" pitchFamily="34" typeface="Arial"/>
              </a:rPr>
              <a:t>4</a:t>
            </a: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Pull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Push Code</a:t>
            </a: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fmla="val 100361" name="adj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784183"/>
            <a:ext cx="1119217" cy="30777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Push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Pull Code</a:t>
            </a:r>
          </a:p>
        </p:txBody>
      </p:sp>
      <p:cxnSp>
        <p:nvCxnSpPr>
          <p:cNvPr id="26" name="Elbow Connector 25"/>
          <p:cNvCxnSpPr>
            <a:endCxn id="7" idx="3"/>
          </p:cNvCxnSpPr>
          <p:nvPr/>
        </p:nvCxnSpPr>
        <p:spPr>
          <a:xfrm flipV="1" rot="10800000">
            <a:off x="1505874" y="2214935"/>
            <a:ext cx="3653905" cy="3479415"/>
          </a:xfrm>
          <a:prstGeom prst="bentConnector3">
            <a:avLst>
              <a:gd fmla="val -398" name="adj1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Pull Code</a:t>
            </a: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Push Code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1400" u="sng">
                <a:latin charset="0" panose="020B0604020202020204" pitchFamily="34" typeface="Arial"/>
                <a:cs charset="0" panose="020B0604020202020204" pitchFamily="34" typeface="Arial"/>
              </a:rPr>
              <a:t>GitHub Branch</a:t>
            </a:r>
          </a:p>
        </p:txBody>
      </p:sp>
      <p:pic>
        <p:nvPicPr>
          <p:cNvPr descr="http://images.huffingtonpost.com/2015-07-14-1436902565-6235018-SpongeBob_5.png" id="31" name="Picture 2"/>
          <p:cNvPicPr>
            <a:picLocks noChangeArrowheads="1" noChangeAspect="1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508" y="2605319"/>
            <a:ext cx="1271352" cy="10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http://showbizgeek.com/wp-content/uploads/2013/09/Screen-Shot-2013-09-12-at-13.00.231.png" id="33" name="Picture 2"/>
          <p:cNvPicPr>
            <a:picLocks noChangeArrowheads="1" noChangeAspect="1"/>
          </p:cNvPicPr>
          <p:nvPr/>
        </p:nvPicPr>
        <p:blipFill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871" y="3793644"/>
            <a:ext cx="904753" cy="11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Elbow Connector 38"/>
          <p:cNvCxnSpPr/>
          <p:nvPr/>
        </p:nvCxnSpPr>
        <p:spPr>
          <a:xfrm rot="5400000">
            <a:off x="2201119" y="2772717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1699" y="4085073"/>
            <a:ext cx="1010213" cy="307777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Pull Code</a:t>
            </a:r>
          </a:p>
        </p:txBody>
      </p:sp>
      <p:pic>
        <p:nvPicPr>
          <p:cNvPr descr="http://www.50img.com/wp-content/uploads/2016/04/6358493125468533551700185372_8-kobe-bryant-legacy-reasons-why-kobe-bryant-should-retire.jpg" id="41" name="Picture 40"/>
          <p:cNvPicPr>
            <a:picLocks noChangeArrowheads="1" noChangeAspect="1"/>
          </p:cNvPicPr>
          <p:nvPr/>
        </p:nvPicPr>
        <p:blipFill rotWithShape="1">
          <a:blip cstate="print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440895" y="5134542"/>
            <a:ext cx="897769" cy="11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Get Started with </a:t>
            </a:r>
            <a:r>
              <a:rPr dirty="0" err="1" lang="en-US"/>
              <a:t>Git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Instructor </a:t>
            </a:r>
            <a:r>
              <a:rPr dirty="0" err="1" lang="en-US"/>
              <a:t>Git</a:t>
            </a:r>
            <a:r>
              <a:rPr dirty="0" lang="en-US"/>
              <a:t> Demo!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823409"/>
            <a:ext cx="8559800" cy="5397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Basic </a:t>
            </a:r>
            <a:r>
              <a:rPr dirty="0" err="1" lang="en-US"/>
              <a:t>Git</a:t>
            </a:r>
            <a:r>
              <a:rPr dirty="0" lang="en-US"/>
              <a:t>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r>
              <a:rPr b="1" dirty="0" lang="en-US" sz="2000" u="sng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At its most basic, these are the five </a:t>
            </a:r>
            <a:r>
              <a:rPr b="1" dirty="0" err="1" lang="en-US" sz="2000" u="sng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b="1" dirty="0" lang="en-US" sz="2000" u="sng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commands to get started:</a:t>
            </a: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b="1" dirty="0" lang="en-US" sz="2800" u="sng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r>
              <a:rPr b="1" dirty="0" err="1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b="1"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clone</a:t>
            </a: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endParaRPr b="1" dirty="0" lang="en-US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r>
              <a:rPr b="1" dirty="0" err="1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b="1"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add</a:t>
            </a: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endParaRPr b="1" dirty="0" lang="en-US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r>
              <a:rPr b="1" dirty="0" err="1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b="1"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commit</a:t>
            </a: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endParaRPr b="1" dirty="0" lang="en-US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r>
              <a:rPr b="1" dirty="0" err="1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b="1"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push </a:t>
            </a: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endParaRPr b="1" dirty="0" lang="en-US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r>
              <a:rPr b="1" dirty="0" err="1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b="1"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pull</a:t>
            </a: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endParaRPr b="1" dirty="0" lang="en-US" sz="2800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endParaRPr dirty="0" lang="en-US" sz="2800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b="1" dirty="0" lang="en-US" sz="2800" u="sng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altLang="en" dirty="0" lang="en" sz="2800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b="1" dirty="0" lang="en-US" sz="2800" u="sng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altLang="en" dirty="0" lang="en" sz="2800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Basic </a:t>
            </a:r>
            <a:r>
              <a:rPr dirty="0" err="1" lang="en-US"/>
              <a:t>Git</a:t>
            </a:r>
            <a:r>
              <a:rPr dirty="0" lang="en-US"/>
              <a:t> Commands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r>
              <a:rPr b="1" dirty="0" lang="en-US" sz="2000" u="sng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At its most basic, these are the five </a:t>
            </a:r>
            <a:r>
              <a:rPr b="1" dirty="0" err="1" lang="en-US" sz="2000" u="sng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b="1" dirty="0" lang="en-US" sz="2000" u="sng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commands to get started:</a:t>
            </a: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b="1" dirty="0" lang="en-US" sz="2800" u="sng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r>
              <a:rPr b="1" dirty="0" err="1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b="1"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clone </a:t>
            </a:r>
            <a:r>
              <a:rPr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– copies an entire repo (to begin).</a:t>
            </a: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endParaRPr dirty="0" lang="en-US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r>
              <a:rPr b="1" dirty="0" err="1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b="1"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add </a:t>
            </a:r>
            <a:r>
              <a:rPr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– adds a file for inclusion in </a:t>
            </a:r>
            <a:r>
              <a:rPr dirty="0" err="1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.</a:t>
            </a: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endParaRPr dirty="0" lang="en-US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r>
              <a:rPr b="1" dirty="0" err="1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b="1"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commit </a:t>
            </a:r>
            <a:r>
              <a:rPr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– notes a change to the local repo.</a:t>
            </a: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endParaRPr dirty="0" lang="en-US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r>
              <a:rPr b="1" dirty="0" err="1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b="1"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push </a:t>
            </a:r>
            <a:r>
              <a:rPr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– sends changes to hosting service.</a:t>
            </a: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endParaRPr dirty="0" lang="en-US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r>
              <a:rPr b="1" dirty="0" err="1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git</a:t>
            </a:r>
            <a:r>
              <a:rPr b="1"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 pull </a:t>
            </a:r>
            <a:r>
              <a:rPr dirty="0" lang="en-US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– downloads freshest version of repo.</a:t>
            </a:r>
            <a:endParaRPr b="1" dirty="0" lang="en-US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endParaRPr dirty="0" lang="en-US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-514350" marL="742950">
              <a:spcBef>
                <a:spcPts val="0"/>
              </a:spcBef>
              <a:buFont typeface="+mj-lt"/>
              <a:buAutoNum type="arabicPeriod"/>
            </a:pPr>
            <a:endParaRPr dirty="0" lang="en-US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b="1" dirty="0" lang="en-US" u="sng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altLang="en" dirty="0" lang="en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b="1" dirty="0" lang="en-US" u="sng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  <a:p>
            <a:pPr indent="0" marL="228600">
              <a:spcBef>
                <a:spcPts val="0"/>
              </a:spcBef>
              <a:buFont charset="0" panose="020B0604020202020204" pitchFamily="34" typeface="Arial"/>
              <a:buNone/>
            </a:pPr>
            <a:endParaRPr altLang="en" dirty="0" lang="en" sz="2800">
              <a:latin charset="0" panose="020B0604020202020204" pitchFamily="34" typeface="Arial"/>
              <a:ea charset="0" panose="02000000000000000000" pitchFamily="2" typeface="Roboto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Assignment:</a:t>
            </a:r>
          </a:p>
          <a:p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Using GitHub and the Command Line:</a:t>
            </a:r>
          </a:p>
          <a:p>
            <a:endParaRPr dirty="0" lang="en-US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Create a new </a:t>
            </a:r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public GitHub repository 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and name it whatever you like. Be sure to check the box for “initialize this repository with a README.” 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endParaRPr dirty="0" lang="en-US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Next, </a:t>
            </a:r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clone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 the repo to your local directory. 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endParaRPr dirty="0" lang="en-US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Then create an HTML file inside the local directory.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endParaRPr dirty="0" lang="en-US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Add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, </a:t>
            </a:r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Commit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, and </a:t>
            </a:r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Push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 the code to GitHub.</a:t>
            </a:r>
          </a:p>
          <a:p>
            <a:endParaRPr dirty="0" lang="en-US" sz="1600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Bonus:</a:t>
            </a:r>
            <a:endParaRPr b="1" dirty="0" lang="en-US" u="sng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Find a partner in class, and </a:t>
            </a:r>
            <a:r>
              <a:rPr b="1" dirty="0" lang="en-US" u="sng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fork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 </a:t>
            </a:r>
            <a:r>
              <a:rPr dirty="0" i="1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their 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repository to your own GitHub account. Clone this forked repository to your local directory.</a:t>
            </a:r>
          </a:p>
          <a:p>
            <a:pPr indent="-342900" marL="342900">
              <a:buFont charset="0" panose="020B0604020202020204" pitchFamily="34" typeface="Arial"/>
              <a:buChar char="•"/>
            </a:pPr>
            <a:endParaRPr dirty="0" lang="en-US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Add, Commit, and Push the code back to your forked copy. </a:t>
            </a:r>
          </a:p>
          <a:p>
            <a:pPr indent="-342900" marL="342900">
              <a:buFont charset="0" panose="020B0604020202020204" pitchFamily="34" typeface="Arial"/>
              <a:buChar char="•"/>
            </a:pPr>
            <a:endParaRPr dirty="0" lang="en-US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Finally, submit a </a:t>
            </a:r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pull request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 to send your changes to your partner’s repo.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24825"/>
            <a:ext cx="6477000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Activity</a:t>
            </a:r>
            <a:r>
              <a:rPr dirty="0" i="1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: </a:t>
            </a:r>
            <a:r>
              <a:rPr dirty="0" err="1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Git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 Add, Commit, Push </a:t>
            </a:r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|  Suggested Time: 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20 min</a:t>
            </a:r>
            <a:endParaRPr dirty="0" i="1" lang="en-US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35818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Still a Bit Lost? Never Worry!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285750" marL="285750">
              <a:buFont charset="0" panose="020B0604020202020204" pitchFamily="34" typeface="Arial"/>
              <a:buChar char="•"/>
            </a:pPr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Follow this handy Guide!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endParaRPr b="1" dirty="0" lang="en-US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dirty="0" lang="en-US"/>
              <a:t>If You’re Still Lost… Here’s a (Free)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numCol="1" wrap="none">
            <a:spAutoFit/>
          </a:bodyPr>
          <a:lstStyle/>
          <a:p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HTML Round 2</a:t>
            </a:r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dirty="0" lang="en-US"/>
              <a:t>HTML Syntax (Basic)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numCol="1" rtlCol="0" wrap="square">
            <a:spAutoFit/>
          </a:bodyPr>
          <a:lstStyle/>
          <a:p>
            <a:r>
              <a:rPr b="1" dirty="0" lang="en-US" sz="4000">
                <a:latin charset="0" panose="020B0604020202020204" pitchFamily="34" typeface="Arial"/>
                <a:cs charset="0" panose="020B0604020202020204" pitchFamily="34" typeface="Arial"/>
              </a:rPr>
              <a:t>&lt;h1&gt;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numCol="1" rtlCol="0" wrap="square">
            <a:spAutoFit/>
          </a:bodyPr>
          <a:lstStyle/>
          <a:p>
            <a:r>
              <a:rPr b="1" dirty="0" lang="en-US" sz="4000">
                <a:latin charset="0" panose="020B0604020202020204" pitchFamily="34" typeface="Arial"/>
                <a:cs charset="0" panose="020B0604020202020204" pitchFamily="34" typeface="Arial"/>
              </a:rPr>
              <a:t>This is </a:t>
            </a:r>
            <a:r>
              <a:rPr b="1" dirty="0" err="1" lang="en-US" sz="4000">
                <a:latin charset="0" panose="020B0604020202020204" pitchFamily="34" typeface="Arial"/>
                <a:cs charset="0" panose="020B0604020202020204" pitchFamily="34" typeface="Arial"/>
              </a:rPr>
              <a:t>Mah</a:t>
            </a:r>
            <a:r>
              <a:rPr b="1" dirty="0" lang="en-US" sz="4000">
                <a:latin charset="0" panose="020B0604020202020204" pitchFamily="34" typeface="Arial"/>
                <a:cs charset="0" panose="020B0604020202020204" pitchFamily="34" typeface="Arial"/>
              </a:rPr>
              <a:t>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numCol="1" rtlCol="0" wrap="square">
            <a:spAutoFit/>
          </a:bodyPr>
          <a:lstStyle/>
          <a:p>
            <a:r>
              <a:rPr b="1" dirty="0" lang="en-US" sz="4000">
                <a:latin charset="0" panose="020B0604020202020204" pitchFamily="34" typeface="Arial"/>
                <a:cs charset="0" panose="020B0604020202020204" pitchFamily="34" typeface="Arial"/>
              </a:rPr>
              <a:t>&lt;/h1&gt;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Opening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Closing Tag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b="1"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Content </a:t>
            </a: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dirty="0" lang="en-US"/>
              <a:t>HTML Syntax (with Attribute)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Where to Get Help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anchor="t" anchorCtr="0" bIns="91425" lIns="91425" numCol="1" rIns="91425" rtlCol="0" tIns="91425" vert="horz">
            <a:noAutofit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Practice, Practice, Practice: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Work Individually or in Groups</a:t>
            </a:r>
          </a:p>
          <a:p>
            <a:endParaRPr b="1" dirty="0" lang="en-US" sz="14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Review In Class Material (Exercises and Slides):</a:t>
            </a:r>
            <a:b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</a:br>
            <a:r>
              <a:rPr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&lt;&lt;&lt;&lt;PROVIDE LINK HERE&gt;&gt;&gt;&gt;&gt;</a:t>
            </a:r>
          </a:p>
          <a:p>
            <a:endParaRPr b="1" dirty="0" lang="en-US" sz="14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Re-Watch Class Videos: </a:t>
            </a:r>
            <a:b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</a:b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&lt;&lt;&lt;&lt;PROVIDE LINK HERE&gt;&gt;&gt;&gt;&gt;</a:t>
            </a:r>
          </a:p>
          <a:p>
            <a:pPr indent="0" marL="0">
              <a:buNone/>
            </a:pPr>
            <a:endParaRPr b="1" dirty="0" lang="en-US" sz="14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In Class Office Hours: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45 minutes before class, 30 minutes after</a:t>
            </a:r>
          </a:p>
          <a:p>
            <a:pPr indent="0" marL="0">
              <a:buNone/>
            </a:pPr>
            <a:endParaRPr dirty="0" lang="en-US" sz="14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One-on-One Sessions: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By Announcement through SSM</a:t>
            </a:r>
            <a:endParaRPr b="1"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endParaRPr b="1" dirty="0" lang="en-US" sz="14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Contact Student Success: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Anytime!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dirty="0" lang="en-US"/>
              <a:t>Tricky Tags (Self-Closing)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dirty="0" lang="en-US"/>
              <a:t>Important Common Tags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b="1" dirty="0" lang="en-US" sz="2200" u="sng">
                <a:latin charset="0" panose="020B0604020202020204" pitchFamily="34" typeface="Arial"/>
                <a:cs charset="0" panose="020B0604020202020204" pitchFamily="34" typeface="Arial"/>
              </a:rPr>
              <a:t>Headings: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&lt;h1&gt; &lt;/h1&gt;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- Heading 1 (Largest Heading)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&lt;h2&gt; &lt;/h2&gt;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- Heading 2 (Next Largest Heading)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&lt;h3&gt; &lt;/h3&gt;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- Heading 3 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…</a:t>
            </a:r>
          </a:p>
          <a:p>
            <a:pPr indent="0" marL="0">
              <a:buFont charset="0" panose="020B0604020202020204" pitchFamily="34" typeface="Arial"/>
              <a:buNone/>
            </a:pPr>
            <a:endParaRPr b="1"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b="1" dirty="0" lang="en-US" sz="2200" u="sng">
                <a:latin charset="0" panose="020B0604020202020204" pitchFamily="34" typeface="Arial"/>
                <a:cs charset="0" panose="020B0604020202020204" pitchFamily="34" typeface="Arial"/>
              </a:rPr>
              <a:t>Containers: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&lt;html&gt; &lt;/html&gt;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- Wraps the entire page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&lt;head&gt; &lt;/head&gt;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 - Wraps the header of the page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&lt;body&gt; &lt;/body&gt;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- Wraps the main content 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&lt;div&gt; &lt;/div&gt;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- Logical Container *** 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&lt;p&gt; &lt;/p&gt;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- Wraps individual Paragraphs </a:t>
            </a:r>
          </a:p>
          <a:p>
            <a:endParaRPr b="1"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b="1" dirty="0" lang="en-US" sz="2200" u="sng">
                <a:latin charset="0" panose="020B0604020202020204" pitchFamily="34" typeface="Arial"/>
                <a:cs charset="0" panose="020B0604020202020204" pitchFamily="34" typeface="Arial"/>
              </a:rPr>
              <a:t>Others: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&lt;strong&gt;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(bold), </a:t>
            </a:r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</a:t>
            </a:r>
            <a:r>
              <a:rPr b="1" dirty="0" err="1" lang="en-US" sz="2200">
                <a:latin charset="0" panose="020B0604020202020204" pitchFamily="34" typeface="Arial"/>
                <a:cs charset="0" panose="020B0604020202020204" pitchFamily="34" typeface="Arial"/>
              </a:rPr>
              <a:t>em</a:t>
            </a:r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&gt;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(emphasis)</a:t>
            </a:r>
            <a:endParaRPr b="1"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</a:t>
            </a:r>
            <a:r>
              <a:rPr b="1" dirty="0" err="1" lang="en-US" sz="2200">
                <a:latin charset="0" panose="020B0604020202020204" pitchFamily="34" typeface="Arial"/>
                <a:cs charset="0" panose="020B0604020202020204" pitchFamily="34" typeface="Arial"/>
              </a:rPr>
              <a:t>img</a:t>
            </a:r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&gt;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(images)</a:t>
            </a:r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, &lt;a </a:t>
            </a:r>
            <a:r>
              <a:rPr b="1" dirty="0" err="1" lang="en-US" sz="2200">
                <a:latin charset="0" panose="020B0604020202020204" pitchFamily="34" typeface="Arial"/>
                <a:cs charset="0" panose="020B0604020202020204" pitchFamily="34" typeface="Arial"/>
              </a:rPr>
              <a:t>href</a:t>
            </a:r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&gt;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(links)</a:t>
            </a:r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, &lt;li&gt;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(list items)</a:t>
            </a:r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 , &lt;title&gt;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 (title), </a:t>
            </a:r>
            <a:b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</a:br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</a:t>
            </a:r>
            <a:r>
              <a:rPr b="1" dirty="0" err="1" lang="en-US" sz="2200">
                <a:latin charset="0" panose="020B0604020202020204" pitchFamily="34" typeface="Arial"/>
                <a:cs charset="0" panose="020B0604020202020204" pitchFamily="34" typeface="Arial"/>
              </a:rPr>
              <a:t>br</a:t>
            </a:r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&gt;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 (line break), </a:t>
            </a:r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&lt;table&gt;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(tables), </a:t>
            </a:r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&lt;!-- --&gt;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 (comments)</a:t>
            </a:r>
            <a:endParaRPr b="1" dirty="0" lang="en-US" sz="140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dirty="0" lang="en-US"/>
              <a:t>Less Common Tags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lang="en-US" sz="2000">
                <a:latin charset="0" panose="020B0604020202020204" pitchFamily="34" typeface="Arial"/>
                <a:cs charset="0" panose="020B0604020202020204" pitchFamily="34" typeface="Arial"/>
              </a:rPr>
              <a:t>All HTML Tags are listed here: </a:t>
            </a:r>
            <a:r>
              <a:rPr lang="en-US" sz="2000">
                <a:latin charset="0" panose="020B0604020202020204" pitchFamily="34" typeface="Arial"/>
                <a:cs charset="0" panose="020B0604020202020204" pitchFamily="34" typeface="Arial"/>
                <a:hlinkClick r:id="rId3"/>
              </a:rPr>
              <a:t>http://www.w3schools.com/tags/</a:t>
            </a:r>
            <a:endParaRPr lang="en-US" sz="20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Font charset="0" panose="020B0604020202020204" pitchFamily="34" typeface="Arial"/>
              <a:buNone/>
            </a:pPr>
            <a:endParaRPr lang="en-US" sz="20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lang="en-US" sz="2000">
                <a:latin charset="0" panose="020B0604020202020204" pitchFamily="34" typeface="Arial"/>
                <a:cs charset="0" panose="020B0604020202020204" pitchFamily="34" typeface="Arial"/>
              </a:rPr>
              <a:t>Don’t try to memorize them! Simply refer back to documentation as needed. </a:t>
            </a:r>
          </a:p>
          <a:p>
            <a:endParaRPr lang="en-US" sz="20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lang="en-US" sz="2000">
                <a:latin charset="0" panose="020B0604020202020204" pitchFamily="34" typeface="Arial"/>
                <a:cs charset="0" panose="020B0604020202020204" pitchFamily="34" typeface="Arial"/>
              </a:rPr>
              <a:t>Other tags:</a:t>
            </a:r>
          </a:p>
          <a:p>
            <a:pPr lvl="1"/>
            <a:r>
              <a:rPr lang="en-US" sz="2000">
                <a:latin charset="0" panose="020B0604020202020204" pitchFamily="34" typeface="Arial"/>
                <a:cs charset="0" panose="020B0604020202020204" pitchFamily="34" typeface="Arial"/>
              </a:rPr>
              <a:t>&lt;video&gt; for Videos</a:t>
            </a:r>
          </a:p>
          <a:p>
            <a:pPr lvl="1"/>
            <a:r>
              <a:rPr lang="en-US" sz="2000">
                <a:latin charset="0" panose="020B0604020202020204" pitchFamily="34" typeface="Arial"/>
                <a:cs charset="0" panose="020B0604020202020204" pitchFamily="34" typeface="Arial"/>
              </a:rPr>
              <a:t>&lt;audio&gt; for Audio files</a:t>
            </a:r>
          </a:p>
          <a:p>
            <a:pPr lvl="1"/>
            <a:r>
              <a:rPr lang="en-US" sz="2000">
                <a:latin charset="0" panose="020B0604020202020204" pitchFamily="34" typeface="Arial"/>
                <a:cs charset="0" panose="020B0604020202020204" pitchFamily="34" typeface="Arial"/>
              </a:rPr>
              <a:t>&lt;embed&gt; for Embedded files</a:t>
            </a:r>
          </a:p>
          <a:p>
            <a:pPr lvl="1"/>
            <a:r>
              <a:rPr lang="en-US" sz="2000">
                <a:latin charset="0" panose="020B0604020202020204" pitchFamily="34" typeface="Arial"/>
                <a:cs charset="0" panose="020B0604020202020204" pitchFamily="34" typeface="Arial"/>
              </a:rPr>
              <a:t>&lt;code&gt; for including computer code</a:t>
            </a:r>
          </a:p>
          <a:p>
            <a:pPr lvl="1"/>
            <a:r>
              <a:rPr lang="en-US" sz="2000">
                <a:latin charset="0" panose="020B0604020202020204" pitchFamily="34" typeface="Arial"/>
                <a:cs charset="0" panose="020B0604020202020204" pitchFamily="34" typeface="Arial"/>
              </a:rPr>
              <a:t>&lt;header&gt; for headers</a:t>
            </a:r>
          </a:p>
          <a:p>
            <a:pPr lvl="1"/>
            <a:r>
              <a:rPr lang="en-US" sz="2000">
                <a:latin charset="0" panose="020B0604020202020204" pitchFamily="34" typeface="Arial"/>
                <a:cs charset="0" panose="020B0604020202020204" pitchFamily="34" typeface="Arial"/>
              </a:rPr>
              <a:t>&lt;nav&gt; for navigation bars</a:t>
            </a:r>
          </a:p>
          <a:p>
            <a:pPr lvl="1"/>
            <a:r>
              <a:rPr lang="en-US" sz="2000">
                <a:latin charset="0" panose="020B0604020202020204" pitchFamily="34" typeface="Arial"/>
                <a:cs charset="0" panose="020B0604020202020204" pitchFamily="34" typeface="Arial"/>
              </a:rPr>
              <a:t>&lt;footer&gt; for footers </a:t>
            </a:r>
          </a:p>
          <a:p>
            <a:pPr lvl="1"/>
            <a:endParaRPr lang="en-US" sz="20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Font charset="0" panose="020B0604020202020204" pitchFamily="34" typeface="Arial"/>
              <a:buNone/>
            </a:pPr>
            <a:endParaRPr dirty="0" lang="en-US" sz="200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dirty="0" lang="en-US"/>
              <a:t>HTML for Forms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b="1" lang="en-US" sz="2200" u="sng">
                <a:latin charset="0" panose="020B0604020202020204" pitchFamily="34" typeface="Arial"/>
                <a:cs charset="0" panose="020B0604020202020204" pitchFamily="34" typeface="Arial"/>
              </a:rPr>
              <a:t>Common UI (User Interface) Form Elements:</a:t>
            </a:r>
          </a:p>
          <a:p>
            <a:pPr indent="0" marL="0">
              <a:buFont charset="0" panose="020B0604020202020204" pitchFamily="34" typeface="Arial"/>
              <a:buNone/>
            </a:pPr>
            <a:endParaRPr b="1" lang="en-US" sz="2200" u="sng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lang="en-US" sz="2200">
                <a:latin charset="0" panose="020B0604020202020204" pitchFamily="34" typeface="Arial"/>
                <a:cs charset="0" panose="020B0604020202020204" pitchFamily="34" typeface="Arial"/>
              </a:rPr>
              <a:t>&lt;form&gt; </a:t>
            </a:r>
            <a:r>
              <a:rPr lang="en-US" sz="2200">
                <a:latin charset="0" panose="020B0604020202020204" pitchFamily="34" typeface="Arial"/>
                <a:cs charset="0" panose="020B0604020202020204" pitchFamily="34" typeface="Arial"/>
              </a:rPr>
              <a:t>- Creates a form section in HTML</a:t>
            </a:r>
          </a:p>
          <a:p>
            <a:endParaRPr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lang="en-US" sz="2200">
                <a:latin charset="0" panose="020B0604020202020204" pitchFamily="34" typeface="Arial"/>
                <a:cs charset="0" panose="020B0604020202020204" pitchFamily="34" typeface="Arial"/>
              </a:rPr>
              <a:t>&lt;input&gt; </a:t>
            </a:r>
            <a:r>
              <a:rPr lang="en-US" sz="2200">
                <a:latin charset="0" panose="020B0604020202020204" pitchFamily="34" typeface="Arial"/>
                <a:cs charset="0" panose="020B0604020202020204" pitchFamily="34" typeface="Arial"/>
              </a:rPr>
              <a:t>- Input boxes</a:t>
            </a:r>
          </a:p>
          <a:p>
            <a:endParaRPr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lang="en-US" sz="2200">
                <a:latin charset="0" panose="020B0604020202020204" pitchFamily="34" typeface="Arial"/>
                <a:cs charset="0" panose="020B0604020202020204" pitchFamily="34" typeface="Arial"/>
              </a:rPr>
              <a:t>&lt;label&gt; </a:t>
            </a:r>
            <a:r>
              <a:rPr lang="en-US" sz="2200">
                <a:latin charset="0" panose="020B0604020202020204" pitchFamily="34" typeface="Arial"/>
                <a:cs charset="0" panose="020B0604020202020204" pitchFamily="34" typeface="Arial"/>
              </a:rPr>
              <a:t>- Labels for boxes</a:t>
            </a:r>
          </a:p>
          <a:p>
            <a:endParaRPr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lang="en-US" sz="2200">
                <a:latin charset="0" panose="020B0604020202020204" pitchFamily="34" typeface="Arial"/>
                <a:cs charset="0" panose="020B0604020202020204" pitchFamily="34" typeface="Arial"/>
              </a:rPr>
              <a:t>&lt;button&gt; </a:t>
            </a:r>
            <a:r>
              <a:rPr lang="en-US" sz="2200">
                <a:latin charset="0" panose="020B0604020202020204" pitchFamily="34" typeface="Arial"/>
                <a:cs charset="0" panose="020B0604020202020204" pitchFamily="34" typeface="Arial"/>
              </a:rPr>
              <a:t>- Button</a:t>
            </a:r>
          </a:p>
          <a:p>
            <a:endParaRPr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lang="en-US" sz="2200">
                <a:latin charset="0" panose="020B0604020202020204" pitchFamily="34" typeface="Arial"/>
                <a:cs charset="0" panose="020B0604020202020204" pitchFamily="34" typeface="Arial"/>
              </a:rPr>
              <a:t>&lt;textarea&gt; </a:t>
            </a:r>
            <a:r>
              <a:rPr lang="en-US" sz="2200">
                <a:latin charset="0" panose="020B0604020202020204" pitchFamily="34" typeface="Arial"/>
                <a:cs charset="0" panose="020B0604020202020204" pitchFamily="34" typeface="Arial"/>
              </a:rPr>
              <a:t>- Large textbox</a:t>
            </a:r>
          </a:p>
          <a:p>
            <a:endParaRPr dirty="0" lang="en-US" sz="140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dirty="0" lang="en-US"/>
              <a:t>HTML for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flipV="1" rot="10800000">
            <a:off x="2057400" y="2625079"/>
            <a:ext cx="12700" cy="2771310"/>
          </a:xfrm>
          <a:prstGeom prst="curvedConnector3">
            <a:avLst>
              <a:gd fmla="val 13739236" name="adj1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dirty="0" lang="en-US"/>
              <a:t>On Ugly 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indent="-342900" marL="342900">
              <a:buFont charset="0" panose="020B0604020202020204" pitchFamily="34" typeface="Arial"/>
              <a:buChar char="•"/>
            </a:pPr>
            <a:r>
              <a:rPr dirty="0" lang="en-US" sz="2400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Don’t do this… Use proper indentation and sectioning.</a:t>
            </a:r>
          </a:p>
          <a:p>
            <a:pPr indent="-342900" marL="342900">
              <a:buFont charset="0" panose="020B0604020202020204" pitchFamily="34" typeface="Arial"/>
              <a:buChar char="•"/>
            </a:pPr>
            <a:endParaRPr dirty="0" lang="en-US" sz="2400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dirty="0" lang="en-US" sz="2400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Readable code is easier to maintain.</a:t>
            </a:r>
          </a:p>
          <a:p>
            <a:pPr indent="-342900" marL="342900">
              <a:buFont charset="0" panose="020B0604020202020204" pitchFamily="34" typeface="Arial"/>
              <a:buChar char="•"/>
            </a:pPr>
            <a:endParaRPr dirty="0" lang="en-US" sz="2400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pPr indent="-342900" marL="342900">
              <a:buFont charset="0" panose="020B0604020202020204" pitchFamily="34" typeface="Arial"/>
              <a:buChar char="•"/>
            </a:pPr>
            <a:r>
              <a:rPr dirty="0" lang="en-US" sz="2400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114149684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&gt; YOUR TURN!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Assignment</a:t>
            </a:r>
          </a:p>
          <a:p>
            <a:endParaRPr dirty="0" lang="en-US" sz="2400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r>
              <a:rPr dirty="0" lang="en-US" sz="2400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In this activity, you’ll create a student bio using HTML. You will then add, commit, and push your completed HTML to GitHub for the world to see.</a:t>
            </a:r>
          </a:p>
          <a:p>
            <a:endParaRPr dirty="0" lang="en-US" sz="2400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r>
              <a:rPr dirty="0" lang="en-US" sz="2400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Additional instructions, sent via Slack.</a:t>
            </a:r>
          </a:p>
          <a:p>
            <a:endParaRPr dirty="0" lang="en-US" sz="2400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Activity</a:t>
            </a:r>
            <a:r>
              <a:rPr dirty="0" i="1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: 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1-HTML_Git </a:t>
            </a:r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|  Suggested Time: 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20 min</a:t>
            </a:r>
            <a:endParaRPr dirty="0" i="1" lang="en-US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CSS </a:t>
            </a:r>
            <a:r>
              <a:rPr dirty="0" err="1" lang="en-US"/>
              <a:t>Stylin</a:t>
            </a:r>
            <a:r>
              <a:rPr dirty="0" lang="en-US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HTML / CSS Definitions </a:t>
            </a:r>
            <a:r>
              <a:rPr dirty="0" lang="en-US" sz="1000"/>
              <a:t>(*yawn* unimportant)</a:t>
            </a:r>
            <a:endParaRPr dirty="0"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HTML: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 Hypertext Markup Language – (Content)</a:t>
            </a:r>
          </a:p>
          <a:p>
            <a:endParaRPr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CSS: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Cascading Style Sheets – (Appearance)</a:t>
            </a:r>
          </a:p>
          <a:p>
            <a:endParaRPr b="1"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HTML/CSS are the “languages of the web.”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Together they define both the content and the aesthetics of a webpage – handling everything from the layouts, colors, fonts and  content placement.  </a:t>
            </a:r>
            <a:r>
              <a:rPr dirty="0" lang="en-US" sz="1400">
                <a:latin charset="0" panose="020B0604020202020204" pitchFamily="34" typeface="Arial"/>
                <a:cs charset="0" panose="020B0604020202020204" pitchFamily="34" typeface="Arial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rrowheads="1"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Homework #1 - Assignment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anchor="t" anchorCtr="0" bIns="91425" lIns="91425" numCol="1" rIns="91425" rtlCol="0" tIns="91425" vert="horz">
            <a:noAutofit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Also, at this point everyone should have access to the homework repository in GitHub.</a:t>
            </a:r>
            <a:b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</a:br>
            <a:b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</a:b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&lt;&lt;&lt;&lt;&lt; LINK HERE&gt;&gt;&gt;&gt;</a:t>
            </a:r>
          </a:p>
          <a:p>
            <a:endParaRPr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Homework Assignment #1 is due next week</a:t>
            </a:r>
          </a:p>
          <a:p>
            <a:endParaRPr b="1" dirty="0" lang="en-US" sz="2200" u="sng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lvl="1"/>
            <a:r>
              <a:rPr b="1" dirty="0" lang="en-US" sz="1900" u="sng">
                <a:latin charset="0" panose="020B0604020202020204" pitchFamily="34" typeface="Arial"/>
                <a:cs charset="0" panose="020B0604020202020204" pitchFamily="34" typeface="Arial"/>
              </a:rPr>
              <a:t>MW Class: Next Wednesday (&lt;&lt;&lt;&lt;DATE HERE&gt;&gt;&gt;&gt;)</a:t>
            </a:r>
          </a:p>
          <a:p>
            <a:pPr indent="0" lvl="1" marL="342900">
              <a:buNone/>
            </a:pPr>
            <a:endParaRPr b="1" dirty="0" lang="en-US" sz="1900" u="sng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lvl="1"/>
            <a:r>
              <a:rPr b="1" dirty="0" lang="en-US" sz="1900" u="sng">
                <a:latin charset="0" panose="020B0604020202020204" pitchFamily="34" typeface="Arial"/>
                <a:cs charset="0" panose="020B0604020202020204" pitchFamily="34" typeface="Arial"/>
              </a:rPr>
              <a:t>TTH Class: Next Thursday (&lt;&lt;&lt;&lt;DATE HERE&gt;&gt;&gt;&gt;)</a:t>
            </a:r>
            <a:endParaRPr dirty="0" lang="en-US" sz="1900" u="sng">
              <a:latin charset="0" panose="020B0604020202020204" pitchFamily="34" typeface="Arial"/>
              <a:cs charset="0" panose="020B0604020202020204" pitchFamily="34" typeface="Arial"/>
            </a:endParaRPr>
          </a:p>
          <a:p>
            <a:endParaRPr b="1" dirty="0" lang="en-US" sz="140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HTML / CSS Analogy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u="sng">
                <a:latin charset="0" panose="020B0604020202020204" pitchFamily="34" typeface="Arial"/>
                <a:cs charset="0" panose="020B0604020202020204" pitchFamily="34" typeface="Arial"/>
              </a:rPr>
              <a:t>HTML Alone</a:t>
            </a:r>
            <a:endParaRPr b="1" dirty="0" lang="en-US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algn="ctr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Like writing papers in “Notepad.” </a:t>
            </a:r>
          </a:p>
          <a:p>
            <a:pPr algn="ctr"/>
            <a:endParaRPr dirty="0" lang="en-US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algn="ctr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b="1" dirty="0" lang="en-US" sz="2400" u="sng">
                <a:latin charset="0" panose="020B0604020202020204" pitchFamily="34" typeface="Arial"/>
                <a:cs charset="0" panose="020B0604020202020204" pitchFamily="34" typeface="Arial"/>
              </a:rPr>
              <a:t>HTML / CSS</a:t>
            </a:r>
          </a:p>
          <a:p>
            <a:pPr algn="ctr"/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Like writing papers in Microsoft Word.</a:t>
            </a:r>
          </a:p>
          <a:p>
            <a:pPr algn="ctr"/>
            <a:endParaRPr b="1" dirty="0" lang="en-US" sz="2400" u="sng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algn="ctr"/>
            <a:r>
              <a:rPr dirty="0" lang="en-US" sz="2400">
                <a:latin charset="0" panose="020B0604020202020204" pitchFamily="34" typeface="Arial"/>
                <a:cs charset="0" panose="020B0604020202020204" pitchFamily="34" typeface="Arial"/>
              </a:rPr>
              <a:t>Can format text, page settings, alignment, etc. based on “highlighting” and menu options.</a:t>
            </a:r>
          </a:p>
        </p:txBody>
      </p:sp>
      <p:pic>
        <p:nvPicPr>
          <p:cNvPr descr="File:Notepad.png" id="11" name="Picture 2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Microsoft Word 2013 logo.svg" id="12" name="Picture 4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Basic HTML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numCol="1" rtlCol="0" wrap="none">
            <a:spAutoFit/>
          </a:bodyPr>
          <a:lstStyle/>
          <a:p>
            <a:r>
              <a:rPr b="1" dirty="0" err="1" lang="en-US" sz="4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Hella</a:t>
            </a:r>
            <a:r>
              <a:rPr b="1" dirty="0" lang="en-US" sz="48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 Boring…</a:t>
            </a: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Enter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CSS Syntax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CSS works by hooking onto </a:t>
            </a:r>
            <a:r>
              <a:rPr b="1"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selectors</a:t>
            </a:r>
            <a:r>
              <a:rPr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 added into HTML using </a:t>
            </a:r>
            <a:r>
              <a:rPr b="1"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classes</a:t>
            </a:r>
            <a:r>
              <a:rPr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 and </a:t>
            </a:r>
            <a:r>
              <a:rPr b="1"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identifiers.</a:t>
            </a:r>
          </a:p>
          <a:p>
            <a:endParaRPr b="1" dirty="0" lang="en-US" sz="20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Once hooked, we apply </a:t>
            </a:r>
            <a:r>
              <a:rPr b="1"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styles </a:t>
            </a:r>
            <a:r>
              <a:rPr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to those HTML elements using CSS.</a:t>
            </a:r>
          </a:p>
          <a:p>
            <a:endParaRPr dirty="0" lang="en-US" sz="20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None/>
            </a:pPr>
            <a:endParaRPr b="1" dirty="0" lang="en-US" sz="20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None/>
            </a:pPr>
            <a:endParaRPr b="1" dirty="0" lang="en-US" sz="20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None/>
            </a:pPr>
            <a:endParaRPr dirty="0" lang="en-US" sz="200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pic>
        <p:nvPicPr>
          <p:cNvPr descr="http://en.support.files.wordpress.com/2011/09/css-selectors-lrg.png" id="4" name="Picture 2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CSS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 numCol="1">
            <a:normAutofit fontScale="70000" lnSpcReduction="20000"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In the below example the “Header” would be turned blue and MUCH larger because of the CSS.</a:t>
            </a:r>
          </a:p>
          <a:p>
            <a:endParaRPr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We can incorporate an element’s class or ID to apply a CSS style to a particular part of the document. </a:t>
            </a:r>
          </a:p>
          <a:p>
            <a:pPr lvl="1"/>
            <a:r>
              <a:rPr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Just remember to include the necessary symbol before the CSS: “.” for class, “#” for ID.</a:t>
            </a:r>
          </a:p>
          <a:p>
            <a:pPr indent="0" marL="0">
              <a:buFont charset="0" panose="020B0604020202020204" pitchFamily="34" typeface="Arial"/>
              <a:buNone/>
            </a:pPr>
            <a:endParaRPr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Font charset="0" panose="020B0604020202020204" pitchFamily="34" typeface="Arial"/>
              <a:buNone/>
            </a:pPr>
            <a:endParaRPr b="1"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b="1" dirty="0" lang="en-US" sz="2200" u="sng">
                <a:latin charset="0" panose="020B0604020202020204" pitchFamily="34" typeface="Arial"/>
                <a:cs charset="0" panose="020B0604020202020204" pitchFamily="34" typeface="Arial"/>
              </a:rPr>
              <a:t>Example (HTML): </a:t>
            </a:r>
          </a:p>
          <a:p>
            <a:pPr indent="0" marL="0">
              <a:buFont charset="0" panose="020B0604020202020204" pitchFamily="34" typeface="Arial"/>
              <a:buNone/>
            </a:pPr>
            <a:endParaRPr b="1" dirty="0" lang="en-US" sz="2200" u="sng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lvl="1" marL="400050">
              <a:buFont charset="0" panose="020B0604020202020204" pitchFamily="34" typeface="Arial"/>
              <a:buNone/>
            </a:pPr>
            <a:r>
              <a:rPr b="1" dirty="0" lang="en-US" sz="3100">
                <a:latin charset="0" panose="020B0604020202020204" pitchFamily="34" typeface="Arial"/>
                <a:cs charset="0" panose="020B0604020202020204" pitchFamily="34" typeface="Arial"/>
              </a:rPr>
              <a:t>&lt;p </a:t>
            </a:r>
            <a:r>
              <a:rPr b="1" dirty="0" lang="en-US" sz="3100">
                <a:solidFill>
                  <a:srgbClr val="00B0F0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class=“</a:t>
            </a:r>
            <a:r>
              <a:rPr b="1" dirty="0" err="1" lang="en-US" sz="3100">
                <a:solidFill>
                  <a:srgbClr val="00B0F0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bigBlue</a:t>
            </a:r>
            <a:r>
              <a:rPr b="1" dirty="0" lang="en-US" sz="3100">
                <a:solidFill>
                  <a:srgbClr val="00B0F0"/>
                </a:solidFill>
                <a:latin charset="0" panose="020B0604020202020204" pitchFamily="34" typeface="Arial"/>
                <a:cs charset="0" panose="020B0604020202020204" pitchFamily="34" typeface="Arial"/>
              </a:rPr>
              <a:t>”</a:t>
            </a:r>
            <a:r>
              <a:rPr b="1" dirty="0" lang="en-US" sz="3100">
                <a:latin charset="0" panose="020B0604020202020204" pitchFamily="34" typeface="Arial"/>
                <a:cs charset="0" panose="020B0604020202020204" pitchFamily="34" typeface="Arial"/>
              </a:rPr>
              <a:t>&gt;Header&lt;/p&gt;</a:t>
            </a:r>
          </a:p>
          <a:p>
            <a:endParaRPr b="1"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b="1" dirty="0" lang="en-US" sz="2200" u="sng">
                <a:latin charset="0" panose="020B0604020202020204" pitchFamily="34" typeface="Arial"/>
                <a:cs charset="0" panose="020B0604020202020204" pitchFamily="34" typeface="Arial"/>
              </a:rPr>
              <a:t>Example (CSS):</a:t>
            </a:r>
          </a:p>
          <a:p>
            <a:pPr indent="0" marL="0">
              <a:buFont charset="0" panose="020B0604020202020204" pitchFamily="34" typeface="Arial"/>
              <a:buNone/>
            </a:pPr>
            <a:endParaRPr b="1" dirty="0" lang="en-US" sz="2200" u="sng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lvl="1" marL="400050">
              <a:buFont charset="0" panose="020B0604020202020204" pitchFamily="34" typeface="Arial"/>
              <a:buNone/>
            </a:pPr>
            <a:r>
              <a:rPr b="1" dirty="0" lang="en-US" sz="3100">
                <a:latin charset="0" panose="020B0604020202020204" pitchFamily="34" typeface="Arial"/>
                <a:cs charset="0" panose="020B0604020202020204" pitchFamily="34" typeface="Arial"/>
              </a:rPr>
              <a:t>.</a:t>
            </a:r>
            <a:r>
              <a:rPr b="1" dirty="0" err="1" lang="en-US" sz="3100">
                <a:latin charset="0" panose="020B0604020202020204" pitchFamily="34" typeface="Arial"/>
                <a:cs charset="0" panose="020B0604020202020204" pitchFamily="34" typeface="Arial"/>
              </a:rPr>
              <a:t>bigBlue</a:t>
            </a:r>
            <a:r>
              <a:rPr b="1" dirty="0" lang="en-US" sz="3100">
                <a:latin charset="0" panose="020B0604020202020204" pitchFamily="34" typeface="Arial"/>
                <a:cs charset="0" panose="020B0604020202020204" pitchFamily="34" typeface="Arial"/>
              </a:rPr>
              <a:t> </a:t>
            </a:r>
          </a:p>
          <a:p>
            <a:pPr indent="0" lvl="1" marL="400050">
              <a:buFont charset="0" panose="020B0604020202020204" pitchFamily="34" typeface="Arial"/>
              <a:buNone/>
            </a:pPr>
            <a:r>
              <a:rPr b="1" dirty="0" lang="en-US" sz="3100">
                <a:latin charset="0" panose="020B0604020202020204" pitchFamily="34" typeface="Arial"/>
                <a:cs charset="0" panose="020B0604020202020204" pitchFamily="34" typeface="Arial"/>
              </a:rPr>
              <a:t>{</a:t>
            </a:r>
          </a:p>
          <a:p>
            <a:pPr indent="0" lvl="1" marL="400050">
              <a:buFont charset="0" panose="020B0604020202020204" pitchFamily="34" typeface="Arial"/>
              <a:buNone/>
            </a:pPr>
            <a:r>
              <a:rPr b="1" dirty="0" lang="en-US" sz="3100">
                <a:latin charset="0" panose="020B0604020202020204" pitchFamily="34" typeface="Arial"/>
                <a:cs charset="0" panose="020B0604020202020204" pitchFamily="34" typeface="Arial"/>
              </a:rPr>
              <a:t>	font-size: 100px;</a:t>
            </a:r>
          </a:p>
          <a:p>
            <a:pPr indent="0" lvl="1" marL="400050">
              <a:buFont charset="0" panose="020B0604020202020204" pitchFamily="34" typeface="Arial"/>
              <a:buNone/>
            </a:pPr>
            <a:r>
              <a:rPr b="1" dirty="0" lang="en-US" sz="3100">
                <a:latin charset="0" panose="020B0604020202020204" pitchFamily="34" typeface="Arial"/>
                <a:cs charset="0" panose="020B0604020202020204" pitchFamily="34" typeface="Arial"/>
              </a:rPr>
              <a:t>	color: blue;</a:t>
            </a:r>
          </a:p>
          <a:p>
            <a:pPr indent="0" lvl="1" marL="400050">
              <a:buFont charset="0" panose="020B0604020202020204" pitchFamily="34" typeface="Arial"/>
              <a:buNone/>
            </a:pPr>
            <a:r>
              <a:rPr b="1" dirty="0" lang="en-US" sz="3100">
                <a:latin charset="0" panose="020B0604020202020204" pitchFamily="34" typeface="Arial"/>
                <a:cs charset="0" panose="020B0604020202020204" pitchFamily="34" typeface="Arial"/>
              </a:rPr>
              <a:t>}</a:t>
            </a:r>
          </a:p>
          <a:p>
            <a:pPr indent="0" lvl="1" marL="400050">
              <a:buFont charset="0" panose="020B0604020202020204" pitchFamily="34" typeface="Arial"/>
              <a:buNone/>
            </a:pPr>
            <a:endParaRPr b="1" dirty="0" lang="en-US" sz="39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Font charset="0" panose="020B0604020202020204" pitchFamily="34" typeface="Arial"/>
              <a:buNone/>
            </a:pPr>
            <a:endParaRPr dirty="0" lang="en-US" sz="140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Key CSS Attributes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charset="0" panose="020B0604020202020204" pitchFamily="34" typeface="Arial"/>
              <a:buNone/>
            </a:pPr>
            <a:r>
              <a:rPr b="1" dirty="0" lang="en-US" sz="2200" u="sng">
                <a:latin charset="0" panose="020B0604020202020204" pitchFamily="34" typeface="Arial"/>
                <a:cs charset="0" panose="020B0604020202020204" pitchFamily="34" typeface="Arial"/>
              </a:rPr>
              <a:t>Font / Color: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color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: Sets color of text.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font-size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: Sets size of the font.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font-style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: Sets italics.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font-weight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: Sets bold.</a:t>
            </a:r>
          </a:p>
          <a:p>
            <a:pPr indent="0" marL="0">
              <a:buFont charset="0" panose="020B0604020202020204" pitchFamily="34" typeface="Arial"/>
              <a:buNone/>
            </a:pPr>
            <a:endParaRPr b="1"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b="1" dirty="0" lang="en-US" sz="2200" u="sng">
                <a:latin charset="0" panose="020B0604020202020204" pitchFamily="34" typeface="Arial"/>
                <a:cs charset="0" panose="020B0604020202020204" pitchFamily="34" typeface="Arial"/>
              </a:rPr>
              <a:t>Alignment / Spacing:</a:t>
            </a:r>
          </a:p>
          <a:p>
            <a:r>
              <a:rPr b="1" lang="en-US" sz="2200">
                <a:latin charset="0" panose="020B0604020202020204" pitchFamily="34" typeface="Arial"/>
                <a:cs charset="0" panose="020B0604020202020204" pitchFamily="34" typeface="Arial"/>
              </a:rPr>
              <a:t>Padding-top(bottom/left/right</a:t>
            </a:r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):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Adds space between element and its own border.</a:t>
            </a:r>
          </a:p>
          <a:p>
            <a:endParaRPr b="1"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margin-top (bottom/left/right):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Adds space between element and surrounding elements.</a:t>
            </a:r>
          </a:p>
          <a:p>
            <a:endParaRPr b="1"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float: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Forces elements to the sides, centers, or tops.</a:t>
            </a:r>
          </a:p>
          <a:p>
            <a:pPr indent="0" marL="0">
              <a:buFont charset="0" panose="020B0604020202020204" pitchFamily="34" typeface="Arial"/>
              <a:buNone/>
            </a:pPr>
            <a:endParaRPr b="1"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Font charset="0" panose="020B0604020202020204" pitchFamily="34" typeface="Arial"/>
              <a:buNone/>
            </a:pPr>
            <a:r>
              <a:rPr b="1" dirty="0" lang="en-US" sz="2200" u="sng">
                <a:latin charset="0" panose="020B0604020202020204" pitchFamily="34" typeface="Arial"/>
                <a:cs charset="0" panose="020B0604020202020204" pitchFamily="34" typeface="Arial"/>
              </a:rPr>
              <a:t>Background: 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background-color: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sets background color.</a:t>
            </a:r>
          </a:p>
          <a:p>
            <a:r>
              <a:rPr b="1"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background-image: </a:t>
            </a:r>
            <a:r>
              <a:rPr dirty="0" lang="en-US" sz="2200">
                <a:latin charset="0" panose="020B0604020202020204" pitchFamily="34" typeface="Arial"/>
                <a:cs charset="0" panose="020B0604020202020204" pitchFamily="34" typeface="Arial"/>
              </a:rPr>
              <a:t>sets background image.</a:t>
            </a:r>
          </a:p>
          <a:p>
            <a:endParaRPr b="1"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Font charset="0" panose="020B0604020202020204" pitchFamily="34" typeface="Arial"/>
              <a:buNone/>
            </a:pPr>
            <a:endParaRPr b="1" dirty="0" lang="en-US" sz="2200" u="sng">
              <a:latin charset="0" panose="020B0604020202020204" pitchFamily="34" typeface="Arial"/>
              <a:cs charset="0" panose="020B0604020202020204" pitchFamily="34" typeface="Arial"/>
            </a:endParaRPr>
          </a:p>
          <a:p>
            <a:endParaRPr b="1" dirty="0" lang="en-US" sz="22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endParaRPr dirty="0" lang="en-US" sz="140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Powerful Duo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Font charset="0" panose="020B0604020202020204" pitchFamily="34" typeface="Arial"/>
              <a:buNone/>
            </a:pPr>
            <a:r>
              <a:rPr dirty="0" lang="en-US" sz="2800">
                <a:latin charset="0" panose="020B0604020202020204" pitchFamily="34" typeface="Arial"/>
                <a:cs charset="0" panose="020B0604020202020204" pitchFamily="34" typeface="Arial"/>
              </a:rPr>
              <a:t>Believe it or not, HTML / CSS is all you need </a:t>
            </a:r>
          </a:p>
          <a:p>
            <a:pPr algn="ctr" indent="0" marL="0">
              <a:buFont charset="0" panose="020B0604020202020204" pitchFamily="34" typeface="Arial"/>
              <a:buNone/>
            </a:pPr>
            <a:r>
              <a:rPr dirty="0" lang="en-US" sz="2800">
                <a:latin charset="0" panose="020B0604020202020204" pitchFamily="34" typeface="Arial"/>
                <a:cs charset="0" panose="020B0604020202020204" pitchFamily="34" typeface="Arial"/>
              </a:rPr>
              <a:t>to develop a vivid, full-blown website. </a:t>
            </a:r>
          </a:p>
          <a:p>
            <a:pPr algn="ctr" indent="0" marL="0">
              <a:buFont charset="0" panose="020B0604020202020204" pitchFamily="34" typeface="Arial"/>
              <a:buNone/>
            </a:pPr>
            <a:endParaRPr b="1" dirty="0" lang="en-US" sz="2800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Today’s Class!</a:t>
            </a:r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INSTRUCTOR DEMO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 bIns="45720" lIns="91440" numCol="1" rIns="91440" rtlCol="0" tIns="45720" vert="horz">
            <a:normAutofit/>
          </a:bodyPr>
          <a:lstStyle>
            <a:lvl1pPr algn="ctr" defTabSz="685800" eaLnBrk="1" hangingPunct="1" latinLnBrk="0" rtl="0">
              <a:spcBef>
                <a:spcPct val="0"/>
              </a:spcBef>
              <a:buNone/>
              <a:defRPr kern="1200"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i="1" lang="en-US" sz="3600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Instructor: Demo </a:t>
            </a:r>
          </a:p>
          <a:p>
            <a:r>
              <a:rPr dirty="0" i="1" lang="en-US" sz="2800">
                <a:latin charset="0" panose="020B0604020202020204" pitchFamily="34" typeface="Arial"/>
                <a:ea charset="0" panose="02000000000000000000" pitchFamily="2" typeface="Roboto"/>
                <a:cs charset="0" panose="020B0604020202020204" pitchFamily="34" typeface="Arial"/>
              </a:rPr>
              <a:t>(quickexample_internalcss.html | 2-BasicCSS) </a:t>
            </a: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&gt; YOUR TURN!</a:t>
            </a:r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b="1" dirty="0" lang="en-US" sz="2400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Assignment</a:t>
            </a:r>
          </a:p>
          <a:p>
            <a:endParaRPr dirty="0" lang="en-US" sz="2400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r>
              <a:rPr dirty="0" lang="en-US" sz="2400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In this activity, you’ll upgrade your previous HTML bio-page using CSS style rules. Once you’re done, commit and push up your changes to GitHub.</a:t>
            </a:r>
          </a:p>
          <a:p>
            <a:endParaRPr dirty="0" lang="en-US" sz="2400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  <a:p>
            <a:r>
              <a:rPr dirty="0" lang="en-US" sz="2400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We’ll send you additional instructions via Slack.</a:t>
            </a:r>
          </a:p>
          <a:p>
            <a:endParaRPr dirty="0" lang="en-US" sz="2400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r"/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Activity</a:t>
            </a:r>
            <a:r>
              <a:rPr dirty="0" i="1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: 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3-HTML_CSS_Layout </a:t>
            </a:r>
            <a:r>
              <a:rPr b="1"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|  Suggested Time: </a:t>
            </a:r>
            <a:r>
              <a:rPr dirty="0" lang="en-US">
                <a:latin charset="0" panose="020B0604020202020204" pitchFamily="34" typeface="Arial"/>
                <a:ea charset="0" pitchFamily="2" typeface="Roboto"/>
                <a:cs charset="0" panose="020B0604020202020204" pitchFamily="34" typeface="Arial"/>
              </a:rPr>
              <a:t>20 min</a:t>
            </a:r>
            <a:endParaRPr dirty="0" i="1" lang="en-US">
              <a:latin charset="0" panose="020B0604020202020204" pitchFamily="34" typeface="Arial"/>
              <a:ea charset="0" pitchFamily="2" typeface="Roboto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&gt; YOUR TURN!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Video Walkthrough!!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38800"/>
            <a:ext cx="8229600" cy="923330"/>
          </a:xfrm>
          <a:prstGeom prst="rect">
            <a:avLst/>
          </a:prstGeom>
        </p:spPr>
        <p:txBody>
          <a:bodyPr numCol="1" wrap="square">
            <a:spAutoFit/>
          </a:bodyPr>
          <a:lstStyle/>
          <a:p>
            <a:r>
              <a:rPr dirty="0" lang="en-US">
                <a:latin charset="0" typeface="Arial"/>
                <a:ea charset="0" typeface="Arial"/>
                <a:cs charset="0" typeface="Arial"/>
                <a:hlinkClick r:id="rId4"/>
              </a:rPr>
              <a:t>https://www.youtube.com/watch?v=kMBinXTCrXI&amp;list=PLgJ8UgkiorCnMLsUevoQRxH8t9bt7ne14&amp;index=2</a:t>
            </a:r>
            <a:endParaRPr dirty="0" lang="en-US">
              <a:latin charset="0" typeface="Arial"/>
              <a:ea charset="0" typeface="Arial"/>
              <a:cs charset="0" typeface="Arial"/>
            </a:endParaRPr>
          </a:p>
          <a:p>
            <a:endParaRPr dirty="0" lang="en-US">
              <a:latin charset="0" typeface="Arial"/>
              <a:ea charset="0" typeface="Arial"/>
              <a:cs charset="0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931787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Still a Bit Confused?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001000" cy="5078313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/>
              <a:t>Remember! We’ve got video guides for key activities like that last one.</a:t>
            </a:r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r>
              <a:rPr dirty="0" lang="en-US"/>
              <a:t>If you feel like you are EVER falling behind, use those online walkthroughs to help catch back up. They are made to be easy to understand.</a:t>
            </a:r>
          </a:p>
          <a:p>
            <a:endParaRPr dirty="0" lang="en-US"/>
          </a:p>
          <a:p>
            <a:r>
              <a:rPr dirty="0" lang="en-US"/>
              <a:t>Still having trouble? Shoot your instructor or one of your TAs a message!</a:t>
            </a:r>
          </a:p>
          <a:p>
            <a:r>
              <a:rPr dirty="0" lang="en-US"/>
              <a:t>We are here to help you out in whatever way we can! </a:t>
            </a:r>
          </a:p>
        </p:txBody>
      </p:sp>
      <p:pic>
        <p:nvPicPr>
          <p:cNvPr id="5" name="kMBinXTCrXI"/>
          <p:cNvPicPr>
            <a:picLocks noChangeAspect="1" noRot="1"/>
          </p:cNvPicPr>
          <p:nvPr>
            <a:videoFile r:link="rId3"/>
          </p:nvPr>
        </p:nvPicPr>
        <p:blipFill>
          <a:blip r:embed="rId4"/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6110"/>
      </p:ext>
    </p:extLst>
  </p:cSld>
  <p:clrMapOvr>
    <a:masterClrMapping/>
  </p:clrMapOvr>
  <p:transition>
    <p:fade/>
  </p:transition>
  <p:timing>
    <p:tnLst>
      <p:par>
        <p:cTn dur="indefinite" id="1" nodeType="tmRoot" restart="never">
          <p:childTnLst>
            <p:seq concurrent="1" nextAc="seek">
              <p:cTn evtFilter="cancelBubble" fill="hold" id="2" nodeType="interactiveSeq" restart="whenNotActive">
                <p:stCondLst>
                  <p:cond delay="0" evt="onClick">
                    <p:tgtEl>
                      <p:spTgt spid="5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fill="hold" id="3">
                      <p:stCondLst>
                        <p:cond delay="0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2" presetSubtype="0">
                                  <p:stCondLst>
                                    <p:cond delay="0"/>
                                  </p:stCondLst>
                                  <p:childTnLst>
                                    <p:cmd cmd="togglePause" type="call">
                                      <p:cBhvr>
                                        <p:cTn dur="1" fill="hold" id="6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5"/>
                  </p:tgtEl>
                </p:cond>
              </p:nextCondLst>
            </p:seq>
            <p:video>
              <p:cMediaNode>
                <p:cTn display="0" fill="hold" id="7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Recap + Questions</a:t>
            </a:r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Today’s 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anchor="t" anchorCtr="0" bIns="91425" lIns="91425" numCol="1" rIns="91425" rtlCol="0" tIns="91425" vert="horz">
            <a:noAutofit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 sz="1800">
                <a:latin charset="0" panose="020B0604020202020204" pitchFamily="34" typeface="Arial"/>
                <a:cs charset="0" panose="020B0604020202020204" pitchFamily="34" typeface="Arial"/>
              </a:rPr>
              <a:t>Students will understand the importance of </a:t>
            </a:r>
            <a:r>
              <a:rPr dirty="0" err="1" lang="en-US" sz="1800">
                <a:latin charset="0" panose="020B0604020202020204" pitchFamily="34" typeface="Arial"/>
                <a:cs charset="0" panose="020B0604020202020204" pitchFamily="34" typeface="Arial"/>
              </a:rPr>
              <a:t>Git</a:t>
            </a:r>
            <a:r>
              <a:rPr dirty="0" lang="en-US" sz="1800">
                <a:latin charset="0" panose="020B0604020202020204" pitchFamily="34" typeface="Arial"/>
                <a:cs charset="0" panose="020B0604020202020204" pitchFamily="34" typeface="Arial"/>
              </a:rPr>
              <a:t> Version Control and of how to use it.</a:t>
            </a:r>
          </a:p>
          <a:p>
            <a:endParaRPr dirty="0" lang="en-US" sz="18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dirty="0" lang="en-US" sz="1800">
                <a:latin charset="0" panose="020B0604020202020204" pitchFamily="34" typeface="Arial"/>
                <a:cs charset="0" panose="020B0604020202020204" pitchFamily="34" typeface="Arial"/>
              </a:rPr>
              <a:t>Students will create GitHub Repositories, push code into them, and share with class.</a:t>
            </a:r>
          </a:p>
          <a:p>
            <a:endParaRPr dirty="0" lang="en-US" sz="18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dirty="0" lang="en-US" sz="1800">
                <a:latin charset="0" panose="020B0604020202020204" pitchFamily="34" typeface="Arial"/>
                <a:cs charset="0" panose="020B0604020202020204" pitchFamily="34" typeface="Arial"/>
              </a:rPr>
              <a:t>Students will make more HTML documents.</a:t>
            </a:r>
          </a:p>
          <a:p>
            <a:endParaRPr dirty="0" lang="en-US" sz="18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dirty="0" lang="en-US" sz="1800">
                <a:latin charset="0" panose="020B0604020202020204" pitchFamily="34" typeface="Arial"/>
                <a:cs charset="0" panose="020B0604020202020204" pitchFamily="34" typeface="Arial"/>
              </a:rPr>
              <a:t>Students will learn to properly use basic HTML tags.</a:t>
            </a:r>
          </a:p>
          <a:p>
            <a:endParaRPr dirty="0" lang="en-US" sz="18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dirty="0" lang="en-US" sz="1800">
                <a:latin charset="0" panose="020B0604020202020204" pitchFamily="34" typeface="Arial"/>
                <a:cs charset="0" panose="020B0604020202020204" pitchFamily="34" typeface="Arial"/>
              </a:rPr>
              <a:t>Students will implement basic CSS styling to HTML documents. </a:t>
            </a: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Know Thyself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anchor="t" anchorCtr="0" bIns="91425" lIns="91425" numCol="1" rIns="91425" rtlCol="0" tIns="91425" vert="horz">
            <a:noAutofit/>
          </a:bodyPr>
          <a:lstStyle>
            <a:lvl1pPr algn="l" defTabSz="685800" eaLnBrk="1" hangingPunct="1" indent="-257175" latinLnBrk="0" marL="257175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214313" latinLnBrk="0" marL="557213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-171450" latinLnBrk="0" marL="8572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1200150" rtl="0">
              <a:spcBef>
                <a:spcPct val="20000"/>
              </a:spcBef>
              <a:buFont charset="0" panose="020B0604020202020204" pitchFamily="34" typeface="Arial"/>
              <a:buChar char="–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1543050" rtl="0">
              <a:spcBef>
                <a:spcPct val="20000"/>
              </a:spcBef>
              <a:buFont charset="0" panose="020B0604020202020204" pitchFamily="34" typeface="Arial"/>
              <a:buChar char="»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spcBef>
                <a:spcPct val="20000"/>
              </a:spcBef>
              <a:buFont charset="0" panose="020B0604020202020204" pitchFamily="34" typeface="Arial"/>
              <a:buChar char="•"/>
              <a:defRPr kern="1200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b="1"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If you are a </a:t>
            </a:r>
            <a:r>
              <a:rPr b="1" dirty="0" i="1" lang="en-US" sz="2000">
                <a:latin charset="0" panose="020B0604020202020204" pitchFamily="34" typeface="Arial"/>
                <a:cs charset="0" panose="020B0604020202020204" pitchFamily="34" typeface="Arial"/>
              </a:rPr>
              <a:t>complete</a:t>
            </a:r>
            <a:r>
              <a:rPr b="1"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 beginner to HTML/CSS and Coding:</a:t>
            </a:r>
          </a:p>
          <a:p>
            <a:r>
              <a:rPr dirty="0" lang="en-US" sz="1800">
                <a:latin charset="0" panose="020B0604020202020204" pitchFamily="34" typeface="Arial"/>
                <a:cs charset="0" panose="020B0604020202020204" pitchFamily="34" typeface="Arial"/>
              </a:rPr>
              <a:t>Continue getting comfortable with HTML. </a:t>
            </a:r>
          </a:p>
          <a:p>
            <a:r>
              <a:rPr dirty="0" lang="en-US" sz="1800">
                <a:latin charset="0" panose="020B0604020202020204" pitchFamily="34" typeface="Arial"/>
                <a:cs charset="0" panose="020B0604020202020204" pitchFamily="34" typeface="Arial"/>
              </a:rPr>
              <a:t>Be able to completely write a basic HTML document (like in last class).</a:t>
            </a:r>
          </a:p>
          <a:p>
            <a:r>
              <a:rPr dirty="0" lang="en-US" sz="1800">
                <a:latin charset="0" panose="020B0604020202020204" pitchFamily="34" typeface="Arial"/>
                <a:cs charset="0" panose="020B0604020202020204" pitchFamily="34" typeface="Arial"/>
              </a:rPr>
              <a:t>Understand what CSS is, what it’s for, and how it works with HTML.</a:t>
            </a:r>
          </a:p>
          <a:p>
            <a:r>
              <a:rPr dirty="0" i="1" lang="en-US" sz="1800">
                <a:latin charset="0" panose="020B0604020202020204" pitchFamily="34" typeface="Arial"/>
                <a:cs charset="0" panose="020B0604020202020204" pitchFamily="34" typeface="Arial"/>
              </a:rPr>
              <a:t>Be able to use </a:t>
            </a:r>
            <a:r>
              <a:rPr dirty="0" err="1" i="1" lang="en-US" sz="1800">
                <a:latin charset="0" panose="020B0604020202020204" pitchFamily="34" typeface="Arial"/>
                <a:cs charset="0" panose="020B0604020202020204" pitchFamily="34" typeface="Arial"/>
              </a:rPr>
              <a:t>Git</a:t>
            </a:r>
            <a:r>
              <a:rPr dirty="0" i="1" lang="en-US" sz="1800">
                <a:latin charset="0" panose="020B0604020202020204" pitchFamily="34" typeface="Arial"/>
                <a:cs charset="0" panose="020B0604020202020204" pitchFamily="34" typeface="Arial"/>
              </a:rPr>
              <a:t> and GitHub to upload code.</a:t>
            </a:r>
          </a:p>
          <a:p>
            <a:pPr indent="0" marL="0">
              <a:buNone/>
            </a:pPr>
            <a:endParaRPr b="1" dirty="0" lang="en-US" sz="2000">
              <a:latin charset="0" panose="020B0604020202020204" pitchFamily="34" typeface="Arial"/>
              <a:cs charset="0" panose="020B0604020202020204" pitchFamily="34" typeface="Arial"/>
            </a:endParaRPr>
          </a:p>
          <a:p>
            <a:pPr indent="0" marL="0">
              <a:buNone/>
            </a:pPr>
            <a:r>
              <a:rPr b="1" dirty="0" lang="en-US" sz="2000">
                <a:latin charset="0" panose="020B0604020202020204" pitchFamily="34" typeface="Arial"/>
                <a:cs charset="0" panose="020B0604020202020204" pitchFamily="34" typeface="Arial"/>
              </a:rPr>
              <a:t>If you’ve had past exposure and felt comfortable with the last lesson:</a:t>
            </a:r>
          </a:p>
          <a:p>
            <a:r>
              <a:rPr dirty="0" lang="en-US" sz="1800">
                <a:latin charset="0" panose="020B0604020202020204" pitchFamily="34" typeface="Arial"/>
                <a:cs charset="0" panose="020B0604020202020204" pitchFamily="34" typeface="Arial"/>
              </a:rPr>
              <a:t>Aim to build up your skills. Clear up any questions or confusions about HTML.</a:t>
            </a:r>
          </a:p>
          <a:p>
            <a:r>
              <a:rPr dirty="0" lang="en-US" sz="1800">
                <a:latin charset="0" panose="020B0604020202020204" pitchFamily="34" typeface="Arial"/>
                <a:cs charset="0" panose="020B0604020202020204" pitchFamily="34" typeface="Arial"/>
              </a:rPr>
              <a:t>Become knowledgeable about a wider range of HTML and CSS tags.</a:t>
            </a:r>
          </a:p>
          <a:p>
            <a:r>
              <a:rPr dirty="0" lang="en-US" sz="1800">
                <a:latin charset="0" panose="020B0604020202020204" pitchFamily="34" typeface="Arial"/>
                <a:cs charset="0" panose="020B0604020202020204" pitchFamily="34" typeface="Arial"/>
              </a:rPr>
              <a:t>Be able to selectively apply CSS to specific HTML elements.  </a:t>
            </a:r>
          </a:p>
          <a:p>
            <a:r>
              <a:rPr dirty="0" i="1" lang="en-US" sz="1800">
                <a:latin charset="0" panose="020B0604020202020204" pitchFamily="34" typeface="Arial"/>
                <a:cs charset="0" panose="020B0604020202020204" pitchFamily="34" typeface="Arial"/>
              </a:rPr>
              <a:t>Be able to use </a:t>
            </a:r>
            <a:r>
              <a:rPr dirty="0" err="1" i="1" lang="en-US" sz="1800">
                <a:latin charset="0" panose="020B0604020202020204" pitchFamily="34" typeface="Arial"/>
                <a:cs charset="0" panose="020B0604020202020204" pitchFamily="34" typeface="Arial"/>
              </a:rPr>
              <a:t>Git</a:t>
            </a:r>
            <a:r>
              <a:rPr dirty="0" i="1" lang="en-US" sz="1800">
                <a:latin charset="0" panose="020B0604020202020204" pitchFamily="34" typeface="Arial"/>
                <a:cs charset="0" panose="020B0604020202020204" pitchFamily="34" typeface="Arial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What / Why </a:t>
            </a:r>
            <a:r>
              <a:rPr dirty="0" err="1" lang="en-US"/>
              <a:t>Git</a:t>
            </a:r>
            <a:r>
              <a:rPr dirty="0"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nbranded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utgers -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6.xml><?xml version="1.0" encoding="utf-8"?>
<a:theme xmlns:a="http://schemas.openxmlformats.org/drawingml/2006/main" name="UTAustin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7.xml><?xml version="1.0" encoding="utf-8"?>
<a:theme xmlns:a="http://schemas.openxmlformats.org/drawingml/2006/main" name="1_Unbranded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Words>1961</Words>
  <Paragraphs>465</Paragraphs>
  <Slides>65</Slides>
  <Notes>65</Notes>
  <TotalTime>9822</TotalTime>
  <HiddenSlides>0</HiddenSlides>
  <MMClips>1</MMClips>
  <ScaleCrop>false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65</vt:i4>
      </vt:variant>
    </vt:vector>
  </HeadingPairs>
  <TitlesOfParts>
    <vt:vector baseType="lpstr" size="74">
      <vt:lpstr>Roboto</vt:lpstr>
      <vt:lpstr>Arial</vt:lpstr>
      <vt:lpstr>Calibri</vt:lpstr>
      <vt:lpstr>Calibri Light</vt:lpstr>
      <vt:lpstr>UCF - Theme</vt:lpstr>
      <vt:lpstr>1_Unbranded</vt:lpstr>
      <vt:lpstr>Rutgers - Theme</vt:lpstr>
      <vt:lpstr>Unbranded</vt:lpstr>
      <vt:lpstr>UTAustin</vt:lpstr>
      <vt:lpstr>Git’n Pro with HTML/CSS</vt:lpstr>
      <vt:lpstr>It’s Okay!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</vt:lpstr>
      <vt:lpstr>PowerPoint Presentation</vt:lpstr>
      <vt:lpstr>The Group Project – Tragedy 2 (Revisited)</vt:lpstr>
      <vt:lpstr>The Group Project with version control</vt:lpstr>
      <vt:lpstr>The Group Project with version control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lication>Microsoft Office PowerPoint</Application>
  <AppVersion>16.0000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cp:lastModifiedBy>Peleke Sengstacke</cp:lastModifiedBy>
  <cp:lastPrinted>2016-01-30T16:23:56Z</cp:lastPrinted>
  <dcterms:modified xsi:type="dcterms:W3CDTF">2016-11-09T17:42:06Z</dcterms:modified>
  <cp:revision>1434</cp:revision>
  <dc:title>DevChat #1 Introduction to Twitter Bootstrap:  Web Development for Noobs</dc:title>
</cp:coreProperties>
</file>