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21"/>
  </p:normalViewPr>
  <p:slideViewPr>
    <p:cSldViewPr snapToGrid="0" snapToObjects="1">
      <p:cViewPr varScale="1">
        <p:scale>
          <a:sx n="97" d="100"/>
          <a:sy n="97"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ACA95-D718-4137-AFED-998829EBA4F6}"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s-ES"/>
        </a:p>
      </dgm:t>
    </dgm:pt>
    <dgm:pt modelId="{4F22EA57-5D99-4D4F-8A4B-2FE0620C728F}">
      <dgm:prSet phldrT="[Texto]"/>
      <dgm:spPr/>
      <dgm:t>
        <a:bodyPr/>
        <a:lstStyle/>
        <a:p>
          <a:r>
            <a:rPr lang="es-ES"/>
            <a:t>Gerencia</a:t>
          </a:r>
        </a:p>
      </dgm:t>
    </dgm:pt>
    <dgm:pt modelId="{EE693DCE-ADC0-4D39-81AE-B4CC38726FBE}" type="parTrans" cxnId="{F63D7131-5C51-4B41-846F-410B80D796F6}">
      <dgm:prSet/>
      <dgm:spPr/>
      <dgm:t>
        <a:bodyPr/>
        <a:lstStyle/>
        <a:p>
          <a:endParaRPr lang="es-ES"/>
        </a:p>
      </dgm:t>
    </dgm:pt>
    <dgm:pt modelId="{088706D1-34D6-4C19-B008-77B2F4D4157D}" type="sibTrans" cxnId="{F63D7131-5C51-4B41-846F-410B80D796F6}">
      <dgm:prSet/>
      <dgm:spPr/>
      <dgm:t>
        <a:bodyPr/>
        <a:lstStyle/>
        <a:p>
          <a:endParaRPr lang="es-ES"/>
        </a:p>
      </dgm:t>
    </dgm:pt>
    <dgm:pt modelId="{AEA1F8BE-814F-4D2A-A5F1-C53667D9DBBA}">
      <dgm:prSet phldrT="[Texto]"/>
      <dgm:spPr/>
      <dgm:t>
        <a:bodyPr/>
        <a:lstStyle/>
        <a:p>
          <a:r>
            <a:rPr lang="es-ES"/>
            <a:t>Jefe de sistemas de Seguridad</a:t>
          </a:r>
        </a:p>
      </dgm:t>
    </dgm:pt>
    <dgm:pt modelId="{BF8329B8-B0F3-4C1A-8B10-BB4B690CDD8F}" type="parTrans" cxnId="{6C7491EA-3029-466D-95E5-4258DAAD35CF}">
      <dgm:prSet/>
      <dgm:spPr/>
      <dgm:t>
        <a:bodyPr/>
        <a:lstStyle/>
        <a:p>
          <a:endParaRPr lang="es-ES"/>
        </a:p>
      </dgm:t>
    </dgm:pt>
    <dgm:pt modelId="{457B9FF2-00CA-4E07-8684-B45A27101100}" type="sibTrans" cxnId="{6C7491EA-3029-466D-95E5-4258DAAD35CF}">
      <dgm:prSet/>
      <dgm:spPr/>
      <dgm:t>
        <a:bodyPr/>
        <a:lstStyle/>
        <a:p>
          <a:endParaRPr lang="es-ES"/>
        </a:p>
      </dgm:t>
    </dgm:pt>
    <dgm:pt modelId="{8BBF1E33-5B73-4AA2-B896-7CC48BD8F306}">
      <dgm:prSet phldrT="[Texto]"/>
      <dgm:spPr/>
      <dgm:t>
        <a:bodyPr/>
        <a:lstStyle/>
        <a:p>
          <a:r>
            <a:rPr lang="es-ES"/>
            <a:t>Jefe de Area de Desarrollo</a:t>
          </a:r>
        </a:p>
      </dgm:t>
    </dgm:pt>
    <dgm:pt modelId="{7BFA8E96-DE90-47A5-985E-80AA69FECB78}" type="sibTrans" cxnId="{35DF7282-08AD-4D61-80D1-30716C7CC997}">
      <dgm:prSet/>
      <dgm:spPr/>
      <dgm:t>
        <a:bodyPr/>
        <a:lstStyle/>
        <a:p>
          <a:endParaRPr lang="es-ES"/>
        </a:p>
      </dgm:t>
    </dgm:pt>
    <dgm:pt modelId="{6E9A490B-6996-4080-8FD3-A6EB81E3DF31}" type="parTrans" cxnId="{35DF7282-08AD-4D61-80D1-30716C7CC997}">
      <dgm:prSet/>
      <dgm:spPr/>
      <dgm:t>
        <a:bodyPr/>
        <a:lstStyle/>
        <a:p>
          <a:endParaRPr lang="es-ES"/>
        </a:p>
      </dgm:t>
    </dgm:pt>
    <dgm:pt modelId="{EABBBB06-A3DF-4923-AA86-616CCFFBC159}">
      <dgm:prSet phldrT="[Texto]"/>
      <dgm:spPr/>
      <dgm:t>
        <a:bodyPr/>
        <a:lstStyle/>
        <a:p>
          <a:r>
            <a:rPr lang="es-ES" dirty="0"/>
            <a:t>Instalador Sistemas de Seguridad</a:t>
          </a:r>
        </a:p>
      </dgm:t>
    </dgm:pt>
    <dgm:pt modelId="{826C7E05-5350-4596-9D6A-56220D37021B}" type="parTrans" cxnId="{C91A9ECB-8344-48D0-9199-B43A1FA090FE}">
      <dgm:prSet/>
      <dgm:spPr/>
      <dgm:t>
        <a:bodyPr/>
        <a:lstStyle/>
        <a:p>
          <a:endParaRPr lang="es-ES"/>
        </a:p>
      </dgm:t>
    </dgm:pt>
    <dgm:pt modelId="{C4D3953A-A4A4-477A-9410-7F2E6C28FE18}" type="sibTrans" cxnId="{C91A9ECB-8344-48D0-9199-B43A1FA090FE}">
      <dgm:prSet/>
      <dgm:spPr/>
      <dgm:t>
        <a:bodyPr/>
        <a:lstStyle/>
        <a:p>
          <a:endParaRPr lang="es-ES"/>
        </a:p>
      </dgm:t>
    </dgm:pt>
    <dgm:pt modelId="{40533023-CA25-4E3B-9A6C-5253462EBFAF}">
      <dgm:prSet phldrT="[Texto]"/>
      <dgm:spPr/>
      <dgm:t>
        <a:bodyPr/>
        <a:lstStyle/>
        <a:p>
          <a:r>
            <a:rPr lang="es-ES"/>
            <a:t>Programador</a:t>
          </a:r>
        </a:p>
      </dgm:t>
    </dgm:pt>
    <dgm:pt modelId="{E03F1539-B586-44E2-9538-E3763AC28F85}" type="parTrans" cxnId="{B8E73BC3-1A6F-40E8-97DD-DEBA580366DD}">
      <dgm:prSet/>
      <dgm:spPr/>
      <dgm:t>
        <a:bodyPr/>
        <a:lstStyle/>
        <a:p>
          <a:endParaRPr lang="es-ES"/>
        </a:p>
      </dgm:t>
    </dgm:pt>
    <dgm:pt modelId="{B4686723-9A0A-4522-8D06-B479FAC5D552}" type="sibTrans" cxnId="{B8E73BC3-1A6F-40E8-97DD-DEBA580366DD}">
      <dgm:prSet/>
      <dgm:spPr/>
      <dgm:t>
        <a:bodyPr/>
        <a:lstStyle/>
        <a:p>
          <a:endParaRPr lang="es-ES"/>
        </a:p>
      </dgm:t>
    </dgm:pt>
    <dgm:pt modelId="{DF164011-DCDD-4D53-BCED-920A912E26CF}" type="pres">
      <dgm:prSet presAssocID="{86EACA95-D718-4137-AFED-998829EBA4F6}" presName="hierChild1" presStyleCnt="0">
        <dgm:presLayoutVars>
          <dgm:orgChart val="1"/>
          <dgm:chPref val="1"/>
          <dgm:dir/>
          <dgm:animOne val="branch"/>
          <dgm:animLvl val="lvl"/>
          <dgm:resizeHandles/>
        </dgm:presLayoutVars>
      </dgm:prSet>
      <dgm:spPr/>
    </dgm:pt>
    <dgm:pt modelId="{C241F5F2-EB76-492A-B399-6CFC2CC55E74}" type="pres">
      <dgm:prSet presAssocID="{4F22EA57-5D99-4D4F-8A4B-2FE0620C728F}" presName="hierRoot1" presStyleCnt="0">
        <dgm:presLayoutVars>
          <dgm:hierBranch val="init"/>
        </dgm:presLayoutVars>
      </dgm:prSet>
      <dgm:spPr/>
    </dgm:pt>
    <dgm:pt modelId="{867C9B7D-F4B4-488F-AF9C-919F83454D0F}" type="pres">
      <dgm:prSet presAssocID="{4F22EA57-5D99-4D4F-8A4B-2FE0620C728F}" presName="rootComposite1" presStyleCnt="0"/>
      <dgm:spPr/>
    </dgm:pt>
    <dgm:pt modelId="{A8EDF0CF-B30E-430E-A188-F306B295A64A}" type="pres">
      <dgm:prSet presAssocID="{4F22EA57-5D99-4D4F-8A4B-2FE0620C728F}" presName="rootText1" presStyleLbl="node0" presStyleIdx="0" presStyleCnt="1">
        <dgm:presLayoutVars>
          <dgm:chPref val="3"/>
        </dgm:presLayoutVars>
      </dgm:prSet>
      <dgm:spPr/>
    </dgm:pt>
    <dgm:pt modelId="{22024D0A-A1A7-4167-94FA-A29D122F6985}" type="pres">
      <dgm:prSet presAssocID="{4F22EA57-5D99-4D4F-8A4B-2FE0620C728F}" presName="rootConnector1" presStyleLbl="node1" presStyleIdx="0" presStyleCnt="0"/>
      <dgm:spPr/>
    </dgm:pt>
    <dgm:pt modelId="{6DF24BE8-3DD8-48F0-9FEB-9DC20377DC4B}" type="pres">
      <dgm:prSet presAssocID="{4F22EA57-5D99-4D4F-8A4B-2FE0620C728F}" presName="hierChild2" presStyleCnt="0"/>
      <dgm:spPr/>
    </dgm:pt>
    <dgm:pt modelId="{14F92D0B-223A-42E1-9EA2-1C0AFA45F73D}" type="pres">
      <dgm:prSet presAssocID="{BF8329B8-B0F3-4C1A-8B10-BB4B690CDD8F}" presName="Name37" presStyleLbl="parChTrans1D2" presStyleIdx="0" presStyleCnt="2"/>
      <dgm:spPr/>
    </dgm:pt>
    <dgm:pt modelId="{F7584882-FEB5-4634-813E-BE85B098BA58}" type="pres">
      <dgm:prSet presAssocID="{AEA1F8BE-814F-4D2A-A5F1-C53667D9DBBA}" presName="hierRoot2" presStyleCnt="0">
        <dgm:presLayoutVars>
          <dgm:hierBranch val="init"/>
        </dgm:presLayoutVars>
      </dgm:prSet>
      <dgm:spPr/>
    </dgm:pt>
    <dgm:pt modelId="{1B1178E2-60F6-4CE1-B9C7-71F43EB60988}" type="pres">
      <dgm:prSet presAssocID="{AEA1F8BE-814F-4D2A-A5F1-C53667D9DBBA}" presName="rootComposite" presStyleCnt="0"/>
      <dgm:spPr/>
    </dgm:pt>
    <dgm:pt modelId="{F2454D3D-73EF-4F02-BEDF-0A628BF79CB9}" type="pres">
      <dgm:prSet presAssocID="{AEA1F8BE-814F-4D2A-A5F1-C53667D9DBBA}" presName="rootText" presStyleLbl="node2" presStyleIdx="0" presStyleCnt="2">
        <dgm:presLayoutVars>
          <dgm:chPref val="3"/>
        </dgm:presLayoutVars>
      </dgm:prSet>
      <dgm:spPr/>
    </dgm:pt>
    <dgm:pt modelId="{6D32DC28-504A-4298-B506-CFFAC105BD03}" type="pres">
      <dgm:prSet presAssocID="{AEA1F8BE-814F-4D2A-A5F1-C53667D9DBBA}" presName="rootConnector" presStyleLbl="node2" presStyleIdx="0" presStyleCnt="2"/>
      <dgm:spPr/>
    </dgm:pt>
    <dgm:pt modelId="{F4E0974E-6C5F-4666-8A08-DCD449985A7D}" type="pres">
      <dgm:prSet presAssocID="{AEA1F8BE-814F-4D2A-A5F1-C53667D9DBBA}" presName="hierChild4" presStyleCnt="0"/>
      <dgm:spPr/>
    </dgm:pt>
    <dgm:pt modelId="{CC6BC23A-04D4-43D9-B645-530F60D3CD8A}" type="pres">
      <dgm:prSet presAssocID="{826C7E05-5350-4596-9D6A-56220D37021B}" presName="Name37" presStyleLbl="parChTrans1D3" presStyleIdx="0" presStyleCnt="2"/>
      <dgm:spPr/>
    </dgm:pt>
    <dgm:pt modelId="{A2B7C441-0F38-4C4B-BA02-3C2758F6D69C}" type="pres">
      <dgm:prSet presAssocID="{EABBBB06-A3DF-4923-AA86-616CCFFBC159}" presName="hierRoot2" presStyleCnt="0">
        <dgm:presLayoutVars>
          <dgm:hierBranch val="init"/>
        </dgm:presLayoutVars>
      </dgm:prSet>
      <dgm:spPr/>
    </dgm:pt>
    <dgm:pt modelId="{4F166BC3-8D1D-469A-8790-E3D8C6507B06}" type="pres">
      <dgm:prSet presAssocID="{EABBBB06-A3DF-4923-AA86-616CCFFBC159}" presName="rootComposite" presStyleCnt="0"/>
      <dgm:spPr/>
    </dgm:pt>
    <dgm:pt modelId="{8C263D93-EC56-499F-8E2C-D0818A70A3D2}" type="pres">
      <dgm:prSet presAssocID="{EABBBB06-A3DF-4923-AA86-616CCFFBC159}" presName="rootText" presStyleLbl="node3" presStyleIdx="0" presStyleCnt="2">
        <dgm:presLayoutVars>
          <dgm:chPref val="3"/>
        </dgm:presLayoutVars>
      </dgm:prSet>
      <dgm:spPr/>
    </dgm:pt>
    <dgm:pt modelId="{F52FEF05-9B6F-4BD1-AFA4-4D8ADED94EE5}" type="pres">
      <dgm:prSet presAssocID="{EABBBB06-A3DF-4923-AA86-616CCFFBC159}" presName="rootConnector" presStyleLbl="node3" presStyleIdx="0" presStyleCnt="2"/>
      <dgm:spPr/>
    </dgm:pt>
    <dgm:pt modelId="{3C1A7AC7-05C2-4528-9F08-1AF64A893925}" type="pres">
      <dgm:prSet presAssocID="{EABBBB06-A3DF-4923-AA86-616CCFFBC159}" presName="hierChild4" presStyleCnt="0"/>
      <dgm:spPr/>
    </dgm:pt>
    <dgm:pt modelId="{E9A9CDEC-E15E-4731-BA84-678C9FEEA408}" type="pres">
      <dgm:prSet presAssocID="{EABBBB06-A3DF-4923-AA86-616CCFFBC159}" presName="hierChild5" presStyleCnt="0"/>
      <dgm:spPr/>
    </dgm:pt>
    <dgm:pt modelId="{90A90F3F-88FC-433D-A987-E79F3A1B9B3D}" type="pres">
      <dgm:prSet presAssocID="{AEA1F8BE-814F-4D2A-A5F1-C53667D9DBBA}" presName="hierChild5" presStyleCnt="0"/>
      <dgm:spPr/>
    </dgm:pt>
    <dgm:pt modelId="{572C0094-C73A-48C7-9EDA-D17336C7FB7B}" type="pres">
      <dgm:prSet presAssocID="{6E9A490B-6996-4080-8FD3-A6EB81E3DF31}" presName="Name37" presStyleLbl="parChTrans1D2" presStyleIdx="1" presStyleCnt="2"/>
      <dgm:spPr/>
    </dgm:pt>
    <dgm:pt modelId="{5697A5AC-F791-4317-AA25-12BD5DEE66CA}" type="pres">
      <dgm:prSet presAssocID="{8BBF1E33-5B73-4AA2-B896-7CC48BD8F306}" presName="hierRoot2" presStyleCnt="0">
        <dgm:presLayoutVars>
          <dgm:hierBranch val="init"/>
        </dgm:presLayoutVars>
      </dgm:prSet>
      <dgm:spPr/>
    </dgm:pt>
    <dgm:pt modelId="{360D02E1-4D81-4FED-912C-93B9121E913D}" type="pres">
      <dgm:prSet presAssocID="{8BBF1E33-5B73-4AA2-B896-7CC48BD8F306}" presName="rootComposite" presStyleCnt="0"/>
      <dgm:spPr/>
    </dgm:pt>
    <dgm:pt modelId="{AC0C53FE-E53A-49C8-9DE3-6CC9D8DC561C}" type="pres">
      <dgm:prSet presAssocID="{8BBF1E33-5B73-4AA2-B896-7CC48BD8F306}" presName="rootText" presStyleLbl="node2" presStyleIdx="1" presStyleCnt="2">
        <dgm:presLayoutVars>
          <dgm:chPref val="3"/>
        </dgm:presLayoutVars>
      </dgm:prSet>
      <dgm:spPr/>
    </dgm:pt>
    <dgm:pt modelId="{28986EEC-AAAC-4882-9286-B9FD753255AB}" type="pres">
      <dgm:prSet presAssocID="{8BBF1E33-5B73-4AA2-B896-7CC48BD8F306}" presName="rootConnector" presStyleLbl="node2" presStyleIdx="1" presStyleCnt="2"/>
      <dgm:spPr/>
    </dgm:pt>
    <dgm:pt modelId="{262EBF9F-ADC9-4C8E-A112-69413A71026B}" type="pres">
      <dgm:prSet presAssocID="{8BBF1E33-5B73-4AA2-B896-7CC48BD8F306}" presName="hierChild4" presStyleCnt="0"/>
      <dgm:spPr/>
    </dgm:pt>
    <dgm:pt modelId="{4F7EF96D-A38E-46CE-86BA-501372D54CEE}" type="pres">
      <dgm:prSet presAssocID="{E03F1539-B586-44E2-9538-E3763AC28F85}" presName="Name37" presStyleLbl="parChTrans1D3" presStyleIdx="1" presStyleCnt="2"/>
      <dgm:spPr/>
    </dgm:pt>
    <dgm:pt modelId="{CB238959-1B80-4016-99CC-D5B69B948CC4}" type="pres">
      <dgm:prSet presAssocID="{40533023-CA25-4E3B-9A6C-5253462EBFAF}" presName="hierRoot2" presStyleCnt="0">
        <dgm:presLayoutVars>
          <dgm:hierBranch val="init"/>
        </dgm:presLayoutVars>
      </dgm:prSet>
      <dgm:spPr/>
    </dgm:pt>
    <dgm:pt modelId="{6A171929-E987-4B0B-B047-3124D8DE0CB0}" type="pres">
      <dgm:prSet presAssocID="{40533023-CA25-4E3B-9A6C-5253462EBFAF}" presName="rootComposite" presStyleCnt="0"/>
      <dgm:spPr/>
    </dgm:pt>
    <dgm:pt modelId="{D870BF9C-B81D-45C8-B1EF-CE95D59E8B89}" type="pres">
      <dgm:prSet presAssocID="{40533023-CA25-4E3B-9A6C-5253462EBFAF}" presName="rootText" presStyleLbl="node3" presStyleIdx="1" presStyleCnt="2">
        <dgm:presLayoutVars>
          <dgm:chPref val="3"/>
        </dgm:presLayoutVars>
      </dgm:prSet>
      <dgm:spPr/>
    </dgm:pt>
    <dgm:pt modelId="{086CD151-6598-42AD-8AC6-29982651F093}" type="pres">
      <dgm:prSet presAssocID="{40533023-CA25-4E3B-9A6C-5253462EBFAF}" presName="rootConnector" presStyleLbl="node3" presStyleIdx="1" presStyleCnt="2"/>
      <dgm:spPr/>
    </dgm:pt>
    <dgm:pt modelId="{2BC65400-0403-4375-BA2F-E4D788D13495}" type="pres">
      <dgm:prSet presAssocID="{40533023-CA25-4E3B-9A6C-5253462EBFAF}" presName="hierChild4" presStyleCnt="0"/>
      <dgm:spPr/>
    </dgm:pt>
    <dgm:pt modelId="{76FF1B0A-0FA0-4F82-AEA3-45CE195CA615}" type="pres">
      <dgm:prSet presAssocID="{40533023-CA25-4E3B-9A6C-5253462EBFAF}" presName="hierChild5" presStyleCnt="0"/>
      <dgm:spPr/>
    </dgm:pt>
    <dgm:pt modelId="{C316C7DD-7F54-4C05-9AA7-086409FD0F1A}" type="pres">
      <dgm:prSet presAssocID="{8BBF1E33-5B73-4AA2-B896-7CC48BD8F306}" presName="hierChild5" presStyleCnt="0"/>
      <dgm:spPr/>
    </dgm:pt>
    <dgm:pt modelId="{3EF1F52F-F770-44CE-BD70-B55F045D9049}" type="pres">
      <dgm:prSet presAssocID="{4F22EA57-5D99-4D4F-8A4B-2FE0620C728F}" presName="hierChild3" presStyleCnt="0"/>
      <dgm:spPr/>
    </dgm:pt>
  </dgm:ptLst>
  <dgm:cxnLst>
    <dgm:cxn modelId="{5177EE0C-329F-410D-91DE-C2BA1D19B312}" type="presOf" srcId="{826C7E05-5350-4596-9D6A-56220D37021B}" destId="{CC6BC23A-04D4-43D9-B645-530F60D3CD8A}" srcOrd="0" destOrd="0" presId="urn:microsoft.com/office/officeart/2005/8/layout/orgChart1"/>
    <dgm:cxn modelId="{C70B5C12-EB73-4BAB-80F7-E9B96C89C2A7}" type="presOf" srcId="{E03F1539-B586-44E2-9538-E3763AC28F85}" destId="{4F7EF96D-A38E-46CE-86BA-501372D54CEE}" srcOrd="0" destOrd="0" presId="urn:microsoft.com/office/officeart/2005/8/layout/orgChart1"/>
    <dgm:cxn modelId="{7F9F5223-8B06-4FA5-8A67-8EDC2FEA651F}" type="presOf" srcId="{4F22EA57-5D99-4D4F-8A4B-2FE0620C728F}" destId="{22024D0A-A1A7-4167-94FA-A29D122F6985}" srcOrd="1" destOrd="0" presId="urn:microsoft.com/office/officeart/2005/8/layout/orgChart1"/>
    <dgm:cxn modelId="{F63D7131-5C51-4B41-846F-410B80D796F6}" srcId="{86EACA95-D718-4137-AFED-998829EBA4F6}" destId="{4F22EA57-5D99-4D4F-8A4B-2FE0620C728F}" srcOrd="0" destOrd="0" parTransId="{EE693DCE-ADC0-4D39-81AE-B4CC38726FBE}" sibTransId="{088706D1-34D6-4C19-B008-77B2F4D4157D}"/>
    <dgm:cxn modelId="{4C706C3E-02A2-4591-9E60-B993444F1C7A}" type="presOf" srcId="{AEA1F8BE-814F-4D2A-A5F1-C53667D9DBBA}" destId="{6D32DC28-504A-4298-B506-CFFAC105BD03}" srcOrd="1" destOrd="0" presId="urn:microsoft.com/office/officeart/2005/8/layout/orgChart1"/>
    <dgm:cxn modelId="{6AF3D140-04BF-4A9C-AACD-B87D5A5E4904}" type="presOf" srcId="{40533023-CA25-4E3B-9A6C-5253462EBFAF}" destId="{D870BF9C-B81D-45C8-B1EF-CE95D59E8B89}" srcOrd="0" destOrd="0" presId="urn:microsoft.com/office/officeart/2005/8/layout/orgChart1"/>
    <dgm:cxn modelId="{BD4EC54F-9FE0-477D-AA71-798F017DA3E0}" type="presOf" srcId="{EABBBB06-A3DF-4923-AA86-616CCFFBC159}" destId="{F52FEF05-9B6F-4BD1-AFA4-4D8ADED94EE5}" srcOrd="1" destOrd="0" presId="urn:microsoft.com/office/officeart/2005/8/layout/orgChart1"/>
    <dgm:cxn modelId="{673D9962-0C76-46F4-AA8A-8C173F279645}" type="presOf" srcId="{8BBF1E33-5B73-4AA2-B896-7CC48BD8F306}" destId="{AC0C53FE-E53A-49C8-9DE3-6CC9D8DC561C}" srcOrd="0" destOrd="0" presId="urn:microsoft.com/office/officeart/2005/8/layout/orgChart1"/>
    <dgm:cxn modelId="{91B55C80-4543-43EC-8D05-E1B8CD420735}" type="presOf" srcId="{6E9A490B-6996-4080-8FD3-A6EB81E3DF31}" destId="{572C0094-C73A-48C7-9EDA-D17336C7FB7B}" srcOrd="0" destOrd="0" presId="urn:microsoft.com/office/officeart/2005/8/layout/orgChart1"/>
    <dgm:cxn modelId="{35DF7282-08AD-4D61-80D1-30716C7CC997}" srcId="{4F22EA57-5D99-4D4F-8A4B-2FE0620C728F}" destId="{8BBF1E33-5B73-4AA2-B896-7CC48BD8F306}" srcOrd="1" destOrd="0" parTransId="{6E9A490B-6996-4080-8FD3-A6EB81E3DF31}" sibTransId="{7BFA8E96-DE90-47A5-985E-80AA69FECB78}"/>
    <dgm:cxn modelId="{E58A2086-D72F-498E-8049-9E2154F0F30E}" type="presOf" srcId="{8BBF1E33-5B73-4AA2-B896-7CC48BD8F306}" destId="{28986EEC-AAAC-4882-9286-B9FD753255AB}" srcOrd="1" destOrd="0" presId="urn:microsoft.com/office/officeart/2005/8/layout/orgChart1"/>
    <dgm:cxn modelId="{C1B03790-ED30-4C5F-9DC9-17068E0FBD3D}" type="presOf" srcId="{BF8329B8-B0F3-4C1A-8B10-BB4B690CDD8F}" destId="{14F92D0B-223A-42E1-9EA2-1C0AFA45F73D}" srcOrd="0" destOrd="0" presId="urn:microsoft.com/office/officeart/2005/8/layout/orgChart1"/>
    <dgm:cxn modelId="{D5B88D9A-7614-450B-9A7F-EEED637F3B90}" type="presOf" srcId="{40533023-CA25-4E3B-9A6C-5253462EBFAF}" destId="{086CD151-6598-42AD-8AC6-29982651F093}" srcOrd="1" destOrd="0" presId="urn:microsoft.com/office/officeart/2005/8/layout/orgChart1"/>
    <dgm:cxn modelId="{587385B4-95E2-4686-9A1B-2E9E334FDF9E}" type="presOf" srcId="{EABBBB06-A3DF-4923-AA86-616CCFFBC159}" destId="{8C263D93-EC56-499F-8E2C-D0818A70A3D2}" srcOrd="0" destOrd="0" presId="urn:microsoft.com/office/officeart/2005/8/layout/orgChart1"/>
    <dgm:cxn modelId="{47E3D3BE-355A-4512-8872-16707DF6F68F}" type="presOf" srcId="{86EACA95-D718-4137-AFED-998829EBA4F6}" destId="{DF164011-DCDD-4D53-BCED-920A912E26CF}" srcOrd="0" destOrd="0" presId="urn:microsoft.com/office/officeart/2005/8/layout/orgChart1"/>
    <dgm:cxn modelId="{B8E73BC3-1A6F-40E8-97DD-DEBA580366DD}" srcId="{8BBF1E33-5B73-4AA2-B896-7CC48BD8F306}" destId="{40533023-CA25-4E3B-9A6C-5253462EBFAF}" srcOrd="0" destOrd="0" parTransId="{E03F1539-B586-44E2-9538-E3763AC28F85}" sibTransId="{B4686723-9A0A-4522-8D06-B479FAC5D552}"/>
    <dgm:cxn modelId="{C91A9ECB-8344-48D0-9199-B43A1FA090FE}" srcId="{AEA1F8BE-814F-4D2A-A5F1-C53667D9DBBA}" destId="{EABBBB06-A3DF-4923-AA86-616CCFFBC159}" srcOrd="0" destOrd="0" parTransId="{826C7E05-5350-4596-9D6A-56220D37021B}" sibTransId="{C4D3953A-A4A4-477A-9410-7F2E6C28FE18}"/>
    <dgm:cxn modelId="{6C7491EA-3029-466D-95E5-4258DAAD35CF}" srcId="{4F22EA57-5D99-4D4F-8A4B-2FE0620C728F}" destId="{AEA1F8BE-814F-4D2A-A5F1-C53667D9DBBA}" srcOrd="0" destOrd="0" parTransId="{BF8329B8-B0F3-4C1A-8B10-BB4B690CDD8F}" sibTransId="{457B9FF2-00CA-4E07-8684-B45A27101100}"/>
    <dgm:cxn modelId="{A46F2AF8-6B6F-44F2-BB00-CAF7D896E16C}" type="presOf" srcId="{4F22EA57-5D99-4D4F-8A4B-2FE0620C728F}" destId="{A8EDF0CF-B30E-430E-A188-F306B295A64A}" srcOrd="0" destOrd="0" presId="urn:microsoft.com/office/officeart/2005/8/layout/orgChart1"/>
    <dgm:cxn modelId="{62AD45FD-A662-4B2A-BE21-21E61A1BAE20}" type="presOf" srcId="{AEA1F8BE-814F-4D2A-A5F1-C53667D9DBBA}" destId="{F2454D3D-73EF-4F02-BEDF-0A628BF79CB9}" srcOrd="0" destOrd="0" presId="urn:microsoft.com/office/officeart/2005/8/layout/orgChart1"/>
    <dgm:cxn modelId="{45AAB599-186F-44B8-A06F-CE7F974182E9}" type="presParOf" srcId="{DF164011-DCDD-4D53-BCED-920A912E26CF}" destId="{C241F5F2-EB76-492A-B399-6CFC2CC55E74}" srcOrd="0" destOrd="0" presId="urn:microsoft.com/office/officeart/2005/8/layout/orgChart1"/>
    <dgm:cxn modelId="{60000DCE-8B9C-446D-9868-2D9DF2AFAA8D}" type="presParOf" srcId="{C241F5F2-EB76-492A-B399-6CFC2CC55E74}" destId="{867C9B7D-F4B4-488F-AF9C-919F83454D0F}" srcOrd="0" destOrd="0" presId="urn:microsoft.com/office/officeart/2005/8/layout/orgChart1"/>
    <dgm:cxn modelId="{AFE986F1-1900-4158-86E5-B6D79521EB6E}" type="presParOf" srcId="{867C9B7D-F4B4-488F-AF9C-919F83454D0F}" destId="{A8EDF0CF-B30E-430E-A188-F306B295A64A}" srcOrd="0" destOrd="0" presId="urn:microsoft.com/office/officeart/2005/8/layout/orgChart1"/>
    <dgm:cxn modelId="{CBCCC405-9D71-4961-B26D-77CFBF61CE02}" type="presParOf" srcId="{867C9B7D-F4B4-488F-AF9C-919F83454D0F}" destId="{22024D0A-A1A7-4167-94FA-A29D122F6985}" srcOrd="1" destOrd="0" presId="urn:microsoft.com/office/officeart/2005/8/layout/orgChart1"/>
    <dgm:cxn modelId="{079E7225-EB1D-4D2B-97D5-6474CBC80D8B}" type="presParOf" srcId="{C241F5F2-EB76-492A-B399-6CFC2CC55E74}" destId="{6DF24BE8-3DD8-48F0-9FEB-9DC20377DC4B}" srcOrd="1" destOrd="0" presId="urn:microsoft.com/office/officeart/2005/8/layout/orgChart1"/>
    <dgm:cxn modelId="{5A91B154-30D9-4856-9EB5-EA09D71ADC78}" type="presParOf" srcId="{6DF24BE8-3DD8-48F0-9FEB-9DC20377DC4B}" destId="{14F92D0B-223A-42E1-9EA2-1C0AFA45F73D}" srcOrd="0" destOrd="0" presId="urn:microsoft.com/office/officeart/2005/8/layout/orgChart1"/>
    <dgm:cxn modelId="{5A048F68-EFF8-4801-879D-BE0B8114836F}" type="presParOf" srcId="{6DF24BE8-3DD8-48F0-9FEB-9DC20377DC4B}" destId="{F7584882-FEB5-4634-813E-BE85B098BA58}" srcOrd="1" destOrd="0" presId="urn:microsoft.com/office/officeart/2005/8/layout/orgChart1"/>
    <dgm:cxn modelId="{89909876-62AA-43CA-B318-A1F2CB534735}" type="presParOf" srcId="{F7584882-FEB5-4634-813E-BE85B098BA58}" destId="{1B1178E2-60F6-4CE1-B9C7-71F43EB60988}" srcOrd="0" destOrd="0" presId="urn:microsoft.com/office/officeart/2005/8/layout/orgChart1"/>
    <dgm:cxn modelId="{CF4A9F2D-ABC1-4768-8640-3EFDC7A3995C}" type="presParOf" srcId="{1B1178E2-60F6-4CE1-B9C7-71F43EB60988}" destId="{F2454D3D-73EF-4F02-BEDF-0A628BF79CB9}" srcOrd="0" destOrd="0" presId="urn:microsoft.com/office/officeart/2005/8/layout/orgChart1"/>
    <dgm:cxn modelId="{7B9EB3B7-3F43-4FA3-BA1D-29D826342AC6}" type="presParOf" srcId="{1B1178E2-60F6-4CE1-B9C7-71F43EB60988}" destId="{6D32DC28-504A-4298-B506-CFFAC105BD03}" srcOrd="1" destOrd="0" presId="urn:microsoft.com/office/officeart/2005/8/layout/orgChart1"/>
    <dgm:cxn modelId="{7ABD6085-E288-4661-8316-FAAE69EBFA16}" type="presParOf" srcId="{F7584882-FEB5-4634-813E-BE85B098BA58}" destId="{F4E0974E-6C5F-4666-8A08-DCD449985A7D}" srcOrd="1" destOrd="0" presId="urn:microsoft.com/office/officeart/2005/8/layout/orgChart1"/>
    <dgm:cxn modelId="{1B2B73D8-E32D-4B24-A050-9FA079668E7B}" type="presParOf" srcId="{F4E0974E-6C5F-4666-8A08-DCD449985A7D}" destId="{CC6BC23A-04D4-43D9-B645-530F60D3CD8A}" srcOrd="0" destOrd="0" presId="urn:microsoft.com/office/officeart/2005/8/layout/orgChart1"/>
    <dgm:cxn modelId="{D63B0B32-6FC9-42EB-A5EC-164DAC2E8E2F}" type="presParOf" srcId="{F4E0974E-6C5F-4666-8A08-DCD449985A7D}" destId="{A2B7C441-0F38-4C4B-BA02-3C2758F6D69C}" srcOrd="1" destOrd="0" presId="urn:microsoft.com/office/officeart/2005/8/layout/orgChart1"/>
    <dgm:cxn modelId="{4745AE42-8DFF-4088-A2C8-A9886245D0DC}" type="presParOf" srcId="{A2B7C441-0F38-4C4B-BA02-3C2758F6D69C}" destId="{4F166BC3-8D1D-469A-8790-E3D8C6507B06}" srcOrd="0" destOrd="0" presId="urn:microsoft.com/office/officeart/2005/8/layout/orgChart1"/>
    <dgm:cxn modelId="{04E260F9-0D14-450A-B4FD-B18F1EA81BAF}" type="presParOf" srcId="{4F166BC3-8D1D-469A-8790-E3D8C6507B06}" destId="{8C263D93-EC56-499F-8E2C-D0818A70A3D2}" srcOrd="0" destOrd="0" presId="urn:microsoft.com/office/officeart/2005/8/layout/orgChart1"/>
    <dgm:cxn modelId="{DC5351FE-1617-4487-884C-CC0117E9AFC5}" type="presParOf" srcId="{4F166BC3-8D1D-469A-8790-E3D8C6507B06}" destId="{F52FEF05-9B6F-4BD1-AFA4-4D8ADED94EE5}" srcOrd="1" destOrd="0" presId="urn:microsoft.com/office/officeart/2005/8/layout/orgChart1"/>
    <dgm:cxn modelId="{864B7C05-5BDB-493A-989C-CC55EA9691F9}" type="presParOf" srcId="{A2B7C441-0F38-4C4B-BA02-3C2758F6D69C}" destId="{3C1A7AC7-05C2-4528-9F08-1AF64A893925}" srcOrd="1" destOrd="0" presId="urn:microsoft.com/office/officeart/2005/8/layout/orgChart1"/>
    <dgm:cxn modelId="{52D34AA0-48BE-4A94-8DAF-F748DC07F93E}" type="presParOf" srcId="{A2B7C441-0F38-4C4B-BA02-3C2758F6D69C}" destId="{E9A9CDEC-E15E-4731-BA84-678C9FEEA408}" srcOrd="2" destOrd="0" presId="urn:microsoft.com/office/officeart/2005/8/layout/orgChart1"/>
    <dgm:cxn modelId="{BF7D2629-C88C-459A-BDC8-1D10383808C0}" type="presParOf" srcId="{F7584882-FEB5-4634-813E-BE85B098BA58}" destId="{90A90F3F-88FC-433D-A987-E79F3A1B9B3D}" srcOrd="2" destOrd="0" presId="urn:microsoft.com/office/officeart/2005/8/layout/orgChart1"/>
    <dgm:cxn modelId="{EF901811-08BD-4E56-B95A-F0430632C632}" type="presParOf" srcId="{6DF24BE8-3DD8-48F0-9FEB-9DC20377DC4B}" destId="{572C0094-C73A-48C7-9EDA-D17336C7FB7B}" srcOrd="2" destOrd="0" presId="urn:microsoft.com/office/officeart/2005/8/layout/orgChart1"/>
    <dgm:cxn modelId="{5C782130-095F-464C-9B3C-4E3F83CDCD39}" type="presParOf" srcId="{6DF24BE8-3DD8-48F0-9FEB-9DC20377DC4B}" destId="{5697A5AC-F791-4317-AA25-12BD5DEE66CA}" srcOrd="3" destOrd="0" presId="urn:microsoft.com/office/officeart/2005/8/layout/orgChart1"/>
    <dgm:cxn modelId="{C34379F0-E757-4460-A170-5CA241F7BC42}" type="presParOf" srcId="{5697A5AC-F791-4317-AA25-12BD5DEE66CA}" destId="{360D02E1-4D81-4FED-912C-93B9121E913D}" srcOrd="0" destOrd="0" presId="urn:microsoft.com/office/officeart/2005/8/layout/orgChart1"/>
    <dgm:cxn modelId="{A903412A-F050-4326-8982-FE0298AB2D6E}" type="presParOf" srcId="{360D02E1-4D81-4FED-912C-93B9121E913D}" destId="{AC0C53FE-E53A-49C8-9DE3-6CC9D8DC561C}" srcOrd="0" destOrd="0" presId="urn:microsoft.com/office/officeart/2005/8/layout/orgChart1"/>
    <dgm:cxn modelId="{B81FCC64-9B89-4D89-9967-20D6D2F3FCC8}" type="presParOf" srcId="{360D02E1-4D81-4FED-912C-93B9121E913D}" destId="{28986EEC-AAAC-4882-9286-B9FD753255AB}" srcOrd="1" destOrd="0" presId="urn:microsoft.com/office/officeart/2005/8/layout/orgChart1"/>
    <dgm:cxn modelId="{94D514C5-F1D9-439E-A310-10B7A1795A68}" type="presParOf" srcId="{5697A5AC-F791-4317-AA25-12BD5DEE66CA}" destId="{262EBF9F-ADC9-4C8E-A112-69413A71026B}" srcOrd="1" destOrd="0" presId="urn:microsoft.com/office/officeart/2005/8/layout/orgChart1"/>
    <dgm:cxn modelId="{6488F0E9-2CE1-4EF3-9032-A2FE2BA2BF67}" type="presParOf" srcId="{262EBF9F-ADC9-4C8E-A112-69413A71026B}" destId="{4F7EF96D-A38E-46CE-86BA-501372D54CEE}" srcOrd="0" destOrd="0" presId="urn:microsoft.com/office/officeart/2005/8/layout/orgChart1"/>
    <dgm:cxn modelId="{AC2B3191-AAA0-4DA6-BF17-A64391C48B2B}" type="presParOf" srcId="{262EBF9F-ADC9-4C8E-A112-69413A71026B}" destId="{CB238959-1B80-4016-99CC-D5B69B948CC4}" srcOrd="1" destOrd="0" presId="urn:microsoft.com/office/officeart/2005/8/layout/orgChart1"/>
    <dgm:cxn modelId="{BBA32AFA-7262-4C5A-86E8-63A10428264D}" type="presParOf" srcId="{CB238959-1B80-4016-99CC-D5B69B948CC4}" destId="{6A171929-E987-4B0B-B047-3124D8DE0CB0}" srcOrd="0" destOrd="0" presId="urn:microsoft.com/office/officeart/2005/8/layout/orgChart1"/>
    <dgm:cxn modelId="{CA561C43-936F-4CA1-89BC-6154B5116B00}" type="presParOf" srcId="{6A171929-E987-4B0B-B047-3124D8DE0CB0}" destId="{D870BF9C-B81D-45C8-B1EF-CE95D59E8B89}" srcOrd="0" destOrd="0" presId="urn:microsoft.com/office/officeart/2005/8/layout/orgChart1"/>
    <dgm:cxn modelId="{811E0936-57BB-4705-A61E-AE2D537ABFCE}" type="presParOf" srcId="{6A171929-E987-4B0B-B047-3124D8DE0CB0}" destId="{086CD151-6598-42AD-8AC6-29982651F093}" srcOrd="1" destOrd="0" presId="urn:microsoft.com/office/officeart/2005/8/layout/orgChart1"/>
    <dgm:cxn modelId="{BABE5453-DF51-4B36-9775-C0F324E28699}" type="presParOf" srcId="{CB238959-1B80-4016-99CC-D5B69B948CC4}" destId="{2BC65400-0403-4375-BA2F-E4D788D13495}" srcOrd="1" destOrd="0" presId="urn:microsoft.com/office/officeart/2005/8/layout/orgChart1"/>
    <dgm:cxn modelId="{F59A7CC1-EFE0-43B7-A20A-5330C2B278D8}" type="presParOf" srcId="{CB238959-1B80-4016-99CC-D5B69B948CC4}" destId="{76FF1B0A-0FA0-4F82-AEA3-45CE195CA615}" srcOrd="2" destOrd="0" presId="urn:microsoft.com/office/officeart/2005/8/layout/orgChart1"/>
    <dgm:cxn modelId="{138BFF64-AC49-42B2-9341-CBCCD1A01838}" type="presParOf" srcId="{5697A5AC-F791-4317-AA25-12BD5DEE66CA}" destId="{C316C7DD-7F54-4C05-9AA7-086409FD0F1A}" srcOrd="2" destOrd="0" presId="urn:microsoft.com/office/officeart/2005/8/layout/orgChart1"/>
    <dgm:cxn modelId="{9D383C58-AD76-464D-893C-4FE7ACA4216F}" type="presParOf" srcId="{C241F5F2-EB76-492A-B399-6CFC2CC55E74}" destId="{3EF1F52F-F770-44CE-BD70-B55F045D904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EF96D-A38E-46CE-86BA-501372D54CEE}">
      <dsp:nvSpPr>
        <dsp:cNvPr id="0" name=""/>
        <dsp:cNvSpPr/>
      </dsp:nvSpPr>
      <dsp:spPr>
        <a:xfrm>
          <a:off x="5136319" y="2772733"/>
          <a:ext cx="343723" cy="1054084"/>
        </a:xfrm>
        <a:custGeom>
          <a:avLst/>
          <a:gdLst/>
          <a:ahLst/>
          <a:cxnLst/>
          <a:rect l="0" t="0" r="0" b="0"/>
          <a:pathLst>
            <a:path>
              <a:moveTo>
                <a:pt x="0" y="0"/>
              </a:moveTo>
              <a:lnTo>
                <a:pt x="0" y="1054084"/>
              </a:lnTo>
              <a:lnTo>
                <a:pt x="343723" y="10540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C0094-C73A-48C7-9EDA-D17336C7FB7B}">
      <dsp:nvSpPr>
        <dsp:cNvPr id="0" name=""/>
        <dsp:cNvSpPr/>
      </dsp:nvSpPr>
      <dsp:spPr>
        <a:xfrm>
          <a:off x="4666563" y="1145776"/>
          <a:ext cx="1386350" cy="481212"/>
        </a:xfrm>
        <a:custGeom>
          <a:avLst/>
          <a:gdLst/>
          <a:ahLst/>
          <a:cxnLst/>
          <a:rect l="0" t="0" r="0" b="0"/>
          <a:pathLst>
            <a:path>
              <a:moveTo>
                <a:pt x="0" y="0"/>
              </a:moveTo>
              <a:lnTo>
                <a:pt x="0" y="240606"/>
              </a:lnTo>
              <a:lnTo>
                <a:pt x="1386350" y="240606"/>
              </a:lnTo>
              <a:lnTo>
                <a:pt x="1386350" y="4812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6BC23A-04D4-43D9-B645-530F60D3CD8A}">
      <dsp:nvSpPr>
        <dsp:cNvPr id="0" name=""/>
        <dsp:cNvSpPr/>
      </dsp:nvSpPr>
      <dsp:spPr>
        <a:xfrm>
          <a:off x="2363618" y="2772733"/>
          <a:ext cx="343723" cy="1054084"/>
        </a:xfrm>
        <a:custGeom>
          <a:avLst/>
          <a:gdLst/>
          <a:ahLst/>
          <a:cxnLst/>
          <a:rect l="0" t="0" r="0" b="0"/>
          <a:pathLst>
            <a:path>
              <a:moveTo>
                <a:pt x="0" y="0"/>
              </a:moveTo>
              <a:lnTo>
                <a:pt x="0" y="1054084"/>
              </a:lnTo>
              <a:lnTo>
                <a:pt x="343723" y="10540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92D0B-223A-42E1-9EA2-1C0AFA45F73D}">
      <dsp:nvSpPr>
        <dsp:cNvPr id="0" name=""/>
        <dsp:cNvSpPr/>
      </dsp:nvSpPr>
      <dsp:spPr>
        <a:xfrm>
          <a:off x="3280213" y="1145776"/>
          <a:ext cx="1386350" cy="481212"/>
        </a:xfrm>
        <a:custGeom>
          <a:avLst/>
          <a:gdLst/>
          <a:ahLst/>
          <a:cxnLst/>
          <a:rect l="0" t="0" r="0" b="0"/>
          <a:pathLst>
            <a:path>
              <a:moveTo>
                <a:pt x="1386350" y="0"/>
              </a:moveTo>
              <a:lnTo>
                <a:pt x="1386350" y="240606"/>
              </a:lnTo>
              <a:lnTo>
                <a:pt x="0" y="240606"/>
              </a:lnTo>
              <a:lnTo>
                <a:pt x="0" y="4812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DF0CF-B30E-430E-A188-F306B295A64A}">
      <dsp:nvSpPr>
        <dsp:cNvPr id="0" name=""/>
        <dsp:cNvSpPr/>
      </dsp:nvSpPr>
      <dsp:spPr>
        <a:xfrm>
          <a:off x="3520819" y="32"/>
          <a:ext cx="2291488" cy="1145744"/>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s-ES" sz="2900" kern="1200"/>
            <a:t>Gerencia</a:t>
          </a:r>
        </a:p>
      </dsp:txBody>
      <dsp:txXfrm>
        <a:off x="3520819" y="32"/>
        <a:ext cx="2291488" cy="1145744"/>
      </dsp:txXfrm>
    </dsp:sp>
    <dsp:sp modelId="{F2454D3D-73EF-4F02-BEDF-0A628BF79CB9}">
      <dsp:nvSpPr>
        <dsp:cNvPr id="0" name=""/>
        <dsp:cNvSpPr/>
      </dsp:nvSpPr>
      <dsp:spPr>
        <a:xfrm>
          <a:off x="2134469" y="1626988"/>
          <a:ext cx="2291488" cy="1145744"/>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s-ES" sz="2900" kern="1200"/>
            <a:t>Jefe de sistemas de Seguridad</a:t>
          </a:r>
        </a:p>
      </dsp:txBody>
      <dsp:txXfrm>
        <a:off x="2134469" y="1626988"/>
        <a:ext cx="2291488" cy="1145744"/>
      </dsp:txXfrm>
    </dsp:sp>
    <dsp:sp modelId="{8C263D93-EC56-499F-8E2C-D0818A70A3D2}">
      <dsp:nvSpPr>
        <dsp:cNvPr id="0" name=""/>
        <dsp:cNvSpPr/>
      </dsp:nvSpPr>
      <dsp:spPr>
        <a:xfrm>
          <a:off x="2707341" y="3253945"/>
          <a:ext cx="2291488" cy="1145744"/>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s-ES" sz="2900" kern="1200" dirty="0"/>
            <a:t>Instalador Sistemas de Seguridad</a:t>
          </a:r>
        </a:p>
      </dsp:txBody>
      <dsp:txXfrm>
        <a:off x="2707341" y="3253945"/>
        <a:ext cx="2291488" cy="1145744"/>
      </dsp:txXfrm>
    </dsp:sp>
    <dsp:sp modelId="{AC0C53FE-E53A-49C8-9DE3-6CC9D8DC561C}">
      <dsp:nvSpPr>
        <dsp:cNvPr id="0" name=""/>
        <dsp:cNvSpPr/>
      </dsp:nvSpPr>
      <dsp:spPr>
        <a:xfrm>
          <a:off x="4907170" y="1626988"/>
          <a:ext cx="2291488" cy="1145744"/>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s-ES" sz="2900" kern="1200"/>
            <a:t>Jefe de Area de Desarrollo</a:t>
          </a:r>
        </a:p>
      </dsp:txBody>
      <dsp:txXfrm>
        <a:off x="4907170" y="1626988"/>
        <a:ext cx="2291488" cy="1145744"/>
      </dsp:txXfrm>
    </dsp:sp>
    <dsp:sp modelId="{D870BF9C-B81D-45C8-B1EF-CE95D59E8B89}">
      <dsp:nvSpPr>
        <dsp:cNvPr id="0" name=""/>
        <dsp:cNvSpPr/>
      </dsp:nvSpPr>
      <dsp:spPr>
        <a:xfrm>
          <a:off x="5480042" y="3253945"/>
          <a:ext cx="2291488" cy="1145744"/>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s-ES" sz="2900" kern="1200"/>
            <a:t>Programador</a:t>
          </a:r>
        </a:p>
      </dsp:txBody>
      <dsp:txXfrm>
        <a:off x="5480042" y="3253945"/>
        <a:ext cx="2291488" cy="11457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5/7/21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1299-FF7D-4F45-B108-5D51565813FC}"/>
              </a:ext>
            </a:extLst>
          </p:cNvPr>
          <p:cNvSpPr>
            <a:spLocks noGrp="1"/>
          </p:cNvSpPr>
          <p:nvPr>
            <p:ph type="ctrTitle"/>
          </p:nvPr>
        </p:nvSpPr>
        <p:spPr/>
        <p:txBody>
          <a:bodyPr/>
          <a:lstStyle/>
          <a:p>
            <a:pPr algn="ctr"/>
            <a:r>
              <a:rPr lang="en-US" dirty="0" err="1"/>
              <a:t>Conecta</a:t>
            </a:r>
            <a:r>
              <a:rPr lang="en-US" dirty="0"/>
              <a:t> S.A</a:t>
            </a:r>
          </a:p>
        </p:txBody>
      </p:sp>
      <p:sp>
        <p:nvSpPr>
          <p:cNvPr id="3" name="Subtitle 2">
            <a:extLst>
              <a:ext uri="{FF2B5EF4-FFF2-40B4-BE49-F238E27FC236}">
                <a16:creationId xmlns:a16="http://schemas.microsoft.com/office/drawing/2014/main" id="{D74FEC26-C186-B249-A2E0-C0D064665C40}"/>
              </a:ext>
            </a:extLst>
          </p:cNvPr>
          <p:cNvSpPr>
            <a:spLocks noGrp="1"/>
          </p:cNvSpPr>
          <p:nvPr>
            <p:ph type="subTitle" idx="1"/>
          </p:nvPr>
        </p:nvSpPr>
        <p:spPr/>
        <p:txBody>
          <a:bodyPr/>
          <a:lstStyle/>
          <a:p>
            <a:r>
              <a:rPr lang="en-US" dirty="0" err="1"/>
              <a:t>Empresa</a:t>
            </a:r>
            <a:r>
              <a:rPr lang="en-US" dirty="0"/>
              <a:t> </a:t>
            </a:r>
            <a:r>
              <a:rPr lang="en-US" dirty="0" err="1"/>
              <a:t>dedicada</a:t>
            </a:r>
            <a:r>
              <a:rPr lang="en-US" dirty="0"/>
              <a:t> a la </a:t>
            </a:r>
            <a:r>
              <a:rPr lang="en-US" dirty="0" err="1"/>
              <a:t>vigilancia</a:t>
            </a:r>
            <a:r>
              <a:rPr lang="en-US" dirty="0"/>
              <a:t> y </a:t>
            </a:r>
            <a:r>
              <a:rPr lang="en-US" dirty="0" err="1"/>
              <a:t>seguridad</a:t>
            </a:r>
            <a:r>
              <a:rPr lang="en-US" dirty="0"/>
              <a:t>, </a:t>
            </a:r>
            <a:r>
              <a:rPr lang="en-US" dirty="0" err="1"/>
              <a:t>aprovechando</a:t>
            </a:r>
            <a:r>
              <a:rPr lang="en-US" dirty="0"/>
              <a:t> los altos </a:t>
            </a:r>
            <a:r>
              <a:rPr lang="en-US" dirty="0" err="1"/>
              <a:t>beneficios</a:t>
            </a:r>
            <a:r>
              <a:rPr lang="en-US" dirty="0"/>
              <a:t> que </a:t>
            </a:r>
            <a:r>
              <a:rPr lang="en-US" dirty="0" err="1"/>
              <a:t>nos</a:t>
            </a:r>
            <a:r>
              <a:rPr lang="en-US" dirty="0"/>
              <a:t> </a:t>
            </a:r>
            <a:r>
              <a:rPr lang="en-US" dirty="0" err="1"/>
              <a:t>ofrece</a:t>
            </a:r>
            <a:r>
              <a:rPr lang="en-US" dirty="0"/>
              <a:t> la </a:t>
            </a:r>
            <a:r>
              <a:rPr lang="en-US" dirty="0" err="1"/>
              <a:t>tecnologia</a:t>
            </a:r>
            <a:r>
              <a:rPr lang="en-US" dirty="0"/>
              <a:t> de hoy </a:t>
            </a:r>
            <a:r>
              <a:rPr lang="en-US" dirty="0" err="1"/>
              <a:t>en</a:t>
            </a:r>
            <a:r>
              <a:rPr lang="en-US" dirty="0"/>
              <a:t> dia. </a:t>
            </a:r>
          </a:p>
        </p:txBody>
      </p:sp>
      <p:sp>
        <p:nvSpPr>
          <p:cNvPr id="4" name="TextBox 3">
            <a:extLst>
              <a:ext uri="{FF2B5EF4-FFF2-40B4-BE49-F238E27FC236}">
                <a16:creationId xmlns:a16="http://schemas.microsoft.com/office/drawing/2014/main" id="{4E3A4D7F-E51E-CA48-9B62-7F06847EF3E0}"/>
              </a:ext>
            </a:extLst>
          </p:cNvPr>
          <p:cNvSpPr txBox="1"/>
          <p:nvPr/>
        </p:nvSpPr>
        <p:spPr>
          <a:xfrm>
            <a:off x="9713843" y="6029739"/>
            <a:ext cx="2027583" cy="369332"/>
          </a:xfrm>
          <a:prstGeom prst="rect">
            <a:avLst/>
          </a:prstGeom>
          <a:noFill/>
        </p:spPr>
        <p:txBody>
          <a:bodyPr wrap="square" rtlCol="0">
            <a:spAutoFit/>
          </a:bodyPr>
          <a:lstStyle/>
          <a:p>
            <a:r>
              <a:rPr lang="en-US" dirty="0"/>
              <a:t>C.E.O. Carlos Nuñez </a:t>
            </a:r>
          </a:p>
        </p:txBody>
      </p:sp>
    </p:spTree>
    <p:extLst>
      <p:ext uri="{BB962C8B-B14F-4D97-AF65-F5344CB8AC3E}">
        <p14:creationId xmlns:p14="http://schemas.microsoft.com/office/powerpoint/2010/main" val="1827106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8 Elipse">
            <a:extLst>
              <a:ext uri="{FF2B5EF4-FFF2-40B4-BE49-F238E27FC236}">
                <a16:creationId xmlns:a16="http://schemas.microsoft.com/office/drawing/2014/main" id="{77CD6276-5A79-FB4D-B35B-04C7EE321B0B}"/>
              </a:ext>
            </a:extLst>
          </p:cNvPr>
          <p:cNvSpPr>
            <a:spLocks noGrp="1"/>
          </p:cNvSpPr>
          <p:nvPr>
            <p:ph idx="1"/>
          </p:nvPr>
        </p:nvSpPr>
        <p:spPr>
          <a:xfrm>
            <a:off x="4134678" y="1003781"/>
            <a:ext cx="3530115" cy="2083975"/>
          </a:xfrm>
          <a:prstGeom prst="ellipse">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ctr">
              <a:lnSpc>
                <a:spcPct val="115000"/>
              </a:lnSpc>
              <a:spcBef>
                <a:spcPts val="0"/>
              </a:spcBef>
              <a:spcAft>
                <a:spcPts val="1000"/>
              </a:spcAft>
            </a:pPr>
            <a:r>
              <a:rPr lang="es-ES" sz="1600" dirty="0">
                <a:effectLst/>
                <a:ea typeface="Calibri" panose="020F0502020204030204" pitchFamily="34" charset="0"/>
                <a:cs typeface="Times New Roman" panose="02020603050405020304" pitchFamily="18" charset="0"/>
              </a:rPr>
              <a:t>Sistema de Video  Vigilancia</a:t>
            </a:r>
            <a:endParaRPr lang="en-US" sz="1400" dirty="0">
              <a:effectLst/>
              <a:ea typeface="Calibri" panose="020F0502020204030204" pitchFamily="34" charset="0"/>
              <a:cs typeface="Times New Roman" panose="02020603050405020304" pitchFamily="18" charset="0"/>
            </a:endParaRPr>
          </a:p>
        </p:txBody>
      </p:sp>
      <p:sp>
        <p:nvSpPr>
          <p:cNvPr id="5" name="15 Elipse">
            <a:extLst>
              <a:ext uri="{FF2B5EF4-FFF2-40B4-BE49-F238E27FC236}">
                <a16:creationId xmlns:a16="http://schemas.microsoft.com/office/drawing/2014/main" id="{6DBE2F4B-80D3-1E41-9025-8DC0CF437E5B}"/>
              </a:ext>
            </a:extLst>
          </p:cNvPr>
          <p:cNvSpPr/>
          <p:nvPr/>
        </p:nvSpPr>
        <p:spPr>
          <a:xfrm>
            <a:off x="2298838" y="4585253"/>
            <a:ext cx="1685924" cy="533400"/>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ctr">
              <a:lnSpc>
                <a:spcPct val="115000"/>
              </a:lnSpc>
              <a:spcBef>
                <a:spcPts val="0"/>
              </a:spcBef>
              <a:spcAft>
                <a:spcPts val="1000"/>
              </a:spcAft>
            </a:pPr>
            <a:r>
              <a:rPr lang="es-ES" sz="1600" dirty="0">
                <a:effectLst/>
                <a:ea typeface="Calibri" panose="020F0502020204030204" pitchFamily="34" charset="0"/>
                <a:cs typeface="Times New Roman" panose="02020603050405020304" pitchFamily="18" charset="0"/>
              </a:rPr>
              <a:t>Desarrollo</a:t>
            </a:r>
            <a:endParaRPr lang="en-US" sz="1100" dirty="0">
              <a:effectLst/>
              <a:ea typeface="Calibri" panose="020F0502020204030204" pitchFamily="34" charset="0"/>
              <a:cs typeface="Times New Roman" panose="02020603050405020304" pitchFamily="18" charset="0"/>
            </a:endParaRPr>
          </a:p>
        </p:txBody>
      </p:sp>
      <p:sp>
        <p:nvSpPr>
          <p:cNvPr id="6" name="17 Elipse">
            <a:extLst>
              <a:ext uri="{FF2B5EF4-FFF2-40B4-BE49-F238E27FC236}">
                <a16:creationId xmlns:a16="http://schemas.microsoft.com/office/drawing/2014/main" id="{240CD72F-4E86-F846-93C0-0ED43488F32B}"/>
              </a:ext>
            </a:extLst>
          </p:cNvPr>
          <p:cNvSpPr/>
          <p:nvPr/>
        </p:nvSpPr>
        <p:spPr>
          <a:xfrm>
            <a:off x="5140117" y="4585253"/>
            <a:ext cx="1994313" cy="571500"/>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ctr">
              <a:lnSpc>
                <a:spcPct val="115000"/>
              </a:lnSpc>
              <a:spcBef>
                <a:spcPts val="0"/>
              </a:spcBef>
              <a:spcAft>
                <a:spcPts val="1000"/>
              </a:spcAft>
            </a:pPr>
            <a:r>
              <a:rPr lang="es-ES" sz="1100" dirty="0">
                <a:effectLst/>
                <a:ea typeface="Calibri" panose="020F0502020204030204" pitchFamily="34" charset="0"/>
                <a:cs typeface="Times New Roman" panose="02020603050405020304" pitchFamily="18" charset="0"/>
              </a:rPr>
              <a:t> </a:t>
            </a:r>
            <a:r>
              <a:rPr lang="es-ES" sz="1400" dirty="0">
                <a:effectLst/>
                <a:ea typeface="Calibri" panose="020F0502020204030204" pitchFamily="34" charset="0"/>
                <a:cs typeface="Times New Roman" panose="02020603050405020304" pitchFamily="18" charset="0"/>
              </a:rPr>
              <a:t>Comercialización</a:t>
            </a:r>
            <a:endParaRPr lang="en-US" sz="1100" dirty="0">
              <a:effectLst/>
              <a:ea typeface="Calibri" panose="020F0502020204030204" pitchFamily="34" charset="0"/>
              <a:cs typeface="Times New Roman" panose="02020603050405020304" pitchFamily="18" charset="0"/>
            </a:endParaRPr>
          </a:p>
        </p:txBody>
      </p:sp>
      <p:sp>
        <p:nvSpPr>
          <p:cNvPr id="7" name="18 Elipse">
            <a:extLst>
              <a:ext uri="{FF2B5EF4-FFF2-40B4-BE49-F238E27FC236}">
                <a16:creationId xmlns:a16="http://schemas.microsoft.com/office/drawing/2014/main" id="{B7D6BE39-852B-2746-A0ED-A737EC04CBD2}"/>
              </a:ext>
            </a:extLst>
          </p:cNvPr>
          <p:cNvSpPr/>
          <p:nvPr/>
        </p:nvSpPr>
        <p:spPr>
          <a:xfrm>
            <a:off x="7981396" y="4639919"/>
            <a:ext cx="1994313" cy="571500"/>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ctr">
              <a:lnSpc>
                <a:spcPct val="115000"/>
              </a:lnSpc>
              <a:spcBef>
                <a:spcPts val="0"/>
              </a:spcBef>
              <a:spcAft>
                <a:spcPts val="1000"/>
              </a:spcAft>
            </a:pPr>
            <a:r>
              <a:rPr lang="es-ES" sz="1400" dirty="0">
                <a:effectLst/>
                <a:ea typeface="Calibri" panose="020F0502020204030204" pitchFamily="34" charset="0"/>
                <a:cs typeface="Times New Roman" panose="02020603050405020304" pitchFamily="18" charset="0"/>
              </a:rPr>
              <a:t>Instalación</a:t>
            </a:r>
            <a:r>
              <a:rPr lang="es-ES"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p:txBody>
      </p:sp>
      <p:sp>
        <p:nvSpPr>
          <p:cNvPr id="8" name="19 Flecha curvada hacia arriba">
            <a:extLst>
              <a:ext uri="{FF2B5EF4-FFF2-40B4-BE49-F238E27FC236}">
                <a16:creationId xmlns:a16="http://schemas.microsoft.com/office/drawing/2014/main" id="{B75587B2-AC42-C941-9814-67D35EC65707}"/>
              </a:ext>
            </a:extLst>
          </p:cNvPr>
          <p:cNvSpPr/>
          <p:nvPr/>
        </p:nvSpPr>
        <p:spPr>
          <a:xfrm rot="14500974">
            <a:off x="7660320" y="2980921"/>
            <a:ext cx="2081416" cy="579120"/>
          </a:xfrm>
          <a:prstGeom prst="curvedUpArrow">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19 Flecha curvada hacia arriba">
            <a:extLst>
              <a:ext uri="{FF2B5EF4-FFF2-40B4-BE49-F238E27FC236}">
                <a16:creationId xmlns:a16="http://schemas.microsoft.com/office/drawing/2014/main" id="{E3DA5161-6F94-FC44-A71D-D6C3E29C5D39}"/>
              </a:ext>
            </a:extLst>
          </p:cNvPr>
          <p:cNvSpPr/>
          <p:nvPr/>
        </p:nvSpPr>
        <p:spPr>
          <a:xfrm rot="7165670">
            <a:off x="2063071" y="3031887"/>
            <a:ext cx="2081416" cy="579120"/>
          </a:xfrm>
          <a:prstGeom prst="curvedUpArrow">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17 Elipse">
            <a:extLst>
              <a:ext uri="{FF2B5EF4-FFF2-40B4-BE49-F238E27FC236}">
                <a16:creationId xmlns:a16="http://schemas.microsoft.com/office/drawing/2014/main" id="{C273A29B-A354-4E49-860D-9D37F67479DA}"/>
              </a:ext>
            </a:extLst>
          </p:cNvPr>
          <p:cNvSpPr/>
          <p:nvPr/>
        </p:nvSpPr>
        <p:spPr>
          <a:xfrm>
            <a:off x="3313043" y="5854219"/>
            <a:ext cx="5618922" cy="571500"/>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gn="ctr">
              <a:lnSpc>
                <a:spcPct val="115000"/>
              </a:lnSpc>
              <a:spcBef>
                <a:spcPts val="0"/>
              </a:spcBef>
              <a:spcAft>
                <a:spcPts val="1000"/>
              </a:spcAft>
            </a:pPr>
            <a:r>
              <a:rPr lang="es-ES" sz="1100" dirty="0">
                <a:effectLst/>
                <a:ea typeface="Calibri" panose="020F0502020204030204" pitchFamily="34" charset="0"/>
                <a:cs typeface="Times New Roman" panose="02020603050405020304" pitchFamily="18" charset="0"/>
              </a:rPr>
              <a:t> </a:t>
            </a:r>
            <a:r>
              <a:rPr lang="es-ES" sz="1400" dirty="0">
                <a:effectLst/>
                <a:ea typeface="Calibri" panose="020F0502020204030204" pitchFamily="34" charset="0"/>
                <a:cs typeface="Times New Roman" panose="02020603050405020304" pitchFamily="18" charset="0"/>
              </a:rPr>
              <a:t>Programa de Facturación &amp; Soporte TI</a:t>
            </a: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336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45E2-798E-044A-9BB0-B6BB07C146DE}"/>
              </a:ext>
            </a:extLst>
          </p:cNvPr>
          <p:cNvSpPr>
            <a:spLocks noGrp="1"/>
          </p:cNvSpPr>
          <p:nvPr>
            <p:ph type="title"/>
          </p:nvPr>
        </p:nvSpPr>
        <p:spPr>
          <a:xfrm>
            <a:off x="1141413" y="327514"/>
            <a:ext cx="9905998" cy="1063964"/>
          </a:xfrm>
        </p:spPr>
        <p:txBody>
          <a:bodyPr/>
          <a:lstStyle/>
          <a:p>
            <a:pPr algn="ctr"/>
            <a:r>
              <a:rPr lang="en-US" sz="4400" dirty="0"/>
              <a:t>Workflow</a:t>
            </a:r>
            <a:r>
              <a:rPr lang="en-US" dirty="0"/>
              <a:t> </a:t>
            </a:r>
          </a:p>
        </p:txBody>
      </p:sp>
      <p:graphicFrame>
        <p:nvGraphicFramePr>
          <p:cNvPr id="7" name="Diagrama 24">
            <a:extLst>
              <a:ext uri="{FF2B5EF4-FFF2-40B4-BE49-F238E27FC236}">
                <a16:creationId xmlns:a16="http://schemas.microsoft.com/office/drawing/2014/main" id="{CAA3C3CA-FC6A-EB4F-BC87-09352E2EBDC2}"/>
              </a:ext>
            </a:extLst>
          </p:cNvPr>
          <p:cNvGraphicFramePr>
            <a:graphicFrameLocks noGrp="1"/>
          </p:cNvGraphicFramePr>
          <p:nvPr>
            <p:ph idx="1"/>
            <p:extLst>
              <p:ext uri="{D42A27DB-BD31-4B8C-83A1-F6EECF244321}">
                <p14:modId xmlns:p14="http://schemas.microsoft.com/office/powerpoint/2010/main" val="2210233057"/>
              </p:ext>
            </p:extLst>
          </p:nvPr>
        </p:nvGraphicFramePr>
        <p:xfrm>
          <a:off x="1141413" y="1762539"/>
          <a:ext cx="9906000" cy="4399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52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CA2C-1BEC-394A-8121-CDA2E6EB44FA}"/>
              </a:ext>
            </a:extLst>
          </p:cNvPr>
          <p:cNvSpPr>
            <a:spLocks noGrp="1"/>
          </p:cNvSpPr>
          <p:nvPr>
            <p:ph type="title"/>
          </p:nvPr>
        </p:nvSpPr>
        <p:spPr/>
        <p:txBody>
          <a:bodyPr>
            <a:normAutofit/>
          </a:bodyPr>
          <a:lstStyle/>
          <a:p>
            <a:pPr algn="ctr"/>
            <a:r>
              <a:rPr lang="en-US" sz="4400" dirty="0" err="1"/>
              <a:t>Mision</a:t>
            </a:r>
            <a:r>
              <a:rPr lang="en-US" sz="4400" dirty="0"/>
              <a:t> </a:t>
            </a:r>
          </a:p>
        </p:txBody>
      </p:sp>
      <p:sp>
        <p:nvSpPr>
          <p:cNvPr id="3" name="Content Placeholder 2">
            <a:extLst>
              <a:ext uri="{FF2B5EF4-FFF2-40B4-BE49-F238E27FC236}">
                <a16:creationId xmlns:a16="http://schemas.microsoft.com/office/drawing/2014/main" id="{0EA85FB8-9E46-9A40-8111-3AD282354063}"/>
              </a:ext>
            </a:extLst>
          </p:cNvPr>
          <p:cNvSpPr>
            <a:spLocks noGrp="1"/>
          </p:cNvSpPr>
          <p:nvPr>
            <p:ph idx="1"/>
          </p:nvPr>
        </p:nvSpPr>
        <p:spPr/>
        <p:txBody>
          <a:bodyPr/>
          <a:lstStyle/>
          <a:p>
            <a:pPr marL="0" marR="0" indent="0" algn="just">
              <a:lnSpc>
                <a:spcPct val="115000"/>
              </a:lnSpc>
              <a:spcBef>
                <a:spcPts val="0"/>
              </a:spcBef>
              <a:spcAft>
                <a:spcPts val="1000"/>
              </a:spcAft>
              <a:buNone/>
            </a:pPr>
            <a:r>
              <a:rPr lang="es-ES" sz="2800" dirty="0">
                <a:effectLst/>
                <a:latin typeface="Calibri" panose="020F0502020204030204" pitchFamily="34" charset="0"/>
                <a:ea typeface="Calibri" panose="020F0502020204030204" pitchFamily="34" charset="0"/>
                <a:cs typeface="Times New Roman" panose="02020603050405020304" pitchFamily="18" charset="0"/>
              </a:rPr>
              <a:t>Ser una de las mejores empresas en el ámbito de la industria de la construcción, comprometidos con la satisfacción y calidad total de la sociedad, desarrollando, innovando y manteniendo un servicio optimo.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6874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97A2-D996-AA4A-8F01-CCECC3173D1F}"/>
              </a:ext>
            </a:extLst>
          </p:cNvPr>
          <p:cNvSpPr>
            <a:spLocks noGrp="1"/>
          </p:cNvSpPr>
          <p:nvPr>
            <p:ph type="title"/>
          </p:nvPr>
        </p:nvSpPr>
        <p:spPr/>
        <p:txBody>
          <a:bodyPr>
            <a:normAutofit/>
          </a:bodyPr>
          <a:lstStyle/>
          <a:p>
            <a:pPr algn="ctr"/>
            <a:r>
              <a:rPr lang="en-US" sz="5400" dirty="0"/>
              <a:t>Vision </a:t>
            </a:r>
          </a:p>
        </p:txBody>
      </p:sp>
      <p:sp>
        <p:nvSpPr>
          <p:cNvPr id="3" name="Content Placeholder 2">
            <a:extLst>
              <a:ext uri="{FF2B5EF4-FFF2-40B4-BE49-F238E27FC236}">
                <a16:creationId xmlns:a16="http://schemas.microsoft.com/office/drawing/2014/main" id="{DAB0764E-5A08-DA4A-A03D-C3E2666A35EF}"/>
              </a:ext>
            </a:extLst>
          </p:cNvPr>
          <p:cNvSpPr>
            <a:spLocks noGrp="1"/>
          </p:cNvSpPr>
          <p:nvPr>
            <p:ph idx="1"/>
          </p:nvPr>
        </p:nvSpPr>
        <p:spPr/>
        <p:txBody>
          <a:bodyPr/>
          <a:lstStyle/>
          <a:p>
            <a:pPr marL="0" indent="0">
              <a:buNone/>
            </a:pPr>
            <a:r>
              <a:rPr lang="es-ES" sz="3600" dirty="0">
                <a:effectLst/>
                <a:latin typeface="Calibri" panose="020F0502020204030204" pitchFamily="34" charset="0"/>
                <a:ea typeface="Calibri" panose="020F0502020204030204" pitchFamily="34" charset="0"/>
                <a:cs typeface="Times New Roman" panose="02020603050405020304" pitchFamily="18" charset="0"/>
              </a:rPr>
              <a:t>Establecernos, como una empresa reconocida por su constante evolución, innovación, desarrollo, basándose en la industria de la vigilancia y seguridad, forjando y edificando sus sueños más anhelados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4704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7B33-4B20-8747-96C8-F8567A9F83B1}"/>
              </a:ext>
            </a:extLst>
          </p:cNvPr>
          <p:cNvSpPr>
            <a:spLocks noGrp="1"/>
          </p:cNvSpPr>
          <p:nvPr>
            <p:ph type="title"/>
          </p:nvPr>
        </p:nvSpPr>
        <p:spPr>
          <a:xfrm>
            <a:off x="1141413" y="618518"/>
            <a:ext cx="9905998" cy="878978"/>
          </a:xfrm>
        </p:spPr>
        <p:txBody>
          <a:bodyPr>
            <a:normAutofit fontScale="90000"/>
          </a:bodyPr>
          <a:lstStyle/>
          <a:p>
            <a:pPr algn="ctr"/>
            <a:r>
              <a:rPr lang="es-ES" b="1" dirty="0">
                <a:effectLst/>
                <a:latin typeface="Calibri" panose="020F0502020204030204" pitchFamily="34" charset="0"/>
                <a:ea typeface="Calibri" panose="020F0502020204030204" pitchFamily="34" charset="0"/>
                <a:cs typeface="Times New Roman" panose="02020603050405020304" pitchFamily="18" charset="0"/>
              </a:rPr>
              <a:t>CULTURA Y AMBIENTE ORGANIZACIONAL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26B090A-CFD7-5147-A44D-7E96B67B3862}"/>
              </a:ext>
            </a:extLst>
          </p:cNvPr>
          <p:cNvSpPr>
            <a:spLocks noGrp="1"/>
          </p:cNvSpPr>
          <p:nvPr>
            <p:ph idx="1"/>
          </p:nvPr>
        </p:nvSpPr>
        <p:spPr>
          <a:xfrm>
            <a:off x="1141412" y="1643270"/>
            <a:ext cx="9905999" cy="4147931"/>
          </a:xfrm>
        </p:spPr>
        <p:txBody>
          <a:bodyPr>
            <a:normAutofit fontScale="92500" lnSpcReduction="10000"/>
          </a:bodyPr>
          <a:lstStyle/>
          <a:p>
            <a:pPr marL="0" marR="0" indent="450215" algn="just">
              <a:lnSpc>
                <a:spcPct val="115000"/>
              </a:lnSpc>
              <a:spcBef>
                <a:spcPts val="0"/>
              </a:spcBef>
              <a:spcAft>
                <a:spcPts val="10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HONESTIDAD</a:t>
            </a:r>
            <a:r>
              <a:rPr lang="es-ES" sz="1800" dirty="0">
                <a:effectLst/>
                <a:latin typeface="Calibri" panose="020F0502020204030204" pitchFamily="34" charset="0"/>
                <a:ea typeface="Calibri" panose="020F0502020204030204" pitchFamily="34" charset="0"/>
                <a:cs typeface="Times New Roman" panose="02020603050405020304" pitchFamily="18" charset="0"/>
              </a:rPr>
              <a:t>: en nuestra organización es lo que más importa para que nuestros compañeros y clientes se sientas en confianza.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0215" algn="just">
              <a:lnSpc>
                <a:spcPct val="115000"/>
              </a:lnSpc>
              <a:spcBef>
                <a:spcPts val="0"/>
              </a:spcBef>
              <a:spcAft>
                <a:spcPts val="10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RESPONSABILIDAD</a:t>
            </a:r>
            <a:r>
              <a:rPr lang="es-ES" sz="1800" dirty="0">
                <a:effectLst/>
                <a:latin typeface="Calibri" panose="020F0502020204030204" pitchFamily="34" charset="0"/>
                <a:ea typeface="Calibri" panose="020F0502020204030204" pitchFamily="34" charset="0"/>
                <a:cs typeface="Times New Roman" panose="02020603050405020304" pitchFamily="18" charset="0"/>
              </a:rPr>
              <a:t>: en todo momento cumpliendo y respondiendo de forma adecuada a las necesidades de nuestros clientes, con el compromiso de asesores expertos que tienen las técnicas de innovar y desarrollar tecnologías de vigilancia.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0215" algn="just">
              <a:lnSpc>
                <a:spcPct val="115000"/>
              </a:lnSpc>
              <a:spcBef>
                <a:spcPts val="0"/>
              </a:spcBef>
              <a:spcAft>
                <a:spcPts val="10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OBJETIVOS: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Innovar en las técnicas y tecnología de vigilancia.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Desarrollar el patrimonio familiar, con el espacio funcional.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0215" algn="just">
              <a:lnSpc>
                <a:spcPct val="115000"/>
              </a:lnSpc>
              <a:spcBef>
                <a:spcPts val="0"/>
              </a:spcBef>
              <a:spcAft>
                <a:spcPts val="1000"/>
              </a:spcAft>
            </a:pPr>
            <a:endParaRPr lang="es-E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0215" algn="just">
              <a:lnSpc>
                <a:spcPct val="115000"/>
              </a:lnSpc>
              <a:spcBef>
                <a:spcPts val="0"/>
              </a:spcBef>
              <a:spcAft>
                <a:spcPts val="10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POLITICA: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trabajo que realizamos debe realizarse con el máximo esmero, eficiencia y profesionalismo, enfocando en todo momento la calidad.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286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4A7B-EFD9-F043-B7C8-5AD1463326D7}"/>
              </a:ext>
            </a:extLst>
          </p:cNvPr>
          <p:cNvSpPr>
            <a:spLocks noGrp="1"/>
          </p:cNvSpPr>
          <p:nvPr>
            <p:ph type="title"/>
          </p:nvPr>
        </p:nvSpPr>
        <p:spPr/>
        <p:txBody>
          <a:bodyPr/>
          <a:lstStyle/>
          <a:p>
            <a:pPr algn="ctr"/>
            <a:r>
              <a:rPr lang="en-US" dirty="0" err="1"/>
              <a:t>Estudio</a:t>
            </a:r>
            <a:r>
              <a:rPr lang="en-US" dirty="0"/>
              <a:t> de mercado </a:t>
            </a:r>
          </a:p>
        </p:txBody>
      </p:sp>
      <p:pic>
        <p:nvPicPr>
          <p:cNvPr id="5" name="Content Placeholder 4">
            <a:extLst>
              <a:ext uri="{FF2B5EF4-FFF2-40B4-BE49-F238E27FC236}">
                <a16:creationId xmlns:a16="http://schemas.microsoft.com/office/drawing/2014/main" id="{59C46238-21A6-7144-8629-11EC6A6BAF55}"/>
              </a:ext>
            </a:extLst>
          </p:cNvPr>
          <p:cNvPicPr>
            <a:picLocks noGrp="1" noChangeAspect="1"/>
          </p:cNvPicPr>
          <p:nvPr>
            <p:ph idx="1"/>
          </p:nvPr>
        </p:nvPicPr>
        <p:blipFill>
          <a:blip r:embed="rId2"/>
          <a:stretch>
            <a:fillRect/>
          </a:stretch>
        </p:blipFill>
        <p:spPr>
          <a:xfrm>
            <a:off x="3395663" y="2686844"/>
            <a:ext cx="5397500" cy="2667000"/>
          </a:xfrm>
        </p:spPr>
      </p:pic>
    </p:spTree>
    <p:extLst>
      <p:ext uri="{BB962C8B-B14F-4D97-AF65-F5344CB8AC3E}">
        <p14:creationId xmlns:p14="http://schemas.microsoft.com/office/powerpoint/2010/main" val="323088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3583E-2AF9-E848-9735-1E648C30604E}"/>
              </a:ext>
            </a:extLst>
          </p:cNvPr>
          <p:cNvSpPr>
            <a:spLocks noGrp="1"/>
          </p:cNvSpPr>
          <p:nvPr>
            <p:ph idx="1"/>
          </p:nvPr>
        </p:nvSpPr>
        <p:spPr>
          <a:xfrm>
            <a:off x="1143000" y="804999"/>
            <a:ext cx="9905999" cy="4654897"/>
          </a:xfrm>
        </p:spPr>
        <p:txBody>
          <a:bodyPr>
            <a:normAutofit/>
          </a:bodyPr>
          <a:lstStyle/>
          <a:p>
            <a:pPr marL="0" indent="0" algn="just">
              <a:buNone/>
            </a:pPr>
            <a:r>
              <a:rPr lang="es-ES" sz="2800" dirty="0">
                <a:effectLst/>
                <a:latin typeface="Arial" panose="020B0604020202020204" pitchFamily="34" charset="0"/>
                <a:ea typeface="Calibri" panose="020F0502020204030204" pitchFamily="34" charset="0"/>
                <a:cs typeface="Times New Roman" panose="02020603050405020304" pitchFamily="18" charset="0"/>
              </a:rPr>
              <a:t>El enfoque de este estudio se basa en crear una empresa manufacturera de </a:t>
            </a:r>
            <a:r>
              <a:rPr lang="es-US" sz="2800" dirty="0">
                <a:effectLst/>
                <a:latin typeface="Arial" panose="020B0604020202020204" pitchFamily="34" charset="0"/>
                <a:ea typeface="Calibri" panose="020F0502020204030204" pitchFamily="34" charset="0"/>
                <a:cs typeface="Times New Roman" panose="02020603050405020304" pitchFamily="18" charset="0"/>
              </a:rPr>
              <a:t>cámara de seguridad</a:t>
            </a:r>
            <a:r>
              <a:rPr lang="es-ES" sz="2800" dirty="0">
                <a:effectLst/>
                <a:latin typeface="Arial" panose="020B0604020202020204" pitchFamily="34" charset="0"/>
                <a:ea typeface="Calibri" panose="020F0502020204030204" pitchFamily="34" charset="0"/>
                <a:cs typeface="Times New Roman" panose="02020603050405020304" pitchFamily="18" charset="0"/>
              </a:rPr>
              <a:t>, con el objetivo de aportar al crecimiento de la economía en nuestro país, además de conocer cuáles son las necesidades de los clientes que </a:t>
            </a:r>
            <a:r>
              <a:rPr lang="es-US" sz="2800" dirty="0">
                <a:effectLst/>
                <a:latin typeface="Arial" panose="020B0604020202020204" pitchFamily="34" charset="0"/>
                <a:ea typeface="Calibri" panose="020F0502020204030204" pitchFamily="34" charset="0"/>
                <a:cs typeface="Times New Roman" panose="02020603050405020304" pitchFamily="18" charset="0"/>
              </a:rPr>
              <a:t>utilizan </a:t>
            </a:r>
            <a:r>
              <a:rPr lang="es-ES" sz="2800" dirty="0">
                <a:effectLst/>
                <a:latin typeface="Arial" panose="020B0604020202020204" pitchFamily="34" charset="0"/>
                <a:ea typeface="Calibri" panose="020F0502020204030204" pitchFamily="34" charset="0"/>
                <a:cs typeface="Times New Roman" panose="02020603050405020304" pitchFamily="18" charset="0"/>
              </a:rPr>
              <a:t>este tipo de producto, analizar todos los aspectos para finalmente lograr satisfacer dichas necesidades, aplicando tecnología innovadora y vanguardista para poder competir en el mercado.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1559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AD36-818E-A042-A43A-A6699E99DD32}"/>
              </a:ext>
            </a:extLst>
          </p:cNvPr>
          <p:cNvSpPr>
            <a:spLocks noGrp="1"/>
          </p:cNvSpPr>
          <p:nvPr>
            <p:ph type="title"/>
          </p:nvPr>
        </p:nvSpPr>
        <p:spPr>
          <a:xfrm>
            <a:off x="1141413" y="618518"/>
            <a:ext cx="9905998" cy="865725"/>
          </a:xfrm>
        </p:spPr>
        <p:txBody>
          <a:bodyPr>
            <a:normAutofit fontScale="90000"/>
          </a:bodyPr>
          <a:lstStyle/>
          <a:p>
            <a:pPr algn="ctr"/>
            <a:r>
              <a:rPr lang="es-ES" sz="4400" b="1" i="1" kern="0" dirty="0">
                <a:effectLst/>
                <a:latin typeface="Cambria" panose="02040503050406030204" pitchFamily="18" charset="0"/>
                <a:ea typeface="Times New Roman" panose="02020603050405020304" pitchFamily="18" charset="0"/>
                <a:cs typeface="Times New Roman" panose="02020603050405020304" pitchFamily="18" charset="0"/>
              </a:rPr>
              <a:t>Justificación del tema</a:t>
            </a:r>
            <a:br>
              <a:rPr lang="en-US" sz="1800" b="1" i="1" kern="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B6F2FEF-9F9A-5041-8E2E-8CB60CA4CA21}"/>
              </a:ext>
            </a:extLst>
          </p:cNvPr>
          <p:cNvSpPr>
            <a:spLocks noGrp="1"/>
          </p:cNvSpPr>
          <p:nvPr>
            <p:ph idx="1"/>
          </p:nvPr>
        </p:nvSpPr>
        <p:spPr>
          <a:xfrm>
            <a:off x="1141412" y="1364974"/>
            <a:ext cx="9905999" cy="4770783"/>
          </a:xfrm>
        </p:spPr>
        <p:txBody>
          <a:bodyPr>
            <a:normAutofit fontScale="92500" lnSpcReduction="20000"/>
          </a:bodyPr>
          <a:lstStyle/>
          <a:p>
            <a:pPr algn="just"/>
            <a:r>
              <a:rPr lang="es-ES" b="1" dirty="0">
                <a:effectLst/>
                <a:latin typeface="Arial" panose="020B0604020202020204" pitchFamily="34" charset="0"/>
                <a:ea typeface="Calibri" panose="020F0502020204030204" pitchFamily="34" charset="0"/>
                <a:cs typeface="Times New Roman" panose="02020603050405020304" pitchFamily="18" charset="0"/>
              </a:rPr>
              <a:t>El porcentaje de hogares donde un miembro ha sido víctima de robo en los últimos seis meses (encuesta realizada por </a:t>
            </a:r>
            <a:r>
              <a:rPr lang="es-ES" b="1" dirty="0" err="1">
                <a:effectLst/>
                <a:latin typeface="Arial" panose="020B0604020202020204" pitchFamily="34" charset="0"/>
                <a:ea typeface="Calibri" panose="020F0502020204030204" pitchFamily="34" charset="0"/>
                <a:cs typeface="Times New Roman" panose="02020603050405020304" pitchFamily="18" charset="0"/>
              </a:rPr>
              <a:t>Rambo</a:t>
            </a:r>
            <a:r>
              <a:rPr lang="es-ES" b="1" dirty="0">
                <a:effectLst/>
                <a:latin typeface="Arial" panose="020B0604020202020204" pitchFamily="34" charset="0"/>
                <a:ea typeface="Calibri" panose="020F0502020204030204" pitchFamily="34" charset="0"/>
                <a:cs typeface="Times New Roman" panose="02020603050405020304" pitchFamily="18" charset="0"/>
              </a:rPr>
              <a:t> y La Roca en Junio de 2006), llega al 30.2 por ciento ubicándose en segundo lugar a nivel país (sin considerar el área metropolitana de Santiago) después de la ciudad de Iquique quien lidera estas cifras con un 32.7 por ciento Ante tal panorama, la ciudadanía ha tratado de organizarse, tomando distintas medidas no solo con el fin de proteger sus bienes, sino también su </a:t>
            </a:r>
            <a:r>
              <a:rPr lang="es-ES" dirty="0">
                <a:effectLst/>
                <a:latin typeface="Arial" panose="020B0604020202020204" pitchFamily="34" charset="0"/>
                <a:ea typeface="Calibri" panose="020F0502020204030204" pitchFamily="34" charset="0"/>
                <a:cs typeface="Times New Roman" panose="02020603050405020304" pitchFamily="18" charset="0"/>
              </a:rPr>
              <a:t>entorno familiar. Sin embargo esto no solo se ha visto reflejado en el común de la gente, en particular también lo ha sido a nivel de autoridades locales donde con el propósito de ayudar a prevenir estos actos delictivos han comenzado a implementar sus propios sistemas de seguridad.  Lo anterior sin duda constituye una verdadera oportunidad de mercado que la empresa debiera afrontar en un mediano o largo plazo.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704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FD47-081E-634D-936F-D03C3E95A85D}"/>
              </a:ext>
            </a:extLst>
          </p:cNvPr>
          <p:cNvSpPr>
            <a:spLocks noGrp="1"/>
          </p:cNvSpPr>
          <p:nvPr>
            <p:ph type="title"/>
          </p:nvPr>
        </p:nvSpPr>
        <p:spPr>
          <a:xfrm>
            <a:off x="1141413" y="618518"/>
            <a:ext cx="9905998" cy="640439"/>
          </a:xfrm>
        </p:spPr>
        <p:txBody>
          <a:bodyPr/>
          <a:lstStyle/>
          <a:p>
            <a:pPr algn="ctr"/>
            <a:r>
              <a:rPr lang="en-US" dirty="0"/>
              <a:t>Breve </a:t>
            </a:r>
            <a:r>
              <a:rPr lang="en-US" dirty="0" err="1"/>
              <a:t>reseña</a:t>
            </a:r>
            <a:r>
              <a:rPr lang="en-US" dirty="0"/>
              <a:t> del </a:t>
            </a:r>
            <a:r>
              <a:rPr lang="en-US" dirty="0" err="1"/>
              <a:t>producto</a:t>
            </a:r>
            <a:endParaRPr lang="en-US" dirty="0"/>
          </a:p>
        </p:txBody>
      </p:sp>
      <p:sp>
        <p:nvSpPr>
          <p:cNvPr id="3" name="Content Placeholder 2">
            <a:extLst>
              <a:ext uri="{FF2B5EF4-FFF2-40B4-BE49-F238E27FC236}">
                <a16:creationId xmlns:a16="http://schemas.microsoft.com/office/drawing/2014/main" id="{36576376-D3DD-8542-932A-513E39FA6E7D}"/>
              </a:ext>
            </a:extLst>
          </p:cNvPr>
          <p:cNvSpPr>
            <a:spLocks noGrp="1"/>
          </p:cNvSpPr>
          <p:nvPr>
            <p:ph idx="1"/>
          </p:nvPr>
        </p:nvSpPr>
        <p:spPr>
          <a:xfrm>
            <a:off x="1260682" y="4187687"/>
            <a:ext cx="9905999" cy="1802296"/>
          </a:xfrm>
        </p:spPr>
        <p:txBody>
          <a:bodyPr>
            <a:normAutofit fontScale="92500"/>
          </a:bodyPr>
          <a:lstStyle/>
          <a:p>
            <a:pPr marL="0" indent="0">
              <a:buNone/>
            </a:pPr>
            <a:r>
              <a:rPr lang="es-ES" dirty="0">
                <a:effectLst/>
                <a:latin typeface="Arial" panose="020B0604020202020204" pitchFamily="34" charset="0"/>
                <a:ea typeface="Calibri" panose="020F0502020204030204" pitchFamily="34" charset="0"/>
                <a:cs typeface="Times New Roman" panose="02020603050405020304" pitchFamily="18" charset="0"/>
              </a:rPr>
              <a:t>Cámaras de Vigilancia y Seguridad. Las cámaras de video vigilancia son las encargadas de captar todo lo que ocurra en su casa o negocio </a:t>
            </a:r>
            <a:r>
              <a:rPr lang="es-US" dirty="0">
                <a:effectLst/>
                <a:latin typeface="Arial" panose="020B0604020202020204" pitchFamily="34" charset="0"/>
                <a:ea typeface="Calibri" panose="020F0502020204030204" pitchFamily="34" charset="0"/>
                <a:cs typeface="Times New Roman" panose="02020603050405020304" pitchFamily="18" charset="0"/>
              </a:rPr>
              <a:t>o vecindad </a:t>
            </a:r>
            <a:r>
              <a:rPr lang="es-ES" dirty="0">
                <a:effectLst/>
                <a:latin typeface="Arial" panose="020B0604020202020204" pitchFamily="34" charset="0"/>
                <a:ea typeface="Calibri" panose="020F0502020204030204" pitchFamily="34" charset="0"/>
                <a:cs typeface="Times New Roman" panose="02020603050405020304" pitchFamily="18" charset="0"/>
              </a:rPr>
              <a:t>por lo que son un elemento vital en cualquier instalación. ... Su sistema de visión nocturna permite ver lo que ocurre frente a la cámara incluso sin luz.</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46EB7BF-08FA-C448-A17E-9DBF05D86675}"/>
              </a:ext>
            </a:extLst>
          </p:cNvPr>
          <p:cNvPicPr>
            <a:picLocks noChangeAspect="1"/>
          </p:cNvPicPr>
          <p:nvPr/>
        </p:nvPicPr>
        <p:blipFill>
          <a:blip r:embed="rId2"/>
          <a:stretch>
            <a:fillRect/>
          </a:stretch>
        </p:blipFill>
        <p:spPr>
          <a:xfrm>
            <a:off x="4223716" y="1755160"/>
            <a:ext cx="3744567" cy="2110210"/>
          </a:xfrm>
          <a:prstGeom prst="rect">
            <a:avLst/>
          </a:prstGeom>
        </p:spPr>
      </p:pic>
    </p:spTree>
    <p:extLst>
      <p:ext uri="{BB962C8B-B14F-4D97-AF65-F5344CB8AC3E}">
        <p14:creationId xmlns:p14="http://schemas.microsoft.com/office/powerpoint/2010/main" val="189830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B37E-F279-FF4E-997D-882B081FA79C}"/>
              </a:ext>
            </a:extLst>
          </p:cNvPr>
          <p:cNvSpPr>
            <a:spLocks noGrp="1"/>
          </p:cNvSpPr>
          <p:nvPr>
            <p:ph type="title"/>
          </p:nvPr>
        </p:nvSpPr>
        <p:spPr>
          <a:xfrm>
            <a:off x="1141413" y="618518"/>
            <a:ext cx="9905998" cy="825969"/>
          </a:xfrm>
        </p:spPr>
        <p:txBody>
          <a:bodyPr>
            <a:normAutofit fontScale="90000"/>
          </a:bodyPr>
          <a:lstStyle/>
          <a:p>
            <a:pPr algn="ctr"/>
            <a:r>
              <a:rPr lang="es-ES" sz="4000" b="1" i="1" kern="0" dirty="0">
                <a:effectLst/>
                <a:latin typeface="Cambria" panose="02040503050406030204" pitchFamily="18" charset="0"/>
                <a:ea typeface="Times New Roman" panose="02020603050405020304" pitchFamily="18" charset="0"/>
                <a:cs typeface="Times New Roman" panose="02020603050405020304" pitchFamily="18" charset="0"/>
              </a:rPr>
              <a:t>Descripción del Proceso Productivo</a:t>
            </a:r>
            <a:br>
              <a:rPr lang="en-US" sz="1800" b="1" i="1" kern="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68D5A36-8482-E747-A78C-24D329E9CAE5}"/>
              </a:ext>
            </a:extLst>
          </p:cNvPr>
          <p:cNvSpPr>
            <a:spLocks noGrp="1"/>
          </p:cNvSpPr>
          <p:nvPr>
            <p:ph idx="1"/>
          </p:nvPr>
        </p:nvSpPr>
        <p:spPr/>
        <p:txBody>
          <a:bodyPr/>
          <a:lstStyle/>
          <a:p>
            <a:pPr marL="0" marR="0" indent="450215" algn="just">
              <a:lnSpc>
                <a:spcPct val="115000"/>
              </a:lnSpc>
              <a:spcBef>
                <a:spcPts val="0"/>
              </a:spcBef>
              <a:spcAft>
                <a:spcPts val="1000"/>
              </a:spcAft>
            </a:pPr>
            <a:r>
              <a:rPr lang="es-ES" sz="1800" dirty="0">
                <a:effectLst/>
                <a:latin typeface="Arial" panose="020B0604020202020204" pitchFamily="34" charset="0"/>
                <a:ea typeface="Calibri" panose="020F0502020204030204" pitchFamily="34" charset="0"/>
                <a:cs typeface="Times New Roman" panose="02020603050405020304" pitchFamily="18" charset="0"/>
              </a:rPr>
              <a:t>Los servicios básicos que ofrece una empresa de sistemas de video vigilancia están enfocados principalmente a proporcionar servicios de seguridad tanto a particulares como a empresas mediante dispositivos compuestos por un conjunto de cámaras conectadas a un televisor o un ordenador que permiten controlar un espacio en todo momento.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0215" algn="just">
              <a:lnSpc>
                <a:spcPct val="115000"/>
              </a:lnSpc>
              <a:spcBef>
                <a:spcPts val="0"/>
              </a:spcBef>
              <a:spcAft>
                <a:spcPts val="1000"/>
              </a:spcAft>
            </a:pPr>
            <a:r>
              <a:rPr lang="es-ES" sz="1800" dirty="0">
                <a:effectLst/>
                <a:latin typeface="Arial" panose="020B0604020202020204" pitchFamily="34" charset="0"/>
                <a:ea typeface="Calibri" panose="020F0502020204030204" pitchFamily="34" charset="0"/>
                <a:cs typeface="Times New Roman" panose="02020603050405020304" pitchFamily="18" charset="0"/>
              </a:rPr>
              <a:t>Esta empresa se dedica a la comercialización de los sistemas y la instalación de los equipos por lo que dada la naturaleza de la actividad y debido al vertiginoso avance de las tecnologías existentes en el mercado, estar al día de todas las novedades es de vital importancia para la supervivencia empresarial. También es muy importante el disponer de un servicio posventa eficaz y ágil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51972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36</TotalTime>
  <Words>670</Words>
  <Application>Microsoft Macintosh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Tw Cen MT</vt:lpstr>
      <vt:lpstr>Wingdings</vt:lpstr>
      <vt:lpstr>Circuit</vt:lpstr>
      <vt:lpstr>Conecta S.A</vt:lpstr>
      <vt:lpstr>Mision </vt:lpstr>
      <vt:lpstr>Vision </vt:lpstr>
      <vt:lpstr>CULTURA Y AMBIENTE ORGANIZACIONAL </vt:lpstr>
      <vt:lpstr>Estudio de mercado </vt:lpstr>
      <vt:lpstr>PowerPoint Presentation</vt:lpstr>
      <vt:lpstr>Justificación del tema </vt:lpstr>
      <vt:lpstr>Breve reseña del producto</vt:lpstr>
      <vt:lpstr>Descripción del Proceso Productivo </vt:lpstr>
      <vt:lpstr>PowerPoint Presentation</vt:lpstr>
      <vt:lpstr>Workflow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Conecta S.A</dc:title>
  <dc:creator>Carlos Nunez</dc:creator>
  <cp:lastModifiedBy>Carlos Nunez</cp:lastModifiedBy>
  <cp:revision>1</cp:revision>
  <dcterms:created xsi:type="dcterms:W3CDTF">2021-05-07T21:24:09Z</dcterms:created>
  <dcterms:modified xsi:type="dcterms:W3CDTF">2021-05-07T22:01:01Z</dcterms:modified>
</cp:coreProperties>
</file>