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00" r:id="rId4"/>
    <p:sldId id="286" r:id="rId5"/>
    <p:sldId id="287" r:id="rId6"/>
    <p:sldId id="292" r:id="rId7"/>
    <p:sldId id="293" r:id="rId8"/>
    <p:sldId id="294" r:id="rId9"/>
    <p:sldId id="295" r:id="rId10"/>
    <p:sldId id="288" r:id="rId11"/>
    <p:sldId id="296" r:id="rId12"/>
    <p:sldId id="297" r:id="rId13"/>
    <p:sldId id="298" r:id="rId14"/>
    <p:sldId id="302" r:id="rId15"/>
    <p:sldId id="303" r:id="rId16"/>
    <p:sldId id="304" r:id="rId17"/>
    <p:sldId id="305" r:id="rId18"/>
    <p:sldId id="306" r:id="rId19"/>
    <p:sldId id="312" r:id="rId20"/>
    <p:sldId id="307" r:id="rId21"/>
    <p:sldId id="289" r:id="rId22"/>
    <p:sldId id="308" r:id="rId23"/>
    <p:sldId id="310" r:id="rId24"/>
    <p:sldId id="311" r:id="rId25"/>
    <p:sldId id="28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54B"/>
    <a:srgbClr val="A3C167"/>
    <a:srgbClr val="A38FBB"/>
    <a:srgbClr val="D397C2"/>
    <a:srgbClr val="0303B9"/>
    <a:srgbClr val="031AF7"/>
    <a:srgbClr val="41A7C3"/>
    <a:srgbClr val="020290"/>
    <a:srgbClr val="1911AF"/>
    <a:srgbClr val="040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2559" autoAdjust="0"/>
  </p:normalViewPr>
  <p:slideViewPr>
    <p:cSldViewPr>
      <p:cViewPr varScale="1">
        <p:scale>
          <a:sx n="72" d="100"/>
          <a:sy n="72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45A8-9591-4347-8EA7-5C433446153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FC3A02-BA1B-4BC6-9AA0-6D8F103DAA1C}">
      <dgm:prSet phldrT="[Texto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Segmentation</a:t>
          </a:r>
        </a:p>
      </dgm:t>
    </dgm:pt>
    <dgm:pt modelId="{0AF7932A-0063-41A3-993D-931F4FA5B63D}" type="parTrans" cxnId="{CC016B0E-5040-40AB-BA50-9C67A8C45C0F}">
      <dgm:prSet/>
      <dgm:spPr/>
      <dgm:t>
        <a:bodyPr/>
        <a:lstStyle/>
        <a:p>
          <a:endParaRPr lang="es-ES"/>
        </a:p>
      </dgm:t>
    </dgm:pt>
    <dgm:pt modelId="{2936EE8B-107F-4666-B647-18E980FD989D}" type="sibTrans" cxnId="{CC016B0E-5040-40AB-BA50-9C67A8C45C0F}">
      <dgm:prSet/>
      <dgm:spPr/>
      <dgm:t>
        <a:bodyPr/>
        <a:lstStyle/>
        <a:p>
          <a:endParaRPr lang="es-ES"/>
        </a:p>
      </dgm:t>
    </dgm:pt>
    <dgm:pt modelId="{57D89354-CAC9-4807-8684-30790EE43893}">
      <dgm:prSet phldrT="[Texto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 </a:t>
          </a:r>
          <a:r>
            <a:rPr lang="es-ES" sz="1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extraction</a:t>
          </a:r>
          <a:endParaRPr lang="es-E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D43D95-BDE1-43BD-ACAB-BA68CCB26D9F}" type="parTrans" cxnId="{879EA3EB-8C7D-401E-9599-6D5696EE4EF6}">
      <dgm:prSet/>
      <dgm:spPr/>
      <dgm:t>
        <a:bodyPr/>
        <a:lstStyle/>
        <a:p>
          <a:endParaRPr lang="es-ES"/>
        </a:p>
      </dgm:t>
    </dgm:pt>
    <dgm:pt modelId="{EF8F3917-6AE9-4DE6-9A9E-C3026A932740}" type="sibTrans" cxnId="{879EA3EB-8C7D-401E-9599-6D5696EE4EF6}">
      <dgm:prSet/>
      <dgm:spPr/>
      <dgm:t>
        <a:bodyPr/>
        <a:lstStyle/>
        <a:p>
          <a:endParaRPr lang="es-ES"/>
        </a:p>
      </dgm:t>
    </dgm:pt>
    <dgm:pt modelId="{7838E792-BA80-41EF-A8D8-151ECED2F0B6}">
      <dgm:prSet phldrT="[Texto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SVM</a:t>
          </a:r>
        </a:p>
      </dgm:t>
    </dgm:pt>
    <dgm:pt modelId="{7BA7D15B-4554-44DB-B21A-BA788FC83757}" type="parTrans" cxnId="{2CE92AFB-CD34-4458-BB42-5C6887D1E16B}">
      <dgm:prSet/>
      <dgm:spPr/>
      <dgm:t>
        <a:bodyPr/>
        <a:lstStyle/>
        <a:p>
          <a:endParaRPr lang="es-ES"/>
        </a:p>
      </dgm:t>
    </dgm:pt>
    <dgm:pt modelId="{03FFDC33-FA3A-4F7D-B388-79E9FFA06F75}" type="sibTrans" cxnId="{2CE92AFB-CD34-4458-BB42-5C6887D1E16B}">
      <dgm:prSet/>
      <dgm:spPr/>
      <dgm:t>
        <a:bodyPr/>
        <a:lstStyle/>
        <a:p>
          <a:endParaRPr lang="es-ES"/>
        </a:p>
      </dgm:t>
    </dgm:pt>
    <dgm:pt modelId="{5617C6D0-F5D9-495C-A8E4-44F22C09A7C0}">
      <dgm:prSet phldrT="[Texto]" custT="1"/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Clustering</a:t>
          </a:r>
        </a:p>
      </dgm:t>
    </dgm:pt>
    <dgm:pt modelId="{995410EF-1849-4A96-8A25-19803296B7A0}" type="parTrans" cxnId="{5BEE3774-CC0C-4584-8F28-8187505037DD}">
      <dgm:prSet/>
      <dgm:spPr/>
      <dgm:t>
        <a:bodyPr/>
        <a:lstStyle/>
        <a:p>
          <a:endParaRPr lang="es-ES"/>
        </a:p>
      </dgm:t>
    </dgm:pt>
    <dgm:pt modelId="{C71DBFD8-05DC-4E9D-BF28-202D606B502E}" type="sibTrans" cxnId="{5BEE3774-CC0C-4584-8F28-8187505037DD}">
      <dgm:prSet/>
      <dgm:spPr/>
      <dgm:t>
        <a:bodyPr/>
        <a:lstStyle/>
        <a:p>
          <a:endParaRPr lang="es-ES"/>
        </a:p>
      </dgm:t>
    </dgm:pt>
    <dgm:pt modelId="{209000F3-E934-41A5-A176-088E91D67252}" type="pres">
      <dgm:prSet presAssocID="{364445A8-9591-4347-8EA7-5C4334461530}" presName="CompostProcess" presStyleCnt="0">
        <dgm:presLayoutVars>
          <dgm:dir/>
          <dgm:resizeHandles val="exact"/>
        </dgm:presLayoutVars>
      </dgm:prSet>
      <dgm:spPr/>
    </dgm:pt>
    <dgm:pt modelId="{DC80EDE2-CF1C-430B-8DB1-E892E7A0CC86}" type="pres">
      <dgm:prSet presAssocID="{364445A8-9591-4347-8EA7-5C4334461530}" presName="arrow" presStyleLbl="bgShp" presStyleIdx="0" presStyleCnt="1" custScaleY="75510"/>
      <dgm:spPr/>
    </dgm:pt>
    <dgm:pt modelId="{F46A18A8-E9FB-4A74-B2BA-C0686337557E}" type="pres">
      <dgm:prSet presAssocID="{364445A8-9591-4347-8EA7-5C4334461530}" presName="linearProcess" presStyleCnt="0"/>
      <dgm:spPr/>
    </dgm:pt>
    <dgm:pt modelId="{BA9F400D-6D9D-4162-A3D7-30B03FEEED8E}" type="pres">
      <dgm:prSet presAssocID="{A5FC3A02-BA1B-4BC6-9AA0-6D8F103DAA1C}" presName="textNode" presStyleLbl="node1" presStyleIdx="0" presStyleCnt="4" custScaleX="147135" custScaleY="79268" custLinFactNeighborX="-14122" custLinFactNeighborY="31575">
        <dgm:presLayoutVars>
          <dgm:bulletEnabled val="1"/>
        </dgm:presLayoutVars>
      </dgm:prSet>
      <dgm:spPr/>
    </dgm:pt>
    <dgm:pt modelId="{7A245159-0BDE-48EB-B6C1-44D9886FE7D3}" type="pres">
      <dgm:prSet presAssocID="{2936EE8B-107F-4666-B647-18E980FD989D}" presName="sibTrans" presStyleCnt="0"/>
      <dgm:spPr/>
    </dgm:pt>
    <dgm:pt modelId="{7346DD35-AC36-4F8A-877D-5A6BF8556B38}" type="pres">
      <dgm:prSet presAssocID="{57D89354-CAC9-4807-8684-30790EE43893}" presName="textNode" presStyleLbl="node1" presStyleIdx="1" presStyleCnt="4" custScaleX="123261" custScaleY="79268" custLinFactNeighborX="-14122" custLinFactNeighborY="31575">
        <dgm:presLayoutVars>
          <dgm:bulletEnabled val="1"/>
        </dgm:presLayoutVars>
      </dgm:prSet>
      <dgm:spPr/>
    </dgm:pt>
    <dgm:pt modelId="{405191B9-DCA4-4CDE-BEB3-202C54C50E41}" type="pres">
      <dgm:prSet presAssocID="{EF8F3917-6AE9-4DE6-9A9E-C3026A932740}" presName="sibTrans" presStyleCnt="0"/>
      <dgm:spPr/>
    </dgm:pt>
    <dgm:pt modelId="{DC466D1C-A307-4726-9915-EF1F3CD54207}" type="pres">
      <dgm:prSet presAssocID="{7838E792-BA80-41EF-A8D8-151ECED2F0B6}" presName="textNode" presStyleLbl="node1" presStyleIdx="2" presStyleCnt="4" custScaleX="143216" custScaleY="79268" custLinFactNeighborX="-14122" custLinFactNeighborY="31575">
        <dgm:presLayoutVars>
          <dgm:bulletEnabled val="1"/>
        </dgm:presLayoutVars>
      </dgm:prSet>
      <dgm:spPr/>
    </dgm:pt>
    <dgm:pt modelId="{C68BE0A1-D034-4849-B9B6-D8A2D21FE570}" type="pres">
      <dgm:prSet presAssocID="{03FFDC33-FA3A-4F7D-B388-79E9FFA06F75}" presName="sibTrans" presStyleCnt="0"/>
      <dgm:spPr/>
    </dgm:pt>
    <dgm:pt modelId="{B3BF5A22-6CB3-4243-924D-3B84220AC5A3}" type="pres">
      <dgm:prSet presAssocID="{5617C6D0-F5D9-495C-A8E4-44F22C09A7C0}" presName="textNode" presStyleLbl="node1" presStyleIdx="3" presStyleCnt="4" custScaleX="123261" custScaleY="79268" custLinFactNeighborX="-14122" custLinFactNeighborY="31575">
        <dgm:presLayoutVars>
          <dgm:bulletEnabled val="1"/>
        </dgm:presLayoutVars>
      </dgm:prSet>
      <dgm:spPr/>
    </dgm:pt>
  </dgm:ptLst>
  <dgm:cxnLst>
    <dgm:cxn modelId="{CC016B0E-5040-40AB-BA50-9C67A8C45C0F}" srcId="{364445A8-9591-4347-8EA7-5C4334461530}" destId="{A5FC3A02-BA1B-4BC6-9AA0-6D8F103DAA1C}" srcOrd="0" destOrd="0" parTransId="{0AF7932A-0063-41A3-993D-931F4FA5B63D}" sibTransId="{2936EE8B-107F-4666-B647-18E980FD989D}"/>
    <dgm:cxn modelId="{63D74961-CD66-4C63-B8C4-FFE83C099A7C}" type="presOf" srcId="{7838E792-BA80-41EF-A8D8-151ECED2F0B6}" destId="{DC466D1C-A307-4726-9915-EF1F3CD54207}" srcOrd="0" destOrd="0" presId="urn:microsoft.com/office/officeart/2005/8/layout/hProcess9"/>
    <dgm:cxn modelId="{5BEE3774-CC0C-4584-8F28-8187505037DD}" srcId="{364445A8-9591-4347-8EA7-5C4334461530}" destId="{5617C6D0-F5D9-495C-A8E4-44F22C09A7C0}" srcOrd="3" destOrd="0" parTransId="{995410EF-1849-4A96-8A25-19803296B7A0}" sibTransId="{C71DBFD8-05DC-4E9D-BF28-202D606B502E}"/>
    <dgm:cxn modelId="{CF032687-5685-4420-9E80-01880E244768}" type="presOf" srcId="{364445A8-9591-4347-8EA7-5C4334461530}" destId="{209000F3-E934-41A5-A176-088E91D67252}" srcOrd="0" destOrd="0" presId="urn:microsoft.com/office/officeart/2005/8/layout/hProcess9"/>
    <dgm:cxn modelId="{E34B7AD9-4932-4FBA-85D3-09A723BD34D4}" type="presOf" srcId="{A5FC3A02-BA1B-4BC6-9AA0-6D8F103DAA1C}" destId="{BA9F400D-6D9D-4162-A3D7-30B03FEEED8E}" srcOrd="0" destOrd="0" presId="urn:microsoft.com/office/officeart/2005/8/layout/hProcess9"/>
    <dgm:cxn modelId="{4C64A2E5-A9FD-4204-9817-95A234572161}" type="presOf" srcId="{5617C6D0-F5D9-495C-A8E4-44F22C09A7C0}" destId="{B3BF5A22-6CB3-4243-924D-3B84220AC5A3}" srcOrd="0" destOrd="0" presId="urn:microsoft.com/office/officeart/2005/8/layout/hProcess9"/>
    <dgm:cxn modelId="{E96B5AE7-440B-4559-A5B2-8EF90B6EB049}" type="presOf" srcId="{57D89354-CAC9-4807-8684-30790EE43893}" destId="{7346DD35-AC36-4F8A-877D-5A6BF8556B38}" srcOrd="0" destOrd="0" presId="urn:microsoft.com/office/officeart/2005/8/layout/hProcess9"/>
    <dgm:cxn modelId="{879EA3EB-8C7D-401E-9599-6D5696EE4EF6}" srcId="{364445A8-9591-4347-8EA7-5C4334461530}" destId="{57D89354-CAC9-4807-8684-30790EE43893}" srcOrd="1" destOrd="0" parTransId="{BED43D95-BDE1-43BD-ACAB-BA68CCB26D9F}" sibTransId="{EF8F3917-6AE9-4DE6-9A9E-C3026A932740}"/>
    <dgm:cxn modelId="{2CE92AFB-CD34-4458-BB42-5C6887D1E16B}" srcId="{364445A8-9591-4347-8EA7-5C4334461530}" destId="{7838E792-BA80-41EF-A8D8-151ECED2F0B6}" srcOrd="2" destOrd="0" parTransId="{7BA7D15B-4554-44DB-B21A-BA788FC83757}" sibTransId="{03FFDC33-FA3A-4F7D-B388-79E9FFA06F75}"/>
    <dgm:cxn modelId="{883E3716-1DBF-44CF-80DE-CF1A2770B134}" type="presParOf" srcId="{209000F3-E934-41A5-A176-088E91D67252}" destId="{DC80EDE2-CF1C-430B-8DB1-E892E7A0CC86}" srcOrd="0" destOrd="0" presId="urn:microsoft.com/office/officeart/2005/8/layout/hProcess9"/>
    <dgm:cxn modelId="{0CEC628D-1C8A-4753-8C8B-129A97DB787C}" type="presParOf" srcId="{209000F3-E934-41A5-A176-088E91D67252}" destId="{F46A18A8-E9FB-4A74-B2BA-C0686337557E}" srcOrd="1" destOrd="0" presId="urn:microsoft.com/office/officeart/2005/8/layout/hProcess9"/>
    <dgm:cxn modelId="{D4441905-D936-49F3-A4AC-9C2982E903B6}" type="presParOf" srcId="{F46A18A8-E9FB-4A74-B2BA-C0686337557E}" destId="{BA9F400D-6D9D-4162-A3D7-30B03FEEED8E}" srcOrd="0" destOrd="0" presId="urn:microsoft.com/office/officeart/2005/8/layout/hProcess9"/>
    <dgm:cxn modelId="{1E52FFD1-F4A1-4082-A846-90FB60888F22}" type="presParOf" srcId="{F46A18A8-E9FB-4A74-B2BA-C0686337557E}" destId="{7A245159-0BDE-48EB-B6C1-44D9886FE7D3}" srcOrd="1" destOrd="0" presId="urn:microsoft.com/office/officeart/2005/8/layout/hProcess9"/>
    <dgm:cxn modelId="{DF5724C7-11E6-4C91-9ECF-3579EA096C3E}" type="presParOf" srcId="{F46A18A8-E9FB-4A74-B2BA-C0686337557E}" destId="{7346DD35-AC36-4F8A-877D-5A6BF8556B38}" srcOrd="2" destOrd="0" presId="urn:microsoft.com/office/officeart/2005/8/layout/hProcess9"/>
    <dgm:cxn modelId="{DDFE0776-1138-4518-97EF-641685F16EA8}" type="presParOf" srcId="{F46A18A8-E9FB-4A74-B2BA-C0686337557E}" destId="{405191B9-DCA4-4CDE-BEB3-202C54C50E41}" srcOrd="3" destOrd="0" presId="urn:microsoft.com/office/officeart/2005/8/layout/hProcess9"/>
    <dgm:cxn modelId="{13FC273B-6282-4852-B749-A937803D8825}" type="presParOf" srcId="{F46A18A8-E9FB-4A74-B2BA-C0686337557E}" destId="{DC466D1C-A307-4726-9915-EF1F3CD54207}" srcOrd="4" destOrd="0" presId="urn:microsoft.com/office/officeart/2005/8/layout/hProcess9"/>
    <dgm:cxn modelId="{D32090D7-472E-4552-9899-3C099118C875}" type="presParOf" srcId="{F46A18A8-E9FB-4A74-B2BA-C0686337557E}" destId="{C68BE0A1-D034-4849-B9B6-D8A2D21FE570}" srcOrd="5" destOrd="0" presId="urn:microsoft.com/office/officeart/2005/8/layout/hProcess9"/>
    <dgm:cxn modelId="{B550353D-13B0-448C-9302-BEA5AD1EFED9}" type="presParOf" srcId="{F46A18A8-E9FB-4A74-B2BA-C0686337557E}" destId="{B3BF5A22-6CB3-4243-924D-3B84220AC5A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0EDE2-CF1C-430B-8DB1-E892E7A0CC86}">
      <dsp:nvSpPr>
        <dsp:cNvPr id="0" name=""/>
        <dsp:cNvSpPr/>
      </dsp:nvSpPr>
      <dsp:spPr>
        <a:xfrm>
          <a:off x="599466" y="476138"/>
          <a:ext cx="6793954" cy="29361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400D-6D9D-4162-A3D7-30B03FEEED8E}">
      <dsp:nvSpPr>
        <dsp:cNvPr id="0" name=""/>
        <dsp:cNvSpPr/>
      </dsp:nvSpPr>
      <dsp:spPr>
        <a:xfrm>
          <a:off x="0" y="1818868"/>
          <a:ext cx="2001783" cy="1232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Segmentation</a:t>
          </a:r>
        </a:p>
      </dsp:txBody>
      <dsp:txXfrm>
        <a:off x="60186" y="1879054"/>
        <a:ext cx="1881411" cy="1112540"/>
      </dsp:txXfrm>
    </dsp:sp>
    <dsp:sp modelId="{7346DD35-AC36-4F8A-877D-5A6BF8556B38}">
      <dsp:nvSpPr>
        <dsp:cNvPr id="0" name=""/>
        <dsp:cNvSpPr/>
      </dsp:nvSpPr>
      <dsp:spPr>
        <a:xfrm>
          <a:off x="2200729" y="1818868"/>
          <a:ext cx="1676975" cy="1232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 </a:t>
          </a:r>
          <a:r>
            <a:rPr lang="es-ES" sz="1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extraction</a:t>
          </a:r>
          <a:endParaRPr lang="es-E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60915" y="1879054"/>
        <a:ext cx="1556603" cy="1112540"/>
      </dsp:txXfrm>
    </dsp:sp>
    <dsp:sp modelId="{DC466D1C-A307-4726-9915-EF1F3CD54207}">
      <dsp:nvSpPr>
        <dsp:cNvPr id="0" name=""/>
        <dsp:cNvSpPr/>
      </dsp:nvSpPr>
      <dsp:spPr>
        <a:xfrm>
          <a:off x="4104457" y="1818868"/>
          <a:ext cx="1948465" cy="1232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SVM</a:t>
          </a:r>
        </a:p>
      </dsp:txBody>
      <dsp:txXfrm>
        <a:off x="4164643" y="1879054"/>
        <a:ext cx="1828093" cy="1112540"/>
      </dsp:txXfrm>
    </dsp:sp>
    <dsp:sp modelId="{B3BF5A22-6CB3-4243-924D-3B84220AC5A3}">
      <dsp:nvSpPr>
        <dsp:cNvPr id="0" name=""/>
        <dsp:cNvSpPr/>
      </dsp:nvSpPr>
      <dsp:spPr>
        <a:xfrm>
          <a:off x="6279673" y="1818868"/>
          <a:ext cx="1676975" cy="1232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6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Clustering</a:t>
          </a:r>
        </a:p>
      </dsp:txBody>
      <dsp:txXfrm>
        <a:off x="6339859" y="1879054"/>
        <a:ext cx="1556603" cy="111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DC58-85B9-422C-B83F-C4D8BFB6998E}" type="datetimeFigureOut">
              <a:rPr lang="es-ES" smtClean="0"/>
              <a:t>27/05/2017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76EC-3692-4C77-845F-C1397BE241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4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76EC-3692-4C77-845F-C1397BE241D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95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0" y="4077072"/>
            <a:ext cx="9144000" cy="1923334"/>
          </a:xfrm>
        </p:spPr>
        <p:txBody>
          <a:bodyPr>
            <a:noAutofit/>
          </a:bodyPr>
          <a:lstStyle>
            <a:lvl1pPr>
              <a:defRPr lang="es-ES" sz="1800" b="0" kern="1200" spc="-55" baseline="0" dirty="0" smtClean="0">
                <a:solidFill>
                  <a:schemeClr val="tx1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Authors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1763688" y="4077072"/>
            <a:ext cx="56166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 userDrawn="1"/>
        </p:nvSpPr>
        <p:spPr>
          <a:xfrm>
            <a:off x="36512" y="2060848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s-ES" sz="3200" b="0" kern="1200" spc="-55" baseline="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 sz="3600" b="1" dirty="0"/>
              <a:t>Speech Technologies</a:t>
            </a:r>
          </a:p>
          <a:p>
            <a:endParaRPr lang="en-US" b="1" dirty="0"/>
          </a:p>
          <a:p>
            <a:r>
              <a:rPr lang="en-US" b="1" dirty="0"/>
              <a:t>Project:</a:t>
            </a:r>
          </a:p>
          <a:p>
            <a:r>
              <a:rPr lang="en-US" dirty="0"/>
              <a:t>Keyboard Sound Recognition</a:t>
            </a:r>
          </a:p>
          <a:p>
            <a:endParaRPr lang="es-ES" dirty="0"/>
          </a:p>
        </p:txBody>
      </p:sp>
      <p:pic>
        <p:nvPicPr>
          <p:cNvPr id="1030" name="Picture 6" descr="upcpositiup30051.png (567×170)">
            <a:extLst>
              <a:ext uri="{FF2B5EF4-FFF2-40B4-BE49-F238E27FC236}">
                <a16:creationId xmlns:a16="http://schemas.microsoft.com/office/drawing/2014/main" id="{DECCA537-3FCD-4821-AC82-104D1AB8AD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81" y="46444"/>
            <a:ext cx="6718626" cy="20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44" y="188640"/>
            <a:ext cx="7128792" cy="504056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s-ES" dirty="0"/>
              <a:t>TITLE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67544" y="1340768"/>
            <a:ext cx="8208912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96335" y="6382465"/>
            <a:ext cx="834252" cy="504055"/>
          </a:xfrm>
        </p:spPr>
        <p:txBody>
          <a:bodyPr/>
          <a:lstStyle>
            <a:lvl1pPr>
              <a:defRPr sz="20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 userDrawn="1"/>
        </p:nvCxnSpPr>
        <p:spPr>
          <a:xfrm>
            <a:off x="467544" y="692696"/>
            <a:ext cx="712879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7 Marcador de contenido"/>
          <p:cNvSpPr>
            <a:spLocks noGrp="1"/>
          </p:cNvSpPr>
          <p:nvPr>
            <p:ph sz="quarter" idx="13" hasCustomPrompt="1"/>
          </p:nvPr>
        </p:nvSpPr>
        <p:spPr>
          <a:xfrm>
            <a:off x="468312" y="692696"/>
            <a:ext cx="7128023" cy="4333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467545" y="6058162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baseline="0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Project: Keyboard Sound Recognition</a:t>
            </a:r>
          </a:p>
        </p:txBody>
      </p:sp>
      <p:pic>
        <p:nvPicPr>
          <p:cNvPr id="10" name="Picture 2" descr="http://www.ugt.upc.edu/sites/default/files/public/upc-logo.gif">
            <a:extLst>
              <a:ext uri="{FF2B5EF4-FFF2-40B4-BE49-F238E27FC236}">
                <a16:creationId xmlns:a16="http://schemas.microsoft.com/office/drawing/2014/main" id="{BC001883-5E1D-44A2-9F09-8F34EEA3AD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891" y="188640"/>
            <a:ext cx="930540" cy="9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8374105-CA7B-42DB-950F-F9B721788DEF}"/>
              </a:ext>
            </a:extLst>
          </p:cNvPr>
          <p:cNvSpPr txBox="1"/>
          <p:nvPr userDrawn="1"/>
        </p:nvSpPr>
        <p:spPr>
          <a:xfrm>
            <a:off x="8318412" y="6434437"/>
            <a:ext cx="71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/24</a:t>
            </a:r>
          </a:p>
        </p:txBody>
      </p:sp>
      <p:sp>
        <p:nvSpPr>
          <p:cNvPr id="12" name="8 CuadroTexto">
            <a:extLst>
              <a:ext uri="{FF2B5EF4-FFF2-40B4-BE49-F238E27FC236}">
                <a16:creationId xmlns:a16="http://schemas.microsoft.com/office/drawing/2014/main" id="{C08428E1-575E-4B50-B6D6-4228550177E8}"/>
              </a:ext>
            </a:extLst>
          </p:cNvPr>
          <p:cNvSpPr txBox="1"/>
          <p:nvPr userDrawn="1"/>
        </p:nvSpPr>
        <p:spPr>
          <a:xfrm>
            <a:off x="467544" y="6480603"/>
            <a:ext cx="72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75000"/>
                  </a:schemeClr>
                </a:solidFill>
              </a:rPr>
              <a:t>Carlos</a:t>
            </a:r>
            <a:r>
              <a:rPr lang="es-ES" sz="1400" b="1" baseline="0" dirty="0">
                <a:solidFill>
                  <a:schemeClr val="tx1">
                    <a:lumMod val="75000"/>
                  </a:schemeClr>
                </a:solidFill>
              </a:rPr>
              <a:t> Arenas Gallego	Daniel Muñoz Puerta	Oriol Vila Clarà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r>
              <a:rPr lang="es-ES" dirty="0"/>
              <a:t>/10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253062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TÍTULO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00392" y="6381328"/>
            <a:ext cx="621432" cy="504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2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224136"/>
          </a:xfrm>
        </p:spPr>
        <p:txBody>
          <a:bodyPr/>
          <a:lstStyle/>
          <a:p>
            <a:r>
              <a:rPr lang="en-US" sz="1800" b="1" dirty="0"/>
              <a:t>Authors</a:t>
            </a:r>
            <a:br>
              <a:rPr lang="es-ES" dirty="0"/>
            </a:br>
            <a:r>
              <a:rPr lang="es-ES" sz="1600" dirty="0"/>
              <a:t>Carlos Arenas Gallego</a:t>
            </a:r>
            <a:br>
              <a:rPr lang="es-ES" sz="1600" dirty="0"/>
            </a:br>
            <a:r>
              <a:rPr lang="es-ES" sz="1600" dirty="0"/>
              <a:t>Daniel Muñoz Puerta</a:t>
            </a:r>
            <a:br>
              <a:rPr lang="es-ES" sz="1600" dirty="0"/>
            </a:br>
            <a:r>
              <a:rPr lang="es-ES" sz="1600" dirty="0"/>
              <a:t>Oriol Vila Clarà</a:t>
            </a:r>
            <a:br>
              <a:rPr lang="es-ES" sz="1600" dirty="0"/>
            </a:b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926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Methodology</a:t>
            </a:r>
          </a:p>
          <a:p>
            <a:pPr lvl="2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Segmentation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eature extraction</a:t>
            </a:r>
          </a:p>
          <a:p>
            <a:pPr lvl="2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</a:t>
            </a:r>
          </a:p>
          <a:p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9673E4-A41F-4794-A3BA-19751010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65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5 Marcador de contenido">
            <a:extLst>
              <a:ext uri="{FF2B5EF4-FFF2-40B4-BE49-F238E27FC236}">
                <a16:creationId xmlns:a16="http://schemas.microsoft.com/office/drawing/2014/main" id="{13E7FEA4-48EA-4974-9149-2EE026ADE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881982"/>
              </p:ext>
            </p:extLst>
          </p:nvPr>
        </p:nvGraphicFramePr>
        <p:xfrm>
          <a:off x="611560" y="2492896"/>
          <a:ext cx="79928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66B2260-5447-447B-B9F3-BB2CC4B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090A0-C28B-4038-A053-11998508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EF3143-8FB6-4E6C-A4F8-F8B1D77571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8C19B427-4931-4E74-8802-432B056D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environment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Keras</a:t>
            </a:r>
            <a:endParaRPr lang="en-US" dirty="0"/>
          </a:p>
          <a:p>
            <a:pPr lvl="1"/>
            <a:r>
              <a:rPr lang="en-US" b="1" dirty="0"/>
              <a:t>Functions</a:t>
            </a:r>
            <a:r>
              <a:rPr lang="en-US" dirty="0"/>
              <a:t> and </a:t>
            </a:r>
            <a:r>
              <a:rPr lang="en-US" b="1" dirty="0"/>
              <a:t>scripts</a:t>
            </a:r>
            <a:r>
              <a:rPr lang="en-US" dirty="0"/>
              <a:t> design</a:t>
            </a:r>
            <a:endParaRPr lang="en-US" b="1" dirty="0"/>
          </a:p>
        </p:txBody>
      </p:sp>
      <p:pic>
        <p:nvPicPr>
          <p:cNvPr id="9" name="Picture 2" descr="MATLAB-Logo.png (587×222)">
            <a:extLst>
              <a:ext uri="{FF2B5EF4-FFF2-40B4-BE49-F238E27FC236}">
                <a16:creationId xmlns:a16="http://schemas.microsoft.com/office/drawing/2014/main" id="{1D9D75CE-DD4D-4726-B716-1F926A21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38598"/>
            <a:ext cx="3528392" cy="13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BF98C6-E591-460A-80BC-7A63081FFB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3"/>
          <a:stretch/>
        </p:blipFill>
        <p:spPr>
          <a:xfrm>
            <a:off x="4860032" y="2330434"/>
            <a:ext cx="1080120" cy="10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Fix</a:t>
            </a:r>
            <a:r>
              <a:rPr lang="en-US" dirty="0"/>
              <a:t> the windows size</a:t>
            </a:r>
          </a:p>
          <a:p>
            <a:pPr lvl="1"/>
            <a:r>
              <a:rPr lang="en-US" dirty="0"/>
              <a:t>Window 1  (≈250 ms)</a:t>
            </a:r>
          </a:p>
          <a:p>
            <a:pPr lvl="1"/>
            <a:r>
              <a:rPr lang="es-ES" dirty="0" err="1"/>
              <a:t>Window</a:t>
            </a:r>
            <a:r>
              <a:rPr lang="es-ES" dirty="0"/>
              <a:t> 2 (≈40 ms)</a:t>
            </a:r>
            <a:endParaRPr lang="en-US" dirty="0"/>
          </a:p>
          <a:p>
            <a:r>
              <a:rPr lang="en-US" b="1" dirty="0"/>
              <a:t>Detect</a:t>
            </a:r>
            <a:r>
              <a:rPr lang="en-US" dirty="0"/>
              <a:t> the hit peak </a:t>
            </a:r>
          </a:p>
          <a:p>
            <a:pPr lvl="1"/>
            <a:r>
              <a:rPr lang="en-US" dirty="0"/>
              <a:t>With an energy level </a:t>
            </a:r>
            <a:r>
              <a:rPr lang="en-US" i="1" dirty="0"/>
              <a:t>threshold</a:t>
            </a:r>
          </a:p>
          <a:p>
            <a:r>
              <a:rPr lang="en-US" b="1" dirty="0"/>
              <a:t>Extract</a:t>
            </a:r>
            <a:r>
              <a:rPr lang="en-US" dirty="0"/>
              <a:t> the push peak</a:t>
            </a:r>
          </a:p>
          <a:p>
            <a:r>
              <a:rPr lang="es-ES" b="1" dirty="0" err="1"/>
              <a:t>Generate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independent</a:t>
            </a:r>
            <a:r>
              <a:rPr lang="es-ES" dirty="0"/>
              <a:t> audio file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each </a:t>
            </a:r>
            <a:r>
              <a:rPr lang="es-ES" dirty="0" err="1"/>
              <a:t>keystroke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8082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Mel Frequency Cepstral Coefficients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(MFCC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/>
              <a:t>Relevant parameters</a:t>
            </a:r>
          </a:p>
          <a:p>
            <a:pPr lvl="1"/>
            <a:r>
              <a:rPr lang="en-US" dirty="0"/>
              <a:t>Frame duration =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ms</a:t>
            </a:r>
          </a:p>
          <a:p>
            <a:pPr lvl="1"/>
            <a:r>
              <a:rPr lang="en-US" dirty="0"/>
              <a:t>Frame shift </a:t>
            </a:r>
            <a:r>
              <a:rPr lang="es-ES" dirty="0"/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2.5 ms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filterbank</a:t>
            </a:r>
            <a:r>
              <a:rPr lang="en-US" dirty="0"/>
              <a:t> channels =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32 channels</a:t>
            </a:r>
          </a:p>
          <a:p>
            <a:pPr lvl="1"/>
            <a:r>
              <a:rPr lang="en-US" dirty="0"/>
              <a:t>Number of cepstral coefficients =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 coefficients</a:t>
            </a:r>
          </a:p>
          <a:p>
            <a:pPr marL="400050"/>
            <a:r>
              <a:rPr lang="es-ES" dirty="0" err="1"/>
              <a:t>Results</a:t>
            </a:r>
            <a:endParaRPr lang="es-ES" dirty="0"/>
          </a:p>
          <a:p>
            <a:pPr marL="800100" lvl="1"/>
            <a:r>
              <a:rPr lang="es-ES" dirty="0"/>
              <a:t>N</a:t>
            </a:r>
            <a:r>
              <a:rPr lang="en-US" dirty="0"/>
              <a:t>umber of frames</a:t>
            </a:r>
            <a:r>
              <a:rPr lang="es-ES" dirty="0"/>
              <a:t>/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peak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14 frames</a:t>
            </a:r>
          </a:p>
          <a:p>
            <a:pPr lvl="1"/>
            <a:r>
              <a:rPr lang="en-US" dirty="0"/>
              <a:t>Feature vector </a:t>
            </a:r>
            <a:r>
              <a:rPr lang="es-ES" dirty="0"/>
              <a:t>=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182 features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peak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1707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Mel Frequency Cepstral Coefficients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(MFCC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F021F4-FB05-40C0-9515-06ACE9C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90" y="1774156"/>
            <a:ext cx="5359499" cy="42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Deep learning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 err="1"/>
              <a:t>Motivation</a:t>
            </a:r>
            <a:endParaRPr lang="es-ES" dirty="0"/>
          </a:p>
          <a:p>
            <a:pPr lvl="1"/>
            <a:r>
              <a:rPr lang="en-GB" dirty="0"/>
              <a:t>Deep learning methods currently outperform other conventional methods</a:t>
            </a:r>
          </a:p>
          <a:p>
            <a:pPr lvl="1"/>
            <a:r>
              <a:rPr lang="en-GB" dirty="0"/>
              <a:t>Easy to implement and modify already existing CNN structures</a:t>
            </a:r>
          </a:p>
          <a:p>
            <a:pPr lvl="1"/>
            <a:r>
              <a:rPr lang="en-GB" dirty="0"/>
              <a:t>Very suited to our problem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3466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Deep learning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n-US" dirty="0"/>
              <a:t>environment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Keras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TensorFlow</a:t>
            </a:r>
            <a:r>
              <a:rPr lang="es-ES" dirty="0"/>
              <a:t> as back </a:t>
            </a:r>
            <a:r>
              <a:rPr lang="es-ES" dirty="0" err="1"/>
              <a:t>end</a:t>
            </a:r>
            <a:endParaRPr lang="es-ES" dirty="0"/>
          </a:p>
          <a:p>
            <a:pPr lvl="1"/>
            <a:r>
              <a:rPr lang="es-ES" dirty="0" err="1"/>
              <a:t>PyCharm</a:t>
            </a:r>
            <a:r>
              <a:rPr lang="es-ES" dirty="0"/>
              <a:t> 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developing</a:t>
            </a:r>
            <a:endParaRPr lang="es-ES" dirty="0"/>
          </a:p>
          <a:p>
            <a:pPr lvl="1"/>
            <a:r>
              <a:rPr lang="es-ES" dirty="0" err="1"/>
              <a:t>Nvidia</a:t>
            </a:r>
            <a:r>
              <a:rPr lang="es-ES" dirty="0"/>
              <a:t> CUDA + </a:t>
            </a:r>
            <a:r>
              <a:rPr lang="es-ES" dirty="0" err="1"/>
              <a:t>cuDNN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dedicated</a:t>
            </a:r>
            <a:r>
              <a:rPr lang="es-ES" dirty="0"/>
              <a:t> GTX 1050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73016"/>
            <a:ext cx="5047208" cy="20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Deep learning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 err="1"/>
              <a:t>Methodology</a:t>
            </a:r>
            <a:endParaRPr lang="es-ES" dirty="0"/>
          </a:p>
          <a:p>
            <a:pPr lvl="1"/>
            <a:r>
              <a:rPr lang="es-ES" b="1" dirty="0" err="1"/>
              <a:t>Segment</a:t>
            </a:r>
            <a:r>
              <a:rPr lang="es-ES" dirty="0"/>
              <a:t> and compute </a:t>
            </a:r>
            <a:r>
              <a:rPr lang="es-ES" dirty="0" err="1"/>
              <a:t>keystroke</a:t>
            </a:r>
            <a:r>
              <a:rPr lang="es-ES" dirty="0"/>
              <a:t> </a:t>
            </a:r>
            <a:r>
              <a:rPr lang="es-ES" dirty="0" err="1"/>
              <a:t>spectrogram</a:t>
            </a:r>
            <a:endParaRPr lang="es-ES" dirty="0"/>
          </a:p>
          <a:p>
            <a:pPr lvl="1"/>
            <a:r>
              <a:rPr lang="es-ES" b="1" dirty="0"/>
              <a:t>Train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CNN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sprectrogram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as input</a:t>
            </a:r>
          </a:p>
          <a:p>
            <a:pPr lvl="1"/>
            <a:r>
              <a:rPr lang="es-ES" b="1" dirty="0"/>
              <a:t>Test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/>
          <a:stretch/>
        </p:blipFill>
        <p:spPr>
          <a:xfrm>
            <a:off x="1691680" y="3390954"/>
            <a:ext cx="6408712" cy="24195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6800" r="12988" b="11121"/>
          <a:stretch/>
        </p:blipFill>
        <p:spPr>
          <a:xfrm>
            <a:off x="534195" y="4672320"/>
            <a:ext cx="1162842" cy="69770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62767" y="4820861"/>
            <a:ext cx="421295" cy="40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/>
          <p:cNvCxnSpPr>
            <a:cxnSpLocks/>
          </p:cNvCxnSpPr>
          <p:nvPr/>
        </p:nvCxnSpPr>
        <p:spPr>
          <a:xfrm flipH="1" flipV="1">
            <a:off x="962767" y="4820861"/>
            <a:ext cx="752415" cy="9089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CD7DFF7-8B25-476C-BA67-775D5B7326D5}"/>
              </a:ext>
            </a:extLst>
          </p:cNvPr>
          <p:cNvCxnSpPr>
            <a:cxnSpLocks/>
          </p:cNvCxnSpPr>
          <p:nvPr/>
        </p:nvCxnSpPr>
        <p:spPr>
          <a:xfrm flipH="1" flipV="1">
            <a:off x="962767" y="5238698"/>
            <a:ext cx="771541" cy="185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Deep learning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drawbacks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small</a:t>
            </a:r>
            <a:endParaRPr lang="es-ES" dirty="0"/>
          </a:p>
          <a:p>
            <a:pPr lvl="2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to </a:t>
            </a:r>
            <a:r>
              <a:rPr lang="es-ES" dirty="0" err="1"/>
              <a:t>train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properely</a:t>
            </a:r>
            <a:endParaRPr lang="es-ES" dirty="0"/>
          </a:p>
          <a:p>
            <a:pPr lvl="1"/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power</a:t>
            </a:r>
            <a:endParaRPr lang="es-ES" dirty="0"/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requiere more </a:t>
            </a:r>
            <a:r>
              <a:rPr lang="es-ES" dirty="0" err="1"/>
              <a:t>powerful</a:t>
            </a:r>
            <a:r>
              <a:rPr lang="es-ES" dirty="0"/>
              <a:t> servers</a:t>
            </a:r>
          </a:p>
          <a:p>
            <a:pPr lvl="1"/>
            <a:r>
              <a:rPr lang="es-ES" dirty="0" err="1"/>
              <a:t>Spectrogram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enough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5893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METHODOLOGY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SVM </a:t>
            </a:r>
            <a:r>
              <a:rPr lang="es-ES" dirty="0"/>
              <a:t>(</a:t>
            </a:r>
            <a:r>
              <a:rPr lang="es-ES" i="1" dirty="0" err="1"/>
              <a:t>Support</a:t>
            </a:r>
            <a:r>
              <a:rPr lang="es-ES" i="1" dirty="0"/>
              <a:t> Vector Machine</a:t>
            </a:r>
            <a:r>
              <a:rPr lang="es-ES" dirty="0"/>
              <a:t>) script</a:t>
            </a:r>
            <a:r>
              <a:rPr lang="es-ES" b="1" dirty="0"/>
              <a:t> </a:t>
            </a:r>
          </a:p>
          <a:p>
            <a:r>
              <a:rPr lang="es-ES" dirty="0" err="1"/>
              <a:t>Advantages</a:t>
            </a:r>
            <a:endParaRPr lang="es-ES" dirty="0"/>
          </a:p>
          <a:p>
            <a:pPr lvl="1"/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requiere </a:t>
            </a:r>
            <a:r>
              <a:rPr lang="es-ES" dirty="0" err="1"/>
              <a:t>extensive</a:t>
            </a:r>
            <a:r>
              <a:rPr lang="es-ES" dirty="0"/>
              <a:t> </a:t>
            </a:r>
            <a:r>
              <a:rPr lang="es-ES" dirty="0" err="1"/>
              <a:t>amount</a:t>
            </a:r>
            <a:r>
              <a:rPr lang="es-ES" dirty="0"/>
              <a:t> of data</a:t>
            </a:r>
          </a:p>
          <a:p>
            <a:pPr lvl="1"/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lang="es-ES" dirty="0"/>
          </a:p>
          <a:p>
            <a:pPr lvl="1"/>
            <a:r>
              <a:rPr lang="es-ES" dirty="0"/>
              <a:t>Easy </a:t>
            </a:r>
            <a:r>
              <a:rPr lang="es-ES" dirty="0" err="1"/>
              <a:t>to</a:t>
            </a:r>
            <a:r>
              <a:rPr lang="es-ES" dirty="0"/>
              <a:t> set up and configure</a:t>
            </a:r>
          </a:p>
          <a:p>
            <a:r>
              <a:rPr lang="es-ES" dirty="0"/>
              <a:t>Will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classification</a:t>
            </a:r>
            <a:r>
              <a:rPr lang="es-ES" b="1" dirty="0"/>
              <a:t> </a:t>
            </a:r>
            <a:r>
              <a:rPr lang="es-ES" b="1" dirty="0" err="1"/>
              <a:t>accuracy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each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1"/>
            <a:r>
              <a:rPr lang="es-ES" b="1" dirty="0" err="1"/>
              <a:t>Correct</a:t>
            </a:r>
            <a:r>
              <a:rPr lang="es-ES" b="1" dirty="0"/>
              <a:t> </a:t>
            </a:r>
            <a:r>
              <a:rPr lang="es-ES" b="1" dirty="0" err="1"/>
              <a:t>rate</a:t>
            </a:r>
            <a:r>
              <a:rPr lang="es-ES" b="1" dirty="0"/>
              <a:t> </a:t>
            </a:r>
            <a:r>
              <a:rPr lang="es-ES" dirty="0" err="1"/>
              <a:t>parameter</a:t>
            </a:r>
            <a:endParaRPr lang="es-ES" dirty="0"/>
          </a:p>
          <a:p>
            <a:pPr lvl="2"/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endParaRPr lang="es-ES" dirty="0"/>
          </a:p>
          <a:p>
            <a:pPr marL="1371600" lvl="3" indent="0">
              <a:buNone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SVM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0F1A8E41-8011-485B-B29A-618A4C58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8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Work </a:t>
            </a:r>
            <a:r>
              <a:rPr lang="en-US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</a:t>
            </a:r>
          </a:p>
          <a:p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9560D2-6834-4CE6-850B-22C897F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7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2245990" cy="23367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Motivation</a:t>
            </a:r>
            <a:endParaRPr lang="es-ES" dirty="0"/>
          </a:p>
          <a:p>
            <a:pPr lvl="1"/>
            <a:r>
              <a:rPr lang="en-US" dirty="0"/>
              <a:t>Show the viability to separate the different key sounds using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unsupervised methods</a:t>
            </a:r>
            <a:r>
              <a:rPr lang="en-US" dirty="0"/>
              <a:t>.</a:t>
            </a:r>
          </a:p>
          <a:p>
            <a:pPr lvl="1"/>
            <a:endParaRPr lang="es-ES" dirty="0"/>
          </a:p>
          <a:p>
            <a:pPr marL="2286000" lvl="5" indent="0">
              <a:buNone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  (Key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association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using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Language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models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30050" r="2750" b="30050"/>
          <a:stretch/>
        </p:blipFill>
        <p:spPr>
          <a:xfrm>
            <a:off x="4296524" y="3366031"/>
            <a:ext cx="3445014" cy="145456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483768" y="3501008"/>
            <a:ext cx="1944216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699792" y="4221088"/>
            <a:ext cx="2592288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051720" y="4383674"/>
            <a:ext cx="3672408" cy="26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</a:t>
            </a:r>
          </a:p>
          <a:p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E5DCB9-AD51-4BEB-810D-ADA6840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5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244A-E3A2-4ECB-B251-81F7F5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DE090-0FC6-42FA-95C4-0A4CF122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so far</a:t>
            </a:r>
          </a:p>
          <a:p>
            <a:pPr lvl="1"/>
            <a:r>
              <a:rPr lang="en-US" dirty="0"/>
              <a:t>Full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generation</a:t>
            </a:r>
            <a:r>
              <a:rPr lang="en-US" dirty="0"/>
              <a:t>: Over 2500 labeled keystroke recordings</a:t>
            </a:r>
          </a:p>
          <a:p>
            <a:pPr lvl="1"/>
            <a:r>
              <a:rPr lang="en-US" dirty="0"/>
              <a:t>Automatic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segmentation</a:t>
            </a:r>
            <a:r>
              <a:rPr lang="en-US" dirty="0"/>
              <a:t> script</a:t>
            </a:r>
          </a:p>
          <a:p>
            <a:pPr lvl="1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FCC </a:t>
            </a:r>
            <a:r>
              <a:rPr lang="en-US" dirty="0"/>
              <a:t>algorithm</a:t>
            </a:r>
          </a:p>
          <a:p>
            <a:pPr lvl="1"/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Keras+CUDA+cuDNN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environment configuration</a:t>
            </a:r>
          </a:p>
          <a:p>
            <a:pPr lvl="1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GB" dirty="0"/>
              <a:t> algorithm development</a:t>
            </a:r>
            <a:endParaRPr lang="es-ES" dirty="0"/>
          </a:p>
          <a:p>
            <a:r>
              <a:rPr lang="es-ES" dirty="0" err="1"/>
              <a:t>Pending</a:t>
            </a:r>
            <a:endParaRPr lang="es-ES" dirty="0"/>
          </a:p>
          <a:p>
            <a:pPr lvl="1"/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i="1" dirty="0"/>
              <a:t>SVM</a:t>
            </a:r>
            <a:r>
              <a:rPr lang="es-ES" dirty="0"/>
              <a:t>)</a:t>
            </a:r>
          </a:p>
          <a:p>
            <a:pPr lvl="1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/>
              <a:t>CNN </a:t>
            </a:r>
            <a:r>
              <a:rPr lang="es-ES" dirty="0"/>
              <a:t>and </a:t>
            </a:r>
            <a:r>
              <a:rPr lang="es-ES" dirty="0" err="1"/>
              <a:t>evaluate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lvl="1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real data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5E684-7A7A-40ED-85C2-C040BB3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7C761B-721E-427E-936B-4779AC34D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ork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Bibliography</a:t>
            </a:r>
          </a:p>
          <a:p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FA337-890C-4CAE-AD8F-D0485EF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8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3DF88-179F-4134-B236-D14E06B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1BC4B-1859-4839-9337-759ABD80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Zhuang, Li, Feng Zhou, and J. Doug </a:t>
            </a:r>
            <a:r>
              <a:rPr lang="en-GB" sz="1800" dirty="0" err="1"/>
              <a:t>Tygar</a:t>
            </a:r>
            <a:r>
              <a:rPr lang="en-GB" sz="1800" dirty="0"/>
              <a:t>. "Keyboard acoustic emanations revisited." </a:t>
            </a:r>
            <a:r>
              <a:rPr lang="en-GB" sz="1800" i="1" dirty="0"/>
              <a:t>ACM Transactions on Information and System Security (TISSEC)</a:t>
            </a:r>
            <a:r>
              <a:rPr lang="en-GB" sz="1800" dirty="0"/>
              <a:t> 13.1 (2009): 3.</a:t>
            </a:r>
          </a:p>
          <a:p>
            <a:r>
              <a:rPr lang="en-GB" sz="1800" dirty="0" err="1"/>
              <a:t>Calinski</a:t>
            </a:r>
            <a:r>
              <a:rPr lang="en-GB" sz="1800" dirty="0"/>
              <a:t>, T., and J. </a:t>
            </a:r>
            <a:r>
              <a:rPr lang="en-GB" sz="1800" dirty="0" err="1"/>
              <a:t>Harabasz</a:t>
            </a:r>
            <a:r>
              <a:rPr lang="en-GB" sz="1800" dirty="0"/>
              <a:t>. "A dendrite method for cluster analysis." </a:t>
            </a:r>
            <a:r>
              <a:rPr lang="en-GB" sz="1800" i="1" dirty="0"/>
              <a:t>Communications in Statistics</a:t>
            </a:r>
            <a:r>
              <a:rPr lang="en-GB" sz="1800" dirty="0"/>
              <a:t>. Vol. 3, No. 1, 1974, pp. 1–27. </a:t>
            </a:r>
          </a:p>
          <a:p>
            <a:r>
              <a:rPr lang="en-GB" sz="1800" dirty="0" err="1"/>
              <a:t>Simonyan</a:t>
            </a:r>
            <a:r>
              <a:rPr lang="en-GB" sz="1800" dirty="0"/>
              <a:t>, Karen, and Andrew Zisserman. "Very deep convolutional networks for large-scale image recognition." </a:t>
            </a:r>
            <a:r>
              <a:rPr lang="en-GB" sz="1800" i="1" dirty="0" err="1"/>
              <a:t>arXiv</a:t>
            </a:r>
            <a:r>
              <a:rPr lang="en-GB" sz="1800" i="1" dirty="0"/>
              <a:t> preprint arXiv:1409.1556 </a:t>
            </a:r>
            <a:r>
              <a:rPr lang="en-GB" sz="1800" dirty="0"/>
              <a:t>(2014). </a:t>
            </a:r>
          </a:p>
          <a:p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1B5256-D6DA-4F94-AD63-3B42E580B2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84649-5386-447B-B754-78A67997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0" y="217786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 FOR </a:t>
            </a:r>
          </a:p>
          <a:p>
            <a:pPr algn="ctr"/>
            <a:r>
              <a:rPr lang="es-E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73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72F8A-E795-4495-BCB9-19D40ED5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B5981-CFAA-4BFE-8777-23FD1A8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2108"/>
            <a:ext cx="8208912" cy="42471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Study of </a:t>
            </a:r>
            <a:r>
              <a:rPr lang="en-US" b="1" dirty="0"/>
              <a:t>privacy</a:t>
            </a:r>
            <a:r>
              <a:rPr lang="en-US" dirty="0"/>
              <a:t> and </a:t>
            </a:r>
            <a:r>
              <a:rPr lang="en-US" b="1" dirty="0"/>
              <a:t>security</a:t>
            </a:r>
            <a:r>
              <a:rPr lang="en-US" dirty="0"/>
              <a:t> in communications</a:t>
            </a:r>
          </a:p>
          <a:p>
            <a:pPr lvl="1" algn="just"/>
            <a:r>
              <a:rPr lang="en-US" dirty="0"/>
              <a:t>To know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vulnerability</a:t>
            </a:r>
            <a:r>
              <a:rPr lang="en-US" dirty="0"/>
              <a:t> of the system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Progress in the field of </a:t>
            </a:r>
            <a:r>
              <a:rPr lang="en-US" b="1" dirty="0"/>
              <a:t>pattern recognition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related to sounds</a:t>
            </a:r>
          </a:p>
          <a:p>
            <a:pPr lvl="1" algn="just"/>
            <a:r>
              <a:rPr lang="en-US" dirty="0"/>
              <a:t>Guess written text through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sound of a keyboard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747222-9EF7-420C-B7F2-9AD14200DC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22D3877-AF80-4B10-BEBB-14366C2C315C}"/>
              </a:ext>
            </a:extLst>
          </p:cNvPr>
          <p:cNvSpPr txBox="1">
            <a:spLocks/>
          </p:cNvSpPr>
          <p:nvPr/>
        </p:nvSpPr>
        <p:spPr>
          <a:xfrm>
            <a:off x="467544" y="3429000"/>
            <a:ext cx="820891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1E99BE-88F5-44F2-8AC5-D0E1658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54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72F8A-E795-4495-BCB9-19D40ED5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B5981-CFAA-4BFE-8777-23FD1A8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2108"/>
            <a:ext cx="8208912" cy="4175124"/>
          </a:xfrm>
        </p:spPr>
        <p:txBody>
          <a:bodyPr>
            <a:normAutofit/>
          </a:bodyPr>
          <a:lstStyle/>
          <a:p>
            <a:r>
              <a:rPr lang="en-US" b="1" dirty="0"/>
              <a:t>Generate</a:t>
            </a:r>
            <a:r>
              <a:rPr lang="en-US" dirty="0"/>
              <a:t> a reliable database</a:t>
            </a:r>
          </a:p>
          <a:p>
            <a:pPr lvl="1"/>
            <a:r>
              <a:rPr lang="en-US" dirty="0"/>
              <a:t>Under controlled conditions </a:t>
            </a:r>
          </a:p>
          <a:p>
            <a:r>
              <a:rPr lang="en-US" b="1" dirty="0"/>
              <a:t>Extract</a:t>
            </a:r>
            <a:r>
              <a:rPr lang="en-US" dirty="0"/>
              <a:t> features from the keystroke sounds</a:t>
            </a:r>
          </a:p>
          <a:p>
            <a:pPr lvl="1"/>
            <a:r>
              <a:rPr lang="en-US" dirty="0"/>
              <a:t>Identify each sound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reliably</a:t>
            </a:r>
          </a:p>
          <a:p>
            <a:r>
              <a:rPr lang="en-US" b="1" dirty="0"/>
              <a:t>Compare</a:t>
            </a:r>
            <a:r>
              <a:rPr lang="en-US" dirty="0"/>
              <a:t> the effectiveness of several methods</a:t>
            </a:r>
          </a:p>
          <a:p>
            <a:pPr lvl="1"/>
            <a:r>
              <a:rPr lang="en-US" dirty="0"/>
              <a:t>Classify the extracted information through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</a:t>
            </a:r>
          </a:p>
          <a:p>
            <a:r>
              <a:rPr lang="es-ES" b="1" dirty="0"/>
              <a:t>T</a:t>
            </a:r>
            <a:r>
              <a:rPr lang="en-US" b="1" dirty="0"/>
              <a:t>est </a:t>
            </a:r>
            <a:r>
              <a:rPr lang="en-US" dirty="0"/>
              <a:t>clustering techniques</a:t>
            </a:r>
            <a:endParaRPr lang="es-ES" b="1" dirty="0"/>
          </a:p>
          <a:p>
            <a:pPr lvl="1"/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nsupervised mapping</a:t>
            </a:r>
            <a:r>
              <a:rPr lang="en-US" i="1" dirty="0"/>
              <a:t> </a:t>
            </a:r>
            <a:r>
              <a:rPr lang="en-US" dirty="0"/>
              <a:t>on the best extracted features</a:t>
            </a:r>
          </a:p>
          <a:p>
            <a:pPr lvl="1"/>
            <a:r>
              <a:rPr lang="en-US" dirty="0"/>
              <a:t>Map sounds to keys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A747222-9EF7-420C-B7F2-9AD14200DC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n-US" dirty="0"/>
              <a:t>bjectives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22D3877-AF80-4B10-BEBB-14366C2C315C}"/>
              </a:ext>
            </a:extLst>
          </p:cNvPr>
          <p:cNvSpPr txBox="1">
            <a:spLocks/>
          </p:cNvSpPr>
          <p:nvPr/>
        </p:nvSpPr>
        <p:spPr>
          <a:xfrm>
            <a:off x="467544" y="3429000"/>
            <a:ext cx="820891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1E99BE-88F5-44F2-8AC5-D0E1658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2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Sound of a Keystroke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Previous studies</a:t>
            </a:r>
          </a:p>
          <a:p>
            <a:pPr lvl="2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</a:t>
            </a:r>
          </a:p>
          <a:p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C4232C-6BD2-4CBA-B346-D24A3E55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4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BCEB-3B5B-438D-AE80-E8D171E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AC04C-5428-402A-AD21-49183BF2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Push peak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Touch peak + Hit peak</a:t>
            </a:r>
          </a:p>
          <a:p>
            <a:r>
              <a:rPr lang="es-ES" dirty="0"/>
              <a:t>R</a:t>
            </a:r>
            <a:r>
              <a:rPr lang="en-US" dirty="0"/>
              <a:t>elease peak</a:t>
            </a:r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Keystroke ≈ 100ms</a:t>
            </a:r>
          </a:p>
          <a:p>
            <a:pPr lvl="1"/>
            <a:r>
              <a:rPr lang="en-US" dirty="0"/>
              <a:t>Push peak </a:t>
            </a:r>
            <a:r>
              <a:rPr lang="es-ES" dirty="0"/>
              <a:t>≈ 40ms</a:t>
            </a:r>
            <a:endParaRPr lang="en-US" dirty="0"/>
          </a:p>
          <a:p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499AC-5331-4DF3-B922-2D9161CCC6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Sound of a Keystroke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75CFE3-25B9-48B0-95B9-531E91B6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03" y="2492896"/>
            <a:ext cx="4451484" cy="3327141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4591A4-AEBE-435F-B4BE-7865944E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3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BCEB-3B5B-438D-AE80-E8D171E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499AC-5331-4DF3-B922-2D9161CCC6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4591A4-AEBE-435F-B4BE-7865944E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CC84690-86D4-435B-8182-C2410E66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680520"/>
          </a:xfrm>
        </p:spPr>
        <p:txBody>
          <a:bodyPr/>
          <a:lstStyle/>
          <a:p>
            <a:r>
              <a:rPr lang="en-US" dirty="0"/>
              <a:t>Best</a:t>
            </a:r>
            <a:r>
              <a:rPr lang="es-ES" dirty="0"/>
              <a:t> </a:t>
            </a:r>
            <a:r>
              <a:rPr lang="en-US" dirty="0"/>
              <a:t>criterion:</a:t>
            </a:r>
          </a:p>
          <a:p>
            <a:pPr lvl="1"/>
            <a:r>
              <a:rPr lang="en-US" dirty="0"/>
              <a:t>Feature Extraction</a:t>
            </a:r>
          </a:p>
          <a:p>
            <a:pPr lvl="2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Cepstrum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classification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1953D9-E69D-43B7-BC39-B1C792549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91"/>
          <a:stretch/>
        </p:blipFill>
        <p:spPr>
          <a:xfrm>
            <a:off x="1406670" y="3608735"/>
            <a:ext cx="6330659" cy="23042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CE53D4C-7926-41F8-8E18-D16D129B1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3" t="51273" r="23969" b="6211"/>
          <a:stretch/>
        </p:blipFill>
        <p:spPr>
          <a:xfrm>
            <a:off x="4572000" y="1197320"/>
            <a:ext cx="3240360" cy="230311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64126B3-3193-46E6-BB0D-5BEAD1F7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77" y="3330131"/>
            <a:ext cx="554219" cy="20723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BCB22E5-DECA-4865-8047-F369CFFA9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77" y="3522204"/>
            <a:ext cx="920486" cy="221687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CEFD0C6-3661-454F-9C06-5EB55FEC0C75}"/>
              </a:ext>
            </a:extLst>
          </p:cNvPr>
          <p:cNvCxnSpPr>
            <a:cxnSpLocks/>
          </p:cNvCxnSpPr>
          <p:nvPr/>
        </p:nvCxnSpPr>
        <p:spPr>
          <a:xfrm>
            <a:off x="1331640" y="3861048"/>
            <a:ext cx="0" cy="1800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4FBDAD-0244-44E2-A7BE-E207B35261A7}"/>
              </a:ext>
            </a:extLst>
          </p:cNvPr>
          <p:cNvSpPr txBox="1"/>
          <p:nvPr/>
        </p:nvSpPr>
        <p:spPr>
          <a:xfrm rot="16200000">
            <a:off x="96114" y="4474017"/>
            <a:ext cx="200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Recognition rate</a:t>
            </a:r>
          </a:p>
        </p:txBody>
      </p:sp>
    </p:spTree>
    <p:extLst>
      <p:ext uri="{BB962C8B-B14F-4D97-AF65-F5344CB8AC3E}">
        <p14:creationId xmlns:p14="http://schemas.microsoft.com/office/powerpoint/2010/main" val="38936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015AF-E4A9-4061-AD6E-E7D855A7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D3FBE-A416-498C-8040-587CC826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Keyboard</a:t>
            </a:r>
          </a:p>
          <a:p>
            <a:pPr lvl="1"/>
            <a:r>
              <a:rPr lang="en-US" i="1" dirty="0"/>
              <a:t>Logitech K120</a:t>
            </a:r>
          </a:p>
          <a:p>
            <a:r>
              <a:rPr lang="en-US" dirty="0"/>
              <a:t>Microphone</a:t>
            </a:r>
          </a:p>
          <a:p>
            <a:pPr lvl="1"/>
            <a:r>
              <a:rPr lang="en-US" i="1" dirty="0"/>
              <a:t>Shure SM58</a:t>
            </a:r>
          </a:p>
          <a:p>
            <a:r>
              <a:rPr lang="en-US" dirty="0"/>
              <a:t>Audio interface</a:t>
            </a:r>
          </a:p>
          <a:p>
            <a:pPr lvl="1"/>
            <a:r>
              <a:rPr lang="en-US" i="1" dirty="0" err="1"/>
              <a:t>Focusrite</a:t>
            </a:r>
            <a:r>
              <a:rPr lang="en-US" i="1" dirty="0"/>
              <a:t> Scarlett</a:t>
            </a:r>
          </a:p>
          <a:p>
            <a:r>
              <a:rPr lang="en-US" dirty="0"/>
              <a:t>Laptop</a:t>
            </a:r>
          </a:p>
          <a:p>
            <a:pPr lvl="1"/>
            <a:r>
              <a:rPr lang="en-US" i="1" dirty="0"/>
              <a:t>MacBook Pro</a:t>
            </a:r>
          </a:p>
          <a:p>
            <a:r>
              <a:rPr lang="en-US" dirty="0"/>
              <a:t>Recording software</a:t>
            </a:r>
          </a:p>
          <a:p>
            <a:pPr lvl="1"/>
            <a:r>
              <a:rPr lang="en-US" i="1" dirty="0"/>
              <a:t>Logic Pro 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415EEE-91D0-4C77-A96B-5481C58A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4F8319A-632B-4F39-B188-1A37529C9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Database generation</a:t>
            </a:r>
          </a:p>
        </p:txBody>
      </p:sp>
      <p:pic>
        <p:nvPicPr>
          <p:cNvPr id="6" name="Picture 3" descr="IMG_1490.jpg">
            <a:extLst>
              <a:ext uri="{FF2B5EF4-FFF2-40B4-BE49-F238E27FC236}">
                <a16:creationId xmlns:a16="http://schemas.microsoft.com/office/drawing/2014/main" id="{CE4F4B2D-6B98-4E02-A172-440D2ACB4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02" y="1956024"/>
            <a:ext cx="4600009" cy="34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5594-A035-41F8-8D1F-8C5665DB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1BDF9-80DF-47F3-BAE4-82179E8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4680520"/>
          </a:xfrm>
        </p:spPr>
        <p:txBody>
          <a:bodyPr/>
          <a:lstStyle/>
          <a:p>
            <a:r>
              <a:rPr lang="en-US" dirty="0"/>
              <a:t>For Method 1 (feature extraction with </a:t>
            </a:r>
            <a:r>
              <a:rPr lang="en-US" b="1" dirty="0"/>
              <a:t>MFCC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(A, C, R, M, O, Space, Return)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 100 </a:t>
            </a:r>
            <a:r>
              <a:rPr lang="en-US" dirty="0"/>
              <a:t>each one</a:t>
            </a:r>
          </a:p>
          <a:p>
            <a:pPr lvl="1"/>
            <a:r>
              <a:rPr lang="en-US" dirty="0"/>
              <a:t>Test words (CAMA, MARCO ROMA</a:t>
            </a:r>
            <a:r>
              <a:rPr lang="es-ES" dirty="0"/>
              <a:t>)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 15 </a:t>
            </a:r>
            <a:r>
              <a:rPr lang="es-ES" dirty="0"/>
              <a:t>each one</a:t>
            </a:r>
            <a:endParaRPr lang="en-US" b="1" dirty="0"/>
          </a:p>
          <a:p>
            <a:pPr lvl="1"/>
            <a:endParaRPr lang="es-ES" dirty="0"/>
          </a:p>
          <a:p>
            <a:r>
              <a:rPr lang="es-ES" dirty="0"/>
              <a:t>F</a:t>
            </a:r>
            <a:r>
              <a:rPr lang="en-US" dirty="0"/>
              <a:t>or Method 2 (feature extraction with </a:t>
            </a:r>
            <a:r>
              <a:rPr lang="en-US" b="1" dirty="0"/>
              <a:t>Deep Learning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2000</a:t>
            </a:r>
            <a:r>
              <a:rPr lang="en-US" dirty="0"/>
              <a:t> mixed keystrokes for keys A and L</a:t>
            </a:r>
          </a:p>
          <a:p>
            <a:pPr lvl="1"/>
            <a:r>
              <a:rPr lang="en-US" dirty="0"/>
              <a:t> A Wikipedia text of about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200</a:t>
            </a:r>
            <a:r>
              <a:rPr lang="en-US" dirty="0"/>
              <a:t> words</a:t>
            </a:r>
          </a:p>
          <a:p>
            <a:pPr lvl="1"/>
            <a:endParaRPr lang="es-ES" dirty="0"/>
          </a:p>
          <a:p>
            <a:r>
              <a:rPr lang="es-ES" dirty="0" err="1"/>
              <a:t>Sampling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44,1 kHz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963149-5ED4-4E74-848A-A649603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26944EE-8D19-4E49-A7EA-F74EFF9C9A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Database generation</a:t>
            </a:r>
          </a:p>
        </p:txBody>
      </p:sp>
    </p:spTree>
    <p:extLst>
      <p:ext uri="{BB962C8B-B14F-4D97-AF65-F5344CB8AC3E}">
        <p14:creationId xmlns:p14="http://schemas.microsoft.com/office/powerpoint/2010/main" val="12607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7D7D7D"/>
      </a:dk1>
      <a:lt1>
        <a:sysClr val="window" lastClr="FFFFFF"/>
      </a:lt1>
      <a:dk2>
        <a:srgbClr val="6F29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ente TFG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777</Words>
  <Application>Microsoft Office PowerPoint</Application>
  <PresentationFormat>Presentación en pantalla (4:3)</PresentationFormat>
  <Paragraphs>215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Courier New</vt:lpstr>
      <vt:lpstr>Wingdings</vt:lpstr>
      <vt:lpstr>Tema de Office</vt:lpstr>
      <vt:lpstr>Authors Carlos Arenas Gallego Daniel Muñoz Puerta Oriol Vila Clarà </vt:lpstr>
      <vt:lpstr>INDEX</vt:lpstr>
      <vt:lpstr>PROJECT OVERVIEW</vt:lpstr>
      <vt:lpstr>PROJECT OVERVIEW</vt:lpstr>
      <vt:lpstr>INDEX</vt:lpstr>
      <vt:lpstr>CONTEXT</vt:lpstr>
      <vt:lpstr>CONTEXT</vt:lpstr>
      <vt:lpstr>CONTEXT</vt:lpstr>
      <vt:lpstr>CONTEXT</vt:lpstr>
      <vt:lpstr>INDEX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INDEX</vt:lpstr>
      <vt:lpstr>WORK PLAN</vt:lpstr>
      <vt:lpstr>INDEX</vt:lpstr>
      <vt:lpstr>BIBLIOGRAPHY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Arenas</dc:creator>
  <cp:lastModifiedBy>Carlos</cp:lastModifiedBy>
  <cp:revision>468</cp:revision>
  <dcterms:created xsi:type="dcterms:W3CDTF">2016-07-12T21:30:12Z</dcterms:created>
  <dcterms:modified xsi:type="dcterms:W3CDTF">2017-05-27T07:47:43Z</dcterms:modified>
</cp:coreProperties>
</file>