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PT Sans Narrow"/>
      <p:regular r:id="rId47"/>
      <p:bold r:id="rId48"/>
    </p:embeddedFont>
    <p:embeddedFont>
      <p:font typeface="Oswald Light"/>
      <p:regular r:id="rId49"/>
      <p:bold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Narrow-bold.fntdata"/><Relationship Id="rId47" Type="http://schemas.openxmlformats.org/officeDocument/2006/relationships/font" Target="fonts/PTSansNarrow-regular.fntdata"/><Relationship Id="rId49" Type="http://schemas.openxmlformats.org/officeDocument/2006/relationships/font" Target="fonts/Oswald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font" Target="fonts/OswaldLight-bold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c723ae4e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c723ae4e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cdf5174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2cdf5174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e327e3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2e327e3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e327e3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2e327e3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e327e3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2e327e3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e327e3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e327e3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e327e3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2e327e3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e327e31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e327e31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2e327e3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2e327e3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2e327e3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2e327e3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dc723ae4e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dc723ae4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5d0139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5d0139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2ff40a1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2ff40a1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2ff40a1d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2ff40a1d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2ff40a1d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2ff40a1d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2ff40a1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2ff40a1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dc723ae4e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dc723ae4e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1587b10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1587b10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35d013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35d013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35d0139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35d0139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dc723ae4e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dc723ae4e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2e327e3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2e327e3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dc723ae4e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dc723ae4e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2ff40a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2ff40a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2ff40a1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2ff40a1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2ff40a1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2ff40a1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2ff40a1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2ff40a1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2ff40a1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2ff40a1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2e327e3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2e327e3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2ff40a1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2ff40a1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2ff40a1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2ff40a1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2ff40a1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2ff40a1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2ff40a1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2ff40a1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c723ae4e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dc723ae4e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35d013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35d013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35d0139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35d0139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dc723ae4e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dc723ae4e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c723ae4e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c723ae4e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8c35b7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8c35b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cdf51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cdf51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cdf517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cdf517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3"/>
          <p:cNvGrpSpPr/>
          <p:nvPr/>
        </p:nvGrpSpPr>
        <p:grpSpPr>
          <a:xfrm>
            <a:off x="3044700" y="1384887"/>
            <a:ext cx="3054600" cy="2373725"/>
            <a:chOff x="3044700" y="1444255"/>
            <a:chExt cx="3054600" cy="2373725"/>
          </a:xfrm>
        </p:grpSpPr>
        <p:sp>
          <p:nvSpPr>
            <p:cNvPr id="68" name="Google Shape;68;p13"/>
            <p:cNvSpPr txBox="1"/>
            <p:nvPr/>
          </p:nvSpPr>
          <p:spPr>
            <a:xfrm>
              <a:off x="3044700" y="1444255"/>
              <a:ext cx="3054600" cy="15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4000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Automated builds </a:t>
              </a:r>
              <a:r>
                <a:rPr lang="ca" sz="4000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CI + CD</a:t>
              </a:r>
              <a:endParaRPr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3044700" y="3116580"/>
              <a:ext cx="30546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ca" sz="1800">
                  <a:solidFill>
                    <a:schemeClr val="lt1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Carlos Arnau</a:t>
              </a:r>
              <a:endParaRPr sz="18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</p:grpSp>
      <p:cxnSp>
        <p:nvCxnSpPr>
          <p:cNvPr id="70" name="Google Shape;70;p13"/>
          <p:cNvCxnSpPr/>
          <p:nvPr/>
        </p:nvCxnSpPr>
        <p:spPr>
          <a:xfrm rot="10800000">
            <a:off x="6900258" y="3753402"/>
            <a:ext cx="0" cy="1138500"/>
          </a:xfrm>
          <a:prstGeom prst="straightConnector1">
            <a:avLst/>
          </a:prstGeom>
          <a:noFill/>
          <a:ln cap="flat" cmpd="sng" w="38100">
            <a:solidFill>
              <a:srgbClr val="161B2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6900271" y="3753414"/>
            <a:ext cx="0" cy="1138500"/>
          </a:xfrm>
          <a:prstGeom prst="straightConnector1">
            <a:avLst/>
          </a:prstGeom>
          <a:noFill/>
          <a:ln cap="flat" cmpd="sng" w="38100">
            <a:solidFill>
              <a:srgbClr val="1F6F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2243774" y="250994"/>
            <a:ext cx="0" cy="1138500"/>
          </a:xfrm>
          <a:prstGeom prst="straightConnector1">
            <a:avLst/>
          </a:prstGeom>
          <a:noFill/>
          <a:ln cap="flat" cmpd="sng" w="38100">
            <a:solidFill>
              <a:srgbClr val="1F6F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 rot="10800000">
            <a:off x="2243787" y="250982"/>
            <a:ext cx="0" cy="1138500"/>
          </a:xfrm>
          <a:prstGeom prst="straightConnector1">
            <a:avLst/>
          </a:prstGeom>
          <a:noFill/>
          <a:ln cap="flat" cmpd="sng" w="38100">
            <a:solidFill>
              <a:srgbClr val="161B2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rot="5400000">
            <a:off x="4519650" y="-4519650"/>
            <a:ext cx="1047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 rot="5400000">
            <a:off x="4471950" y="-4471950"/>
            <a:ext cx="2001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83124"/>
          <a:stretch/>
        </p:blipFill>
        <p:spPr>
          <a:xfrm>
            <a:off x="0" y="4307501"/>
            <a:ext cx="9144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 rot="5400000">
            <a:off x="4510050" y="-4510050"/>
            <a:ext cx="1239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7601" cy="457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-1" l="0" r="0" t="85082"/>
          <a:stretch/>
        </p:blipFill>
        <p:spPr>
          <a:xfrm>
            <a:off x="0" y="4382381"/>
            <a:ext cx="9147601" cy="68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 rot="5400000">
            <a:off x="4520850" y="-4520850"/>
            <a:ext cx="1023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 rot="5400000">
            <a:off x="4510050" y="-4510050"/>
            <a:ext cx="1239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 rot="5400000">
            <a:off x="4491000" y="-4491000"/>
            <a:ext cx="162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7601" cy="457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85914"/>
          <a:stretch/>
        </p:blipFill>
        <p:spPr>
          <a:xfrm>
            <a:off x="0" y="4420482"/>
            <a:ext cx="9147601" cy="6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 rot="5400000">
            <a:off x="4491000" y="-4491000"/>
            <a:ext cx="162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90000"/>
            <a:ext cx="9144000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 rot="5400000">
            <a:off x="4476750" y="-4476750"/>
            <a:ext cx="1905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/>
          <p:nvPr/>
        </p:nvSpPr>
        <p:spPr>
          <a:xfrm rot="-5400000">
            <a:off x="1240200" y="3812625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 rot="5400000">
            <a:off x="7813800" y="-1240200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0" y="2572419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 rot="10800000">
            <a:off x="9054000" y="0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2013600" y="1652100"/>
            <a:ext cx="5116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How to write Scripts</a:t>
            </a:r>
            <a:endParaRPr sz="4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 to CI and CD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Automatic builds with GitHub Actions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write scripts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Automatic upload to GitHub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Automatic builds and notifications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ca" sz="304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Table of contents</a:t>
            </a:r>
            <a:endParaRPr b="0" sz="304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1" name="Google Shape;81;p14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450" y="2895600"/>
            <a:ext cx="30099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00" y="90000"/>
            <a:ext cx="9147601" cy="456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533" l="0" r="0" t="90235"/>
          <a:stretch/>
        </p:blipFill>
        <p:spPr>
          <a:xfrm>
            <a:off x="0" y="4636869"/>
            <a:ext cx="9147601" cy="4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5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59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 rotWithShape="1">
          <a:blip r:embed="rId4">
            <a:alphaModFix/>
          </a:blip>
          <a:srcRect b="0" l="0" r="0" t="80452"/>
          <a:stretch/>
        </p:blipFill>
        <p:spPr>
          <a:xfrm>
            <a:off x="0" y="4183902"/>
            <a:ext cx="9144000" cy="8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9763" y="-156775"/>
            <a:ext cx="10943527" cy="545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/>
          <p:nvPr/>
        </p:nvSpPr>
        <p:spPr>
          <a:xfrm rot="-5400000">
            <a:off x="1240200" y="3812625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/>
          <p:nvPr/>
        </p:nvSpPr>
        <p:spPr>
          <a:xfrm rot="5400000">
            <a:off x="7813800" y="-1240200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0" y="2572419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/>
          <p:nvPr/>
        </p:nvSpPr>
        <p:spPr>
          <a:xfrm rot="10800000">
            <a:off x="9054000" y="0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2013600" y="1652100"/>
            <a:ext cx="5116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Automatic</a:t>
            </a:r>
            <a:r>
              <a:rPr lang="ca"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 upload to GitHub</a:t>
            </a:r>
            <a:endParaRPr sz="4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992400" y="263250"/>
            <a:ext cx="7159200" cy="4617000"/>
          </a:xfrm>
          <a:prstGeom prst="roundRect">
            <a:avLst>
              <a:gd fmla="val 1778" name="adj"/>
            </a:avLst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5A9FED"/>
                </a:solidFill>
                <a:latin typeface="Calibri"/>
                <a:ea typeface="Calibri"/>
                <a:cs typeface="Calibri"/>
                <a:sym typeface="Calibri"/>
              </a:rPr>
              <a:t>Create release</a:t>
            </a:r>
            <a:endParaRPr sz="650">
              <a:solidFill>
                <a:srgbClr val="5A9F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032F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release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  types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created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032F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build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runs-on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ubuntu-latest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steps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actions/checkout@v2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Get Composer Cache Directory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composer-cache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       echo "::set-output name=dir::$(composer config cache-files-dir)"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actions/cache@v2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steps.composer-cache.outputs.dir }}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runner.os }}-composer-${{ hashFiles('**/composer.lock') }}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restore-keys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032F62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runner.os }}-composer-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Install dependencies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       composer install -o -q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Zip Folder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zip -r ${{ github.event.repository.name }}.zip . -x ".git/*" ".github/*" "phpcs.xml" "composer.json" "composer.lock" ".gitignore"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softprops/action-gh-release@v1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startsWith(github.ref, 'refs/tags/')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github.event.repository.name }}.zip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env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6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65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GITHUB_TOKEN</a:t>
            </a:r>
            <a:r>
              <a:rPr lang="ca" sz="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65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65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secrets.GITHUB_TOKEN }}</a:t>
            </a:r>
            <a:endParaRPr sz="65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38"/>
          <p:cNvGrpSpPr/>
          <p:nvPr/>
        </p:nvGrpSpPr>
        <p:grpSpPr>
          <a:xfrm>
            <a:off x="992400" y="1664788"/>
            <a:ext cx="7159200" cy="1813925"/>
            <a:chOff x="992400" y="1664425"/>
            <a:chExt cx="7159200" cy="1813925"/>
          </a:xfrm>
        </p:grpSpPr>
        <p:sp>
          <p:nvSpPr>
            <p:cNvPr id="296" name="Google Shape;296;p38"/>
            <p:cNvSpPr/>
            <p:nvPr/>
          </p:nvSpPr>
          <p:spPr>
            <a:xfrm>
              <a:off x="992400" y="1664425"/>
              <a:ext cx="7159200" cy="462900"/>
            </a:xfrm>
            <a:prstGeom prst="roundRect">
              <a:avLst>
                <a:gd fmla="val 11441" name="adj"/>
              </a:avLst>
            </a:prstGeom>
            <a:solidFill>
              <a:srgbClr val="161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100">
                  <a:solidFill>
                    <a:srgbClr val="00FF00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ca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ca" sz="11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ca" sz="1100">
                  <a:solidFill>
                    <a:srgbClr val="5A9FED"/>
                  </a:solidFill>
                  <a:latin typeface="Calibri"/>
                  <a:ea typeface="Calibri"/>
                  <a:cs typeface="Calibri"/>
                  <a:sym typeface="Calibri"/>
                </a:rPr>
                <a:t>Create release</a:t>
              </a:r>
              <a:endParaRPr sz="11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992400" y="2571750"/>
              <a:ext cx="7159200" cy="906600"/>
            </a:xfrm>
            <a:prstGeom prst="roundRect">
              <a:avLst>
                <a:gd fmla="val 5609" name="adj"/>
              </a:avLst>
            </a:prstGeom>
            <a:solidFill>
              <a:srgbClr val="161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100">
                  <a:solidFill>
                    <a:srgbClr val="00FF00"/>
                  </a:solidFill>
                  <a:latin typeface="Calibri"/>
                  <a:ea typeface="Calibri"/>
                  <a:cs typeface="Calibri"/>
                  <a:sym typeface="Calibri"/>
                </a:rPr>
                <a:t>on</a:t>
              </a:r>
              <a:r>
                <a:rPr lang="ca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100">
                  <a:solidFill>
                    <a:srgbClr val="00FF00"/>
                  </a:solidFill>
                  <a:latin typeface="Calibri"/>
                  <a:ea typeface="Calibri"/>
                  <a:cs typeface="Calibri"/>
                  <a:sym typeface="Calibri"/>
                </a:rPr>
                <a:t> release</a:t>
              </a:r>
              <a:r>
                <a:rPr lang="ca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100">
                  <a:solidFill>
                    <a:srgbClr val="00FF00"/>
                  </a:solidFill>
                  <a:latin typeface="Calibri"/>
                  <a:ea typeface="Calibri"/>
                  <a:cs typeface="Calibri"/>
                  <a:sym typeface="Calibri"/>
                </a:rPr>
                <a:t>   types</a:t>
              </a:r>
              <a:r>
                <a:rPr lang="ca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1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ca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ca" sz="11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ca" sz="1100">
                  <a:solidFill>
                    <a:srgbClr val="76B0F4"/>
                  </a:solidFill>
                  <a:latin typeface="Calibri"/>
                  <a:ea typeface="Calibri"/>
                  <a:cs typeface="Calibri"/>
                  <a:sym typeface="Calibri"/>
                </a:rPr>
                <a:t>created</a:t>
              </a:r>
              <a:endParaRPr sz="11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992400" y="299550"/>
            <a:ext cx="7159200" cy="4544400"/>
          </a:xfrm>
          <a:prstGeom prst="roundRect">
            <a:avLst>
              <a:gd fmla="val 1778" name="adj"/>
            </a:avLst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runs-on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ubuntu-latest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steps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actions/checkout@v2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Get Composer Cache Directory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composer-cache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       echo "::set-output name=dir::$(composer config cache-files-dir)"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actions/cache@v2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steps.composer-cache.outputs.dir }}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runner.os }}-composer-${{ hashFiles('**/composer.lock') }}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restore-keys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032F62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runner.os }}-composer-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Install dependencies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       composer install -o -q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Zip Folder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zip -r ${{ github.event.repository.name }}.zip . -x ".git/*" ".github/*" "phpcs.xml" "composer.json" "composer.lock" ".gitignore"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softprops/action-gh-release@v1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startsWith(github.ref, 'refs/tags/')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github.event.repository.name }}.zip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env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ca" sz="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GITHUB_TOKEN</a:t>
            </a:r>
            <a:r>
              <a:rPr lang="ca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ca" sz="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800">
                <a:solidFill>
                  <a:srgbClr val="76B0F4"/>
                </a:solidFill>
                <a:latin typeface="Calibri"/>
                <a:ea typeface="Calibri"/>
                <a:cs typeface="Calibri"/>
                <a:sym typeface="Calibri"/>
              </a:rPr>
              <a:t>${{ secrets.GITHUB_TOKEN }}</a:t>
            </a:r>
            <a:endParaRPr sz="800">
              <a:solidFill>
                <a:srgbClr val="76B0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/>
          <p:nvPr/>
        </p:nvSpPr>
        <p:spPr>
          <a:xfrm rot="-5400000">
            <a:off x="1240200" y="3812625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0"/>
          <p:cNvSpPr/>
          <p:nvPr/>
        </p:nvSpPr>
        <p:spPr>
          <a:xfrm rot="5400000">
            <a:off x="7813800" y="-1240200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"/>
          <p:cNvSpPr/>
          <p:nvPr/>
        </p:nvSpPr>
        <p:spPr>
          <a:xfrm>
            <a:off x="0" y="2572419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0"/>
          <p:cNvSpPr/>
          <p:nvPr/>
        </p:nvSpPr>
        <p:spPr>
          <a:xfrm rot="10800000">
            <a:off x="9054000" y="0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0"/>
          <p:cNvSpPr txBox="1"/>
          <p:nvPr/>
        </p:nvSpPr>
        <p:spPr>
          <a:xfrm>
            <a:off x="2013600" y="1652100"/>
            <a:ext cx="5116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Automatic builds and notifications</a:t>
            </a:r>
            <a:endParaRPr sz="4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 rot="-5400000">
            <a:off x="6214669" y="2637900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/>
          <p:nvPr/>
        </p:nvSpPr>
        <p:spPr>
          <a:xfrm rot="5400000">
            <a:off x="2839331" y="-64800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1596750" y="1175989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457250" y="1395319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1"/>
          <p:cNvSpPr txBox="1"/>
          <p:nvPr/>
        </p:nvSpPr>
        <p:spPr>
          <a:xfrm>
            <a:off x="2013600" y="1652100"/>
            <a:ext cx="5116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Notification settings</a:t>
            </a:r>
            <a:endParaRPr sz="4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 rot="-5400000">
            <a:off x="1240200" y="3812625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7813800" y="-1240200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0" y="2572419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>
            <a:off x="9054000" y="0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2013600" y="1652100"/>
            <a:ext cx="5116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What is CI/CD?</a:t>
            </a:r>
            <a:endParaRPr sz="4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59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4">
            <a:alphaModFix/>
          </a:blip>
          <a:srcRect b="0" l="0" r="0" t="84115"/>
          <a:stretch/>
        </p:blipFill>
        <p:spPr>
          <a:xfrm>
            <a:off x="0" y="4326299"/>
            <a:ext cx="9147601" cy="7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89992"/>
            <a:ext cx="9144000" cy="455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4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89992"/>
            <a:ext cx="9144000" cy="455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892"/>
            <a:ext cx="9144000" cy="455971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892"/>
            <a:ext cx="9144000" cy="455971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6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7"/>
          <p:cNvSpPr txBox="1"/>
          <p:nvPr/>
        </p:nvSpPr>
        <p:spPr>
          <a:xfrm>
            <a:off x="2013600" y="1652100"/>
            <a:ext cx="5116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Subscriptions</a:t>
            </a:r>
            <a:endParaRPr sz="4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73" name="Google Shape;373;p47"/>
          <p:cNvSpPr/>
          <p:nvPr/>
        </p:nvSpPr>
        <p:spPr>
          <a:xfrm rot="-5400000">
            <a:off x="6214669" y="2637900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7"/>
          <p:cNvSpPr/>
          <p:nvPr/>
        </p:nvSpPr>
        <p:spPr>
          <a:xfrm rot="5400000">
            <a:off x="2839331" y="-64800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7"/>
          <p:cNvSpPr/>
          <p:nvPr/>
        </p:nvSpPr>
        <p:spPr>
          <a:xfrm>
            <a:off x="1596750" y="1175989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7"/>
          <p:cNvSpPr/>
          <p:nvPr/>
        </p:nvSpPr>
        <p:spPr>
          <a:xfrm rot="10800000">
            <a:off x="7457250" y="1395319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8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8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89992"/>
            <a:ext cx="9144000" cy="455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5971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9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9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00"/>
            <a:ext cx="9144000" cy="45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0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0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/>
          <p:nvPr/>
        </p:nvSpPr>
        <p:spPr>
          <a:xfrm>
            <a:off x="-81000" y="-76200"/>
            <a:ext cx="9306000" cy="5295900"/>
          </a:xfrm>
          <a:prstGeom prst="rect">
            <a:avLst/>
          </a:prstGeom>
          <a:solidFill>
            <a:srgbClr val="02091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89992"/>
            <a:ext cx="9144000" cy="455971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1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1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noFill/>
          <a:ln cap="flat" cmpd="sng" w="114300">
            <a:solidFill>
              <a:srgbClr val="1F6FE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572050" y="0"/>
            <a:ext cx="4572000" cy="5143500"/>
          </a:xfrm>
          <a:prstGeom prst="rect">
            <a:avLst/>
          </a:prstGeom>
          <a:noFill/>
          <a:ln cap="flat" cmpd="sng" w="114300">
            <a:solidFill>
              <a:srgbClr val="161B2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01700" y="1588650"/>
            <a:ext cx="3968700" cy="1966200"/>
            <a:chOff x="301700" y="1306950"/>
            <a:chExt cx="3968700" cy="19662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702500" y="1306950"/>
              <a:ext cx="3167100" cy="12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6000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CI</a:t>
              </a:r>
              <a:endParaRPr sz="6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301700" y="2571750"/>
              <a:ext cx="39687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500">
                  <a:solidFill>
                    <a:schemeClr val="lt1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(Continuous integration)</a:t>
              </a:r>
              <a:endParaRPr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4873700" y="1588650"/>
            <a:ext cx="3968700" cy="1966200"/>
            <a:chOff x="4873700" y="1306950"/>
            <a:chExt cx="3968700" cy="19662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5274500" y="1306950"/>
              <a:ext cx="3167100" cy="12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6000">
                  <a:solidFill>
                    <a:schemeClr val="lt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CD</a:t>
              </a:r>
              <a:endParaRPr sz="6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4873700" y="2571750"/>
              <a:ext cx="3968700" cy="7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500">
                  <a:solidFill>
                    <a:schemeClr val="lt1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(Continuous delivery and/or </a:t>
              </a:r>
              <a:endParaRPr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  <a:p>
              <a:pPr indent="0" lvl="0" marL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500">
                  <a:solidFill>
                    <a:schemeClr val="lt1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continuous deployment)</a:t>
              </a:r>
              <a:endParaRPr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</p:grpSp>
      <p:sp>
        <p:nvSpPr>
          <p:cNvPr id="107" name="Google Shape;107;p16"/>
          <p:cNvSpPr/>
          <p:nvPr/>
        </p:nvSpPr>
        <p:spPr>
          <a:xfrm>
            <a:off x="4510788" y="-61200"/>
            <a:ext cx="122400" cy="5265900"/>
          </a:xfrm>
          <a:prstGeom prst="rect">
            <a:avLst/>
          </a:prstGeom>
          <a:solidFill>
            <a:srgbClr val="2F41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2"/>
          <p:cNvSpPr/>
          <p:nvPr/>
        </p:nvSpPr>
        <p:spPr>
          <a:xfrm rot="-5400000">
            <a:off x="1240200" y="3812625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2"/>
          <p:cNvSpPr/>
          <p:nvPr/>
        </p:nvSpPr>
        <p:spPr>
          <a:xfrm rot="5400000">
            <a:off x="7813800" y="-1240200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2"/>
          <p:cNvSpPr/>
          <p:nvPr/>
        </p:nvSpPr>
        <p:spPr>
          <a:xfrm>
            <a:off x="0" y="2572419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2"/>
          <p:cNvSpPr/>
          <p:nvPr/>
        </p:nvSpPr>
        <p:spPr>
          <a:xfrm rot="10800000">
            <a:off x="9054000" y="0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2"/>
          <p:cNvSpPr txBox="1"/>
          <p:nvPr/>
        </p:nvSpPr>
        <p:spPr>
          <a:xfrm>
            <a:off x="2013600" y="1652100"/>
            <a:ext cx="5116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Thanks for your attention</a:t>
            </a:r>
            <a:endParaRPr sz="4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9" name="Google Shape;419;p52"/>
          <p:cNvSpPr/>
          <p:nvPr/>
        </p:nvSpPr>
        <p:spPr>
          <a:xfrm rot="-11421">
            <a:off x="-155" y="150"/>
            <a:ext cx="90300" cy="25701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2"/>
          <p:cNvSpPr/>
          <p:nvPr/>
        </p:nvSpPr>
        <p:spPr>
          <a:xfrm rot="5388579">
            <a:off x="1240202" y="-1239600"/>
            <a:ext cx="90300" cy="25701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2"/>
          <p:cNvSpPr/>
          <p:nvPr/>
        </p:nvSpPr>
        <p:spPr>
          <a:xfrm rot="10800000">
            <a:off x="9053989" y="2572428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2"/>
          <p:cNvSpPr/>
          <p:nvPr/>
        </p:nvSpPr>
        <p:spPr>
          <a:xfrm rot="-5400000">
            <a:off x="7813789" y="3812628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/>
          <p:nvPr/>
        </p:nvSpPr>
        <p:spPr>
          <a:xfrm rot="-5400000">
            <a:off x="1240200" y="3812625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3"/>
          <p:cNvSpPr/>
          <p:nvPr/>
        </p:nvSpPr>
        <p:spPr>
          <a:xfrm rot="5400000">
            <a:off x="7813800" y="-1240200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3"/>
          <p:cNvSpPr/>
          <p:nvPr/>
        </p:nvSpPr>
        <p:spPr>
          <a:xfrm rot="5388579">
            <a:off x="1240202" y="-1239600"/>
            <a:ext cx="90300" cy="25701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3"/>
          <p:cNvSpPr/>
          <p:nvPr/>
        </p:nvSpPr>
        <p:spPr>
          <a:xfrm rot="-5400000">
            <a:off x="7813789" y="3812628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3"/>
          <p:cNvSpPr txBox="1"/>
          <p:nvPr>
            <p:ph idx="4294967295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is CI/CD? -&gt; &lt;https://www.redhat.com/en/topics/devops/what-is-ci-cd&gt;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 to Continuous Integration, Continuous Delivery, and Continuous Deployment -&gt; &lt;https://www.indellient.com/blog/whats-the-difference-between-continuous-integration-continuous-delivery-and-continuous-deployment/&gt;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Continuous integration vs. delivery vs. deployment -&gt; &lt;https://www.atlassian.com/continuous-delivery/principles/continuous-integration-vs-delivery-vs-deployment&gt;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Understanding GitHub Actions -&gt; &lt;https://docs.github.com/en/actions/learn-github-actions/understanding-github-actions&gt;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Use Github Actions to Automate Your Repository Builds -&gt; &lt;https://www.cloudsavvyit.com/15207/how-to-use-github-actions-to-automate-your-repository-builds/&gt;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CI/CD for C/C++ games using GitHub Actions -&gt; &lt;https://thatonegamedev.com/cpp/ci-cd-for-c-c-games-using-github-actions/&gt;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How to automate the MSI Building with GitHub Actions -&gt; &lt;https://www.youtube.com/watch?v=T_Rj3_M-m8I&gt;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2952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 to Markdown:  &lt;https://www.ionos.es/digitalguide/paginas-web/desarrollo-web/tutorial-de-markdown/&gt;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33" name="Google Shape;433;p53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3000">
                <a:solidFill>
                  <a:schemeClr val="lt1"/>
                </a:solidFill>
              </a:rPr>
              <a:t>Webgraphy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181100" y="1647825"/>
            <a:ext cx="2910000" cy="681000"/>
          </a:xfrm>
          <a:prstGeom prst="rect">
            <a:avLst/>
          </a:prstGeom>
          <a:solidFill>
            <a:srgbClr val="2F41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195775" y="1676400"/>
            <a:ext cx="1814400" cy="681000"/>
          </a:xfrm>
          <a:prstGeom prst="rect">
            <a:avLst/>
          </a:prstGeom>
          <a:solidFill>
            <a:srgbClr val="2F41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134100" y="1676400"/>
            <a:ext cx="1814400" cy="681000"/>
          </a:xfrm>
          <a:prstGeom prst="rect">
            <a:avLst/>
          </a:prstGeom>
          <a:solidFill>
            <a:srgbClr val="2F41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24" y="531713"/>
            <a:ext cx="8182152" cy="40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 rot="-5400000">
            <a:off x="1240200" y="3812625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>
            <a:off x="7813800" y="-1240200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0" y="2572419"/>
            <a:ext cx="90000" cy="25704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10800000">
            <a:off x="9054000" y="0"/>
            <a:ext cx="90000" cy="25704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013600" y="1652100"/>
            <a:ext cx="5116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4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Automatic builds with GitHub Actions</a:t>
            </a:r>
            <a:endParaRPr sz="40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937" y="305687"/>
            <a:ext cx="4532126" cy="453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Avoid having the problems of “It worked on my machine when I built it”.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Eliminate the human error possibility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 Narrow"/>
              <a:buChar char="-"/>
            </a:pPr>
            <a:r>
              <a:rPr lang="ca" sz="15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Validate that your builds are running on different platforms.</a:t>
            </a:r>
            <a:endParaRPr sz="15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2" name="Google Shape;142;p20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ca" sz="304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Why should you use GitHub actions?</a:t>
            </a:r>
            <a:endParaRPr b="0" sz="304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3" name="Google Shape;143;p20"/>
          <p:cNvSpPr/>
          <p:nvPr/>
        </p:nvSpPr>
        <p:spPr>
          <a:xfrm rot="-5400000">
            <a:off x="4528800" y="524025"/>
            <a:ext cx="900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rot="5400000">
            <a:off x="4527000" y="-4527000"/>
            <a:ext cx="900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450" y="2895600"/>
            <a:ext cx="30099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 rot="-5400000">
            <a:off x="4507500" y="502725"/>
            <a:ext cx="132600" cy="9147600"/>
          </a:xfrm>
          <a:prstGeom prst="rect">
            <a:avLst/>
          </a:prstGeom>
          <a:solidFill>
            <a:srgbClr val="1F6F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rot="5400000">
            <a:off x="4500600" y="-4500600"/>
            <a:ext cx="142800" cy="9144000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994"/>
            <a:ext cx="9147601" cy="457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84115"/>
          <a:stretch/>
        </p:blipFill>
        <p:spPr>
          <a:xfrm>
            <a:off x="0" y="4326299"/>
            <a:ext cx="9147601" cy="7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