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7" r:id="rId5"/>
    <p:sldId id="260" r:id="rId6"/>
    <p:sldId id="264" r:id="rId7"/>
    <p:sldId id="262" r:id="rId8"/>
    <p:sldId id="263" r:id="rId9"/>
    <p:sldId id="265" r:id="rId10"/>
    <p:sldId id="266"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846"/>
  </p:normalViewPr>
  <p:slideViewPr>
    <p:cSldViewPr snapToGrid="0" snapToObjects="1">
      <p:cViewPr varScale="1">
        <p:scale>
          <a:sx n="105" d="100"/>
          <a:sy n="105" d="100"/>
        </p:scale>
        <p:origin x="1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68CE3A-1264-1A40-901E-C07B70B5B25A}" type="datetimeFigureOut">
              <a:rPr lang="en-US" smtClean="0"/>
              <a:t>12/6/2021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13FB47F-F78B-F94F-8219-FA74FB7F09D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30545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A868CE3A-1264-1A40-901E-C07B70B5B25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B47F-F78B-F94F-8219-FA74FB7F09DD}" type="slidenum">
              <a:rPr lang="en-US" smtClean="0"/>
              <a:t>‹#›</a:t>
            </a:fld>
            <a:endParaRPr lang="en-US"/>
          </a:p>
        </p:txBody>
      </p:sp>
    </p:spTree>
    <p:extLst>
      <p:ext uri="{BB962C8B-B14F-4D97-AF65-F5344CB8AC3E}">
        <p14:creationId xmlns:p14="http://schemas.microsoft.com/office/powerpoint/2010/main" val="36156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A868CE3A-1264-1A40-901E-C07B70B5B25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B47F-F78B-F94F-8219-FA74FB7F09DD}" type="slidenum">
              <a:rPr lang="en-US" smtClean="0"/>
              <a:t>‹#›</a:t>
            </a:fld>
            <a:endParaRPr lang="en-US"/>
          </a:p>
        </p:txBody>
      </p:sp>
    </p:spTree>
    <p:extLst>
      <p:ext uri="{BB962C8B-B14F-4D97-AF65-F5344CB8AC3E}">
        <p14:creationId xmlns:p14="http://schemas.microsoft.com/office/powerpoint/2010/main" val="205680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A868CE3A-1264-1A40-901E-C07B70B5B25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B47F-F78B-F94F-8219-FA74FB7F09DD}" type="slidenum">
              <a:rPr lang="en-US" smtClean="0"/>
              <a:t>‹#›</a:t>
            </a:fld>
            <a:endParaRPr lang="en-US"/>
          </a:p>
        </p:txBody>
      </p:sp>
    </p:spTree>
    <p:extLst>
      <p:ext uri="{BB962C8B-B14F-4D97-AF65-F5344CB8AC3E}">
        <p14:creationId xmlns:p14="http://schemas.microsoft.com/office/powerpoint/2010/main" val="191592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68CE3A-1264-1A40-901E-C07B70B5B25A}" type="datetimeFigureOut">
              <a:rPr lang="en-US" smtClean="0"/>
              <a:t>12/6/2021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13FB47F-F78B-F94F-8219-FA74FB7F09D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46998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A868CE3A-1264-1A40-901E-C07B70B5B25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B47F-F78B-F94F-8219-FA74FB7F09DD}" type="slidenum">
              <a:rPr lang="en-US" smtClean="0"/>
              <a:t>‹#›</a:t>
            </a:fld>
            <a:endParaRPr lang="en-US"/>
          </a:p>
        </p:txBody>
      </p:sp>
    </p:spTree>
    <p:extLst>
      <p:ext uri="{BB962C8B-B14F-4D97-AF65-F5344CB8AC3E}">
        <p14:creationId xmlns:p14="http://schemas.microsoft.com/office/powerpoint/2010/main" val="174380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A868CE3A-1264-1A40-901E-C07B70B5B25A}"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FB47F-F78B-F94F-8219-FA74FB7F09DD}" type="slidenum">
              <a:rPr lang="en-US" smtClean="0"/>
              <a:t>‹#›</a:t>
            </a:fld>
            <a:endParaRPr lang="en-US"/>
          </a:p>
        </p:txBody>
      </p:sp>
    </p:spTree>
    <p:extLst>
      <p:ext uri="{BB962C8B-B14F-4D97-AF65-F5344CB8AC3E}">
        <p14:creationId xmlns:p14="http://schemas.microsoft.com/office/powerpoint/2010/main" val="342956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A868CE3A-1264-1A40-901E-C07B70B5B25A}"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FB47F-F78B-F94F-8219-FA74FB7F09DD}" type="slidenum">
              <a:rPr lang="en-US" smtClean="0"/>
              <a:t>‹#›</a:t>
            </a:fld>
            <a:endParaRPr lang="en-US"/>
          </a:p>
        </p:txBody>
      </p:sp>
    </p:spTree>
    <p:extLst>
      <p:ext uri="{BB962C8B-B14F-4D97-AF65-F5344CB8AC3E}">
        <p14:creationId xmlns:p14="http://schemas.microsoft.com/office/powerpoint/2010/main" val="319541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8CE3A-1264-1A40-901E-C07B70B5B25A}"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FB47F-F78B-F94F-8219-FA74FB7F09DD}" type="slidenum">
              <a:rPr lang="en-US" smtClean="0"/>
              <a:t>‹#›</a:t>
            </a:fld>
            <a:endParaRPr lang="en-US"/>
          </a:p>
        </p:txBody>
      </p:sp>
    </p:spTree>
    <p:extLst>
      <p:ext uri="{BB962C8B-B14F-4D97-AF65-F5344CB8AC3E}">
        <p14:creationId xmlns:p14="http://schemas.microsoft.com/office/powerpoint/2010/main" val="273428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68CE3A-1264-1A40-901E-C07B70B5B25A}" type="datetimeFigureOut">
              <a:rPr lang="en-US" smtClean="0"/>
              <a:t>12/6/2021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FB47F-F78B-F94F-8219-FA74FB7F09D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099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68CE3A-1264-1A40-901E-C07B70B5B25A}" type="datetimeFigureOut">
              <a:rPr lang="en-US" smtClean="0"/>
              <a:t>12/6/2021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FB47F-F78B-F94F-8219-FA74FB7F09D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21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68CE3A-1264-1A40-901E-C07B70B5B25A}" type="datetimeFigureOut">
              <a:rPr lang="en-US" smtClean="0"/>
              <a:t>12/6/2021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13FB47F-F78B-F94F-8219-FA74FB7F09D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4108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aggle.com/"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A677B-F0C8-074B-A9BF-EFE31BFBE576}"/>
              </a:ext>
            </a:extLst>
          </p:cNvPr>
          <p:cNvSpPr>
            <a:spLocks noGrp="1"/>
          </p:cNvSpPr>
          <p:nvPr>
            <p:ph type="title"/>
          </p:nvPr>
        </p:nvSpPr>
        <p:spPr/>
        <p:txBody>
          <a:bodyPr/>
          <a:lstStyle/>
          <a:p>
            <a:r>
              <a:rPr lang="en-US" dirty="0"/>
              <a:t>SENTIMENT ANALYSIS USING svc</a:t>
            </a:r>
          </a:p>
        </p:txBody>
      </p:sp>
      <p:sp>
        <p:nvSpPr>
          <p:cNvPr id="4" name="Text Placeholder 3">
            <a:extLst>
              <a:ext uri="{FF2B5EF4-FFF2-40B4-BE49-F238E27FC236}">
                <a16:creationId xmlns:a16="http://schemas.microsoft.com/office/drawing/2014/main" id="{6058A875-59BC-4506-84D2-40E31E3BAB03}"/>
              </a:ext>
            </a:extLst>
          </p:cNvPr>
          <p:cNvSpPr>
            <a:spLocks noGrp="1"/>
          </p:cNvSpPr>
          <p:nvPr>
            <p:ph type="body" idx="1"/>
          </p:nvPr>
        </p:nvSpPr>
        <p:spPr>
          <a:xfrm>
            <a:off x="765025" y="4289064"/>
            <a:ext cx="9612971" cy="1143324"/>
          </a:xfrm>
        </p:spPr>
        <p:txBody>
          <a:bodyPr>
            <a:normAutofit fontScale="92500" lnSpcReduction="10000"/>
          </a:bodyPr>
          <a:lstStyle/>
          <a:p>
            <a:pPr algn="l"/>
            <a:r>
              <a:rPr lang="en-US" b="1" dirty="0"/>
              <a:t>Convex Optimization </a:t>
            </a:r>
            <a:r>
              <a:rPr lang="en-US" dirty="0"/>
              <a:t>– </a:t>
            </a:r>
            <a:r>
              <a:rPr lang="en-US" i="1" dirty="0"/>
              <a:t>Autumn 2021</a:t>
            </a:r>
          </a:p>
          <a:p>
            <a:pPr algn="l"/>
            <a:r>
              <a:rPr lang="en-US" dirty="0"/>
              <a:t>Team Members: Carlos Ramos, Cesar Contreras, Hector Estrada, Adrian Ramos, Yared Flores</a:t>
            </a:r>
          </a:p>
        </p:txBody>
      </p:sp>
    </p:spTree>
    <p:extLst>
      <p:ext uri="{BB962C8B-B14F-4D97-AF65-F5344CB8AC3E}">
        <p14:creationId xmlns:p14="http://schemas.microsoft.com/office/powerpoint/2010/main" val="28548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50D18-06C0-F94F-9B93-4EAE7B79854C}"/>
              </a:ext>
            </a:extLst>
          </p:cNvPr>
          <p:cNvSpPr>
            <a:spLocks noGrp="1"/>
          </p:cNvSpPr>
          <p:nvPr>
            <p:ph type="title"/>
          </p:nvPr>
        </p:nvSpPr>
        <p:spPr>
          <a:xfrm>
            <a:off x="1390650" y="685800"/>
            <a:ext cx="6176775" cy="1485900"/>
          </a:xfrm>
        </p:spPr>
        <p:txBody>
          <a:bodyPr>
            <a:normAutofit/>
          </a:bodyPr>
          <a:lstStyle/>
          <a:p>
            <a:r>
              <a:rPr lang="es-MX" b="1" dirty="0"/>
              <a:t>Model Performance</a:t>
            </a:r>
            <a:br>
              <a:rPr lang="es-MX" b="1" dirty="0"/>
            </a:br>
            <a:endParaRPr lang="es-MX" b="1" dirty="0"/>
          </a:p>
        </p:txBody>
      </p:sp>
      <p:sp>
        <p:nvSpPr>
          <p:cNvPr id="3" name="Marcador de contenido 2">
            <a:extLst>
              <a:ext uri="{FF2B5EF4-FFF2-40B4-BE49-F238E27FC236}">
                <a16:creationId xmlns:a16="http://schemas.microsoft.com/office/drawing/2014/main" id="{2B9BC1CE-E12A-6B42-B80A-DD0F7E7CD159}"/>
              </a:ext>
            </a:extLst>
          </p:cNvPr>
          <p:cNvSpPr>
            <a:spLocks noGrp="1"/>
          </p:cNvSpPr>
          <p:nvPr>
            <p:ph idx="1"/>
          </p:nvPr>
        </p:nvSpPr>
        <p:spPr>
          <a:xfrm>
            <a:off x="8213243" y="1250082"/>
            <a:ext cx="3739198" cy="2656900"/>
          </a:xfrm>
        </p:spPr>
        <p:txBody>
          <a:bodyPr>
            <a:normAutofit/>
          </a:bodyPr>
          <a:lstStyle/>
          <a:p>
            <a:r>
              <a:rPr lang="es-MX" dirty="0"/>
              <a:t>The ROC curve is the plot between sensitivity and (1- specificity). (1- specificity) is also known as false positive rate and sensitivity is also known as True Positive rate</a:t>
            </a:r>
          </a:p>
          <a:p>
            <a:r>
              <a:rPr lang="es-MX" dirty="0"/>
              <a:t>AUC itself is </a:t>
            </a:r>
            <a:r>
              <a:rPr lang="es-MX" dirty="0" err="1"/>
              <a:t>the</a:t>
            </a:r>
            <a:r>
              <a:rPr lang="es-MX" dirty="0"/>
              <a:t> </a:t>
            </a:r>
            <a:r>
              <a:rPr lang="es-MX" dirty="0" err="1"/>
              <a:t>area</a:t>
            </a:r>
            <a:r>
              <a:rPr lang="es-MX" dirty="0"/>
              <a:t> </a:t>
            </a:r>
            <a:r>
              <a:rPr lang="es-MX" dirty="0" err="1"/>
              <a:t>under</a:t>
            </a:r>
            <a:r>
              <a:rPr lang="es-MX" dirty="0"/>
              <a:t> </a:t>
            </a:r>
            <a:r>
              <a:rPr lang="es-MX" dirty="0" err="1"/>
              <a:t>the</a:t>
            </a:r>
            <a:r>
              <a:rPr lang="es-MX" dirty="0"/>
              <a:t> curve.</a:t>
            </a:r>
          </a:p>
          <a:p>
            <a:endParaRPr lang="es-MX" dirty="0"/>
          </a:p>
        </p:txBody>
      </p:sp>
      <p:pic>
        <p:nvPicPr>
          <p:cNvPr id="10242" name="Picture 2">
            <a:extLst>
              <a:ext uri="{FF2B5EF4-FFF2-40B4-BE49-F238E27FC236}">
                <a16:creationId xmlns:a16="http://schemas.microsoft.com/office/drawing/2014/main" id="{5E55E367-FE65-A04E-B2E0-58325AD1C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838" y="1428750"/>
            <a:ext cx="3080122" cy="209065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6F578208-010D-6E48-874A-963DF74D3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805" y="1356776"/>
            <a:ext cx="3181036" cy="2159149"/>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01C4AD2-477F-6E4D-8061-BB3BBBF33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838" y="3830774"/>
            <a:ext cx="3080122" cy="209065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F7F0A73-5A19-9640-8668-EB4A1D5E9F86}"/>
              </a:ext>
            </a:extLst>
          </p:cNvPr>
          <p:cNvSpPr txBox="1"/>
          <p:nvPr/>
        </p:nvSpPr>
        <p:spPr>
          <a:xfrm>
            <a:off x="5534526" y="5991726"/>
            <a:ext cx="184731" cy="369332"/>
          </a:xfrm>
          <a:prstGeom prst="rect">
            <a:avLst/>
          </a:prstGeom>
          <a:noFill/>
        </p:spPr>
        <p:txBody>
          <a:bodyPr wrap="none" rtlCol="0">
            <a:spAutoFit/>
          </a:bodyPr>
          <a:lstStyle/>
          <a:p>
            <a:endParaRPr lang="en-US" dirty="0"/>
          </a:p>
        </p:txBody>
      </p:sp>
      <p:pic>
        <p:nvPicPr>
          <p:cNvPr id="10248" name="Picture 8">
            <a:extLst>
              <a:ext uri="{FF2B5EF4-FFF2-40B4-BE49-F238E27FC236}">
                <a16:creationId xmlns:a16="http://schemas.microsoft.com/office/drawing/2014/main" id="{E9DA8088-F37C-7A45-AD7B-F8CA75FD17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2805" y="3766569"/>
            <a:ext cx="3278285" cy="222515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991B83FB-8F21-864E-90B0-131C19764999}"/>
              </a:ext>
            </a:extLst>
          </p:cNvPr>
          <p:cNvSpPr txBox="1"/>
          <p:nvPr/>
        </p:nvSpPr>
        <p:spPr>
          <a:xfrm>
            <a:off x="3312157" y="2631905"/>
            <a:ext cx="1655764" cy="369332"/>
          </a:xfrm>
          <a:prstGeom prst="rect">
            <a:avLst/>
          </a:prstGeom>
          <a:noFill/>
        </p:spPr>
        <p:txBody>
          <a:bodyPr wrap="square" rtlCol="0">
            <a:spAutoFit/>
          </a:bodyPr>
          <a:lstStyle/>
          <a:p>
            <a:r>
              <a:rPr lang="en-US" dirty="0"/>
              <a:t>Model 1</a:t>
            </a:r>
          </a:p>
        </p:txBody>
      </p:sp>
      <p:sp>
        <p:nvSpPr>
          <p:cNvPr id="18" name="CuadroTexto 17">
            <a:extLst>
              <a:ext uri="{FF2B5EF4-FFF2-40B4-BE49-F238E27FC236}">
                <a16:creationId xmlns:a16="http://schemas.microsoft.com/office/drawing/2014/main" id="{03D825C1-C83A-B14C-A92E-28F178889F40}"/>
              </a:ext>
            </a:extLst>
          </p:cNvPr>
          <p:cNvSpPr txBox="1"/>
          <p:nvPr/>
        </p:nvSpPr>
        <p:spPr>
          <a:xfrm>
            <a:off x="6396199" y="2631905"/>
            <a:ext cx="1655764" cy="369332"/>
          </a:xfrm>
          <a:prstGeom prst="rect">
            <a:avLst/>
          </a:prstGeom>
          <a:noFill/>
        </p:spPr>
        <p:txBody>
          <a:bodyPr wrap="square" rtlCol="0">
            <a:spAutoFit/>
          </a:bodyPr>
          <a:lstStyle/>
          <a:p>
            <a:r>
              <a:rPr lang="en-US" dirty="0"/>
              <a:t>Model 2</a:t>
            </a:r>
          </a:p>
        </p:txBody>
      </p:sp>
      <p:sp>
        <p:nvSpPr>
          <p:cNvPr id="19" name="CuadroTexto 18">
            <a:extLst>
              <a:ext uri="{FF2B5EF4-FFF2-40B4-BE49-F238E27FC236}">
                <a16:creationId xmlns:a16="http://schemas.microsoft.com/office/drawing/2014/main" id="{78FB9A2C-E308-7248-8544-8209994948FC}"/>
              </a:ext>
            </a:extLst>
          </p:cNvPr>
          <p:cNvSpPr txBox="1"/>
          <p:nvPr/>
        </p:nvSpPr>
        <p:spPr>
          <a:xfrm>
            <a:off x="3312157" y="4995489"/>
            <a:ext cx="1655764" cy="369332"/>
          </a:xfrm>
          <a:prstGeom prst="rect">
            <a:avLst/>
          </a:prstGeom>
          <a:noFill/>
        </p:spPr>
        <p:txBody>
          <a:bodyPr wrap="square" rtlCol="0">
            <a:spAutoFit/>
          </a:bodyPr>
          <a:lstStyle/>
          <a:p>
            <a:r>
              <a:rPr lang="en-US" dirty="0"/>
              <a:t>Model 3</a:t>
            </a:r>
          </a:p>
        </p:txBody>
      </p:sp>
      <p:sp>
        <p:nvSpPr>
          <p:cNvPr id="20" name="CuadroTexto 19">
            <a:extLst>
              <a:ext uri="{FF2B5EF4-FFF2-40B4-BE49-F238E27FC236}">
                <a16:creationId xmlns:a16="http://schemas.microsoft.com/office/drawing/2014/main" id="{4220604F-95F1-7949-8A43-433D6586434A}"/>
              </a:ext>
            </a:extLst>
          </p:cNvPr>
          <p:cNvSpPr txBox="1"/>
          <p:nvPr/>
        </p:nvSpPr>
        <p:spPr>
          <a:xfrm>
            <a:off x="6543038" y="5088021"/>
            <a:ext cx="1655764" cy="369332"/>
          </a:xfrm>
          <a:prstGeom prst="rect">
            <a:avLst/>
          </a:prstGeom>
          <a:noFill/>
        </p:spPr>
        <p:txBody>
          <a:bodyPr wrap="square" rtlCol="0">
            <a:spAutoFit/>
          </a:bodyPr>
          <a:lstStyle/>
          <a:p>
            <a:r>
              <a:rPr lang="en-US" dirty="0"/>
              <a:t>Model 4</a:t>
            </a:r>
          </a:p>
        </p:txBody>
      </p:sp>
      <p:pic>
        <p:nvPicPr>
          <p:cNvPr id="9" name="Imagen 8">
            <a:extLst>
              <a:ext uri="{FF2B5EF4-FFF2-40B4-BE49-F238E27FC236}">
                <a16:creationId xmlns:a16="http://schemas.microsoft.com/office/drawing/2014/main" id="{D3A61B03-9802-8949-9134-FE7A11774938}"/>
              </a:ext>
            </a:extLst>
          </p:cNvPr>
          <p:cNvPicPr>
            <a:picLocks noChangeAspect="1"/>
          </p:cNvPicPr>
          <p:nvPr/>
        </p:nvPicPr>
        <p:blipFill>
          <a:blip r:embed="rId6">
            <a:alphaModFix amt="70000"/>
          </a:blip>
          <a:stretch>
            <a:fillRect/>
          </a:stretch>
        </p:blipFill>
        <p:spPr>
          <a:xfrm>
            <a:off x="8345641" y="4005336"/>
            <a:ext cx="3606800" cy="1866900"/>
          </a:xfrm>
          <a:prstGeom prst="rect">
            <a:avLst/>
          </a:prstGeom>
        </p:spPr>
      </p:pic>
    </p:spTree>
    <p:extLst>
      <p:ext uri="{BB962C8B-B14F-4D97-AF65-F5344CB8AC3E}">
        <p14:creationId xmlns:p14="http://schemas.microsoft.com/office/powerpoint/2010/main" val="381984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a:extLst>
              <a:ext uri="{FF2B5EF4-FFF2-40B4-BE49-F238E27FC236}">
                <a16:creationId xmlns:a16="http://schemas.microsoft.com/office/drawing/2014/main" id="{5E200351-BB26-B14D-8CCD-6A54AB1F9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392" y="1672267"/>
            <a:ext cx="4104408" cy="333961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42DD1B2F-609E-B940-B87B-E4B2826A6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857" y="1725866"/>
            <a:ext cx="4104408" cy="333961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5550D18-06C0-F94F-9B93-4EAE7B79854C}"/>
              </a:ext>
            </a:extLst>
          </p:cNvPr>
          <p:cNvSpPr>
            <a:spLocks noGrp="1"/>
          </p:cNvSpPr>
          <p:nvPr>
            <p:ph type="title"/>
          </p:nvPr>
        </p:nvSpPr>
        <p:spPr/>
        <p:txBody>
          <a:bodyPr>
            <a:normAutofit/>
          </a:bodyPr>
          <a:lstStyle/>
          <a:p>
            <a:r>
              <a:rPr lang="es-MX" b="1" dirty="0" err="1"/>
              <a:t>Confussion</a:t>
            </a:r>
            <a:r>
              <a:rPr lang="es-MX" b="1" dirty="0"/>
              <a:t> Matrix 1/2</a:t>
            </a:r>
            <a:br>
              <a:rPr lang="es-MX" b="1" dirty="0"/>
            </a:br>
            <a:endParaRPr lang="es-MX" b="1" dirty="0"/>
          </a:p>
        </p:txBody>
      </p:sp>
      <p:sp>
        <p:nvSpPr>
          <p:cNvPr id="7" name="CuadroTexto 6">
            <a:extLst>
              <a:ext uri="{FF2B5EF4-FFF2-40B4-BE49-F238E27FC236}">
                <a16:creationId xmlns:a16="http://schemas.microsoft.com/office/drawing/2014/main" id="{991B83FB-8F21-864E-90B0-131C19764999}"/>
              </a:ext>
            </a:extLst>
          </p:cNvPr>
          <p:cNvSpPr txBox="1"/>
          <p:nvPr/>
        </p:nvSpPr>
        <p:spPr>
          <a:xfrm>
            <a:off x="3095156" y="5235865"/>
            <a:ext cx="1655764" cy="369332"/>
          </a:xfrm>
          <a:prstGeom prst="rect">
            <a:avLst/>
          </a:prstGeom>
          <a:noFill/>
        </p:spPr>
        <p:txBody>
          <a:bodyPr wrap="square" rtlCol="0">
            <a:spAutoFit/>
          </a:bodyPr>
          <a:lstStyle/>
          <a:p>
            <a:r>
              <a:rPr lang="en-US" dirty="0"/>
              <a:t>Model 1</a:t>
            </a:r>
          </a:p>
        </p:txBody>
      </p:sp>
      <p:sp>
        <p:nvSpPr>
          <p:cNvPr id="18" name="CuadroTexto 17">
            <a:extLst>
              <a:ext uri="{FF2B5EF4-FFF2-40B4-BE49-F238E27FC236}">
                <a16:creationId xmlns:a16="http://schemas.microsoft.com/office/drawing/2014/main" id="{03D825C1-C83A-B14C-A92E-28F178889F40}"/>
              </a:ext>
            </a:extLst>
          </p:cNvPr>
          <p:cNvSpPr txBox="1"/>
          <p:nvPr/>
        </p:nvSpPr>
        <p:spPr>
          <a:xfrm>
            <a:off x="8088591" y="5235865"/>
            <a:ext cx="1655764" cy="369332"/>
          </a:xfrm>
          <a:prstGeom prst="rect">
            <a:avLst/>
          </a:prstGeom>
          <a:noFill/>
        </p:spPr>
        <p:txBody>
          <a:bodyPr wrap="square" rtlCol="0">
            <a:spAutoFit/>
          </a:bodyPr>
          <a:lstStyle/>
          <a:p>
            <a:r>
              <a:rPr lang="en-US" dirty="0"/>
              <a:t>Model 2</a:t>
            </a:r>
          </a:p>
        </p:txBody>
      </p:sp>
    </p:spTree>
    <p:extLst>
      <p:ext uri="{BB962C8B-B14F-4D97-AF65-F5344CB8AC3E}">
        <p14:creationId xmlns:p14="http://schemas.microsoft.com/office/powerpoint/2010/main" val="3775062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49A2-FE0D-4DB5-9360-0FAA544305D3}"/>
              </a:ext>
            </a:extLst>
          </p:cNvPr>
          <p:cNvSpPr>
            <a:spLocks noGrp="1"/>
          </p:cNvSpPr>
          <p:nvPr>
            <p:ph type="title"/>
          </p:nvPr>
        </p:nvSpPr>
        <p:spPr/>
        <p:txBody>
          <a:bodyPr/>
          <a:lstStyle/>
          <a:p>
            <a:r>
              <a:rPr lang="es-MX" b="1" dirty="0" err="1"/>
              <a:t>Confussion</a:t>
            </a:r>
            <a:r>
              <a:rPr lang="es-MX" b="1" dirty="0"/>
              <a:t> Matrix 2/2</a:t>
            </a:r>
            <a:endParaRPr lang="en-US" dirty="0"/>
          </a:p>
        </p:txBody>
      </p:sp>
      <p:pic>
        <p:nvPicPr>
          <p:cNvPr id="5" name="Picture 10">
            <a:extLst>
              <a:ext uri="{FF2B5EF4-FFF2-40B4-BE49-F238E27FC236}">
                <a16:creationId xmlns:a16="http://schemas.microsoft.com/office/drawing/2014/main" id="{0DC1A14C-D65D-4D67-B044-389E9420B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671" y="2067791"/>
            <a:ext cx="3818193" cy="31067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CAD1EB45-90D6-46D7-BEAD-4A2278CB2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621" y="2067791"/>
            <a:ext cx="3913021" cy="318388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3">
            <a:extLst>
              <a:ext uri="{FF2B5EF4-FFF2-40B4-BE49-F238E27FC236}">
                <a16:creationId xmlns:a16="http://schemas.microsoft.com/office/drawing/2014/main" id="{7BC5AB55-B05B-4606-A1D0-6367C3B435FB}"/>
              </a:ext>
            </a:extLst>
          </p:cNvPr>
          <p:cNvSpPr txBox="1"/>
          <p:nvPr/>
        </p:nvSpPr>
        <p:spPr>
          <a:xfrm>
            <a:off x="5918990" y="4703253"/>
            <a:ext cx="184731" cy="369332"/>
          </a:xfrm>
          <a:prstGeom prst="rect">
            <a:avLst/>
          </a:prstGeom>
          <a:noFill/>
        </p:spPr>
        <p:txBody>
          <a:bodyPr wrap="none" rtlCol="0">
            <a:spAutoFit/>
          </a:bodyPr>
          <a:lstStyle/>
          <a:p>
            <a:endParaRPr lang="en-US" dirty="0"/>
          </a:p>
        </p:txBody>
      </p:sp>
      <p:sp>
        <p:nvSpPr>
          <p:cNvPr id="8" name="CuadroTexto 18">
            <a:extLst>
              <a:ext uri="{FF2B5EF4-FFF2-40B4-BE49-F238E27FC236}">
                <a16:creationId xmlns:a16="http://schemas.microsoft.com/office/drawing/2014/main" id="{44A86204-7438-43D3-988E-17F787849228}"/>
              </a:ext>
            </a:extLst>
          </p:cNvPr>
          <p:cNvSpPr txBox="1"/>
          <p:nvPr/>
        </p:nvSpPr>
        <p:spPr>
          <a:xfrm>
            <a:off x="2988579" y="5251678"/>
            <a:ext cx="1655764" cy="369332"/>
          </a:xfrm>
          <a:prstGeom prst="rect">
            <a:avLst/>
          </a:prstGeom>
          <a:noFill/>
        </p:spPr>
        <p:txBody>
          <a:bodyPr wrap="square" rtlCol="0">
            <a:spAutoFit/>
          </a:bodyPr>
          <a:lstStyle/>
          <a:p>
            <a:r>
              <a:rPr lang="en-US" dirty="0"/>
              <a:t>Model 3</a:t>
            </a:r>
          </a:p>
        </p:txBody>
      </p:sp>
      <p:sp>
        <p:nvSpPr>
          <p:cNvPr id="9" name="CuadroTexto 19">
            <a:extLst>
              <a:ext uri="{FF2B5EF4-FFF2-40B4-BE49-F238E27FC236}">
                <a16:creationId xmlns:a16="http://schemas.microsoft.com/office/drawing/2014/main" id="{48C5213F-24C7-4497-9144-8A7ED01E6911}"/>
              </a:ext>
            </a:extLst>
          </p:cNvPr>
          <p:cNvSpPr txBox="1"/>
          <p:nvPr/>
        </p:nvSpPr>
        <p:spPr>
          <a:xfrm>
            <a:off x="8005464" y="5218027"/>
            <a:ext cx="1655764" cy="369332"/>
          </a:xfrm>
          <a:prstGeom prst="rect">
            <a:avLst/>
          </a:prstGeom>
          <a:noFill/>
        </p:spPr>
        <p:txBody>
          <a:bodyPr wrap="square" rtlCol="0">
            <a:spAutoFit/>
          </a:bodyPr>
          <a:lstStyle/>
          <a:p>
            <a:r>
              <a:rPr lang="en-US" dirty="0"/>
              <a:t>Model 4</a:t>
            </a:r>
          </a:p>
        </p:txBody>
      </p:sp>
    </p:spTree>
    <p:extLst>
      <p:ext uri="{BB962C8B-B14F-4D97-AF65-F5344CB8AC3E}">
        <p14:creationId xmlns:p14="http://schemas.microsoft.com/office/powerpoint/2010/main" val="259221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EAB8-61A8-443B-8058-0659272C1EBE}"/>
              </a:ext>
            </a:extLst>
          </p:cNvPr>
          <p:cNvSpPr>
            <a:spLocks noGrp="1"/>
          </p:cNvSpPr>
          <p:nvPr>
            <p:ph type="title"/>
          </p:nvPr>
        </p:nvSpPr>
        <p:spPr/>
        <p:txBody>
          <a:bodyPr/>
          <a:lstStyle/>
          <a:p>
            <a:r>
              <a:rPr lang="en-US" dirty="0"/>
              <a:t>Hyper-parameters Tunning 1/4</a:t>
            </a:r>
          </a:p>
        </p:txBody>
      </p:sp>
      <p:sp>
        <p:nvSpPr>
          <p:cNvPr id="3" name="Content Placeholder 2">
            <a:extLst>
              <a:ext uri="{FF2B5EF4-FFF2-40B4-BE49-F238E27FC236}">
                <a16:creationId xmlns:a16="http://schemas.microsoft.com/office/drawing/2014/main" id="{22AC072F-03C0-4EBD-97B7-BB93A528B516}"/>
              </a:ext>
            </a:extLst>
          </p:cNvPr>
          <p:cNvSpPr>
            <a:spLocks noGrp="1"/>
          </p:cNvSpPr>
          <p:nvPr>
            <p:ph sz="half" idx="1"/>
          </p:nvPr>
        </p:nvSpPr>
        <p:spPr/>
        <p:txBody>
          <a:bodyPr>
            <a:normAutofit/>
          </a:bodyPr>
          <a:lstStyle/>
          <a:p>
            <a:r>
              <a:rPr lang="en-US" sz="4000" dirty="0"/>
              <a:t>Model 1 </a:t>
            </a:r>
          </a:p>
        </p:txBody>
      </p:sp>
      <p:pic>
        <p:nvPicPr>
          <p:cNvPr id="6" name="Content Placeholder 5" descr="Chart, radar chart&#10;&#10;Description automatically generated">
            <a:extLst>
              <a:ext uri="{FF2B5EF4-FFF2-40B4-BE49-F238E27FC236}">
                <a16:creationId xmlns:a16="http://schemas.microsoft.com/office/drawing/2014/main" id="{4ED4CB0E-474E-4744-BA03-168756DCDB3C}"/>
              </a:ext>
            </a:extLst>
          </p:cNvPr>
          <p:cNvPicPr>
            <a:picLocks noGrp="1" noChangeAspect="1"/>
          </p:cNvPicPr>
          <p:nvPr>
            <p:ph sz="half" idx="2"/>
          </p:nvPr>
        </p:nvPicPr>
        <p:blipFill>
          <a:blip r:embed="rId2"/>
          <a:stretch>
            <a:fillRect/>
          </a:stretch>
        </p:blipFill>
        <p:spPr>
          <a:xfrm>
            <a:off x="6524625" y="2593975"/>
            <a:ext cx="4448175" cy="2965449"/>
          </a:xfrm>
        </p:spPr>
      </p:pic>
    </p:spTree>
    <p:extLst>
      <p:ext uri="{BB962C8B-B14F-4D97-AF65-F5344CB8AC3E}">
        <p14:creationId xmlns:p14="http://schemas.microsoft.com/office/powerpoint/2010/main" val="2242588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5D1C-31E8-4740-A2CB-8F0B3598ECB2}"/>
              </a:ext>
            </a:extLst>
          </p:cNvPr>
          <p:cNvSpPr>
            <a:spLocks noGrp="1"/>
          </p:cNvSpPr>
          <p:nvPr>
            <p:ph type="title"/>
          </p:nvPr>
        </p:nvSpPr>
        <p:spPr/>
        <p:txBody>
          <a:bodyPr/>
          <a:lstStyle/>
          <a:p>
            <a:r>
              <a:rPr lang="en-US" dirty="0"/>
              <a:t>Hyper-parameters Tunning 2/4</a:t>
            </a:r>
          </a:p>
        </p:txBody>
      </p:sp>
      <p:sp>
        <p:nvSpPr>
          <p:cNvPr id="3" name="Content Placeholder 2">
            <a:extLst>
              <a:ext uri="{FF2B5EF4-FFF2-40B4-BE49-F238E27FC236}">
                <a16:creationId xmlns:a16="http://schemas.microsoft.com/office/drawing/2014/main" id="{317D43B0-5747-4B25-B3EE-8F1D569A4A41}"/>
              </a:ext>
            </a:extLst>
          </p:cNvPr>
          <p:cNvSpPr>
            <a:spLocks noGrp="1"/>
          </p:cNvSpPr>
          <p:nvPr>
            <p:ph sz="half" idx="1"/>
          </p:nvPr>
        </p:nvSpPr>
        <p:spPr/>
        <p:txBody>
          <a:bodyPr>
            <a:normAutofit/>
          </a:bodyPr>
          <a:lstStyle/>
          <a:p>
            <a:r>
              <a:rPr lang="en-US" sz="4000" dirty="0"/>
              <a:t>Model 2</a:t>
            </a:r>
          </a:p>
        </p:txBody>
      </p:sp>
      <p:pic>
        <p:nvPicPr>
          <p:cNvPr id="6" name="Content Placeholder 5" descr="Chart&#10;&#10;Description automatically generated">
            <a:extLst>
              <a:ext uri="{FF2B5EF4-FFF2-40B4-BE49-F238E27FC236}">
                <a16:creationId xmlns:a16="http://schemas.microsoft.com/office/drawing/2014/main" id="{13F87531-2CC7-49F8-B650-B53C034D9116}"/>
              </a:ext>
            </a:extLst>
          </p:cNvPr>
          <p:cNvPicPr>
            <a:picLocks noGrp="1" noChangeAspect="1"/>
          </p:cNvPicPr>
          <p:nvPr>
            <p:ph sz="half" idx="2"/>
          </p:nvPr>
        </p:nvPicPr>
        <p:blipFill>
          <a:blip r:embed="rId2"/>
          <a:stretch>
            <a:fillRect/>
          </a:stretch>
        </p:blipFill>
        <p:spPr>
          <a:xfrm>
            <a:off x="6524625" y="2593975"/>
            <a:ext cx="4448175" cy="2965449"/>
          </a:xfrm>
        </p:spPr>
      </p:pic>
    </p:spTree>
    <p:extLst>
      <p:ext uri="{BB962C8B-B14F-4D97-AF65-F5344CB8AC3E}">
        <p14:creationId xmlns:p14="http://schemas.microsoft.com/office/powerpoint/2010/main" val="313009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4F3A-8BCD-4FF0-964F-3D9761466C28}"/>
              </a:ext>
            </a:extLst>
          </p:cNvPr>
          <p:cNvSpPr>
            <a:spLocks noGrp="1"/>
          </p:cNvSpPr>
          <p:nvPr>
            <p:ph type="title"/>
          </p:nvPr>
        </p:nvSpPr>
        <p:spPr/>
        <p:txBody>
          <a:bodyPr/>
          <a:lstStyle/>
          <a:p>
            <a:r>
              <a:rPr lang="en-US" dirty="0"/>
              <a:t>Hyper-parameters Tunning 3/4</a:t>
            </a:r>
          </a:p>
        </p:txBody>
      </p:sp>
      <p:sp>
        <p:nvSpPr>
          <p:cNvPr id="3" name="Content Placeholder 2">
            <a:extLst>
              <a:ext uri="{FF2B5EF4-FFF2-40B4-BE49-F238E27FC236}">
                <a16:creationId xmlns:a16="http://schemas.microsoft.com/office/drawing/2014/main" id="{F35F9A40-8BB7-4977-9C24-21959A0E88C8}"/>
              </a:ext>
            </a:extLst>
          </p:cNvPr>
          <p:cNvSpPr>
            <a:spLocks noGrp="1"/>
          </p:cNvSpPr>
          <p:nvPr>
            <p:ph sz="half" idx="1"/>
          </p:nvPr>
        </p:nvSpPr>
        <p:spPr/>
        <p:txBody>
          <a:bodyPr>
            <a:normAutofit/>
          </a:bodyPr>
          <a:lstStyle/>
          <a:p>
            <a:r>
              <a:rPr lang="en-US" sz="4000" dirty="0"/>
              <a:t>Model 3 (Partial Results)</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8391D72A-8BF1-4CE1-9FB5-9945857A878E}"/>
              </a:ext>
            </a:extLst>
          </p:cNvPr>
          <p:cNvPicPr>
            <a:picLocks noGrp="1" noChangeAspect="1"/>
          </p:cNvPicPr>
          <p:nvPr>
            <p:ph sz="half" idx="2"/>
          </p:nvPr>
        </p:nvPicPr>
        <p:blipFill>
          <a:blip r:embed="rId2"/>
          <a:stretch>
            <a:fillRect/>
          </a:stretch>
        </p:blipFill>
        <p:spPr>
          <a:xfrm>
            <a:off x="6372616" y="2419982"/>
            <a:ext cx="5473020" cy="3465864"/>
          </a:xfrm>
        </p:spPr>
      </p:pic>
    </p:spTree>
    <p:extLst>
      <p:ext uri="{BB962C8B-B14F-4D97-AF65-F5344CB8AC3E}">
        <p14:creationId xmlns:p14="http://schemas.microsoft.com/office/powerpoint/2010/main" val="185886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51AA-95AD-4C85-96C5-CE80B079B3A7}"/>
              </a:ext>
            </a:extLst>
          </p:cNvPr>
          <p:cNvSpPr>
            <a:spLocks noGrp="1"/>
          </p:cNvSpPr>
          <p:nvPr>
            <p:ph type="title"/>
          </p:nvPr>
        </p:nvSpPr>
        <p:spPr/>
        <p:txBody>
          <a:bodyPr/>
          <a:lstStyle/>
          <a:p>
            <a:r>
              <a:rPr lang="en-US" dirty="0"/>
              <a:t>Hyper-parameters Tunning 4/4</a:t>
            </a:r>
          </a:p>
        </p:txBody>
      </p:sp>
      <p:sp>
        <p:nvSpPr>
          <p:cNvPr id="3" name="Content Placeholder 2">
            <a:extLst>
              <a:ext uri="{FF2B5EF4-FFF2-40B4-BE49-F238E27FC236}">
                <a16:creationId xmlns:a16="http://schemas.microsoft.com/office/drawing/2014/main" id="{367F91AD-478F-4935-9BF5-D92FED628418}"/>
              </a:ext>
            </a:extLst>
          </p:cNvPr>
          <p:cNvSpPr>
            <a:spLocks noGrp="1"/>
          </p:cNvSpPr>
          <p:nvPr>
            <p:ph sz="half" idx="1"/>
          </p:nvPr>
        </p:nvSpPr>
        <p:spPr/>
        <p:txBody>
          <a:bodyPr>
            <a:normAutofit/>
          </a:bodyPr>
          <a:lstStyle/>
          <a:p>
            <a:r>
              <a:rPr lang="en-US" sz="4000" dirty="0"/>
              <a:t>Model 4 (Partial Results)</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470B6FA6-FDA6-4B06-8815-7E34F105F744}"/>
              </a:ext>
            </a:extLst>
          </p:cNvPr>
          <p:cNvPicPr>
            <a:picLocks noGrp="1" noChangeAspect="1"/>
          </p:cNvPicPr>
          <p:nvPr>
            <p:ph sz="half" idx="2"/>
          </p:nvPr>
        </p:nvPicPr>
        <p:blipFill>
          <a:blip r:embed="rId2"/>
          <a:stretch>
            <a:fillRect/>
          </a:stretch>
        </p:blipFill>
        <p:spPr>
          <a:xfrm>
            <a:off x="5945391" y="2171700"/>
            <a:ext cx="5806727" cy="3693723"/>
          </a:xfrm>
        </p:spPr>
      </p:pic>
    </p:spTree>
    <p:extLst>
      <p:ext uri="{BB962C8B-B14F-4D97-AF65-F5344CB8AC3E}">
        <p14:creationId xmlns:p14="http://schemas.microsoft.com/office/powerpoint/2010/main" val="155299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50D18-06C0-F94F-9B93-4EAE7B79854C}"/>
              </a:ext>
            </a:extLst>
          </p:cNvPr>
          <p:cNvSpPr>
            <a:spLocks noGrp="1"/>
          </p:cNvSpPr>
          <p:nvPr>
            <p:ph type="title"/>
          </p:nvPr>
        </p:nvSpPr>
        <p:spPr/>
        <p:txBody>
          <a:bodyPr/>
          <a:lstStyle/>
          <a:p>
            <a:r>
              <a:rPr lang="en-US" dirty="0"/>
              <a:t>Objectives</a:t>
            </a:r>
          </a:p>
        </p:txBody>
      </p:sp>
      <p:sp>
        <p:nvSpPr>
          <p:cNvPr id="3" name="Marcador de contenido 2">
            <a:extLst>
              <a:ext uri="{FF2B5EF4-FFF2-40B4-BE49-F238E27FC236}">
                <a16:creationId xmlns:a16="http://schemas.microsoft.com/office/drawing/2014/main" id="{2B9BC1CE-E12A-6B42-B80A-DD0F7E7CD159}"/>
              </a:ext>
            </a:extLst>
          </p:cNvPr>
          <p:cNvSpPr>
            <a:spLocks noGrp="1"/>
          </p:cNvSpPr>
          <p:nvPr>
            <p:ph idx="1"/>
          </p:nvPr>
        </p:nvSpPr>
        <p:spPr/>
        <p:txBody>
          <a:bodyPr/>
          <a:lstStyle/>
          <a:p>
            <a:pPr algn="just"/>
            <a:r>
              <a:rPr lang="en-US" dirty="0"/>
              <a:t>The present's project idea consists to use techniques of Natural Language Processing to run a sentiment analysis under the constraint of a supervised model that can </a:t>
            </a:r>
            <a:r>
              <a:rPr lang="en-US" b="1" dirty="0"/>
              <a:t>predict whether the customer review was a positive or a negative one</a:t>
            </a:r>
            <a:r>
              <a:rPr lang="en-US" dirty="0"/>
              <a:t>.</a:t>
            </a:r>
          </a:p>
          <a:p>
            <a:pPr algn="just"/>
            <a:endParaRPr lang="en-US" dirty="0"/>
          </a:p>
          <a:p>
            <a:pPr marL="987552" lvl="1" indent="-457200" algn="just">
              <a:buFont typeface="+mj-lt"/>
              <a:buAutoNum type="arabicPeriod"/>
            </a:pPr>
            <a:r>
              <a:rPr lang="en-US" i="0" dirty="0"/>
              <a:t>Will demonstrate how the use of natural language processing techniques can produce the right input for a SVM analysis for classification</a:t>
            </a:r>
          </a:p>
          <a:p>
            <a:pPr marL="987552" lvl="1" indent="-457200" algn="just">
              <a:buFont typeface="+mj-lt"/>
              <a:buAutoNum type="arabicPeriod"/>
            </a:pPr>
            <a:r>
              <a:rPr lang="en-US" i="0" dirty="0"/>
              <a:t>Will show the results obtained by SVM and contrast the accuracy of the model via a supervised approach</a:t>
            </a:r>
          </a:p>
          <a:p>
            <a:pPr marL="987552" lvl="1" indent="-457200" algn="just">
              <a:buFont typeface="+mj-lt"/>
              <a:buAutoNum type="arabicPeriod"/>
            </a:pPr>
            <a:r>
              <a:rPr lang="en-US" i="0" dirty="0"/>
              <a:t>Will tune hyperparameters model to obtain the best optimal parameters.</a:t>
            </a:r>
          </a:p>
          <a:p>
            <a:pPr lvl="1"/>
            <a:endParaRPr lang="en-US" dirty="0"/>
          </a:p>
        </p:txBody>
      </p:sp>
    </p:spTree>
    <p:extLst>
      <p:ext uri="{BB962C8B-B14F-4D97-AF65-F5344CB8AC3E}">
        <p14:creationId xmlns:p14="http://schemas.microsoft.com/office/powerpoint/2010/main" val="249358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50D18-06C0-F94F-9B93-4EAE7B79854C}"/>
              </a:ext>
            </a:extLst>
          </p:cNvPr>
          <p:cNvSpPr>
            <a:spLocks noGrp="1"/>
          </p:cNvSpPr>
          <p:nvPr>
            <p:ph type="title"/>
          </p:nvPr>
        </p:nvSpPr>
        <p:spPr/>
        <p:txBody>
          <a:bodyPr/>
          <a:lstStyle/>
          <a:p>
            <a:r>
              <a:rPr lang="es-MX" b="1" dirty="0"/>
              <a:t>Sentiment Analysis</a:t>
            </a:r>
          </a:p>
        </p:txBody>
      </p:sp>
      <p:sp>
        <p:nvSpPr>
          <p:cNvPr id="3" name="Marcador de contenido 2">
            <a:extLst>
              <a:ext uri="{FF2B5EF4-FFF2-40B4-BE49-F238E27FC236}">
                <a16:creationId xmlns:a16="http://schemas.microsoft.com/office/drawing/2014/main" id="{2B9BC1CE-E12A-6B42-B80A-DD0F7E7CD159}"/>
              </a:ext>
            </a:extLst>
          </p:cNvPr>
          <p:cNvSpPr>
            <a:spLocks noGrp="1"/>
          </p:cNvSpPr>
          <p:nvPr>
            <p:ph idx="1"/>
          </p:nvPr>
        </p:nvSpPr>
        <p:spPr/>
        <p:txBody>
          <a:bodyPr/>
          <a:lstStyle/>
          <a:p>
            <a:pPr algn="just"/>
            <a:endParaRPr lang="es-MX" dirty="0">
              <a:solidFill>
                <a:schemeClr val="tx1"/>
              </a:solidFill>
            </a:endParaRPr>
          </a:p>
          <a:p>
            <a:pPr algn="just">
              <a:lnSpc>
                <a:spcPct val="150000"/>
              </a:lnSpc>
            </a:pPr>
            <a:r>
              <a:rPr lang="es-MX" dirty="0" err="1">
                <a:solidFill>
                  <a:schemeClr val="tx1"/>
                </a:solidFill>
              </a:rPr>
              <a:t>The</a:t>
            </a:r>
            <a:r>
              <a:rPr lang="es-MX" dirty="0">
                <a:solidFill>
                  <a:schemeClr val="tx1"/>
                </a:solidFill>
              </a:rPr>
              <a:t> </a:t>
            </a:r>
            <a:r>
              <a:rPr lang="es-MX" dirty="0" err="1">
                <a:solidFill>
                  <a:schemeClr val="tx1"/>
                </a:solidFill>
              </a:rPr>
              <a:t>aim</a:t>
            </a:r>
            <a:r>
              <a:rPr lang="es-MX" dirty="0">
                <a:solidFill>
                  <a:schemeClr val="tx1"/>
                </a:solidFill>
              </a:rPr>
              <a:t> </a:t>
            </a:r>
            <a:r>
              <a:rPr lang="es-MX" dirty="0" err="1">
                <a:solidFill>
                  <a:schemeClr val="tx1"/>
                </a:solidFill>
              </a:rPr>
              <a:t>of</a:t>
            </a:r>
            <a:r>
              <a:rPr lang="es-MX" dirty="0">
                <a:solidFill>
                  <a:schemeClr val="tx1"/>
                </a:solidFill>
              </a:rPr>
              <a:t> </a:t>
            </a:r>
            <a:r>
              <a:rPr lang="es-MX" dirty="0" err="1">
                <a:solidFill>
                  <a:schemeClr val="tx1"/>
                </a:solidFill>
              </a:rPr>
              <a:t>sentiment</a:t>
            </a:r>
            <a:r>
              <a:rPr lang="es-MX" dirty="0">
                <a:solidFill>
                  <a:schemeClr val="tx1"/>
                </a:solidFill>
              </a:rPr>
              <a:t> </a:t>
            </a:r>
            <a:r>
              <a:rPr lang="es-MX" dirty="0" err="1">
                <a:solidFill>
                  <a:schemeClr val="tx1"/>
                </a:solidFill>
              </a:rPr>
              <a:t>analysis</a:t>
            </a:r>
            <a:r>
              <a:rPr lang="es-MX" dirty="0">
                <a:solidFill>
                  <a:schemeClr val="tx1"/>
                </a:solidFill>
              </a:rPr>
              <a:t> </a:t>
            </a:r>
            <a:r>
              <a:rPr lang="es-MX" dirty="0" err="1">
                <a:solidFill>
                  <a:schemeClr val="tx1"/>
                </a:solidFill>
              </a:rPr>
              <a:t>is</a:t>
            </a:r>
            <a:r>
              <a:rPr lang="es-MX" dirty="0">
                <a:solidFill>
                  <a:schemeClr val="tx1"/>
                </a:solidFill>
              </a:rPr>
              <a:t> </a:t>
            </a:r>
            <a:r>
              <a:rPr lang="es-MX" dirty="0" err="1">
                <a:solidFill>
                  <a:schemeClr val="tx1"/>
                </a:solidFill>
              </a:rPr>
              <a:t>to</a:t>
            </a:r>
            <a:r>
              <a:rPr lang="es-MX" dirty="0">
                <a:solidFill>
                  <a:schemeClr val="tx1"/>
                </a:solidFill>
              </a:rPr>
              <a:t> define </a:t>
            </a:r>
            <a:r>
              <a:rPr lang="es-MX" dirty="0" err="1">
                <a:solidFill>
                  <a:schemeClr val="tx1"/>
                </a:solidFill>
              </a:rPr>
              <a:t>automatic</a:t>
            </a:r>
            <a:r>
              <a:rPr lang="es-MX" dirty="0">
                <a:solidFill>
                  <a:schemeClr val="tx1"/>
                </a:solidFill>
              </a:rPr>
              <a:t> </a:t>
            </a:r>
            <a:r>
              <a:rPr lang="es-MX" dirty="0" err="1">
                <a:solidFill>
                  <a:schemeClr val="tx1"/>
                </a:solidFill>
              </a:rPr>
              <a:t>tools</a:t>
            </a:r>
            <a:r>
              <a:rPr lang="es-MX" dirty="0">
                <a:solidFill>
                  <a:schemeClr val="tx1"/>
                </a:solidFill>
              </a:rPr>
              <a:t> </a:t>
            </a:r>
            <a:r>
              <a:rPr lang="es-MX" dirty="0" err="1">
                <a:solidFill>
                  <a:schemeClr val="tx1"/>
                </a:solidFill>
              </a:rPr>
              <a:t>able</a:t>
            </a:r>
            <a:r>
              <a:rPr lang="es-MX" dirty="0">
                <a:solidFill>
                  <a:schemeClr val="tx1"/>
                </a:solidFill>
              </a:rPr>
              <a:t> </a:t>
            </a:r>
            <a:r>
              <a:rPr lang="es-MX" dirty="0" err="1">
                <a:solidFill>
                  <a:schemeClr val="tx1"/>
                </a:solidFill>
              </a:rPr>
              <a:t>to</a:t>
            </a:r>
            <a:r>
              <a:rPr lang="es-MX" dirty="0">
                <a:solidFill>
                  <a:schemeClr val="tx1"/>
                </a:solidFill>
              </a:rPr>
              <a:t> </a:t>
            </a:r>
            <a:r>
              <a:rPr lang="es-MX" dirty="0" err="1">
                <a:solidFill>
                  <a:schemeClr val="tx1"/>
                </a:solidFill>
              </a:rPr>
              <a:t>extract</a:t>
            </a:r>
            <a:r>
              <a:rPr lang="es-MX" dirty="0">
                <a:solidFill>
                  <a:schemeClr val="tx1"/>
                </a:solidFill>
              </a:rPr>
              <a:t> </a:t>
            </a:r>
            <a:r>
              <a:rPr lang="es-MX" dirty="0" err="1">
                <a:solidFill>
                  <a:schemeClr val="tx1"/>
                </a:solidFill>
              </a:rPr>
              <a:t>subjective</a:t>
            </a:r>
            <a:r>
              <a:rPr lang="es-MX" dirty="0">
                <a:solidFill>
                  <a:schemeClr val="tx1"/>
                </a:solidFill>
              </a:rPr>
              <a:t> </a:t>
            </a:r>
            <a:r>
              <a:rPr lang="es-MX" dirty="0" err="1">
                <a:solidFill>
                  <a:schemeClr val="tx1"/>
                </a:solidFill>
              </a:rPr>
              <a:t>information</a:t>
            </a:r>
            <a:r>
              <a:rPr lang="es-MX" dirty="0">
                <a:solidFill>
                  <a:schemeClr val="tx1"/>
                </a:solidFill>
              </a:rPr>
              <a:t> </a:t>
            </a:r>
            <a:r>
              <a:rPr lang="es-MX" dirty="0" err="1">
                <a:solidFill>
                  <a:schemeClr val="tx1"/>
                </a:solidFill>
              </a:rPr>
              <a:t>from</a:t>
            </a:r>
            <a:r>
              <a:rPr lang="es-MX" dirty="0">
                <a:solidFill>
                  <a:schemeClr val="tx1"/>
                </a:solidFill>
              </a:rPr>
              <a:t> </a:t>
            </a:r>
            <a:r>
              <a:rPr lang="es-MX" dirty="0" err="1">
                <a:solidFill>
                  <a:schemeClr val="tx1"/>
                </a:solidFill>
              </a:rPr>
              <a:t>texts</a:t>
            </a:r>
            <a:r>
              <a:rPr lang="es-MX" dirty="0">
                <a:solidFill>
                  <a:schemeClr val="tx1"/>
                </a:solidFill>
              </a:rPr>
              <a:t> in natural </a:t>
            </a:r>
            <a:r>
              <a:rPr lang="es-MX" dirty="0" err="1">
                <a:solidFill>
                  <a:schemeClr val="tx1"/>
                </a:solidFill>
              </a:rPr>
              <a:t>language</a:t>
            </a:r>
            <a:r>
              <a:rPr lang="es-MX" dirty="0">
                <a:solidFill>
                  <a:schemeClr val="tx1"/>
                </a:solidFill>
              </a:rPr>
              <a:t>, </a:t>
            </a:r>
            <a:r>
              <a:rPr lang="es-MX" dirty="0" err="1">
                <a:solidFill>
                  <a:schemeClr val="tx1"/>
                </a:solidFill>
              </a:rPr>
              <a:t>such</a:t>
            </a:r>
            <a:r>
              <a:rPr lang="es-MX" dirty="0">
                <a:solidFill>
                  <a:schemeClr val="tx1"/>
                </a:solidFill>
              </a:rPr>
              <a:t> as </a:t>
            </a:r>
            <a:r>
              <a:rPr lang="es-MX" dirty="0" err="1">
                <a:solidFill>
                  <a:schemeClr val="tx1"/>
                </a:solidFill>
              </a:rPr>
              <a:t>opinions</a:t>
            </a:r>
            <a:r>
              <a:rPr lang="es-MX" dirty="0">
                <a:solidFill>
                  <a:schemeClr val="tx1"/>
                </a:solidFill>
              </a:rPr>
              <a:t> and </a:t>
            </a:r>
            <a:r>
              <a:rPr lang="es-MX" dirty="0" err="1">
                <a:solidFill>
                  <a:schemeClr val="tx1"/>
                </a:solidFill>
              </a:rPr>
              <a:t>sentiments</a:t>
            </a:r>
            <a:r>
              <a:rPr lang="es-MX" dirty="0">
                <a:solidFill>
                  <a:schemeClr val="tx1"/>
                </a:solidFill>
              </a:rPr>
              <a:t>, so as </a:t>
            </a:r>
            <a:r>
              <a:rPr lang="es-MX" dirty="0" err="1">
                <a:solidFill>
                  <a:schemeClr val="tx1"/>
                </a:solidFill>
              </a:rPr>
              <a:t>to</a:t>
            </a:r>
            <a:r>
              <a:rPr lang="es-MX" dirty="0">
                <a:solidFill>
                  <a:schemeClr val="tx1"/>
                </a:solidFill>
              </a:rPr>
              <a:t> </a:t>
            </a:r>
            <a:r>
              <a:rPr lang="es-MX" dirty="0" err="1">
                <a:solidFill>
                  <a:schemeClr val="tx1"/>
                </a:solidFill>
              </a:rPr>
              <a:t>create</a:t>
            </a:r>
            <a:r>
              <a:rPr lang="es-MX" dirty="0">
                <a:solidFill>
                  <a:schemeClr val="tx1"/>
                </a:solidFill>
              </a:rPr>
              <a:t> </a:t>
            </a:r>
            <a:r>
              <a:rPr lang="es-MX" dirty="0" err="1">
                <a:solidFill>
                  <a:schemeClr val="tx1"/>
                </a:solidFill>
              </a:rPr>
              <a:t>structured</a:t>
            </a:r>
            <a:r>
              <a:rPr lang="es-MX" dirty="0">
                <a:solidFill>
                  <a:schemeClr val="tx1"/>
                </a:solidFill>
              </a:rPr>
              <a:t> and </a:t>
            </a:r>
            <a:r>
              <a:rPr lang="es-MX" dirty="0" err="1">
                <a:solidFill>
                  <a:schemeClr val="tx1"/>
                </a:solidFill>
              </a:rPr>
              <a:t>actionable</a:t>
            </a:r>
            <a:r>
              <a:rPr lang="es-MX" dirty="0">
                <a:solidFill>
                  <a:schemeClr val="tx1"/>
                </a:solidFill>
              </a:rPr>
              <a:t> </a:t>
            </a:r>
            <a:r>
              <a:rPr lang="es-MX" dirty="0" err="1">
                <a:solidFill>
                  <a:schemeClr val="tx1"/>
                </a:solidFill>
              </a:rPr>
              <a:t>knowledge</a:t>
            </a:r>
            <a:r>
              <a:rPr lang="es-MX" dirty="0">
                <a:solidFill>
                  <a:schemeClr val="tx1"/>
                </a:solidFill>
              </a:rPr>
              <a:t> </a:t>
            </a:r>
            <a:r>
              <a:rPr lang="es-MX" dirty="0" err="1">
                <a:solidFill>
                  <a:schemeClr val="tx1"/>
                </a:solidFill>
              </a:rPr>
              <a:t>to</a:t>
            </a:r>
            <a:r>
              <a:rPr lang="es-MX" dirty="0">
                <a:solidFill>
                  <a:schemeClr val="tx1"/>
                </a:solidFill>
              </a:rPr>
              <a:t> be </a:t>
            </a:r>
            <a:r>
              <a:rPr lang="es-MX" dirty="0" err="1">
                <a:solidFill>
                  <a:schemeClr val="tx1"/>
                </a:solidFill>
              </a:rPr>
              <a:t>used</a:t>
            </a:r>
            <a:r>
              <a:rPr lang="es-MX" dirty="0">
                <a:solidFill>
                  <a:schemeClr val="tx1"/>
                </a:solidFill>
              </a:rPr>
              <a:t> </a:t>
            </a:r>
            <a:r>
              <a:rPr lang="es-MX" dirty="0" err="1">
                <a:solidFill>
                  <a:schemeClr val="tx1"/>
                </a:solidFill>
              </a:rPr>
              <a:t>by</a:t>
            </a:r>
            <a:r>
              <a:rPr lang="es-MX" dirty="0">
                <a:solidFill>
                  <a:schemeClr val="tx1"/>
                </a:solidFill>
              </a:rPr>
              <a:t> </a:t>
            </a:r>
            <a:r>
              <a:rPr lang="es-MX" dirty="0" err="1">
                <a:solidFill>
                  <a:schemeClr val="tx1"/>
                </a:solidFill>
              </a:rPr>
              <a:t>either</a:t>
            </a:r>
            <a:r>
              <a:rPr lang="es-MX" dirty="0">
                <a:solidFill>
                  <a:schemeClr val="tx1"/>
                </a:solidFill>
              </a:rPr>
              <a:t> a </a:t>
            </a:r>
            <a:r>
              <a:rPr lang="es-MX" dirty="0" err="1">
                <a:solidFill>
                  <a:schemeClr val="tx1"/>
                </a:solidFill>
              </a:rPr>
              <a:t>decision</a:t>
            </a:r>
            <a:r>
              <a:rPr lang="es-MX" dirty="0">
                <a:solidFill>
                  <a:schemeClr val="tx1"/>
                </a:solidFill>
              </a:rPr>
              <a:t> </a:t>
            </a:r>
            <a:r>
              <a:rPr lang="es-MX" dirty="0" err="1">
                <a:solidFill>
                  <a:schemeClr val="tx1"/>
                </a:solidFill>
              </a:rPr>
              <a:t>support</a:t>
            </a:r>
            <a:r>
              <a:rPr lang="es-MX" dirty="0">
                <a:solidFill>
                  <a:schemeClr val="tx1"/>
                </a:solidFill>
              </a:rPr>
              <a:t> </a:t>
            </a:r>
            <a:r>
              <a:rPr lang="es-MX" dirty="0" err="1">
                <a:solidFill>
                  <a:schemeClr val="tx1"/>
                </a:solidFill>
              </a:rPr>
              <a:t>system</a:t>
            </a:r>
            <a:r>
              <a:rPr lang="es-MX" dirty="0">
                <a:solidFill>
                  <a:schemeClr val="tx1"/>
                </a:solidFill>
              </a:rPr>
              <a:t> </a:t>
            </a:r>
            <a:r>
              <a:rPr lang="es-MX" dirty="0" err="1">
                <a:solidFill>
                  <a:schemeClr val="tx1"/>
                </a:solidFill>
              </a:rPr>
              <a:t>or</a:t>
            </a:r>
            <a:r>
              <a:rPr lang="es-MX" dirty="0">
                <a:solidFill>
                  <a:schemeClr val="tx1"/>
                </a:solidFill>
              </a:rPr>
              <a:t> a </a:t>
            </a:r>
            <a:r>
              <a:rPr lang="es-MX" dirty="0" err="1">
                <a:solidFill>
                  <a:schemeClr val="tx1"/>
                </a:solidFill>
              </a:rPr>
              <a:t>decision</a:t>
            </a:r>
            <a:r>
              <a:rPr lang="es-MX" dirty="0">
                <a:solidFill>
                  <a:schemeClr val="tx1"/>
                </a:solidFill>
              </a:rPr>
              <a:t> </a:t>
            </a:r>
            <a:r>
              <a:rPr lang="es-MX" dirty="0" err="1">
                <a:solidFill>
                  <a:schemeClr val="tx1"/>
                </a:solidFill>
              </a:rPr>
              <a:t>maker</a:t>
            </a:r>
            <a:r>
              <a:rPr lang="es-MX" dirty="0">
                <a:solidFill>
                  <a:schemeClr val="tx1"/>
                </a:solidFill>
              </a:rPr>
              <a:t>.</a:t>
            </a:r>
            <a:endParaRPr lang="en-US" dirty="0">
              <a:solidFill>
                <a:schemeClr val="tx1"/>
              </a:solidFill>
            </a:endParaRPr>
          </a:p>
          <a:p>
            <a:endParaRPr lang="en-US" dirty="0"/>
          </a:p>
        </p:txBody>
      </p:sp>
      <p:sp>
        <p:nvSpPr>
          <p:cNvPr id="4" name="Text Placeholder 3">
            <a:extLst>
              <a:ext uri="{FF2B5EF4-FFF2-40B4-BE49-F238E27FC236}">
                <a16:creationId xmlns:a16="http://schemas.microsoft.com/office/drawing/2014/main" id="{90BFE025-E514-46BB-9374-A2220DD4BCB7}"/>
              </a:ext>
            </a:extLst>
          </p:cNvPr>
          <p:cNvSpPr>
            <a:spLocks noGrp="1"/>
          </p:cNvSpPr>
          <p:nvPr>
            <p:ph type="body" sz="half" idx="2"/>
          </p:nvPr>
        </p:nvSpPr>
        <p:spPr/>
        <p:txBody>
          <a:bodyPr/>
          <a:lstStyle/>
          <a:p>
            <a:endParaRPr lang="en-US" dirty="0"/>
          </a:p>
        </p:txBody>
      </p:sp>
      <p:pic>
        <p:nvPicPr>
          <p:cNvPr id="3074" name="Picture 2" descr="5 Things You Need to Know about Sentiment Analysis and Classification -  KDnuggets">
            <a:extLst>
              <a:ext uri="{FF2B5EF4-FFF2-40B4-BE49-F238E27FC236}">
                <a16:creationId xmlns:a16="http://schemas.microsoft.com/office/drawing/2014/main" id="{407853A2-85FF-0F4D-893A-F08724708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856344"/>
            <a:ext cx="4171545" cy="313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50D18-06C0-F94F-9B93-4EAE7B79854C}"/>
              </a:ext>
            </a:extLst>
          </p:cNvPr>
          <p:cNvSpPr>
            <a:spLocks noGrp="1"/>
          </p:cNvSpPr>
          <p:nvPr>
            <p:ph type="title"/>
          </p:nvPr>
        </p:nvSpPr>
        <p:spPr/>
        <p:txBody>
          <a:bodyPr/>
          <a:lstStyle/>
          <a:p>
            <a:r>
              <a:rPr lang="en-US" b="1" dirty="0"/>
              <a:t>Theoretical</a:t>
            </a:r>
            <a:r>
              <a:rPr lang="es-MX" b="1" dirty="0"/>
              <a:t> Framework  - </a:t>
            </a:r>
            <a:r>
              <a:rPr lang="es-MX" b="1" dirty="0" err="1"/>
              <a:t>Support</a:t>
            </a:r>
            <a:r>
              <a:rPr lang="es-MX" b="1" dirty="0"/>
              <a:t> Vector Machines </a:t>
            </a:r>
          </a:p>
        </p:txBody>
      </p:sp>
      <p:sp>
        <p:nvSpPr>
          <p:cNvPr id="3" name="Marcador de contenido 2">
            <a:extLst>
              <a:ext uri="{FF2B5EF4-FFF2-40B4-BE49-F238E27FC236}">
                <a16:creationId xmlns:a16="http://schemas.microsoft.com/office/drawing/2014/main" id="{2B9BC1CE-E12A-6B42-B80A-DD0F7E7CD159}"/>
              </a:ext>
            </a:extLst>
          </p:cNvPr>
          <p:cNvSpPr>
            <a:spLocks noGrp="1"/>
          </p:cNvSpPr>
          <p:nvPr>
            <p:ph idx="1"/>
          </p:nvPr>
        </p:nvSpPr>
        <p:spPr/>
        <p:txBody>
          <a:bodyPr>
            <a:normAutofit fontScale="85000" lnSpcReduction="10000"/>
          </a:bodyPr>
          <a:lstStyle/>
          <a:p>
            <a:pPr marL="0" indent="0" algn="just">
              <a:buNone/>
            </a:pPr>
            <a:r>
              <a:rPr lang="es-MX" dirty="0"/>
              <a:t>Support vector machines (SVMs) are a set of supervised learning methods used for classification, regression and outliers detection.</a:t>
            </a:r>
          </a:p>
          <a:p>
            <a:pPr algn="just"/>
            <a:r>
              <a:rPr lang="es-MX" dirty="0"/>
              <a:t>The advantages of support vector machines are:</a:t>
            </a:r>
          </a:p>
          <a:p>
            <a:pPr lvl="1" algn="just"/>
            <a:r>
              <a:rPr lang="es-MX" dirty="0"/>
              <a:t>Effective in high dimensional spaces.</a:t>
            </a:r>
          </a:p>
          <a:p>
            <a:pPr lvl="1" algn="just"/>
            <a:r>
              <a:rPr lang="es-MX" dirty="0"/>
              <a:t>Still effective in cases where number of dimensions is greater than the number of samples.</a:t>
            </a:r>
          </a:p>
          <a:p>
            <a:pPr lvl="1" algn="just"/>
            <a:r>
              <a:rPr lang="es-MX" dirty="0"/>
              <a:t>Uses a subset of training points in the decision function (called support vectors), so it is also memory efficient.</a:t>
            </a:r>
          </a:p>
          <a:p>
            <a:pPr algn="just"/>
            <a:r>
              <a:rPr lang="es-MX" dirty="0"/>
              <a:t>The disadvantages of support vector machines include:</a:t>
            </a:r>
          </a:p>
          <a:p>
            <a:pPr lvl="1" algn="just"/>
            <a:r>
              <a:rPr lang="es-MX" dirty="0"/>
              <a:t>If the number of features is much greater than the number of samples, avoid over-fitting in choosing Kernel functions and regularization term is crucial.</a:t>
            </a:r>
          </a:p>
          <a:p>
            <a:pPr lvl="1" algn="just"/>
            <a:r>
              <a:rPr lang="es-MX" dirty="0"/>
              <a:t>SVMs do not directly provide probability estimates, these are calculated using an expensive five-fold cross-validation (see Scores and probabilities, below).</a:t>
            </a:r>
          </a:p>
          <a:p>
            <a:pPr marL="530352" lvl="1" indent="0">
              <a:buNone/>
            </a:pPr>
            <a:endParaRPr lang="es-MX" dirty="0"/>
          </a:p>
        </p:txBody>
      </p:sp>
    </p:spTree>
    <p:extLst>
      <p:ext uri="{BB962C8B-B14F-4D97-AF65-F5344CB8AC3E}">
        <p14:creationId xmlns:p14="http://schemas.microsoft.com/office/powerpoint/2010/main" val="379545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50D18-06C0-F94F-9B93-4EAE7B79854C}"/>
              </a:ext>
            </a:extLst>
          </p:cNvPr>
          <p:cNvSpPr>
            <a:spLocks noGrp="1"/>
          </p:cNvSpPr>
          <p:nvPr>
            <p:ph type="title"/>
          </p:nvPr>
        </p:nvSpPr>
        <p:spPr>
          <a:xfrm>
            <a:off x="1295400" y="405071"/>
            <a:ext cx="9601200" cy="1485900"/>
          </a:xfrm>
        </p:spPr>
        <p:txBody>
          <a:bodyPr/>
          <a:lstStyle/>
          <a:p>
            <a:r>
              <a:rPr lang="es-MX" b="1" dirty="0" err="1"/>
              <a:t>Mathematical</a:t>
            </a:r>
            <a:r>
              <a:rPr lang="es-MX" b="1" dirty="0"/>
              <a:t> </a:t>
            </a:r>
            <a:r>
              <a:rPr lang="es-MX" b="1" dirty="0" err="1"/>
              <a:t>Model</a:t>
            </a:r>
            <a:br>
              <a:rPr lang="es-MX" b="1" dirty="0"/>
            </a:br>
            <a:endParaRPr lang="es-MX" b="1" dirty="0"/>
          </a:p>
        </p:txBody>
      </p:sp>
      <p:pic>
        <p:nvPicPr>
          <p:cNvPr id="7" name="Imagen 6">
            <a:extLst>
              <a:ext uri="{FF2B5EF4-FFF2-40B4-BE49-F238E27FC236}">
                <a16:creationId xmlns:a16="http://schemas.microsoft.com/office/drawing/2014/main" id="{A235635F-296A-E647-BBDB-D117AA1970D9}"/>
              </a:ext>
            </a:extLst>
          </p:cNvPr>
          <p:cNvPicPr>
            <a:picLocks noChangeAspect="1"/>
          </p:cNvPicPr>
          <p:nvPr/>
        </p:nvPicPr>
        <p:blipFill>
          <a:blip r:embed="rId2">
            <a:alphaModFix amt="70000"/>
          </a:blip>
          <a:stretch>
            <a:fillRect/>
          </a:stretch>
        </p:blipFill>
        <p:spPr>
          <a:xfrm>
            <a:off x="2489200" y="1786890"/>
            <a:ext cx="8737600" cy="4279900"/>
          </a:xfrm>
          <a:prstGeom prst="rect">
            <a:avLst/>
          </a:prstGeom>
        </p:spPr>
      </p:pic>
    </p:spTree>
    <p:extLst>
      <p:ext uri="{BB962C8B-B14F-4D97-AF65-F5344CB8AC3E}">
        <p14:creationId xmlns:p14="http://schemas.microsoft.com/office/powerpoint/2010/main" val="68574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50D18-06C0-F94F-9B93-4EAE7B79854C}"/>
              </a:ext>
            </a:extLst>
          </p:cNvPr>
          <p:cNvSpPr>
            <a:spLocks noGrp="1"/>
          </p:cNvSpPr>
          <p:nvPr>
            <p:ph type="title"/>
          </p:nvPr>
        </p:nvSpPr>
        <p:spPr>
          <a:xfrm>
            <a:off x="1390650" y="685800"/>
            <a:ext cx="10423814" cy="1485900"/>
          </a:xfrm>
        </p:spPr>
        <p:txBody>
          <a:bodyPr>
            <a:normAutofit/>
          </a:bodyPr>
          <a:lstStyle/>
          <a:p>
            <a:r>
              <a:rPr lang="en-US" b="1" dirty="0"/>
              <a:t>Theoretical</a:t>
            </a:r>
            <a:r>
              <a:rPr lang="es-MX" b="1" dirty="0"/>
              <a:t> Framework - </a:t>
            </a:r>
            <a:r>
              <a:rPr lang="es-MX" b="1" dirty="0" err="1"/>
              <a:t>Vectorization</a:t>
            </a:r>
            <a:br>
              <a:rPr lang="es-MX" b="1" dirty="0"/>
            </a:br>
            <a:endParaRPr lang="es-MX" b="1" dirty="0"/>
          </a:p>
        </p:txBody>
      </p:sp>
      <p:sp>
        <p:nvSpPr>
          <p:cNvPr id="3" name="Marcador de contenido 2">
            <a:extLst>
              <a:ext uri="{FF2B5EF4-FFF2-40B4-BE49-F238E27FC236}">
                <a16:creationId xmlns:a16="http://schemas.microsoft.com/office/drawing/2014/main" id="{2B9BC1CE-E12A-6B42-B80A-DD0F7E7CD159}"/>
              </a:ext>
            </a:extLst>
          </p:cNvPr>
          <p:cNvSpPr>
            <a:spLocks noGrp="1"/>
          </p:cNvSpPr>
          <p:nvPr>
            <p:ph idx="1"/>
          </p:nvPr>
        </p:nvSpPr>
        <p:spPr>
          <a:xfrm>
            <a:off x="1390650" y="1766455"/>
            <a:ext cx="9149014" cy="3581400"/>
          </a:xfrm>
        </p:spPr>
        <p:txBody>
          <a:bodyPr>
            <a:normAutofit/>
          </a:bodyPr>
          <a:lstStyle/>
          <a:p>
            <a:r>
              <a:rPr lang="es-MX" b="1" dirty="0"/>
              <a:t>TfidfVectorizer </a:t>
            </a:r>
            <a:endParaRPr lang="es-MX" dirty="0"/>
          </a:p>
          <a:p>
            <a:pPr lvl="1"/>
            <a:r>
              <a:rPr lang="es-MX" dirty="0"/>
              <a:t>In this case we are going to apply the TfidfVectorizer, the text must be parsed to remove words (tokenization), also words need to be encoded as integer or floating points values for use as inputo to the algorithm.</a:t>
            </a:r>
            <a:endParaRPr lang="en-US" dirty="0"/>
          </a:p>
          <a:p>
            <a:r>
              <a:rPr lang="es-MX" b="1" dirty="0"/>
              <a:t>CountVectorizer</a:t>
            </a:r>
          </a:p>
          <a:p>
            <a:pPr lvl="1"/>
            <a:r>
              <a:rPr lang="es-MX" sz="2100" dirty="0"/>
              <a:t>Convert a collection of tect documents to a matrix of token counts, this implementation produce a sparse representation of the counts using matrix</a:t>
            </a:r>
          </a:p>
          <a:p>
            <a:r>
              <a:rPr lang="es-MX" b="1" dirty="0"/>
              <a:t>Ngrams</a:t>
            </a:r>
          </a:p>
          <a:p>
            <a:pPr lvl="1"/>
            <a:r>
              <a:rPr lang="en-US" dirty="0" err="1"/>
              <a:t>Ngrams</a:t>
            </a:r>
            <a:r>
              <a:rPr lang="en-US" dirty="0"/>
              <a:t> are continuous sequences of n-</a:t>
            </a:r>
            <a:r>
              <a:rPr lang="en-US" dirty="0" err="1"/>
              <a:t>itesms</a:t>
            </a:r>
            <a:r>
              <a:rPr lang="en-US" dirty="0"/>
              <a:t> in a sentences</a:t>
            </a:r>
            <a:endParaRPr lang="es-MX" dirty="0"/>
          </a:p>
        </p:txBody>
      </p:sp>
    </p:spTree>
    <p:extLst>
      <p:ext uri="{BB962C8B-B14F-4D97-AF65-F5344CB8AC3E}">
        <p14:creationId xmlns:p14="http://schemas.microsoft.com/office/powerpoint/2010/main" val="226442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50D18-06C0-F94F-9B93-4EAE7B79854C}"/>
              </a:ext>
            </a:extLst>
          </p:cNvPr>
          <p:cNvSpPr>
            <a:spLocks noGrp="1"/>
          </p:cNvSpPr>
          <p:nvPr>
            <p:ph type="title"/>
          </p:nvPr>
        </p:nvSpPr>
        <p:spPr/>
        <p:txBody>
          <a:bodyPr>
            <a:normAutofit/>
          </a:bodyPr>
          <a:lstStyle/>
          <a:p>
            <a:r>
              <a:rPr lang="es-MX" b="1" dirty="0" err="1"/>
              <a:t>Descriptive</a:t>
            </a:r>
            <a:r>
              <a:rPr lang="es-MX" b="1" dirty="0"/>
              <a:t> </a:t>
            </a:r>
            <a:r>
              <a:rPr lang="es-MX" b="1" dirty="0" err="1"/>
              <a:t>Analysis</a:t>
            </a:r>
            <a:endParaRPr lang="es-MX" b="1" dirty="0"/>
          </a:p>
        </p:txBody>
      </p:sp>
      <p:sp>
        <p:nvSpPr>
          <p:cNvPr id="3" name="Marcador de contenido 2">
            <a:extLst>
              <a:ext uri="{FF2B5EF4-FFF2-40B4-BE49-F238E27FC236}">
                <a16:creationId xmlns:a16="http://schemas.microsoft.com/office/drawing/2014/main" id="{2B9BC1CE-E12A-6B42-B80A-DD0F7E7CD159}"/>
              </a:ext>
            </a:extLst>
          </p:cNvPr>
          <p:cNvSpPr>
            <a:spLocks noGrp="1"/>
          </p:cNvSpPr>
          <p:nvPr>
            <p:ph sz="half" idx="1"/>
          </p:nvPr>
        </p:nvSpPr>
        <p:spPr/>
        <p:txBody>
          <a:bodyPr>
            <a:normAutofit/>
          </a:bodyPr>
          <a:lstStyle/>
          <a:p>
            <a:r>
              <a:rPr lang="es-MX" sz="1400" dirty="0"/>
              <a:t>A </a:t>
            </a:r>
            <a:r>
              <a:rPr lang="es-MX" sz="1400" dirty="0" err="1"/>
              <a:t>dataset</a:t>
            </a:r>
            <a:r>
              <a:rPr lang="es-MX" sz="1400" dirty="0"/>
              <a:t> </a:t>
            </a:r>
            <a:r>
              <a:rPr lang="es-MX" sz="1400" dirty="0" err="1"/>
              <a:t>from</a:t>
            </a:r>
            <a:r>
              <a:rPr lang="es-MX" sz="1400" dirty="0"/>
              <a:t> </a:t>
            </a:r>
            <a:r>
              <a:rPr lang="es-MX" sz="1400" u="sng" dirty="0" err="1">
                <a:hlinkClick r:id="rId2"/>
              </a:rPr>
              <a:t>Kaggle</a:t>
            </a:r>
            <a:r>
              <a:rPr lang="es-MX" sz="1400" u="sng" dirty="0">
                <a:hlinkClick r:id="rId2"/>
              </a:rPr>
              <a:t> Web </a:t>
            </a:r>
            <a:r>
              <a:rPr lang="es-MX" sz="1400" u="sng" dirty="0" err="1">
                <a:hlinkClick r:id="rId2"/>
              </a:rPr>
              <a:t>Site</a:t>
            </a:r>
            <a:r>
              <a:rPr lang="es-MX" sz="1400" dirty="0"/>
              <a:t> </a:t>
            </a:r>
            <a:r>
              <a:rPr lang="es-MX" sz="1400" dirty="0" err="1"/>
              <a:t>was</a:t>
            </a:r>
            <a:r>
              <a:rPr lang="es-MX" sz="1400" dirty="0"/>
              <a:t> </a:t>
            </a:r>
            <a:r>
              <a:rPr lang="es-MX" sz="1400" dirty="0" err="1"/>
              <a:t>employed</a:t>
            </a:r>
            <a:r>
              <a:rPr lang="es-MX" sz="1400" dirty="0"/>
              <a:t> </a:t>
            </a:r>
            <a:r>
              <a:rPr lang="es-MX" sz="1400" dirty="0" err="1"/>
              <a:t>for</a:t>
            </a:r>
            <a:r>
              <a:rPr lang="es-MX" sz="1400" dirty="0"/>
              <a:t> </a:t>
            </a:r>
            <a:r>
              <a:rPr lang="es-MX" sz="1400" dirty="0" err="1"/>
              <a:t>the</a:t>
            </a:r>
            <a:r>
              <a:rPr lang="es-MX" sz="1400" dirty="0"/>
              <a:t> </a:t>
            </a:r>
            <a:r>
              <a:rPr lang="es-MX" sz="1400" dirty="0" err="1"/>
              <a:t>purpose</a:t>
            </a:r>
            <a:r>
              <a:rPr lang="es-MX" sz="1400" dirty="0"/>
              <a:t> </a:t>
            </a:r>
            <a:r>
              <a:rPr lang="es-MX" sz="1400" dirty="0" err="1"/>
              <a:t>of</a:t>
            </a:r>
            <a:r>
              <a:rPr lang="es-MX" sz="1400" dirty="0"/>
              <a:t> </a:t>
            </a:r>
            <a:r>
              <a:rPr lang="es-MX" sz="1400" dirty="0" err="1"/>
              <a:t>this</a:t>
            </a:r>
            <a:r>
              <a:rPr lang="es-MX" sz="1400" dirty="0"/>
              <a:t> </a:t>
            </a:r>
            <a:r>
              <a:rPr lang="es-MX" sz="1400" dirty="0" err="1"/>
              <a:t>project</a:t>
            </a:r>
            <a:r>
              <a:rPr lang="es-MX" sz="1400" dirty="0"/>
              <a:t>. </a:t>
            </a:r>
            <a:r>
              <a:rPr lang="es-MX" sz="1400" dirty="0" err="1"/>
              <a:t>This</a:t>
            </a:r>
            <a:r>
              <a:rPr lang="es-MX" sz="1400" dirty="0"/>
              <a:t> </a:t>
            </a:r>
            <a:r>
              <a:rPr lang="es-MX" sz="1400" dirty="0" err="1"/>
              <a:t>dataset</a:t>
            </a:r>
            <a:r>
              <a:rPr lang="es-MX" sz="1400" dirty="0"/>
              <a:t> defines </a:t>
            </a:r>
            <a:r>
              <a:rPr lang="es-MX" sz="1400" dirty="0" err="1"/>
              <a:t>the</a:t>
            </a:r>
            <a:r>
              <a:rPr lang="es-MX" sz="1400" dirty="0"/>
              <a:t> </a:t>
            </a:r>
            <a:r>
              <a:rPr lang="es-MX" sz="1400" dirty="0" err="1"/>
              <a:t>next</a:t>
            </a:r>
            <a:r>
              <a:rPr lang="es-MX" sz="1400" dirty="0"/>
              <a:t> set </a:t>
            </a:r>
            <a:r>
              <a:rPr lang="es-MX" sz="1400" dirty="0" err="1"/>
              <a:t>of</a:t>
            </a:r>
            <a:r>
              <a:rPr lang="es-MX" sz="1400" dirty="0"/>
              <a:t> </a:t>
            </a:r>
            <a:r>
              <a:rPr lang="es-MX" sz="1400" dirty="0" err="1"/>
              <a:t>features</a:t>
            </a:r>
            <a:r>
              <a:rPr lang="es-MX" sz="1400" dirty="0"/>
              <a:t>/variables:</a:t>
            </a:r>
          </a:p>
          <a:p>
            <a:pPr lvl="1"/>
            <a:r>
              <a:rPr lang="es-MX" sz="1400" dirty="0" err="1"/>
              <a:t>Product</a:t>
            </a:r>
            <a:r>
              <a:rPr lang="es-MX" sz="1400" dirty="0"/>
              <a:t> </a:t>
            </a:r>
            <a:r>
              <a:rPr lang="es-MX" sz="1400" dirty="0" err="1"/>
              <a:t>Name</a:t>
            </a:r>
            <a:endParaRPr lang="es-MX" sz="1400" dirty="0"/>
          </a:p>
          <a:p>
            <a:pPr lvl="1"/>
            <a:r>
              <a:rPr lang="es-MX" sz="1400" dirty="0"/>
              <a:t>Brand </a:t>
            </a:r>
            <a:r>
              <a:rPr lang="es-MX" sz="1400" dirty="0" err="1"/>
              <a:t>Name</a:t>
            </a:r>
            <a:endParaRPr lang="es-MX" sz="1400" dirty="0"/>
          </a:p>
          <a:p>
            <a:pPr lvl="1"/>
            <a:r>
              <a:rPr lang="es-MX" sz="1400" dirty="0"/>
              <a:t>Price</a:t>
            </a:r>
          </a:p>
          <a:p>
            <a:pPr lvl="1"/>
            <a:r>
              <a:rPr lang="es-MX" sz="1400" dirty="0"/>
              <a:t>Rating</a:t>
            </a:r>
          </a:p>
          <a:p>
            <a:pPr lvl="1"/>
            <a:r>
              <a:rPr lang="es-MX" sz="1400" dirty="0" err="1"/>
              <a:t>Reviews</a:t>
            </a:r>
            <a:endParaRPr lang="es-MX" sz="1400" dirty="0"/>
          </a:p>
          <a:p>
            <a:pPr lvl="1"/>
            <a:r>
              <a:rPr lang="es-MX" sz="1400" dirty="0"/>
              <a:t>Votes</a:t>
            </a:r>
          </a:p>
          <a:p>
            <a:r>
              <a:rPr lang="en-US" sz="1400" dirty="0"/>
              <a:t>R</a:t>
            </a:r>
            <a:r>
              <a:rPr lang="es-MX" sz="1400" dirty="0" err="1"/>
              <a:t>ating</a:t>
            </a:r>
            <a:r>
              <a:rPr lang="es-MX" sz="1400" dirty="0"/>
              <a:t> variable </a:t>
            </a:r>
            <a:r>
              <a:rPr lang="es-MX" sz="1400" dirty="0" err="1"/>
              <a:t>is</a:t>
            </a:r>
            <a:r>
              <a:rPr lang="es-MX" sz="1400" dirty="0"/>
              <a:t> a </a:t>
            </a:r>
            <a:r>
              <a:rPr lang="es-MX" sz="1400" dirty="0" err="1"/>
              <a:t>categorical</a:t>
            </a:r>
            <a:r>
              <a:rPr lang="es-MX" sz="1400" dirty="0"/>
              <a:t> variable </a:t>
            </a:r>
            <a:r>
              <a:rPr lang="es-MX" sz="1400" dirty="0" err="1"/>
              <a:t>that</a:t>
            </a:r>
            <a:r>
              <a:rPr lang="es-MX" sz="1400" dirty="0"/>
              <a:t> </a:t>
            </a:r>
            <a:r>
              <a:rPr lang="es-MX" sz="1400" dirty="0" err="1"/>
              <a:t>stores</a:t>
            </a:r>
            <a:r>
              <a:rPr lang="es-MX" sz="1400" dirty="0"/>
              <a:t> a </a:t>
            </a:r>
            <a:r>
              <a:rPr lang="es-MX" sz="1400" dirty="0" err="1"/>
              <a:t>numerical</a:t>
            </a:r>
            <a:r>
              <a:rPr lang="es-MX" sz="1400" dirty="0"/>
              <a:t> </a:t>
            </a:r>
            <a:r>
              <a:rPr lang="es-MX" sz="1400" dirty="0" err="1"/>
              <a:t>values</a:t>
            </a:r>
            <a:r>
              <a:rPr lang="es-MX" sz="1400" dirty="0"/>
              <a:t> </a:t>
            </a:r>
            <a:r>
              <a:rPr lang="es-MX" sz="1400" dirty="0" err="1"/>
              <a:t>from</a:t>
            </a:r>
            <a:r>
              <a:rPr lang="es-MX" sz="1400" dirty="0"/>
              <a:t> a </a:t>
            </a:r>
            <a:r>
              <a:rPr lang="es-MX" sz="1400" dirty="0" err="1"/>
              <a:t>scale</a:t>
            </a:r>
            <a:r>
              <a:rPr lang="es-MX" sz="1400" dirty="0"/>
              <a:t> </a:t>
            </a:r>
            <a:r>
              <a:rPr lang="es-MX" sz="1400" dirty="0" err="1"/>
              <a:t>of</a:t>
            </a:r>
            <a:r>
              <a:rPr lang="es-MX" sz="1400" dirty="0"/>
              <a:t> 1 </a:t>
            </a:r>
            <a:r>
              <a:rPr lang="es-MX" sz="1400" dirty="0" err="1"/>
              <a:t>to</a:t>
            </a:r>
            <a:r>
              <a:rPr lang="es-MX" sz="1400" dirty="0"/>
              <a:t> 5.</a:t>
            </a:r>
          </a:p>
          <a:p>
            <a:r>
              <a:rPr lang="es-MX" sz="1400" dirty="0" err="1"/>
              <a:t>Review</a:t>
            </a:r>
            <a:r>
              <a:rPr lang="es-MX" sz="1400" dirty="0"/>
              <a:t> </a:t>
            </a:r>
            <a:r>
              <a:rPr lang="es-MX" sz="1400" dirty="0" err="1"/>
              <a:t>is</a:t>
            </a:r>
            <a:r>
              <a:rPr lang="es-MX" sz="1400" dirty="0"/>
              <a:t> </a:t>
            </a:r>
            <a:r>
              <a:rPr lang="es-MX" sz="1400" dirty="0" err="1"/>
              <a:t>the</a:t>
            </a:r>
            <a:r>
              <a:rPr lang="es-MX" sz="1400" dirty="0"/>
              <a:t> </a:t>
            </a:r>
            <a:r>
              <a:rPr lang="es-MX" sz="1400" dirty="0" err="1"/>
              <a:t>dataset</a:t>
            </a:r>
            <a:r>
              <a:rPr lang="es-MX" sz="1400" dirty="0"/>
              <a:t> </a:t>
            </a:r>
            <a:r>
              <a:rPr lang="es-MX" sz="1400" dirty="0" err="1"/>
              <a:t>feature</a:t>
            </a:r>
            <a:r>
              <a:rPr lang="es-MX" sz="1400" dirty="0"/>
              <a:t> </a:t>
            </a:r>
            <a:r>
              <a:rPr lang="es-MX" sz="1400" dirty="0" err="1"/>
              <a:t>that</a:t>
            </a:r>
            <a:r>
              <a:rPr lang="es-MX" sz="1400" dirty="0"/>
              <a:t> </a:t>
            </a:r>
            <a:r>
              <a:rPr lang="es-MX" sz="1400" dirty="0" err="1"/>
              <a:t>holds</a:t>
            </a:r>
            <a:r>
              <a:rPr lang="es-MX" sz="1400" dirty="0"/>
              <a:t> </a:t>
            </a:r>
            <a:r>
              <a:rPr lang="es-MX" sz="1400" dirty="0" err="1"/>
              <a:t>the</a:t>
            </a:r>
            <a:r>
              <a:rPr lang="es-MX" sz="1400" dirty="0"/>
              <a:t> raw </a:t>
            </a:r>
            <a:r>
              <a:rPr lang="es-MX" sz="1400" dirty="0" err="1"/>
              <a:t>text</a:t>
            </a:r>
            <a:r>
              <a:rPr lang="es-MX" sz="1400" dirty="0"/>
              <a:t> </a:t>
            </a:r>
            <a:r>
              <a:rPr lang="es-MX" sz="1400" dirty="0" err="1"/>
              <a:t>for</a:t>
            </a:r>
            <a:r>
              <a:rPr lang="es-MX" sz="1400" dirty="0"/>
              <a:t> </a:t>
            </a:r>
            <a:r>
              <a:rPr lang="es-MX" sz="1400" dirty="0" err="1"/>
              <a:t>the</a:t>
            </a:r>
            <a:r>
              <a:rPr lang="es-MX" sz="1400" dirty="0"/>
              <a:t> </a:t>
            </a:r>
            <a:r>
              <a:rPr lang="es-MX" sz="1400" dirty="0" err="1"/>
              <a:t>comments</a:t>
            </a:r>
            <a:r>
              <a:rPr lang="es-MX" sz="1400" dirty="0"/>
              <a:t> </a:t>
            </a:r>
            <a:r>
              <a:rPr lang="es-MX" sz="1400" dirty="0" err="1"/>
              <a:t>posted</a:t>
            </a:r>
            <a:r>
              <a:rPr lang="es-MX" sz="1400" dirty="0"/>
              <a:t> </a:t>
            </a:r>
            <a:r>
              <a:rPr lang="es-MX" sz="1400" dirty="0" err="1"/>
              <a:t>by</a:t>
            </a:r>
            <a:r>
              <a:rPr lang="es-MX" sz="1400" dirty="0"/>
              <a:t> </a:t>
            </a:r>
            <a:r>
              <a:rPr lang="es-MX" sz="1400" dirty="0" err="1"/>
              <a:t>every</a:t>
            </a:r>
            <a:r>
              <a:rPr lang="es-MX" sz="1400" dirty="0"/>
              <a:t> </a:t>
            </a:r>
            <a:r>
              <a:rPr lang="es-MX" sz="1400" dirty="0" err="1"/>
              <a:t>customer</a:t>
            </a:r>
            <a:r>
              <a:rPr lang="es-MX" sz="1400" dirty="0"/>
              <a:t>.</a:t>
            </a:r>
            <a:endParaRPr lang="en-US" sz="1400" dirty="0"/>
          </a:p>
        </p:txBody>
      </p:sp>
      <p:pic>
        <p:nvPicPr>
          <p:cNvPr id="6146" name="Picture 2" descr="Anatomy of an Amazon Product Rating | JumpFly Digital Marketing Blog">
            <a:extLst>
              <a:ext uri="{FF2B5EF4-FFF2-40B4-BE49-F238E27FC236}">
                <a16:creationId xmlns:a16="http://schemas.microsoft.com/office/drawing/2014/main" id="{7B24147D-254B-044D-B93A-A534D7757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48" r="4416" b="3"/>
          <a:stretch/>
        </p:blipFill>
        <p:spPr bwMode="auto">
          <a:xfrm>
            <a:off x="7865257" y="2171700"/>
            <a:ext cx="3211495" cy="346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58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50D18-06C0-F94F-9B93-4EAE7B79854C}"/>
              </a:ext>
            </a:extLst>
          </p:cNvPr>
          <p:cNvSpPr>
            <a:spLocks noGrp="1"/>
          </p:cNvSpPr>
          <p:nvPr>
            <p:ph type="title"/>
          </p:nvPr>
        </p:nvSpPr>
        <p:spPr>
          <a:xfrm>
            <a:off x="1390650" y="685800"/>
            <a:ext cx="6176775" cy="1485900"/>
          </a:xfrm>
        </p:spPr>
        <p:txBody>
          <a:bodyPr>
            <a:normAutofit/>
          </a:bodyPr>
          <a:lstStyle/>
          <a:p>
            <a:r>
              <a:rPr lang="es-MX" b="1" dirty="0"/>
              <a:t>Dataset &amp; </a:t>
            </a:r>
            <a:r>
              <a:rPr lang="es-MX" b="1" dirty="0" err="1"/>
              <a:t>Pre-processing</a:t>
            </a:r>
            <a:endParaRPr lang="es-MX" b="1" dirty="0"/>
          </a:p>
        </p:txBody>
      </p:sp>
      <p:sp>
        <p:nvSpPr>
          <p:cNvPr id="3" name="Marcador de contenido 2">
            <a:extLst>
              <a:ext uri="{FF2B5EF4-FFF2-40B4-BE49-F238E27FC236}">
                <a16:creationId xmlns:a16="http://schemas.microsoft.com/office/drawing/2014/main" id="{2B9BC1CE-E12A-6B42-B80A-DD0F7E7CD159}"/>
              </a:ext>
            </a:extLst>
          </p:cNvPr>
          <p:cNvSpPr>
            <a:spLocks noGrp="1"/>
          </p:cNvSpPr>
          <p:nvPr>
            <p:ph idx="1"/>
          </p:nvPr>
        </p:nvSpPr>
        <p:spPr>
          <a:xfrm>
            <a:off x="1390649" y="2286000"/>
            <a:ext cx="6176776" cy="3581400"/>
          </a:xfrm>
        </p:spPr>
        <p:txBody>
          <a:bodyPr>
            <a:normAutofit/>
          </a:bodyPr>
          <a:lstStyle/>
          <a:p>
            <a:r>
              <a:rPr lang="es-MX" dirty="0" err="1"/>
              <a:t>The</a:t>
            </a:r>
            <a:r>
              <a:rPr lang="es-MX" dirty="0"/>
              <a:t> </a:t>
            </a:r>
            <a:r>
              <a:rPr lang="es-MX" dirty="0" err="1"/>
              <a:t>dataset</a:t>
            </a:r>
            <a:r>
              <a:rPr lang="es-MX" dirty="0"/>
              <a:t> </a:t>
            </a:r>
            <a:r>
              <a:rPr lang="es-MX" dirty="0" err="1"/>
              <a:t>contains</a:t>
            </a:r>
            <a:r>
              <a:rPr lang="es-MX" dirty="0"/>
              <a:t> 413,840 </a:t>
            </a:r>
            <a:r>
              <a:rPr lang="es-MX" dirty="0" err="1"/>
              <a:t>rows</a:t>
            </a:r>
            <a:r>
              <a:rPr lang="es-MX" dirty="0"/>
              <a:t> </a:t>
            </a:r>
            <a:r>
              <a:rPr lang="es-MX" dirty="0" err="1"/>
              <a:t>by</a:t>
            </a:r>
            <a:r>
              <a:rPr lang="es-MX" dirty="0"/>
              <a:t> 6 </a:t>
            </a:r>
            <a:r>
              <a:rPr lang="es-MX" dirty="0" err="1"/>
              <a:t>columns</a:t>
            </a:r>
            <a:r>
              <a:rPr lang="es-MX" dirty="0"/>
              <a:t>.</a:t>
            </a:r>
          </a:p>
          <a:p>
            <a:r>
              <a:rPr lang="es-MX" dirty="0" err="1"/>
              <a:t>Pre-processing</a:t>
            </a:r>
            <a:r>
              <a:rPr lang="es-MX" dirty="0"/>
              <a:t> </a:t>
            </a:r>
            <a:r>
              <a:rPr lang="es-MX" dirty="0" err="1"/>
              <a:t>steps</a:t>
            </a:r>
            <a:r>
              <a:rPr lang="es-MX" dirty="0"/>
              <a:t>:</a:t>
            </a:r>
          </a:p>
          <a:p>
            <a:pPr lvl="1"/>
            <a:r>
              <a:rPr lang="es-MX" dirty="0" err="1"/>
              <a:t>We</a:t>
            </a:r>
            <a:r>
              <a:rPr lang="es-MX" dirty="0"/>
              <a:t> </a:t>
            </a:r>
            <a:r>
              <a:rPr lang="es-MX" dirty="0" err="1"/>
              <a:t>delete</a:t>
            </a:r>
            <a:r>
              <a:rPr lang="es-MX" dirty="0"/>
              <a:t> </a:t>
            </a:r>
            <a:r>
              <a:rPr lang="es-MX" dirty="0" err="1"/>
              <a:t>all</a:t>
            </a:r>
            <a:r>
              <a:rPr lang="es-MX" dirty="0"/>
              <a:t> </a:t>
            </a:r>
            <a:r>
              <a:rPr lang="es-MX" dirty="0" err="1"/>
              <a:t>missing</a:t>
            </a:r>
            <a:r>
              <a:rPr lang="es-MX" dirty="0"/>
              <a:t> </a:t>
            </a:r>
            <a:r>
              <a:rPr lang="es-MX" dirty="0" err="1"/>
              <a:t>values</a:t>
            </a:r>
            <a:r>
              <a:rPr lang="es-MX" dirty="0"/>
              <a:t> </a:t>
            </a:r>
            <a:r>
              <a:rPr lang="es-MX" dirty="0" err="1"/>
              <a:t>from</a:t>
            </a:r>
            <a:r>
              <a:rPr lang="es-MX" dirty="0"/>
              <a:t> </a:t>
            </a:r>
            <a:r>
              <a:rPr lang="es-MX" dirty="0" err="1"/>
              <a:t>the</a:t>
            </a:r>
            <a:r>
              <a:rPr lang="es-MX" dirty="0"/>
              <a:t> </a:t>
            </a:r>
            <a:r>
              <a:rPr lang="es-MX" dirty="0" err="1"/>
              <a:t>dataset</a:t>
            </a:r>
            <a:r>
              <a:rPr lang="es-MX" dirty="0"/>
              <a:t>.</a:t>
            </a:r>
          </a:p>
          <a:p>
            <a:pPr lvl="1"/>
            <a:r>
              <a:rPr lang="es-MX" dirty="0" err="1"/>
              <a:t>Transformed</a:t>
            </a:r>
            <a:r>
              <a:rPr lang="es-MX" dirty="0"/>
              <a:t> </a:t>
            </a:r>
            <a:r>
              <a:rPr lang="es-MX" dirty="0" err="1"/>
              <a:t>the</a:t>
            </a:r>
            <a:r>
              <a:rPr lang="es-MX" dirty="0"/>
              <a:t> rating </a:t>
            </a:r>
            <a:r>
              <a:rPr lang="es-MX" dirty="0" err="1"/>
              <a:t>values</a:t>
            </a:r>
            <a:r>
              <a:rPr lang="es-MX" dirty="0"/>
              <a:t> </a:t>
            </a:r>
            <a:r>
              <a:rPr lang="es-MX" dirty="0" err="1"/>
              <a:t>from</a:t>
            </a:r>
            <a:r>
              <a:rPr lang="es-MX" dirty="0"/>
              <a:t> </a:t>
            </a:r>
            <a:r>
              <a:rPr lang="es-MX" dirty="0" err="1"/>
              <a:t>amazing</a:t>
            </a:r>
            <a:r>
              <a:rPr lang="es-MX" dirty="0"/>
              <a:t> rating </a:t>
            </a:r>
            <a:r>
              <a:rPr lang="es-MX" dirty="0" err="1"/>
              <a:t>scale</a:t>
            </a:r>
            <a:r>
              <a:rPr lang="es-MX" dirty="0"/>
              <a:t> </a:t>
            </a:r>
            <a:r>
              <a:rPr lang="es-MX" dirty="0" err="1"/>
              <a:t>to</a:t>
            </a:r>
            <a:r>
              <a:rPr lang="es-MX" dirty="0"/>
              <a:t> -1 and 1</a:t>
            </a:r>
          </a:p>
          <a:p>
            <a:pPr lvl="1"/>
            <a:r>
              <a:rPr lang="es-MX" dirty="0" err="1"/>
              <a:t>Ballancing</a:t>
            </a:r>
            <a:r>
              <a:rPr lang="es-MX" dirty="0"/>
              <a:t> </a:t>
            </a:r>
            <a:r>
              <a:rPr lang="es-MX" dirty="0" err="1"/>
              <a:t>class</a:t>
            </a:r>
            <a:r>
              <a:rPr lang="es-MX" dirty="0"/>
              <a:t> </a:t>
            </a:r>
            <a:r>
              <a:rPr lang="es-MX" dirty="0" err="1"/>
              <a:t>distribution</a:t>
            </a:r>
            <a:r>
              <a:rPr lang="es-MX" dirty="0"/>
              <a:t> (</a:t>
            </a:r>
            <a:r>
              <a:rPr lang="es-MX" dirty="0" err="1"/>
              <a:t>Undersampling</a:t>
            </a:r>
            <a:r>
              <a:rPr lang="es-MX" dirty="0"/>
              <a:t>)</a:t>
            </a:r>
          </a:p>
          <a:p>
            <a:pPr marL="0" indent="0">
              <a:buNone/>
            </a:pPr>
            <a:endParaRPr lang="en-US" dirty="0"/>
          </a:p>
        </p:txBody>
      </p:sp>
      <p:pic>
        <p:nvPicPr>
          <p:cNvPr id="6" name="Picture 5">
            <a:extLst>
              <a:ext uri="{FF2B5EF4-FFF2-40B4-BE49-F238E27FC236}">
                <a16:creationId xmlns:a16="http://schemas.microsoft.com/office/drawing/2014/main" id="{D262C111-BBDC-4CCD-AA1F-0B536F39AEFC}"/>
              </a:ext>
            </a:extLst>
          </p:cNvPr>
          <p:cNvPicPr>
            <a:picLocks noChangeAspect="1"/>
          </p:cNvPicPr>
          <p:nvPr/>
        </p:nvPicPr>
        <p:blipFill>
          <a:blip r:embed="rId2"/>
          <a:stretch>
            <a:fillRect/>
          </a:stretch>
        </p:blipFill>
        <p:spPr>
          <a:xfrm>
            <a:off x="8608650" y="3783218"/>
            <a:ext cx="2491282" cy="2348529"/>
          </a:xfrm>
          <a:prstGeom prst="rect">
            <a:avLst/>
          </a:prstGeom>
        </p:spPr>
      </p:pic>
      <p:pic>
        <p:nvPicPr>
          <p:cNvPr id="10" name="Picture 9">
            <a:extLst>
              <a:ext uri="{FF2B5EF4-FFF2-40B4-BE49-F238E27FC236}">
                <a16:creationId xmlns:a16="http://schemas.microsoft.com/office/drawing/2014/main" id="{78633E95-860D-4C0D-9FE1-8B5FC399F922}"/>
              </a:ext>
            </a:extLst>
          </p:cNvPr>
          <p:cNvPicPr>
            <a:picLocks noChangeAspect="1"/>
          </p:cNvPicPr>
          <p:nvPr/>
        </p:nvPicPr>
        <p:blipFill>
          <a:blip r:embed="rId3"/>
          <a:stretch>
            <a:fillRect/>
          </a:stretch>
        </p:blipFill>
        <p:spPr>
          <a:xfrm>
            <a:off x="8608650" y="1083299"/>
            <a:ext cx="2659777" cy="1652379"/>
          </a:xfrm>
          <a:prstGeom prst="rect">
            <a:avLst/>
          </a:prstGeom>
        </p:spPr>
      </p:pic>
      <p:sp>
        <p:nvSpPr>
          <p:cNvPr id="11" name="TextBox 10">
            <a:extLst>
              <a:ext uri="{FF2B5EF4-FFF2-40B4-BE49-F238E27FC236}">
                <a16:creationId xmlns:a16="http://schemas.microsoft.com/office/drawing/2014/main" id="{28611389-D158-4629-8103-89F5FE51BD21}"/>
              </a:ext>
            </a:extLst>
          </p:cNvPr>
          <p:cNvSpPr txBox="1"/>
          <p:nvPr/>
        </p:nvSpPr>
        <p:spPr>
          <a:xfrm>
            <a:off x="8126568" y="501134"/>
            <a:ext cx="2371290" cy="369332"/>
          </a:xfrm>
          <a:prstGeom prst="rect">
            <a:avLst/>
          </a:prstGeom>
          <a:noFill/>
        </p:spPr>
        <p:txBody>
          <a:bodyPr wrap="none" rtlCol="0">
            <a:spAutoFit/>
          </a:bodyPr>
          <a:lstStyle/>
          <a:p>
            <a:r>
              <a:rPr lang="en-US" dirty="0"/>
              <a:t>Before Preprocessing: </a:t>
            </a:r>
          </a:p>
        </p:txBody>
      </p:sp>
      <p:sp>
        <p:nvSpPr>
          <p:cNvPr id="12" name="TextBox 11">
            <a:extLst>
              <a:ext uri="{FF2B5EF4-FFF2-40B4-BE49-F238E27FC236}">
                <a16:creationId xmlns:a16="http://schemas.microsoft.com/office/drawing/2014/main" id="{61894B93-A45E-4020-AD34-CDB099E34244}"/>
              </a:ext>
            </a:extLst>
          </p:cNvPr>
          <p:cNvSpPr txBox="1"/>
          <p:nvPr/>
        </p:nvSpPr>
        <p:spPr>
          <a:xfrm>
            <a:off x="8248629" y="3074782"/>
            <a:ext cx="2193101" cy="369332"/>
          </a:xfrm>
          <a:prstGeom prst="rect">
            <a:avLst/>
          </a:prstGeom>
          <a:noFill/>
        </p:spPr>
        <p:txBody>
          <a:bodyPr wrap="none" rtlCol="0">
            <a:spAutoFit/>
          </a:bodyPr>
          <a:lstStyle/>
          <a:p>
            <a:r>
              <a:rPr lang="en-US" dirty="0"/>
              <a:t>After Preprocessing: </a:t>
            </a:r>
          </a:p>
        </p:txBody>
      </p:sp>
    </p:spTree>
    <p:extLst>
      <p:ext uri="{BB962C8B-B14F-4D97-AF65-F5344CB8AC3E}">
        <p14:creationId xmlns:p14="http://schemas.microsoft.com/office/powerpoint/2010/main" val="266298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5550D18-06C0-F94F-9B93-4EAE7B79854C}"/>
              </a:ext>
            </a:extLst>
          </p:cNvPr>
          <p:cNvSpPr>
            <a:spLocks noGrp="1"/>
          </p:cNvSpPr>
          <p:nvPr>
            <p:ph type="title"/>
          </p:nvPr>
        </p:nvSpPr>
        <p:spPr>
          <a:xfrm>
            <a:off x="1021750" y="4278245"/>
            <a:ext cx="4913384" cy="1762969"/>
          </a:xfrm>
        </p:spPr>
        <p:txBody>
          <a:bodyPr>
            <a:normAutofit/>
          </a:bodyPr>
          <a:lstStyle/>
          <a:p>
            <a:r>
              <a:rPr lang="es-MX" sz="4100" b="1"/>
              <a:t>Data Splitting &amp; Modeling</a:t>
            </a:r>
            <a:br>
              <a:rPr lang="es-MX" sz="4100" b="1"/>
            </a:br>
            <a:endParaRPr lang="es-MX" sz="4100" b="1"/>
          </a:p>
        </p:txBody>
      </p:sp>
      <p:pic>
        <p:nvPicPr>
          <p:cNvPr id="9" name="Marcador de contenido 8">
            <a:extLst>
              <a:ext uri="{FF2B5EF4-FFF2-40B4-BE49-F238E27FC236}">
                <a16:creationId xmlns:a16="http://schemas.microsoft.com/office/drawing/2014/main" id="{C660B200-0977-7D4D-8F49-A08A094296BD}"/>
              </a:ext>
            </a:extLst>
          </p:cNvPr>
          <p:cNvPicPr>
            <a:picLocks noChangeAspect="1"/>
          </p:cNvPicPr>
          <p:nvPr/>
        </p:nvPicPr>
        <p:blipFill>
          <a:blip r:embed="rId2"/>
          <a:stretch>
            <a:fillRect/>
          </a:stretch>
        </p:blipFill>
        <p:spPr>
          <a:xfrm>
            <a:off x="778286" y="816786"/>
            <a:ext cx="5291668" cy="2090209"/>
          </a:xfrm>
          <a:prstGeom prst="rect">
            <a:avLst/>
          </a:prstGeom>
        </p:spPr>
      </p:pic>
      <p:pic>
        <p:nvPicPr>
          <p:cNvPr id="11" name="Imagen 10">
            <a:extLst>
              <a:ext uri="{FF2B5EF4-FFF2-40B4-BE49-F238E27FC236}">
                <a16:creationId xmlns:a16="http://schemas.microsoft.com/office/drawing/2014/main" id="{DA32AF15-2159-3947-BDA5-F963A785E744}"/>
              </a:ext>
            </a:extLst>
          </p:cNvPr>
          <p:cNvPicPr>
            <a:picLocks noChangeAspect="1"/>
          </p:cNvPicPr>
          <p:nvPr/>
        </p:nvPicPr>
        <p:blipFill>
          <a:blip r:embed="rId3"/>
          <a:stretch>
            <a:fillRect/>
          </a:stretch>
        </p:blipFill>
        <p:spPr>
          <a:xfrm>
            <a:off x="6256865" y="704056"/>
            <a:ext cx="5291667" cy="2791354"/>
          </a:xfrm>
          <a:prstGeom prst="rect">
            <a:avLst/>
          </a:prstGeom>
        </p:spPr>
      </p:pic>
      <p:sp>
        <p:nvSpPr>
          <p:cNvPr id="26" name="Freeform: Shape 19">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5" name="Content Placeholder 14">
            <a:extLst>
              <a:ext uri="{FF2B5EF4-FFF2-40B4-BE49-F238E27FC236}">
                <a16:creationId xmlns:a16="http://schemas.microsoft.com/office/drawing/2014/main" id="{5EEEBED1-E844-4FCB-A5DF-41AF9527DB4A}"/>
              </a:ext>
            </a:extLst>
          </p:cNvPr>
          <p:cNvSpPr>
            <a:spLocks noGrp="1"/>
          </p:cNvSpPr>
          <p:nvPr>
            <p:ph idx="1"/>
          </p:nvPr>
        </p:nvSpPr>
        <p:spPr>
          <a:xfrm>
            <a:off x="6253810" y="4278246"/>
            <a:ext cx="4718989" cy="1841856"/>
          </a:xfrm>
        </p:spPr>
        <p:txBody>
          <a:bodyPr>
            <a:normAutofit fontScale="92500" lnSpcReduction="20000"/>
          </a:bodyPr>
          <a:lstStyle/>
          <a:p>
            <a:r>
              <a:rPr lang="en-US" sz="1800" dirty="0"/>
              <a:t>Model 1 is using </a:t>
            </a:r>
            <a:r>
              <a:rPr lang="en-US" sz="1800" i="1" dirty="0"/>
              <a:t>Basic</a:t>
            </a:r>
            <a:r>
              <a:rPr lang="en-US" sz="1800" dirty="0"/>
              <a:t> </a:t>
            </a:r>
            <a:r>
              <a:rPr lang="en-US" sz="1800" b="1" i="1" dirty="0" err="1"/>
              <a:t>TfidfVectorizer</a:t>
            </a:r>
            <a:endParaRPr lang="en-US" sz="1800" b="1" i="1" dirty="0"/>
          </a:p>
          <a:p>
            <a:r>
              <a:rPr lang="en-US" sz="1800" dirty="0"/>
              <a:t>Model 2 is a </a:t>
            </a:r>
            <a:r>
              <a:rPr lang="en-US" sz="1800" i="1" dirty="0"/>
              <a:t>Custom</a:t>
            </a:r>
            <a:r>
              <a:rPr lang="en-US" sz="1800" dirty="0"/>
              <a:t> </a:t>
            </a:r>
            <a:r>
              <a:rPr lang="en-US" sz="1800" b="1" i="1" dirty="0" err="1"/>
              <a:t>TfidfVectorizer</a:t>
            </a:r>
            <a:r>
              <a:rPr lang="en-US" sz="1800" dirty="0"/>
              <a:t>, does not contain punctuations and stop words (includes stemming procedure)</a:t>
            </a:r>
          </a:p>
          <a:p>
            <a:r>
              <a:rPr lang="en-US" sz="1800" dirty="0"/>
              <a:t>Model 3 was done with </a:t>
            </a:r>
            <a:r>
              <a:rPr lang="en-US" sz="1800" b="1" i="1" dirty="0" err="1"/>
              <a:t>CountVectorizer</a:t>
            </a:r>
            <a:endParaRPr lang="en-US" sz="1800" b="1" i="1" dirty="0"/>
          </a:p>
          <a:p>
            <a:r>
              <a:rPr lang="en-US" sz="1800" dirty="0"/>
              <a:t>Model 4 is using </a:t>
            </a:r>
            <a:r>
              <a:rPr lang="en-US" sz="1800" b="1" i="1" dirty="0" err="1"/>
              <a:t>Ngrams</a:t>
            </a:r>
            <a:endParaRPr lang="en-US" sz="1800" b="1" i="1" dirty="0"/>
          </a:p>
        </p:txBody>
      </p:sp>
      <p:sp>
        <p:nvSpPr>
          <p:cNvPr id="27" name="Freeform: Shape 21">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4191345195"/>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{50444C65-A6E9-EE4E-9032-3C8D06E15CE5}tf10001072_mac</Template>
  <TotalTime>1081</TotalTime>
  <Words>651</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Recorte</vt:lpstr>
      <vt:lpstr>SENTIMENT ANALYSIS USING svc</vt:lpstr>
      <vt:lpstr>Objectives</vt:lpstr>
      <vt:lpstr>Sentiment Analysis</vt:lpstr>
      <vt:lpstr>Theoretical Framework  - Support Vector Machines </vt:lpstr>
      <vt:lpstr>Mathematical Model </vt:lpstr>
      <vt:lpstr>Theoretical Framework - Vectorization </vt:lpstr>
      <vt:lpstr>Descriptive Analysis</vt:lpstr>
      <vt:lpstr>Dataset &amp; Pre-processing</vt:lpstr>
      <vt:lpstr>Data Splitting &amp; Modeling </vt:lpstr>
      <vt:lpstr>Model Performance </vt:lpstr>
      <vt:lpstr>Confussion Matrix 1/2 </vt:lpstr>
      <vt:lpstr>Confussion Matrix 2/2</vt:lpstr>
      <vt:lpstr>Hyper-parameters Tunning 1/4</vt:lpstr>
      <vt:lpstr>Hyper-parameters Tunning 2/4</vt:lpstr>
      <vt:lpstr>Hyper-parameters Tunning 3/4</vt:lpstr>
      <vt:lpstr>Hyper-parameters Tunning 4/4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svc</dc:title>
  <dc:creator>Daniela Guzman</dc:creator>
  <cp:lastModifiedBy>Flores Jimenez, Yared</cp:lastModifiedBy>
  <cp:revision>10</cp:revision>
  <dcterms:created xsi:type="dcterms:W3CDTF">2021-12-06T02:57:54Z</dcterms:created>
  <dcterms:modified xsi:type="dcterms:W3CDTF">2021-12-06T21:04:08Z</dcterms:modified>
</cp:coreProperties>
</file>