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75"/>
  </p:notesMasterIdLst>
  <p:sldIdLst>
    <p:sldId id="259" r:id="rId2"/>
    <p:sldId id="261" r:id="rId3"/>
    <p:sldId id="310" r:id="rId4"/>
    <p:sldId id="311" r:id="rId5"/>
    <p:sldId id="313" r:id="rId6"/>
    <p:sldId id="314" r:id="rId7"/>
    <p:sldId id="319" r:id="rId8"/>
    <p:sldId id="275" r:id="rId9"/>
    <p:sldId id="326" r:id="rId10"/>
    <p:sldId id="327" r:id="rId11"/>
    <p:sldId id="328" r:id="rId12"/>
    <p:sldId id="332" r:id="rId13"/>
    <p:sldId id="333" r:id="rId14"/>
    <p:sldId id="348" r:id="rId15"/>
    <p:sldId id="347" r:id="rId16"/>
    <p:sldId id="349" r:id="rId17"/>
    <p:sldId id="350" r:id="rId18"/>
    <p:sldId id="351" r:id="rId19"/>
    <p:sldId id="352" r:id="rId20"/>
    <p:sldId id="353" r:id="rId21"/>
    <p:sldId id="436" r:id="rId22"/>
    <p:sldId id="434" r:id="rId23"/>
    <p:sldId id="354" r:id="rId24"/>
    <p:sldId id="438" r:id="rId25"/>
    <p:sldId id="437" r:id="rId26"/>
    <p:sldId id="355" r:id="rId27"/>
    <p:sldId id="356" r:id="rId28"/>
    <p:sldId id="440" r:id="rId29"/>
    <p:sldId id="357" r:id="rId30"/>
    <p:sldId id="358" r:id="rId31"/>
    <p:sldId id="359" r:id="rId32"/>
    <p:sldId id="360" r:id="rId33"/>
    <p:sldId id="439" r:id="rId34"/>
    <p:sldId id="373" r:id="rId35"/>
    <p:sldId id="374" r:id="rId36"/>
    <p:sldId id="377" r:id="rId37"/>
    <p:sldId id="378" r:id="rId38"/>
    <p:sldId id="379" r:id="rId39"/>
    <p:sldId id="441" r:id="rId40"/>
    <p:sldId id="361" r:id="rId41"/>
    <p:sldId id="362" r:id="rId42"/>
    <p:sldId id="363" r:id="rId43"/>
    <p:sldId id="364" r:id="rId44"/>
    <p:sldId id="365" r:id="rId45"/>
    <p:sldId id="367" r:id="rId46"/>
    <p:sldId id="369" r:id="rId47"/>
    <p:sldId id="371" r:id="rId48"/>
    <p:sldId id="372" r:id="rId49"/>
    <p:sldId id="442" r:id="rId50"/>
    <p:sldId id="380" r:id="rId51"/>
    <p:sldId id="381" r:id="rId52"/>
    <p:sldId id="382" r:id="rId53"/>
    <p:sldId id="383" r:id="rId54"/>
    <p:sldId id="433" r:id="rId55"/>
    <p:sldId id="385" r:id="rId56"/>
    <p:sldId id="443" r:id="rId57"/>
    <p:sldId id="386" r:id="rId58"/>
    <p:sldId id="387" r:id="rId59"/>
    <p:sldId id="388" r:id="rId60"/>
    <p:sldId id="389" r:id="rId61"/>
    <p:sldId id="390" r:id="rId62"/>
    <p:sldId id="391" r:id="rId63"/>
    <p:sldId id="444" r:id="rId64"/>
    <p:sldId id="432" r:id="rId65"/>
    <p:sldId id="429" r:id="rId66"/>
    <p:sldId id="430" r:id="rId67"/>
    <p:sldId id="405" r:id="rId68"/>
    <p:sldId id="406" r:id="rId69"/>
    <p:sldId id="409" r:id="rId70"/>
    <p:sldId id="410" r:id="rId71"/>
    <p:sldId id="415" r:id="rId72"/>
    <p:sldId id="426" r:id="rId73"/>
    <p:sldId id="427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C48DD-8777-49B5-B8A4-23530AF5403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9BA47-CBA7-4301-A5BA-A6C72EEF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8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9BA47-CBA7-4301-A5BA-A6C72EEFE69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30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Antes de nada, empecemos con una introducción básica a la </a:t>
            </a:r>
            <a:r>
              <a:rPr lang="es-ES" b="1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P</a:t>
            </a:r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rogramación </a:t>
            </a:r>
            <a:r>
              <a:rPr lang="es-ES" b="1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O</a:t>
            </a:r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rientada a </a:t>
            </a:r>
            <a:r>
              <a:rPr lang="es-ES" b="1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O</a:t>
            </a:r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bjetos </a:t>
            </a:r>
            <a:r>
              <a:rPr lang="es-ES" b="1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POO</a:t>
            </a:r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 o </a:t>
            </a:r>
            <a:r>
              <a:rPr lang="es-ES" b="1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OOP</a:t>
            </a:r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 en inglés. Se trata de un paradigma de programación introducido en los años 1970s, pero que no se hizo popular hasta años más tarde.</a:t>
            </a:r>
          </a:p>
          <a:p>
            <a:pPr algn="just"/>
            <a:endParaRPr lang="es-ES" b="0" i="0" dirty="0">
              <a:solidFill>
                <a:srgbClr val="5C5962"/>
              </a:solidFill>
              <a:effectLst/>
              <a:latin typeface="PT Sans" panose="020B0503020203020204" pitchFamily="34" charset="0"/>
            </a:endParaRPr>
          </a:p>
          <a:p>
            <a:pPr algn="just"/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Este modo o paradigma de programación nos permite organizar el código de una manera que se asemeja bastante a como pensamos en la vida real, utilizando las famosas </a:t>
            </a:r>
            <a:r>
              <a:rPr lang="es-ES" b="1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clases</a:t>
            </a:r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. Estas nos permiten agrupar un conjunto de variables y funciones que veremos a continuación.</a:t>
            </a:r>
          </a:p>
          <a:p>
            <a:pPr algn="just"/>
            <a:endParaRPr lang="es-ES" b="0" i="0" dirty="0">
              <a:solidFill>
                <a:srgbClr val="5C5962"/>
              </a:solidFill>
              <a:effectLst/>
              <a:latin typeface="PT Sans" panose="020B0503020203020204" pitchFamily="34" charset="0"/>
            </a:endParaRPr>
          </a:p>
          <a:p>
            <a:pPr algn="just"/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Cosas de lo más cotidianas como un perro o un coche pueden ser representadas con clases. Estas clases tienen diferentes características, que en el caso del perro podrían ser la edad, el nombre o la raza. Llamaremos a estas características, </a:t>
            </a:r>
            <a:r>
              <a:rPr lang="es-ES" b="1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atributos</a:t>
            </a:r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.</a:t>
            </a:r>
          </a:p>
          <a:p>
            <a:pPr algn="just"/>
            <a:endParaRPr lang="es-ES" b="0" i="0" dirty="0">
              <a:solidFill>
                <a:srgbClr val="5C5962"/>
              </a:solidFill>
              <a:effectLst/>
              <a:latin typeface="PT Sans" panose="020B0503020203020204" pitchFamily="34" charset="0"/>
            </a:endParaRPr>
          </a:p>
          <a:p>
            <a:pPr algn="just"/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Por otro lado, las clases tienen un conjunto de funcionalidades o cosas que pueden hacer. En el caso del perro podría ser andar o ladrar. Llamaremos a estas funcionalidades </a:t>
            </a:r>
            <a:r>
              <a:rPr lang="es-ES" b="1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métodos</a:t>
            </a:r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.</a:t>
            </a:r>
          </a:p>
          <a:p>
            <a:pPr algn="just"/>
            <a:endParaRPr lang="es-ES" b="0" i="0" dirty="0">
              <a:solidFill>
                <a:srgbClr val="5C5962"/>
              </a:solidFill>
              <a:effectLst/>
              <a:latin typeface="PT Sans" panose="020B0503020203020204" pitchFamily="34" charset="0"/>
            </a:endParaRPr>
          </a:p>
          <a:p>
            <a:pPr algn="just"/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Por último, pueden existir diferentes tipos de perro. Podemos tener uno que se llama </a:t>
            </a:r>
            <a:r>
              <a:rPr lang="es-ES" b="0" i="0" dirty="0" err="1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Toby</a:t>
            </a:r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 o el del vecino que se llama </a:t>
            </a:r>
            <a:r>
              <a:rPr lang="es-ES" b="0" i="0" dirty="0" err="1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Laika</a:t>
            </a:r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. Llamaremos a estos diferentes tipos de perro </a:t>
            </a:r>
            <a:r>
              <a:rPr lang="es-ES" b="1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objetos</a:t>
            </a:r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. Es decir, el concepto abstracto de perro es la </a:t>
            </a:r>
            <a:r>
              <a:rPr lang="es-ES" b="1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clase</a:t>
            </a:r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, pero </a:t>
            </a:r>
            <a:r>
              <a:rPr lang="es-ES" b="0" i="0" dirty="0" err="1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Toby</a:t>
            </a:r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 o cualquier otro perro particular será el </a:t>
            </a:r>
            <a:r>
              <a:rPr lang="es-ES" b="1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objeto</a:t>
            </a:r>
            <a:r>
              <a:rPr lang="es-ES" b="0" i="0" dirty="0">
                <a:solidFill>
                  <a:srgbClr val="5C5962"/>
                </a:solidFill>
                <a:effectLst/>
                <a:latin typeface="PT Sans" panose="020B0503020203020204" pitchFamily="34" charset="0"/>
              </a:rPr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9BA47-CBA7-4301-A5BA-A6C72EEFE69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11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848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183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957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8012" y="600344"/>
            <a:ext cx="321597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51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828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76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244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194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984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745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105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57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D5F-7952-4945-92B4-D57C453F205D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85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543AAD5F-7952-4945-92B4-D57C453F205D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AD8166F2-B2EF-4E3D-BBBD-770D01E0B6D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11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6B4CA-99A3-3256-1953-FA2F93AD1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577" y="1118688"/>
            <a:ext cx="5760846" cy="2310312"/>
          </a:xfrm>
        </p:spPr>
        <p:txBody>
          <a:bodyPr>
            <a:normAutofit/>
          </a:bodyPr>
          <a:lstStyle/>
          <a:p>
            <a:pPr algn="ctr"/>
            <a:r>
              <a:rPr lang="es-ES" sz="5200" dirty="0">
                <a:solidFill>
                  <a:schemeClr val="tx2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56267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4000" kern="1200" spc="-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4000" kern="1200" spc="-3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1889" y="2124076"/>
            <a:ext cx="5029200" cy="3080385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36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Conversiones entre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36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en-US" sz="36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4672" y="2827419"/>
            <a:ext cx="5126896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445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spc="-10">
                <a:solidFill>
                  <a:schemeClr val="tx2"/>
                </a:solidFill>
              </a:rPr>
              <a:t>Números</a:t>
            </a:r>
            <a:r>
              <a:rPr lang="en-US" b="1" spc="-35">
                <a:solidFill>
                  <a:schemeClr val="tx2"/>
                </a:solidFill>
              </a:rPr>
              <a:t> </a:t>
            </a:r>
            <a:r>
              <a:rPr lang="en-US" b="1" spc="-15">
                <a:solidFill>
                  <a:schemeClr val="tx2"/>
                </a:solidFill>
              </a:rPr>
              <a:t>enteros</a:t>
            </a: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marL="12700" marR="508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pc="-45">
                <a:solidFill>
                  <a:schemeClr val="tx2"/>
                </a:solidFill>
              </a:rPr>
              <a:t>Toda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entrada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de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usuario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se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15">
                <a:solidFill>
                  <a:schemeClr val="tx2"/>
                </a:solidFill>
              </a:rPr>
              <a:t>interpreta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como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una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cadena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de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20">
                <a:solidFill>
                  <a:schemeClr val="tx2"/>
                </a:solidFill>
              </a:rPr>
              <a:t>texto,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para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poder </a:t>
            </a:r>
            <a:r>
              <a:rPr lang="en-US" spc="-390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transformarlo</a:t>
            </a:r>
            <a:r>
              <a:rPr lang="en-US">
                <a:solidFill>
                  <a:schemeClr val="tx2"/>
                </a:solidFill>
              </a:rPr>
              <a:t> en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un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15">
                <a:solidFill>
                  <a:schemeClr val="tx2"/>
                </a:solidFill>
              </a:rPr>
              <a:t>numero,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se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utiliza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la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instrucción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int.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0434" y="4093855"/>
            <a:ext cx="4954693" cy="6947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spc="-5">
                <a:solidFill>
                  <a:schemeClr val="tx2"/>
                </a:solidFill>
              </a:rPr>
              <a:t>Imprimir </a:t>
            </a:r>
            <a:r>
              <a:rPr lang="en-US" sz="3600" spc="-10">
                <a:solidFill>
                  <a:schemeClr val="tx2"/>
                </a:solidFill>
              </a:rPr>
              <a:t>variables</a:t>
            </a:r>
            <a:r>
              <a:rPr lang="en-US" sz="3600">
                <a:solidFill>
                  <a:schemeClr val="tx2"/>
                </a:solidFill>
              </a:rPr>
              <a:t> </a:t>
            </a:r>
            <a:r>
              <a:rPr lang="en-US" sz="3600" spc="-5">
                <a:solidFill>
                  <a:schemeClr val="tx2"/>
                </a:solidFill>
              </a:rPr>
              <a:t>de </a:t>
            </a:r>
            <a:r>
              <a:rPr lang="en-US" sz="3600" spc="-10">
                <a:solidFill>
                  <a:schemeClr val="tx2"/>
                </a:solidFill>
              </a:rPr>
              <a:t>cadenas</a:t>
            </a:r>
            <a:r>
              <a:rPr lang="en-US" sz="3600">
                <a:solidFill>
                  <a:schemeClr val="tx2"/>
                </a:solidFill>
              </a:rPr>
              <a:t> </a:t>
            </a:r>
            <a:r>
              <a:rPr lang="en-US" sz="3600" spc="-5">
                <a:solidFill>
                  <a:schemeClr val="tx2"/>
                </a:solidFill>
              </a:rPr>
              <a:t>de</a:t>
            </a:r>
            <a:r>
              <a:rPr lang="en-US" sz="3600">
                <a:solidFill>
                  <a:schemeClr val="tx2"/>
                </a:solidFill>
              </a:rPr>
              <a:t> </a:t>
            </a:r>
            <a:r>
              <a:rPr lang="en-US" sz="3600" spc="-25">
                <a:solidFill>
                  <a:schemeClr val="tx2"/>
                </a:solidFill>
              </a:rPr>
              <a:t>texto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6305641" y="969264"/>
            <a:ext cx="2115739" cy="165881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" name="object 6"/>
          <p:cNvPicPr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8656431" y="1341037"/>
            <a:ext cx="2246067" cy="915272"/>
          </a:xfrm>
          <a:prstGeom prst="rect">
            <a:avLst/>
          </a:prstGeom>
          <a:effectLst>
            <a:softEdge rad="0"/>
          </a:effectLst>
        </p:spPr>
      </p:pic>
      <p:sp>
        <p:nvSpPr>
          <p:cNvPr id="5" name="object 5"/>
          <p:cNvSpPr txBox="1"/>
          <p:nvPr/>
        </p:nvSpPr>
        <p:spPr>
          <a:xfrm>
            <a:off x="6090574" y="3058407"/>
            <a:ext cx="4977578" cy="2957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68580" indent="-228600" algn="just">
              <a:lnSpc>
                <a:spcPct val="9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chemeClr val="tx2"/>
                </a:solidFill>
              </a:rPr>
              <a:t>El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comando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b="1" spc="-10" dirty="0">
                <a:solidFill>
                  <a:schemeClr val="tx2"/>
                </a:solidFill>
              </a:rPr>
              <a:t>print</a:t>
            </a:r>
            <a:r>
              <a:rPr lang="en-US" b="1" spc="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lo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utilizamos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para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mostrar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información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por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pantalla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Podemos </a:t>
            </a:r>
            <a:r>
              <a:rPr lang="en-US" spc="-390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mostrar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uno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varios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elementos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separados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comas.</a:t>
            </a:r>
            <a:endParaRPr lang="en-US" dirty="0">
              <a:solidFill>
                <a:schemeClr val="tx2"/>
              </a:solidFill>
            </a:endParaRPr>
          </a:p>
          <a:p>
            <a:pPr marL="97155" indent="-228600" algn="just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spc="-15" dirty="0" err="1">
                <a:solidFill>
                  <a:schemeClr val="tx2"/>
                </a:solidFill>
              </a:rPr>
              <a:t>través</a:t>
            </a:r>
            <a:r>
              <a:rPr lang="en-US" dirty="0">
                <a:solidFill>
                  <a:schemeClr val="tx2"/>
                </a:solidFill>
              </a:rPr>
              <a:t> 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este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comando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podemos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utilizar</a:t>
            </a:r>
            <a:r>
              <a:rPr lang="en-US" dirty="0">
                <a:solidFill>
                  <a:schemeClr val="tx2"/>
                </a:solidFill>
              </a:rPr>
              <a:t> 2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operadores</a:t>
            </a:r>
            <a:r>
              <a:rPr lang="en-US" spc="-10" dirty="0">
                <a:solidFill>
                  <a:schemeClr val="tx2"/>
                </a:solidFill>
              </a:rPr>
              <a:t>:</a:t>
            </a:r>
            <a:endParaRPr lang="en-US" dirty="0">
              <a:solidFill>
                <a:schemeClr val="tx2"/>
              </a:solidFill>
            </a:endParaRPr>
          </a:p>
          <a:p>
            <a:pPr marL="285750" marR="5080" indent="-285750" algn="just">
              <a:lnSpc>
                <a:spcPct val="90000"/>
              </a:lnSpc>
              <a:spcBef>
                <a:spcPts val="320"/>
              </a:spcBef>
              <a:buClr>
                <a:schemeClr val="tx2"/>
              </a:buClr>
              <a:buSzPct val="143750"/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pc="-5" dirty="0" err="1">
                <a:solidFill>
                  <a:schemeClr val="tx2"/>
                </a:solidFill>
              </a:rPr>
              <a:t>sep</a:t>
            </a:r>
            <a:r>
              <a:rPr lang="en-US" spc="-5" dirty="0">
                <a:solidFill>
                  <a:schemeClr val="tx2"/>
                </a:solidFill>
              </a:rPr>
              <a:t>;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Nos </a:t>
            </a:r>
            <a:r>
              <a:rPr lang="en-US" spc="-5" dirty="0" err="1">
                <a:solidFill>
                  <a:schemeClr val="tx2"/>
                </a:solidFill>
              </a:rPr>
              <a:t>permite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establecer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una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cadena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de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texto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que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actuará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como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separador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de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35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elementos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30" dirty="0" err="1">
                <a:solidFill>
                  <a:schemeClr val="tx2"/>
                </a:solidFill>
              </a:rPr>
              <a:t>mostrar</a:t>
            </a:r>
            <a:r>
              <a:rPr lang="en-US" spc="-30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 marL="525780" indent="-285750" algn="just">
              <a:lnSpc>
                <a:spcPct val="90000"/>
              </a:lnSpc>
              <a:spcBef>
                <a:spcPts val="310"/>
              </a:spcBef>
              <a:buClr>
                <a:schemeClr val="tx2"/>
              </a:buClr>
              <a:buSzPct val="143750"/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pc="-5" dirty="0">
                <a:solidFill>
                  <a:schemeClr val="tx2"/>
                </a:solidFill>
              </a:rPr>
              <a:t>end;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Será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la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cadena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que se </a:t>
            </a:r>
            <a:r>
              <a:rPr lang="en-US" spc="-10" dirty="0" err="1">
                <a:solidFill>
                  <a:schemeClr val="tx2"/>
                </a:solidFill>
              </a:rPr>
              <a:t>muestre</a:t>
            </a:r>
            <a:r>
              <a:rPr lang="en-US" spc="-5" dirty="0">
                <a:solidFill>
                  <a:schemeClr val="tx2"/>
                </a:solidFill>
              </a:rPr>
              <a:t> al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final.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Entradas</a:t>
            </a:r>
            <a:r>
              <a:rPr lang="en-US" sz="3600" b="1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3600" b="1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25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texto</a:t>
            </a: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3600" b="1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teclado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chemeClr val="tx2"/>
                </a:solidFill>
              </a:rPr>
              <a:t>El</a:t>
            </a:r>
            <a:r>
              <a:rPr lang="en-US" sz="2800" spc="5" dirty="0">
                <a:solidFill>
                  <a:schemeClr val="tx2"/>
                </a:solidFill>
              </a:rPr>
              <a:t> </a:t>
            </a:r>
            <a:r>
              <a:rPr lang="en-US" sz="2800" spc="-5" dirty="0" err="1">
                <a:solidFill>
                  <a:schemeClr val="tx2"/>
                </a:solidFill>
              </a:rPr>
              <a:t>comando</a:t>
            </a:r>
            <a:r>
              <a:rPr lang="en-US" sz="2800" spc="5" dirty="0">
                <a:solidFill>
                  <a:schemeClr val="tx2"/>
                </a:solidFill>
              </a:rPr>
              <a:t> </a:t>
            </a:r>
            <a:r>
              <a:rPr lang="en-US" sz="2800" b="1" spc="-5" dirty="0">
                <a:solidFill>
                  <a:schemeClr val="tx2"/>
                </a:solidFill>
              </a:rPr>
              <a:t>input</a:t>
            </a:r>
            <a:r>
              <a:rPr lang="en-US" sz="2800" b="1" spc="5" dirty="0">
                <a:solidFill>
                  <a:schemeClr val="tx2"/>
                </a:solidFill>
              </a:rPr>
              <a:t> </a:t>
            </a:r>
            <a:r>
              <a:rPr lang="en-US" sz="2800" spc="-5" dirty="0">
                <a:solidFill>
                  <a:schemeClr val="tx2"/>
                </a:solidFill>
              </a:rPr>
              <a:t>se</a:t>
            </a:r>
            <a:r>
              <a:rPr lang="en-US" sz="2800" spc="15" dirty="0">
                <a:solidFill>
                  <a:schemeClr val="tx2"/>
                </a:solidFill>
              </a:rPr>
              <a:t> </a:t>
            </a:r>
            <a:r>
              <a:rPr lang="en-US" sz="2800" spc="-10" dirty="0" err="1">
                <a:solidFill>
                  <a:schemeClr val="tx2"/>
                </a:solidFill>
              </a:rPr>
              <a:t>utiliza</a:t>
            </a:r>
            <a:r>
              <a:rPr lang="en-US" sz="2800" spc="10" dirty="0">
                <a:solidFill>
                  <a:schemeClr val="tx2"/>
                </a:solidFill>
              </a:rPr>
              <a:t> </a:t>
            </a:r>
            <a:r>
              <a:rPr lang="en-US" sz="2800" spc="-10" dirty="0">
                <a:solidFill>
                  <a:schemeClr val="tx2"/>
                </a:solidFill>
              </a:rPr>
              <a:t>para</a:t>
            </a:r>
            <a:r>
              <a:rPr lang="en-US" sz="2800" spc="10" dirty="0">
                <a:solidFill>
                  <a:schemeClr val="tx2"/>
                </a:solidFill>
              </a:rPr>
              <a:t> </a:t>
            </a:r>
            <a:r>
              <a:rPr lang="en-US" sz="2800" spc="-5" dirty="0">
                <a:solidFill>
                  <a:schemeClr val="tx2"/>
                </a:solidFill>
              </a:rPr>
              <a:t>leer</a:t>
            </a:r>
            <a:r>
              <a:rPr lang="en-US" sz="2800" spc="5" dirty="0">
                <a:solidFill>
                  <a:schemeClr val="tx2"/>
                </a:solidFill>
              </a:rPr>
              <a:t> </a:t>
            </a:r>
            <a:r>
              <a:rPr lang="en-US" sz="2800" spc="-10" dirty="0" err="1">
                <a:solidFill>
                  <a:schemeClr val="tx2"/>
                </a:solidFill>
              </a:rPr>
              <a:t>información</a:t>
            </a:r>
            <a:r>
              <a:rPr lang="en-US" sz="2800" spc="15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de</a:t>
            </a:r>
            <a:r>
              <a:rPr lang="en-US" sz="2800" spc="15" dirty="0">
                <a:solidFill>
                  <a:schemeClr val="tx2"/>
                </a:solidFill>
              </a:rPr>
              <a:t> </a:t>
            </a:r>
            <a:r>
              <a:rPr lang="en-US" sz="2800" spc="-10" dirty="0">
                <a:solidFill>
                  <a:schemeClr val="tx2"/>
                </a:solidFill>
              </a:rPr>
              <a:t>entrada,</a:t>
            </a:r>
            <a:r>
              <a:rPr lang="en-US" sz="2800" spc="10" dirty="0">
                <a:solidFill>
                  <a:schemeClr val="tx2"/>
                </a:solidFill>
              </a:rPr>
              <a:t> </a:t>
            </a:r>
            <a:r>
              <a:rPr lang="en-US" sz="2800" spc="-5" dirty="0" err="1">
                <a:solidFill>
                  <a:schemeClr val="tx2"/>
                </a:solidFill>
              </a:rPr>
              <a:t>desde</a:t>
            </a:r>
            <a:r>
              <a:rPr lang="en-US" sz="2800" spc="15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el</a:t>
            </a:r>
            <a:r>
              <a:rPr lang="en-US" sz="2800" spc="10" dirty="0">
                <a:solidFill>
                  <a:schemeClr val="tx2"/>
                </a:solidFill>
              </a:rPr>
              <a:t> </a:t>
            </a:r>
            <a:r>
              <a:rPr lang="en-US" sz="2800" spc="-5" dirty="0" err="1">
                <a:solidFill>
                  <a:schemeClr val="tx2"/>
                </a:solidFill>
              </a:rPr>
              <a:t>teclado</a:t>
            </a:r>
            <a:r>
              <a:rPr lang="en-US" sz="2800" spc="-5" dirty="0">
                <a:solidFill>
                  <a:schemeClr val="tx2"/>
                </a:solidFill>
              </a:rPr>
              <a:t>.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8583" y="4066489"/>
            <a:ext cx="4142232" cy="17086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Operadores</a:t>
            </a:r>
            <a:r>
              <a:rPr lang="en-US" sz="4000" kern="1200" spc="-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aritméticos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36363"/>
              </p:ext>
            </p:extLst>
          </p:nvPr>
        </p:nvGraphicFramePr>
        <p:xfrm>
          <a:off x="5704092" y="1461662"/>
          <a:ext cx="5029199" cy="488742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97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1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3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0" cap="none" spc="0">
                          <a:solidFill>
                            <a:schemeClr val="tx1"/>
                          </a:solidFill>
                        </a:rPr>
                        <a:t>Operador</a:t>
                      </a:r>
                      <a:endParaRPr sz="2800" b="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0" cap="none" spc="0">
                          <a:solidFill>
                            <a:schemeClr val="tx1"/>
                          </a:solidFill>
                        </a:rPr>
                        <a:t>Significado</a:t>
                      </a:r>
                      <a:endParaRPr sz="2800" b="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3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cap="none" spc="0">
                          <a:solidFill>
                            <a:schemeClr val="tx1"/>
                          </a:solidFill>
                        </a:rPr>
                        <a:t>+</a:t>
                      </a:r>
                      <a:endParaRPr sz="28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cap="none" spc="0">
                          <a:solidFill>
                            <a:schemeClr val="tx1"/>
                          </a:solidFill>
                        </a:rPr>
                        <a:t>Suma</a:t>
                      </a:r>
                      <a:endParaRPr sz="28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0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cap="none" spc="0">
                          <a:solidFill>
                            <a:schemeClr val="tx1"/>
                          </a:solidFill>
                        </a:rPr>
                        <a:t>-</a:t>
                      </a:r>
                      <a:endParaRPr sz="24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cap="none" spc="0">
                          <a:solidFill>
                            <a:schemeClr val="tx1"/>
                          </a:solidFill>
                        </a:rPr>
                        <a:t>Resta</a:t>
                      </a:r>
                      <a:endParaRPr sz="24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3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cap="none" spc="0">
                          <a:solidFill>
                            <a:schemeClr val="tx1"/>
                          </a:solidFill>
                        </a:rPr>
                        <a:t>*</a:t>
                      </a:r>
                      <a:endParaRPr sz="28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cap="none" spc="0">
                          <a:solidFill>
                            <a:schemeClr val="tx1"/>
                          </a:solidFill>
                        </a:rPr>
                        <a:t>Multiplicación</a:t>
                      </a:r>
                      <a:endParaRPr sz="28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0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cap="none" spc="0">
                          <a:solidFill>
                            <a:schemeClr val="tx1"/>
                          </a:solidFill>
                        </a:rPr>
                        <a:t>/</a:t>
                      </a:r>
                      <a:endParaRPr sz="24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cap="none" spc="0">
                          <a:solidFill>
                            <a:schemeClr val="tx1"/>
                          </a:solidFill>
                        </a:rPr>
                        <a:t>División</a:t>
                      </a:r>
                      <a:endParaRPr sz="24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cap="none" spc="0">
                          <a:solidFill>
                            <a:schemeClr val="tx1"/>
                          </a:solidFill>
                        </a:rPr>
                        <a:t>%</a:t>
                      </a:r>
                      <a:endParaRPr sz="28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cap="none" spc="0">
                          <a:solidFill>
                            <a:schemeClr val="tx1"/>
                          </a:solidFill>
                        </a:rPr>
                        <a:t>Módulo</a:t>
                      </a:r>
                      <a:endParaRPr sz="28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0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cap="none" spc="0">
                          <a:solidFill>
                            <a:schemeClr val="tx1"/>
                          </a:solidFill>
                        </a:rPr>
                        <a:t>**</a:t>
                      </a:r>
                      <a:endParaRPr sz="24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cap="none" spc="0" dirty="0" err="1">
                          <a:solidFill>
                            <a:schemeClr val="tx1"/>
                          </a:solidFill>
                        </a:rPr>
                        <a:t>Potencia</a:t>
                      </a:r>
                      <a:endParaRPr sz="2400" cap="none" spc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13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cap="none" spc="0">
                          <a:solidFill>
                            <a:schemeClr val="tx1"/>
                          </a:solidFill>
                        </a:rPr>
                        <a:t>//</a:t>
                      </a:r>
                      <a:endParaRPr sz="2800" cap="none" spc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cap="none" spc="0" dirty="0">
                          <a:solidFill>
                            <a:schemeClr val="tx1"/>
                          </a:solidFill>
                        </a:rPr>
                        <a:t>División entera</a:t>
                      </a:r>
                      <a:endParaRPr sz="2800" cap="none" spc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03534" marB="1035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Operadores</a:t>
            </a:r>
            <a:r>
              <a:rPr lang="en-US" sz="40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40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asignación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840737"/>
              </p:ext>
            </p:extLst>
          </p:nvPr>
        </p:nvGraphicFramePr>
        <p:xfrm>
          <a:off x="5986314" y="800068"/>
          <a:ext cx="4802382" cy="57869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0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1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8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200" b="1" spc="-15"/>
                        <a:t>Operador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77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200" b="1" spc="-5"/>
                        <a:t>Significado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7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3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/>
                        <a:t>+=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56274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spc="-5"/>
                        <a:t>Suma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5627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200" spc="-5"/>
                        <a:t>-=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58524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200" spc="-20"/>
                        <a:t>Resta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5852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8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200"/>
                        <a:t>*=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77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200" spc="-5" dirty="0" err="1"/>
                        <a:t>Multiplicación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607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3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/>
                        <a:t>/=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56274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spc="-5"/>
                        <a:t>División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5627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200"/>
                        <a:t>%=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58524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200"/>
                        <a:t>Módulo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58524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8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200"/>
                        <a:t>**=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77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200" spc="-10"/>
                        <a:t>Potencia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077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93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dirty="0"/>
                        <a:t>//=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56274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200" spc="-5" dirty="0"/>
                        <a:t>División</a:t>
                      </a:r>
                      <a:r>
                        <a:rPr sz="3200" spc="-25" dirty="0"/>
                        <a:t> </a:t>
                      </a:r>
                      <a:r>
                        <a:rPr sz="3200" spc="-15" dirty="0"/>
                        <a:t>entera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56274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Operadores</a:t>
            </a:r>
            <a:r>
              <a:rPr lang="en-US" sz="4000" kern="1200" spc="-2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relacionales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4430" y="881743"/>
            <a:ext cx="5029200" cy="5094514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Operadores</a:t>
            </a:r>
            <a:r>
              <a:rPr lang="en-US" sz="3600" kern="1200" spc="-7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lógicos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48311" y="1243013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just">
              <a:lnSpc>
                <a:spcPct val="90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US" sz="2400" spc="-5" dirty="0">
                <a:solidFill>
                  <a:schemeClr val="tx2"/>
                </a:solidFill>
              </a:rPr>
              <a:t>Los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operadores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lógicos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que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puedes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utilizar</a:t>
            </a:r>
            <a:r>
              <a:rPr lang="en-US" sz="2400" dirty="0">
                <a:solidFill>
                  <a:schemeClr val="tx2"/>
                </a:solidFill>
              </a:rPr>
              <a:t> son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siguientes</a:t>
            </a:r>
            <a:r>
              <a:rPr lang="en-US" sz="2400" spc="-5" dirty="0">
                <a:solidFill>
                  <a:schemeClr val="tx2"/>
                </a:solidFill>
              </a:rPr>
              <a:t>:</a:t>
            </a:r>
            <a:endParaRPr lang="en-US" sz="2400" dirty="0">
              <a:solidFill>
                <a:schemeClr val="tx2"/>
              </a:solidFill>
            </a:endParaRPr>
          </a:p>
          <a:p>
            <a:pPr marL="342900" marR="144145" indent="-342900" algn="just">
              <a:lnSpc>
                <a:spcPct val="90000"/>
              </a:lnSpc>
              <a:spcBef>
                <a:spcPts val="475"/>
              </a:spcBef>
              <a:buClr>
                <a:schemeClr val="accent1"/>
              </a:buClr>
              <a:buSzPct val="145000"/>
              <a:buFont typeface="Arial" panose="020B0604020202020204" pitchFamily="34" charset="0"/>
              <a:buChar char="•"/>
              <a:tabLst>
                <a:tab pos="463550" algn="l"/>
              </a:tabLst>
            </a:pPr>
            <a:r>
              <a:rPr lang="en-US" sz="2400" b="1" dirty="0">
                <a:solidFill>
                  <a:schemeClr val="tx2"/>
                </a:solidFill>
              </a:rPr>
              <a:t>and</a:t>
            </a:r>
            <a:r>
              <a:rPr lang="en-US" sz="2400" dirty="0">
                <a:solidFill>
                  <a:schemeClr val="tx2"/>
                </a:solidFill>
              </a:rPr>
              <a:t>: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operador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lógico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que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realiza</a:t>
            </a:r>
            <a:r>
              <a:rPr lang="en-US" sz="2400" dirty="0">
                <a:solidFill>
                  <a:schemeClr val="tx2"/>
                </a:solidFill>
              </a:rPr>
              <a:t> la </a:t>
            </a:r>
            <a:r>
              <a:rPr lang="en-US" sz="2400" spc="-10" dirty="0" err="1">
                <a:solidFill>
                  <a:schemeClr val="tx2"/>
                </a:solidFill>
              </a:rPr>
              <a:t>operación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lógica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20" dirty="0">
                <a:solidFill>
                  <a:schemeClr val="tx2"/>
                </a:solidFill>
              </a:rPr>
              <a:t>‘Y’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spc="-10" dirty="0">
                <a:solidFill>
                  <a:schemeClr val="tx2"/>
                </a:solidFill>
              </a:rPr>
              <a:t>entre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dos 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elementos</a:t>
            </a:r>
            <a:r>
              <a:rPr lang="en-US" sz="2400" spc="-5" dirty="0">
                <a:solidFill>
                  <a:schemeClr val="tx2"/>
                </a:solidFill>
              </a:rPr>
              <a:t>.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El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resultado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será</a:t>
            </a:r>
            <a:r>
              <a:rPr lang="en-US" sz="2400" dirty="0">
                <a:solidFill>
                  <a:schemeClr val="tx2"/>
                </a:solidFill>
              </a:rPr>
              <a:t> true </a:t>
            </a:r>
            <a:r>
              <a:rPr lang="en-US" sz="2400" dirty="0" err="1">
                <a:solidFill>
                  <a:schemeClr val="tx2"/>
                </a:solidFill>
              </a:rPr>
              <a:t>si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ambos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elementos</a:t>
            </a:r>
            <a:r>
              <a:rPr lang="en-US" sz="2400" dirty="0">
                <a:solidFill>
                  <a:schemeClr val="tx2"/>
                </a:solidFill>
              </a:rPr>
              <a:t> son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true,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en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caso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contrario</a:t>
            </a:r>
            <a:r>
              <a:rPr lang="en-US" sz="2400" spc="-3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será</a:t>
            </a:r>
            <a:r>
              <a:rPr lang="en-US" sz="2400" spc="-2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false.</a:t>
            </a:r>
            <a:endParaRPr lang="en-US" sz="2400" dirty="0">
              <a:solidFill>
                <a:schemeClr val="tx2"/>
              </a:solidFill>
            </a:endParaRPr>
          </a:p>
          <a:p>
            <a:pPr marL="342900" marR="5080" indent="-342900" algn="just">
              <a:lnSpc>
                <a:spcPct val="90000"/>
              </a:lnSpc>
              <a:spcBef>
                <a:spcPts val="720"/>
              </a:spcBef>
              <a:buClr>
                <a:schemeClr val="accent1"/>
              </a:buClr>
              <a:buSzPct val="145000"/>
              <a:buFont typeface="Arial" panose="020B0604020202020204" pitchFamily="34" charset="0"/>
              <a:buChar char="•"/>
              <a:tabLst>
                <a:tab pos="463550" algn="l"/>
              </a:tabLst>
            </a:pPr>
            <a:r>
              <a:rPr lang="en-US" sz="2400" b="1" spc="-5" dirty="0">
                <a:solidFill>
                  <a:schemeClr val="tx2"/>
                </a:solidFill>
              </a:rPr>
              <a:t>or</a:t>
            </a:r>
            <a:r>
              <a:rPr lang="en-US" sz="2400" spc="-5" dirty="0">
                <a:solidFill>
                  <a:schemeClr val="tx2"/>
                </a:solidFill>
              </a:rPr>
              <a:t>: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operador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lógico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que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realiza</a:t>
            </a:r>
            <a:r>
              <a:rPr lang="en-US" sz="2400" dirty="0">
                <a:solidFill>
                  <a:schemeClr val="tx2"/>
                </a:solidFill>
              </a:rPr>
              <a:t> la </a:t>
            </a:r>
            <a:r>
              <a:rPr lang="en-US" sz="2400" spc="-10" dirty="0" err="1">
                <a:solidFill>
                  <a:schemeClr val="tx2"/>
                </a:solidFill>
              </a:rPr>
              <a:t>operación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lógica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‘O’ </a:t>
            </a:r>
            <a:r>
              <a:rPr lang="en-US" sz="2400" spc="-10" dirty="0">
                <a:solidFill>
                  <a:schemeClr val="tx2"/>
                </a:solidFill>
              </a:rPr>
              <a:t>entre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dos 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elementos</a:t>
            </a:r>
            <a:r>
              <a:rPr lang="en-US" sz="2400" spc="-5" dirty="0">
                <a:solidFill>
                  <a:schemeClr val="tx2"/>
                </a:solidFill>
              </a:rPr>
              <a:t>.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El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resultado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será</a:t>
            </a:r>
            <a:r>
              <a:rPr lang="en-US" sz="2400" dirty="0">
                <a:solidFill>
                  <a:schemeClr val="tx2"/>
                </a:solidFill>
              </a:rPr>
              <a:t> true </a:t>
            </a:r>
            <a:r>
              <a:rPr lang="en-US" sz="2400" dirty="0" err="1">
                <a:solidFill>
                  <a:schemeClr val="tx2"/>
                </a:solidFill>
              </a:rPr>
              <a:t>si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uno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de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dos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elementos</a:t>
            </a:r>
            <a:r>
              <a:rPr lang="en-US" sz="2400" dirty="0">
                <a:solidFill>
                  <a:schemeClr val="tx2"/>
                </a:solidFill>
              </a:rPr>
              <a:t> es true,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44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caso</a:t>
            </a:r>
            <a:r>
              <a:rPr lang="en-US" sz="2400" spc="-1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contrario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será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false.</a:t>
            </a:r>
            <a:endParaRPr lang="en-US" sz="2400" dirty="0">
              <a:solidFill>
                <a:schemeClr val="tx2"/>
              </a:solidFill>
            </a:endParaRPr>
          </a:p>
          <a:p>
            <a:pPr marL="342900" marR="45085" indent="-342900" algn="just">
              <a:lnSpc>
                <a:spcPct val="90000"/>
              </a:lnSpc>
              <a:spcBef>
                <a:spcPts val="350"/>
              </a:spcBef>
              <a:buClr>
                <a:schemeClr val="accent1"/>
              </a:buClr>
              <a:buSzPct val="145000"/>
              <a:buFont typeface="Arial" panose="020B0604020202020204" pitchFamily="34" charset="0"/>
              <a:buChar char="•"/>
              <a:tabLst>
                <a:tab pos="463550" algn="l"/>
              </a:tabLst>
            </a:pPr>
            <a:r>
              <a:rPr lang="en-US" sz="2400" b="1" spc="-5" dirty="0">
                <a:solidFill>
                  <a:schemeClr val="tx2"/>
                </a:solidFill>
              </a:rPr>
              <a:t>not</a:t>
            </a:r>
            <a:r>
              <a:rPr lang="en-US" sz="2400" spc="-5" dirty="0">
                <a:solidFill>
                  <a:schemeClr val="tx2"/>
                </a:solidFill>
              </a:rPr>
              <a:t>: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operador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lógico</a:t>
            </a:r>
            <a:r>
              <a:rPr lang="en-US" sz="2400" spc="-5" dirty="0">
                <a:solidFill>
                  <a:schemeClr val="tx2"/>
                </a:solidFill>
              </a:rPr>
              <a:t> que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realiza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la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operación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lógica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40" dirty="0">
                <a:solidFill>
                  <a:schemeClr val="tx2"/>
                </a:solidFill>
              </a:rPr>
              <a:t>‘NO’.</a:t>
            </a:r>
            <a:r>
              <a:rPr lang="en-US" sz="2400" spc="-5" dirty="0">
                <a:solidFill>
                  <a:schemeClr val="tx2"/>
                </a:solidFill>
              </a:rPr>
              <a:t> El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resultado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434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será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true </a:t>
            </a:r>
            <a:r>
              <a:rPr lang="en-US" sz="2400" dirty="0" err="1">
                <a:solidFill>
                  <a:schemeClr val="tx2"/>
                </a:solidFill>
              </a:rPr>
              <a:t>si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el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elemento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es </a:t>
            </a:r>
            <a:r>
              <a:rPr lang="en-US" sz="2400" spc="-10" dirty="0">
                <a:solidFill>
                  <a:schemeClr val="tx2"/>
                </a:solidFill>
              </a:rPr>
              <a:t>false, </a:t>
            </a:r>
            <a:r>
              <a:rPr lang="en-US" sz="2400" dirty="0">
                <a:solidFill>
                  <a:schemeClr val="tx2"/>
                </a:solidFill>
              </a:rPr>
              <a:t>y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será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>
                <a:solidFill>
                  <a:schemeClr val="tx2"/>
                </a:solidFill>
              </a:rPr>
              <a:t>false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si</a:t>
            </a:r>
            <a:r>
              <a:rPr lang="en-US" sz="2400" dirty="0">
                <a:solidFill>
                  <a:schemeClr val="tx2"/>
                </a:solidFill>
              </a:rPr>
              <a:t> es true.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Operadores</a:t>
            </a:r>
            <a:r>
              <a:rPr lang="en-US" sz="3600" b="1" kern="1200" spc="-3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3600" b="1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identidad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lang="en-US" sz="2400" spc="-15" dirty="0" err="1">
                <a:solidFill>
                  <a:schemeClr val="tx2"/>
                </a:solidFill>
              </a:rPr>
              <a:t>Intentan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identificar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si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objetos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son</a:t>
            </a:r>
            <a:r>
              <a:rPr lang="en-US" sz="2400" spc="1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realmente</a:t>
            </a:r>
            <a:r>
              <a:rPr lang="en-US" sz="2400" spc="15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el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mismo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objeto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o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si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son </a:t>
            </a:r>
            <a:r>
              <a:rPr lang="en-US" sz="2400" spc="-390" dirty="0">
                <a:solidFill>
                  <a:schemeClr val="tx2"/>
                </a:solidFill>
              </a:rPr>
              <a:t> </a:t>
            </a:r>
            <a:r>
              <a:rPr lang="en-US" sz="2400" spc="-15" dirty="0" err="1">
                <a:solidFill>
                  <a:schemeClr val="tx2"/>
                </a:solidFill>
              </a:rPr>
              <a:t>diferentes</a:t>
            </a:r>
            <a:r>
              <a:rPr lang="en-US" sz="2400" spc="-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objetos</a:t>
            </a:r>
            <a:r>
              <a:rPr lang="en-US" sz="2400" spc="-10" dirty="0">
                <a:solidFill>
                  <a:schemeClr val="tx2"/>
                </a:solidFill>
              </a:rPr>
              <a:t>.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3148" y="3189734"/>
            <a:ext cx="4142232" cy="23024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Operadores</a:t>
            </a:r>
            <a:r>
              <a:rPr lang="en-US" sz="3600" b="1" kern="1200" spc="-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3600" b="1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pertenencia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Los </a:t>
            </a:r>
            <a:r>
              <a:rPr lang="en-US" sz="2400" spc="-10" dirty="0" err="1">
                <a:solidFill>
                  <a:schemeClr val="tx2"/>
                </a:solidFill>
              </a:rPr>
              <a:t>operadores</a:t>
            </a:r>
            <a:r>
              <a:rPr lang="en-US" sz="2400" dirty="0">
                <a:solidFill>
                  <a:schemeClr val="tx2"/>
                </a:solidFill>
              </a:rPr>
              <a:t> de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pertenencia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permiten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verificar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si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un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10" dirty="0">
                <a:solidFill>
                  <a:schemeClr val="tx2"/>
                </a:solidFill>
              </a:rPr>
              <a:t>valor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5" dirty="0" err="1">
                <a:solidFill>
                  <a:schemeClr val="tx2"/>
                </a:solidFill>
              </a:rPr>
              <a:t>está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dentro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de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una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390" dirty="0">
                <a:solidFill>
                  <a:schemeClr val="tx2"/>
                </a:solidFill>
              </a:rPr>
              <a:t> </a:t>
            </a:r>
            <a:r>
              <a:rPr lang="en-US" sz="2400" spc="-15" dirty="0" err="1">
                <a:solidFill>
                  <a:schemeClr val="tx2"/>
                </a:solidFill>
              </a:rPr>
              <a:t>lista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de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valores</a:t>
            </a:r>
            <a:r>
              <a:rPr lang="en-US" sz="2400" dirty="0">
                <a:solidFill>
                  <a:schemeClr val="tx2"/>
                </a:solidFill>
              </a:rPr>
              <a:t> o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si</a:t>
            </a:r>
            <a:r>
              <a:rPr lang="en-US" sz="2400" dirty="0">
                <a:solidFill>
                  <a:schemeClr val="tx2"/>
                </a:solidFill>
              </a:rPr>
              <a:t> un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objeto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15" dirty="0" err="1">
                <a:solidFill>
                  <a:schemeClr val="tx2"/>
                </a:solidFill>
              </a:rPr>
              <a:t>está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dentro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de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una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15" dirty="0" err="1">
                <a:solidFill>
                  <a:schemeClr val="tx2"/>
                </a:solidFill>
              </a:rPr>
              <a:t>lista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de</a:t>
            </a:r>
            <a:r>
              <a:rPr lang="en-US" sz="2400" spc="1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objetos</a:t>
            </a:r>
            <a:r>
              <a:rPr lang="en-US" sz="2400" spc="-10" dirty="0">
                <a:solidFill>
                  <a:schemeClr val="tx2"/>
                </a:solidFill>
              </a:rPr>
              <a:t>.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1000" y="1529980"/>
            <a:ext cx="3703656" cy="43799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56517-D56F-5FF8-DD6B-E976B61F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449122"/>
            <a:ext cx="9833548" cy="1066802"/>
          </a:xfrm>
        </p:spPr>
        <p:txBody>
          <a:bodyPr anchor="b">
            <a:normAutofit/>
          </a:bodyPr>
          <a:lstStyle/>
          <a:p>
            <a:r>
              <a:rPr lang="es-ES" sz="3600" b="1" dirty="0">
                <a:solidFill>
                  <a:schemeClr val="tx2"/>
                </a:solidFill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1FCF78-B6CB-2612-C95B-C6F668D79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641149"/>
            <a:ext cx="9833548" cy="3353750"/>
          </a:xfrm>
        </p:spPr>
        <p:txBody>
          <a:bodyPr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Elementos sintácticos del lenguaje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Funciones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Clases y objetos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Colecciones de objetos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Elementos de programación funcional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Gestión de errores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Operaciones de entrada-salida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Módulos</a:t>
            </a:r>
          </a:p>
        </p:txBody>
      </p:sp>
    </p:spTree>
    <p:extLst>
      <p:ext uri="{BB962C8B-B14F-4D97-AF65-F5344CB8AC3E}">
        <p14:creationId xmlns:p14="http://schemas.microsoft.com/office/powerpoint/2010/main" val="2818935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Bloques</a:t>
            </a:r>
            <a:r>
              <a:rPr lang="en-US" sz="3600" kern="1200" spc="-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3600" kern="1200" spc="-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indentación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4672" y="2421682"/>
            <a:ext cx="4765949" cy="3932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74930" indent="-228600" algn="just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solidFill>
                  <a:schemeClr val="tx2"/>
                </a:solidFill>
              </a:rPr>
              <a:t>Un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bloque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es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un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grupo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sentencias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código</a:t>
            </a:r>
            <a:r>
              <a:rPr lang="en-US" sz="2000" spc="-10" dirty="0">
                <a:solidFill>
                  <a:schemeClr val="tx2"/>
                </a:solidFill>
              </a:rPr>
              <a:t> </a:t>
            </a:r>
            <a:r>
              <a:rPr lang="en-US" sz="2000" spc="-390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fuente</a:t>
            </a:r>
            <a:r>
              <a:rPr lang="en-US" sz="2000" dirty="0">
                <a:solidFill>
                  <a:schemeClr val="tx2"/>
                </a:solidFill>
              </a:rPr>
              <a:t> que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contiene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una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o </a:t>
            </a:r>
            <a:r>
              <a:rPr lang="en-US" sz="2000" spc="-5" dirty="0" err="1">
                <a:solidFill>
                  <a:schemeClr val="tx2"/>
                </a:solidFill>
              </a:rPr>
              <a:t>más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sentencias</a:t>
            </a:r>
            <a:r>
              <a:rPr lang="en-US" sz="2000" spc="-5" dirty="0">
                <a:solidFill>
                  <a:schemeClr val="tx2"/>
                </a:solidFill>
              </a:rPr>
              <a:t>. </a:t>
            </a:r>
            <a:r>
              <a:rPr lang="en-US" sz="2000" dirty="0">
                <a:solidFill>
                  <a:schemeClr val="tx2"/>
                </a:solidFill>
              </a:rPr>
              <a:t>Los 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bloques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están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delimitados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su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inicio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y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su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spc="-5" dirty="0">
                <a:solidFill>
                  <a:schemeClr val="tx2"/>
                </a:solidFill>
              </a:rPr>
              <a:t>fin, </a:t>
            </a:r>
            <a:r>
              <a:rPr lang="en-US" sz="2000" dirty="0">
                <a:solidFill>
                  <a:schemeClr val="tx2"/>
                </a:solidFill>
              </a:rPr>
              <a:t> y</a:t>
            </a:r>
            <a:r>
              <a:rPr lang="en-US" sz="2000" spc="-5" dirty="0">
                <a:solidFill>
                  <a:schemeClr val="tx2"/>
                </a:solidFill>
              </a:rPr>
              <a:t> la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spc="-10" dirty="0">
                <a:solidFill>
                  <a:schemeClr val="tx2"/>
                </a:solidFill>
              </a:rPr>
              <a:t>forma</a:t>
            </a:r>
            <a:r>
              <a:rPr lang="en-US" sz="2000" dirty="0">
                <a:solidFill>
                  <a:schemeClr val="tx2"/>
                </a:solidFill>
              </a:rPr>
              <a:t> de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delimitarlos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es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específica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cada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lenguaje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de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programación</a:t>
            </a:r>
            <a:r>
              <a:rPr lang="en-US" sz="2000" spc="-10" dirty="0">
                <a:solidFill>
                  <a:schemeClr val="tx2"/>
                </a:solidFill>
              </a:rPr>
              <a:t>.</a:t>
            </a:r>
            <a:endParaRPr lang="en-US" sz="2000" dirty="0">
              <a:solidFill>
                <a:schemeClr val="tx2"/>
              </a:solidFill>
            </a:endParaRPr>
          </a:p>
          <a:p>
            <a:pPr indent="-228600" algn="just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12700" marR="508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spc="-10" dirty="0" err="1">
                <a:solidFill>
                  <a:schemeClr val="tx2"/>
                </a:solidFill>
              </a:rPr>
              <a:t>Indentación</a:t>
            </a:r>
            <a:r>
              <a:rPr lang="en-US" sz="2000" b="1" spc="-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significa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10" dirty="0">
                <a:solidFill>
                  <a:schemeClr val="tx2"/>
                </a:solidFill>
              </a:rPr>
              <a:t>mover</a:t>
            </a:r>
            <a:r>
              <a:rPr lang="en-US" sz="2000" dirty="0">
                <a:solidFill>
                  <a:schemeClr val="tx2"/>
                </a:solidFill>
              </a:rPr>
              <a:t> un </a:t>
            </a:r>
            <a:r>
              <a:rPr lang="en-US" sz="2000" spc="-5" dirty="0" err="1">
                <a:solidFill>
                  <a:schemeClr val="tx2"/>
                </a:solidFill>
              </a:rPr>
              <a:t>bloque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de </a:t>
            </a:r>
            <a:r>
              <a:rPr lang="en-US" sz="2000" spc="-15" dirty="0" err="1">
                <a:solidFill>
                  <a:schemeClr val="tx2"/>
                </a:solidFill>
              </a:rPr>
              <a:t>texto</a:t>
            </a:r>
            <a:r>
              <a:rPr lang="en-US" sz="2000" spc="-15" dirty="0">
                <a:solidFill>
                  <a:schemeClr val="tx2"/>
                </a:solidFill>
              </a:rPr>
              <a:t> </a:t>
            </a:r>
            <a:r>
              <a:rPr lang="en-US" sz="2000" spc="-1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hacia</a:t>
            </a:r>
            <a:r>
              <a:rPr lang="en-US" sz="2000" spc="-5" dirty="0">
                <a:solidFill>
                  <a:schemeClr val="tx2"/>
                </a:solidFill>
              </a:rPr>
              <a:t> la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derecha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insertando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espacios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o 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tabuladores</a:t>
            </a:r>
            <a:r>
              <a:rPr lang="en-US" sz="2000" spc="-10" dirty="0">
                <a:solidFill>
                  <a:schemeClr val="tx2"/>
                </a:solidFill>
              </a:rPr>
              <a:t>,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10" dirty="0">
                <a:solidFill>
                  <a:schemeClr val="tx2"/>
                </a:solidFill>
              </a:rPr>
              <a:t>para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así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separarlo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del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margen</a:t>
            </a:r>
            <a:r>
              <a:rPr lang="en-US" sz="2000" spc="-10" dirty="0">
                <a:solidFill>
                  <a:schemeClr val="tx2"/>
                </a:solidFill>
              </a:rPr>
              <a:t> 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izquierdo</a:t>
            </a:r>
            <a:r>
              <a:rPr lang="en-US" sz="2000" dirty="0">
                <a:solidFill>
                  <a:schemeClr val="tx2"/>
                </a:solidFill>
              </a:rPr>
              <a:t> y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distinguirlo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más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fácilmente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dentro</a:t>
            </a:r>
            <a:r>
              <a:rPr lang="en-US" sz="2000" spc="-10" dirty="0">
                <a:solidFill>
                  <a:schemeClr val="tx2"/>
                </a:solidFill>
              </a:rPr>
              <a:t> 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del</a:t>
            </a:r>
            <a:r>
              <a:rPr lang="en-US" sz="2000" spc="-5" dirty="0">
                <a:solidFill>
                  <a:schemeClr val="tx2"/>
                </a:solidFill>
              </a:rPr>
              <a:t> </a:t>
            </a:r>
            <a:r>
              <a:rPr lang="en-US" sz="2000" spc="-15" dirty="0" err="1">
                <a:solidFill>
                  <a:schemeClr val="tx2"/>
                </a:solidFill>
              </a:rPr>
              <a:t>texto</a:t>
            </a:r>
            <a:r>
              <a:rPr lang="en-US" sz="2000" spc="-15" dirty="0">
                <a:solidFill>
                  <a:schemeClr val="tx2"/>
                </a:solidFill>
              </a:rPr>
              <a:t>.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2716170"/>
            <a:ext cx="4142232" cy="234920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1118688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s-ES" sz="5400" dirty="0"/>
              <a:t>EJERCICIO 1</a:t>
            </a:r>
            <a:endParaRPr lang="en-US" sz="5200" kern="1200" spc="-5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6748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1118688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Condicionales</a:t>
            </a:r>
            <a:r>
              <a:rPr lang="en-US" sz="5200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5200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bucles</a:t>
            </a:r>
            <a:endParaRPr lang="en-US" sz="5200" kern="1200" spc="-5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0653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Condicional</a:t>
            </a:r>
            <a:r>
              <a:rPr lang="en-US" sz="3600" b="1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IF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02582" y="2534843"/>
            <a:ext cx="4560132" cy="3272284"/>
            <a:chOff x="2637904" y="2564903"/>
            <a:chExt cx="2978150" cy="187959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9722" y="3793331"/>
              <a:ext cx="381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7954" y="3224180"/>
              <a:ext cx="381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7913" y="2622053"/>
              <a:ext cx="38100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7904" y="2564903"/>
              <a:ext cx="2959100" cy="1879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Operador</a:t>
            </a:r>
            <a:r>
              <a:rPr lang="en-US" sz="3600" b="1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ternario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AA464-36FE-3462-342E-D428D0D45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279" y="2796614"/>
            <a:ext cx="8350738" cy="63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99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Match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6" name="Picture 2" descr="Qué es un switch en programación? | Kiko Palomares">
            <a:extLst>
              <a:ext uri="{FF2B5EF4-FFF2-40B4-BE49-F238E27FC236}">
                <a16:creationId xmlns:a16="http://schemas.microsoft.com/office/drawing/2014/main" id="{D77C71AF-DEB4-9260-39DB-FB364A37B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40" y="2148757"/>
            <a:ext cx="5551119" cy="418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542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942" y="666895"/>
            <a:ext cx="4892743" cy="254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spc="-5" dirty="0" err="1">
                <a:solidFill>
                  <a:schemeClr val="tx2"/>
                </a:solidFill>
              </a:rPr>
              <a:t>Bucle</a:t>
            </a:r>
            <a:r>
              <a:rPr lang="en-US" sz="3600" spc="-30" dirty="0">
                <a:solidFill>
                  <a:schemeClr val="tx2"/>
                </a:solidFill>
              </a:rPr>
              <a:t> FOR</a:t>
            </a:r>
            <a:endParaRPr lang="en-US" sz="3600" spc="-5" dirty="0">
              <a:solidFill>
                <a:schemeClr val="tx2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2650775" y="3049043"/>
            <a:ext cx="2540241" cy="973494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" name="object 6"/>
          <p:cNvPicPr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797988" y="3206286"/>
            <a:ext cx="2743237" cy="659008"/>
          </a:xfrm>
          <a:prstGeom prst="rect">
            <a:avLst/>
          </a:prstGeom>
          <a:effectLst>
            <a:softEdge rad="0"/>
          </a:effectLst>
        </p:spPr>
      </p:pic>
      <p:sp>
        <p:nvSpPr>
          <p:cNvPr id="5" name="object 5"/>
          <p:cNvSpPr txBox="1"/>
          <p:nvPr/>
        </p:nvSpPr>
        <p:spPr>
          <a:xfrm>
            <a:off x="1519311" y="3982650"/>
            <a:ext cx="9270609" cy="2614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5080">
              <a:lnSpc>
                <a:spcPct val="90000"/>
              </a:lnSpc>
            </a:pPr>
            <a:r>
              <a:rPr lang="en-US" spc="-5" dirty="0">
                <a:solidFill>
                  <a:schemeClr val="tx2"/>
                </a:solidFill>
              </a:rPr>
              <a:t>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Python,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los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bucles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5" dirty="0">
                <a:solidFill>
                  <a:schemeClr val="tx2"/>
                </a:solidFill>
              </a:rPr>
              <a:t>for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se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ejecutan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sobre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elementos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iterables</a:t>
            </a:r>
            <a:r>
              <a:rPr lang="en-US" spc="-10" dirty="0">
                <a:solidFill>
                  <a:schemeClr val="tx2"/>
                </a:solidFill>
              </a:rPr>
              <a:t>,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como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pueden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ser </a:t>
            </a:r>
            <a:r>
              <a:rPr lang="en-US" spc="-39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listas</a:t>
            </a:r>
            <a:r>
              <a:rPr lang="en-US" spc="-10" dirty="0">
                <a:solidFill>
                  <a:schemeClr val="tx2"/>
                </a:solidFill>
              </a:rPr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tuplas</a:t>
            </a:r>
            <a:r>
              <a:rPr lang="en-US" spc="-5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cadenas</a:t>
            </a:r>
            <a:r>
              <a:rPr lang="en-US" dirty="0">
                <a:solidFill>
                  <a:schemeClr val="tx2"/>
                </a:solidFill>
              </a:rPr>
              <a:t> 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texto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diccionarios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401" y="519363"/>
            <a:ext cx="5230368" cy="254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Bucle</a:t>
            </a:r>
            <a:r>
              <a:rPr lang="en-US" sz="3600" b="1" spc="-3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WHILE</a:t>
            </a: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2071251" y="3209927"/>
            <a:ext cx="2584667" cy="1573085"/>
          </a:xfrm>
          <a:prstGeom prst="rect">
            <a:avLst/>
          </a:prstGeom>
          <a:effectLst>
            <a:softEdge rad="0"/>
          </a:effectLst>
        </p:spPr>
      </p:pic>
      <p:pic>
        <p:nvPicPr>
          <p:cNvPr id="5" name="object 5"/>
          <p:cNvPicPr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096000" y="3625544"/>
            <a:ext cx="2841710" cy="741853"/>
          </a:xfrm>
          <a:prstGeom prst="rect">
            <a:avLst/>
          </a:prstGeom>
          <a:effectLst>
            <a:softEdge rad="0"/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1118688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s-ES" sz="5400" dirty="0"/>
              <a:t>EJERCICIO 2</a:t>
            </a:r>
            <a:endParaRPr lang="en-US" sz="5200" kern="1200" spc="-5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5014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1625125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Funciones</a:t>
            </a:r>
            <a:endParaRPr lang="en-US" sz="5200" kern="1200" spc="-5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spc="-2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Plataforma</a:t>
            </a:r>
            <a:r>
              <a:rPr lang="en-US" sz="5200" kern="1200" spc="-1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en-US" sz="5200" kern="1200" spc="-1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desarrollo</a:t>
            </a:r>
            <a:endParaRPr lang="en-US" sz="5200" kern="1200" spc="-1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0574" y="2415756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</a:pP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4032" y="1458853"/>
            <a:ext cx="5946579" cy="1514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Funciones</a:t>
            </a: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2449" y="3651017"/>
            <a:ext cx="3120056" cy="963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7409" y="3597026"/>
            <a:ext cx="3659319" cy="101717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1" y="802955"/>
            <a:ext cx="8344955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1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Retornar</a:t>
            </a:r>
            <a:r>
              <a:rPr lang="en-US" sz="3600" b="1" kern="1200" spc="-2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mas</a:t>
            </a:r>
            <a:r>
              <a:rPr lang="en-US" sz="3600" b="1" kern="1200" spc="-2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3600" b="1" kern="1200" spc="-2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</a:t>
            </a:r>
            <a:r>
              <a:rPr lang="en-US" sz="3600" b="1" kern="1200" spc="-3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1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elemento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3"/>
            <a:ext cx="8128313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chemeClr val="tx2"/>
                </a:solidFill>
              </a:rPr>
              <a:t>Se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pueden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devolver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más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un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elemento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con </a:t>
            </a:r>
            <a:r>
              <a:rPr lang="en-US" spc="-10" dirty="0">
                <a:solidFill>
                  <a:schemeClr val="tx2"/>
                </a:solidFill>
              </a:rPr>
              <a:t>return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5057" y="3429000"/>
            <a:ext cx="5001885" cy="188451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1" y="802955"/>
            <a:ext cx="10027451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Funciones</a:t>
            </a:r>
            <a:r>
              <a:rPr lang="en-US" sz="3600" b="1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1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 </a:t>
            </a:r>
            <a:r>
              <a:rPr lang="en-US" sz="3600" b="1" kern="1200" spc="-1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numero</a:t>
            </a:r>
            <a:r>
              <a:rPr lang="en-US" sz="3600" b="1" kern="1200" spc="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1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variable</a:t>
            </a:r>
            <a:r>
              <a:rPr lang="en-US" sz="3600" b="1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</a:t>
            </a: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1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argumentos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3"/>
            <a:ext cx="9732030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chemeClr val="tx2"/>
                </a:solidFill>
              </a:rPr>
              <a:t>En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estas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funciones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parámetros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se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reciben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como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una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lista</a:t>
            </a:r>
            <a:r>
              <a:rPr lang="en-US" spc="-10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por</a:t>
            </a:r>
            <a:r>
              <a:rPr lang="en-US" spc="-5" dirty="0">
                <a:solidFill>
                  <a:schemeClr val="tx2"/>
                </a:solidFill>
              </a:rPr>
              <a:t> lo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que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tendrás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39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que </a:t>
            </a:r>
            <a:r>
              <a:rPr lang="en-US" spc="-15" dirty="0" err="1">
                <a:solidFill>
                  <a:schemeClr val="tx2"/>
                </a:solidFill>
              </a:rPr>
              <a:t>iterarla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5" dirty="0">
                <a:solidFill>
                  <a:schemeClr val="tx2"/>
                </a:solidFill>
              </a:rPr>
              <a:t>para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poder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procesarlos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todos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571" y="3852413"/>
            <a:ext cx="4142232" cy="208742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1118688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s-ES" sz="5400" dirty="0"/>
              <a:t>EJERCICIO 3</a:t>
            </a:r>
            <a:endParaRPr lang="en-US" sz="5200" kern="1200" spc="-5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978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2273844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Colecciones</a:t>
            </a:r>
            <a:r>
              <a:rPr lang="en-US" sz="5200" kern="1200" spc="-2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5200" kern="1200" spc="-2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1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objetos</a:t>
            </a:r>
            <a:endParaRPr lang="en-US" sz="5200" kern="1200" spc="-1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L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3600" kern="1200" spc="-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36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36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12700" marR="259715" indent="-228600" algn="just">
              <a:lnSpc>
                <a:spcPct val="9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Una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lista</a:t>
            </a:r>
            <a:r>
              <a:rPr lang="en-US" dirty="0">
                <a:solidFill>
                  <a:schemeClr val="tx2"/>
                </a:solidFill>
              </a:rPr>
              <a:t> es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un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conjunto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ordenado</a:t>
            </a:r>
            <a:r>
              <a:rPr lang="en-US" dirty="0">
                <a:solidFill>
                  <a:schemeClr val="tx2"/>
                </a:solidFill>
              </a:rPr>
              <a:t> de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elementos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que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puede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contener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datos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spc="-39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cualquier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tipo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el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tipo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colección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más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flexible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todos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 marL="12700" marR="82550" indent="-228600" algn="just">
              <a:lnSpc>
                <a:spcPct val="90000"/>
              </a:lnSpc>
              <a:spcBef>
                <a:spcPts val="325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Las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listas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pueden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contener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elementos</a:t>
            </a:r>
            <a:r>
              <a:rPr lang="en-US" dirty="0">
                <a:solidFill>
                  <a:schemeClr val="tx2"/>
                </a:solidFill>
              </a:rPr>
              <a:t> del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mismo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tipo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elementos</a:t>
            </a:r>
            <a:r>
              <a:rPr lang="en-US" dirty="0">
                <a:solidFill>
                  <a:schemeClr val="tx2"/>
                </a:solidFill>
              </a:rPr>
              <a:t> 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diferentes</a:t>
            </a:r>
            <a:r>
              <a:rPr lang="en-US" spc="-15" dirty="0">
                <a:solidFill>
                  <a:schemeClr val="tx2"/>
                </a:solidFill>
              </a:rPr>
              <a:t> </a:t>
            </a:r>
            <a:r>
              <a:rPr lang="en-US" spc="-39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tipos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 marL="12700" marR="5080" indent="-228600" algn="just">
              <a:lnSpc>
                <a:spcPct val="90000"/>
              </a:lnSpc>
              <a:spcBef>
                <a:spcPts val="560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chemeClr val="tx2"/>
                </a:solidFill>
              </a:rPr>
              <a:t>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Python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las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listas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se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delimitan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con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corchetes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“[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65" dirty="0">
                <a:solidFill>
                  <a:schemeClr val="tx2"/>
                </a:solidFill>
              </a:rPr>
              <a:t>]”,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con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elementos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separados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39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por</a:t>
            </a:r>
            <a:r>
              <a:rPr lang="en-US" spc="-5" dirty="0">
                <a:solidFill>
                  <a:schemeClr val="tx2"/>
                </a:solidFill>
              </a:rPr>
              <a:t> comas.</a:t>
            </a:r>
            <a:endParaRPr lang="en-US" dirty="0">
              <a:solidFill>
                <a:schemeClr val="tx2"/>
              </a:solidFill>
            </a:endParaRPr>
          </a:p>
          <a:p>
            <a:pPr marL="12700" marR="470534" indent="-228600" algn="just">
              <a:lnSpc>
                <a:spcPct val="9000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La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propiedad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len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devuelve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la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longitud</a:t>
            </a:r>
            <a:r>
              <a:rPr lang="en-US" spc="-5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es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30" dirty="0" err="1">
                <a:solidFill>
                  <a:schemeClr val="tx2"/>
                </a:solidFill>
              </a:rPr>
              <a:t>decir</a:t>
            </a:r>
            <a:r>
              <a:rPr lang="en-US" spc="-30" dirty="0">
                <a:solidFill>
                  <a:schemeClr val="tx2"/>
                </a:solidFill>
              </a:rPr>
              <a:t>,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el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numero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elementos</a:t>
            </a:r>
            <a:r>
              <a:rPr lang="en-US" dirty="0">
                <a:solidFill>
                  <a:schemeClr val="tx2"/>
                </a:solidFill>
              </a:rPr>
              <a:t> que </a:t>
            </a:r>
            <a:r>
              <a:rPr lang="en-US" spc="-39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contiene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la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lista</a:t>
            </a:r>
            <a:r>
              <a:rPr lang="en-US" spc="-10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 marL="97155" indent="-228600" algn="just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chemeClr val="tx2"/>
                </a:solidFill>
              </a:rPr>
              <a:t>El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primer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elemento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una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lista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es </a:t>
            </a:r>
            <a:r>
              <a:rPr lang="en-US" dirty="0" err="1">
                <a:solidFill>
                  <a:schemeClr val="tx2"/>
                </a:solidFill>
              </a:rPr>
              <a:t>el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elemento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0,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no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el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1.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1682" y="3235158"/>
            <a:ext cx="3661831" cy="136448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0" tIns="1270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s-ES" sz="3600" spc="-165">
                <a:solidFill>
                  <a:schemeClr val="tx2"/>
                </a:solidFill>
              </a:rPr>
              <a:t>T</a:t>
            </a:r>
            <a:r>
              <a:rPr lang="es-ES" sz="3600" spc="-10">
                <a:solidFill>
                  <a:schemeClr val="tx2"/>
                </a:solidFill>
              </a:rPr>
              <a:t>up</a:t>
            </a:r>
            <a:r>
              <a:rPr lang="es-ES" sz="3600">
                <a:solidFill>
                  <a:schemeClr val="tx2"/>
                </a:solidFill>
              </a:rPr>
              <a:t>l</a:t>
            </a:r>
            <a:r>
              <a:rPr lang="es-ES" sz="3600" spc="-10">
                <a:solidFill>
                  <a:schemeClr val="tx2"/>
                </a:solidFill>
              </a:rPr>
              <a:t>a</a:t>
            </a:r>
            <a:r>
              <a:rPr lang="es-ES" sz="3600">
                <a:solidFill>
                  <a:schemeClr val="tx2"/>
                </a:solidFill>
              </a:rPr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0" tIns="67310" rIns="0" bIns="0" rtlCol="0" anchor="ctr">
            <a:normAutofit/>
          </a:bodyPr>
          <a:lstStyle/>
          <a:p>
            <a:pPr marL="360680" algn="just">
              <a:spcBef>
                <a:spcPts val="530"/>
              </a:spcBef>
            </a:pPr>
            <a:r>
              <a:rPr lang="es-ES" sz="1800" dirty="0">
                <a:solidFill>
                  <a:schemeClr val="tx2"/>
                </a:solidFill>
              </a:rPr>
              <a:t>Las</a:t>
            </a:r>
            <a:r>
              <a:rPr lang="es-ES" sz="1800" spc="-5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tuplas</a:t>
            </a:r>
            <a:r>
              <a:rPr lang="es-ES" sz="1800" spc="-1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son</a:t>
            </a:r>
            <a:r>
              <a:rPr lang="es-ES" sz="1800" dirty="0">
                <a:solidFill>
                  <a:schemeClr val="tx2"/>
                </a:solidFill>
              </a:rPr>
              <a:t> un </a:t>
            </a:r>
            <a:r>
              <a:rPr lang="es-ES" sz="1800" spc="-10" dirty="0">
                <a:solidFill>
                  <a:schemeClr val="tx2"/>
                </a:solidFill>
              </a:rPr>
              <a:t>conjunto</a:t>
            </a:r>
            <a:r>
              <a:rPr lang="es-ES" sz="1800" dirty="0">
                <a:solidFill>
                  <a:schemeClr val="tx2"/>
                </a:solidFill>
              </a:rPr>
              <a:t> de </a:t>
            </a:r>
            <a:r>
              <a:rPr lang="es-ES" sz="1800" spc="-5" dirty="0">
                <a:solidFill>
                  <a:schemeClr val="tx2"/>
                </a:solidFill>
              </a:rPr>
              <a:t>elementos ordenados </a:t>
            </a:r>
            <a:r>
              <a:rPr lang="es-ES" sz="1800" dirty="0">
                <a:solidFill>
                  <a:schemeClr val="tx2"/>
                </a:solidFill>
              </a:rPr>
              <a:t>e </a:t>
            </a:r>
            <a:r>
              <a:rPr lang="es-ES" sz="1800" spc="-5" dirty="0">
                <a:solidFill>
                  <a:schemeClr val="tx2"/>
                </a:solidFill>
              </a:rPr>
              <a:t>inmutables.</a:t>
            </a:r>
          </a:p>
          <a:p>
            <a:pPr marL="360680" algn="just">
              <a:spcBef>
                <a:spcPts val="530"/>
              </a:spcBef>
            </a:pPr>
            <a:r>
              <a:rPr lang="es-ES" sz="1800" dirty="0">
                <a:solidFill>
                  <a:schemeClr val="tx2"/>
                </a:solidFill>
              </a:rPr>
              <a:t>Las tuplas en Python o </a:t>
            </a:r>
            <a:r>
              <a:rPr lang="es-ES" sz="1800" dirty="0" err="1">
                <a:solidFill>
                  <a:schemeClr val="tx2"/>
                </a:solidFill>
              </a:rPr>
              <a:t>tuples</a:t>
            </a:r>
            <a:r>
              <a:rPr lang="es-ES" sz="1800" dirty="0">
                <a:solidFill>
                  <a:schemeClr val="tx2"/>
                </a:solidFill>
              </a:rPr>
              <a:t> son muy similares a las listas, pero con dos diferencias. </a:t>
            </a:r>
          </a:p>
          <a:p>
            <a:pPr marL="360680" algn="just">
              <a:spcBef>
                <a:spcPts val="530"/>
              </a:spcBef>
            </a:pPr>
            <a:r>
              <a:rPr lang="es-ES" sz="1800" dirty="0">
                <a:solidFill>
                  <a:schemeClr val="tx2"/>
                </a:solidFill>
              </a:rPr>
              <a:t>Son inmutables, lo que significa que no pueden ser modificadas una vez declaradas, y en vez de inicializarse con corchetes se hace con (). Dependiendo de lo que queramos hacer, las tuplas pueden ser más rápidas.</a:t>
            </a:r>
            <a:endParaRPr lang="es-ES" sz="1800" spc="-5" dirty="0">
              <a:solidFill>
                <a:schemeClr val="tx2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1849" y="3437757"/>
            <a:ext cx="3661831" cy="160713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5">
                <a:solidFill>
                  <a:schemeClr val="tx2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3600" b="1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nju</a:t>
            </a:r>
            <a:r>
              <a:rPr lang="en-US" sz="3600" b="1" kern="1200" spc="-35">
                <a:solidFill>
                  <a:schemeClr val="tx2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3600" b="1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3600" b="1" kern="1200" spc="5">
                <a:solidFill>
                  <a:schemeClr val="tx2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 algn="just">
              <a:lnSpc>
                <a:spcPct val="9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lang="es-ES" spc="-5" dirty="0">
                <a:solidFill>
                  <a:schemeClr val="tx2"/>
                </a:solidFill>
              </a:rPr>
              <a:t>Los set en Python son un tipo de dato que permite almacenar varios elementos y acceder a ellos de una forma muy similar a las listas pero con ciertas diferencias:</a:t>
            </a:r>
          </a:p>
          <a:p>
            <a:pPr marL="12700" marR="5080" indent="-228600" algn="just">
              <a:lnSpc>
                <a:spcPct val="9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endParaRPr lang="es-ES" spc="-5" dirty="0">
              <a:solidFill>
                <a:schemeClr val="tx2"/>
              </a:solidFill>
            </a:endParaRPr>
          </a:p>
          <a:p>
            <a:pPr marL="12700" marR="5080" indent="-228600" algn="just">
              <a:lnSpc>
                <a:spcPct val="9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lang="es-ES" spc="-5" dirty="0">
                <a:solidFill>
                  <a:schemeClr val="tx2"/>
                </a:solidFill>
              </a:rPr>
              <a:t>Los elementos de un set son únicos, lo que significa que no puede haber elementos duplicados.</a:t>
            </a:r>
          </a:p>
          <a:p>
            <a:pPr marL="12700" marR="5080" indent="-228600" algn="just">
              <a:lnSpc>
                <a:spcPct val="9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lang="es-ES" spc="-5" dirty="0">
                <a:solidFill>
                  <a:schemeClr val="tx2"/>
                </a:solidFill>
              </a:rPr>
              <a:t>Los set son desordenados, lo que significa que no mantienen el orden de cuando son declarados.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2421682"/>
            <a:ext cx="3661831" cy="274827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Diccionarios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 algn="just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Los </a:t>
            </a:r>
            <a:r>
              <a:rPr lang="en-US" spc="-5" dirty="0" err="1">
                <a:solidFill>
                  <a:schemeClr val="tx2"/>
                </a:solidFill>
              </a:rPr>
              <a:t>diccionarios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son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colecciones</a:t>
            </a:r>
            <a:r>
              <a:rPr lang="en-US" dirty="0">
                <a:solidFill>
                  <a:schemeClr val="tx2"/>
                </a:solidFill>
              </a:rPr>
              <a:t> de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elementos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compuestos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por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una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clave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y un </a:t>
            </a:r>
            <a:r>
              <a:rPr lang="en-US" spc="-390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valor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asociado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r>
              <a:rPr lang="en-US" dirty="0">
                <a:solidFill>
                  <a:schemeClr val="tx2"/>
                </a:solidFill>
              </a:rPr>
              <a:t> Las </a:t>
            </a:r>
            <a:r>
              <a:rPr lang="en-US" spc="-10" dirty="0">
                <a:solidFill>
                  <a:schemeClr val="tx2"/>
                </a:solidFill>
              </a:rPr>
              <a:t>claves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diccionarios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no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pueden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repetirse</a:t>
            </a:r>
            <a:r>
              <a:rPr lang="en-US" spc="-10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 marL="12700" marR="254000" indent="-228600" algn="just">
              <a:lnSpc>
                <a:spcPct val="90000"/>
              </a:lnSpc>
              <a:spcBef>
                <a:spcPts val="160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chemeClr val="tx2"/>
                </a:solidFill>
              </a:rPr>
              <a:t>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Python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diccionarios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se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delimitan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corchetes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“{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65" dirty="0">
                <a:solidFill>
                  <a:schemeClr val="tx2"/>
                </a:solidFill>
              </a:rPr>
              <a:t>}”,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con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los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elementos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separados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comas </a:t>
            </a:r>
            <a:r>
              <a:rPr lang="en-US" dirty="0">
                <a:solidFill>
                  <a:schemeClr val="tx2"/>
                </a:solidFill>
              </a:rPr>
              <a:t>y </a:t>
            </a:r>
            <a:r>
              <a:rPr lang="en-US" spc="-5" dirty="0">
                <a:solidFill>
                  <a:schemeClr val="tx2"/>
                </a:solidFill>
              </a:rPr>
              <a:t>la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5" dirty="0">
                <a:solidFill>
                  <a:schemeClr val="tx2"/>
                </a:solidFill>
              </a:rPr>
              <a:t>clave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separada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del </a:t>
            </a:r>
            <a:r>
              <a:rPr lang="en-US" spc="-10" dirty="0">
                <a:solidFill>
                  <a:schemeClr val="tx2"/>
                </a:solidFill>
              </a:rPr>
              <a:t>valor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mediante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dos </a:t>
            </a:r>
            <a:r>
              <a:rPr lang="en-US" spc="-390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puntos.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9354" y="2257006"/>
            <a:ext cx="3576602" cy="362002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1118688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s-ES" sz="5400" dirty="0"/>
              <a:t>EJERCICIO 4</a:t>
            </a:r>
            <a:endParaRPr lang="en-US" sz="5200" kern="1200" spc="-5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3222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725505" y="3882683"/>
            <a:ext cx="6744802" cy="1378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5080" algn="just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Python es un </a:t>
            </a:r>
            <a:r>
              <a:rPr lang="en-US" sz="2000" kern="1200" spc="-5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lenguaje</a:t>
            </a:r>
            <a:r>
              <a:rPr lang="en-US" sz="2000" kern="1200" spc="-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 </a:t>
            </a:r>
            <a:r>
              <a:rPr lang="en-US" sz="2000" kern="1200" spc="-1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programación</a:t>
            </a:r>
            <a:r>
              <a:rPr lang="en-US" sz="2000" kern="1200" spc="-1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que </a:t>
            </a:r>
            <a:r>
              <a:rPr lang="en-US" sz="20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fue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1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creado</a:t>
            </a:r>
            <a:r>
              <a:rPr lang="en-US" sz="2000" kern="1200" spc="-1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000" kern="1200" spc="-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finales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 </a:t>
            </a:r>
            <a:r>
              <a:rPr lang="en-US" sz="2000" kern="1200" spc="-5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los</a:t>
            </a:r>
            <a:r>
              <a:rPr lang="en-US" sz="2000" kern="1200" spc="-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5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años</a:t>
            </a:r>
            <a:r>
              <a:rPr lang="en-US" sz="2000" kern="1200" spc="-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80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el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5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holandés</a:t>
            </a:r>
            <a:r>
              <a:rPr lang="en-US" sz="2000" kern="1200" spc="-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Guido </a:t>
            </a:r>
            <a:r>
              <a:rPr lang="en-US" sz="2000" kern="1200" spc="-1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van </a:t>
            </a:r>
            <a:r>
              <a:rPr lang="en-US" sz="2000" kern="1200" spc="-1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Rossum, </a:t>
            </a:r>
            <a:r>
              <a:rPr lang="en-US" sz="2000" kern="1200" spc="-1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fan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del </a:t>
            </a:r>
            <a:r>
              <a:rPr lang="en-US" sz="2000" kern="1200" spc="-5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grupo</a:t>
            </a:r>
            <a:r>
              <a:rPr lang="en-US" sz="2000" kern="1200" spc="-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1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humorístico</a:t>
            </a:r>
            <a:r>
              <a:rPr lang="en-US" sz="2000" kern="1200" spc="-1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Monty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Python, de </a:t>
            </a:r>
            <a:r>
              <a:rPr lang="en-US" sz="2000" kern="1200" spc="-39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ahí</a:t>
            </a:r>
            <a:r>
              <a:rPr lang="en-US" sz="2000" kern="1200" spc="-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el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5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nombre</a:t>
            </a:r>
            <a:r>
              <a:rPr lang="en-US" sz="2000" kern="1200" spc="1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2000" kern="1200" spc="1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le</a:t>
            </a:r>
            <a:r>
              <a:rPr lang="en-US" sz="2000" kern="1200" spc="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puso</a:t>
            </a:r>
            <a:r>
              <a:rPr lang="en-US" sz="2000" kern="1200" spc="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al</a:t>
            </a:r>
            <a:r>
              <a:rPr lang="en-US" sz="2000" kern="1200" spc="5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lenguaje</a:t>
            </a:r>
            <a:r>
              <a:rPr lang="en-US" sz="2000" kern="1200" spc="1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</a:t>
            </a:r>
            <a:r>
              <a:rPr lang="en-US" sz="2000" kern="1200" spc="1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1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programación</a:t>
            </a:r>
            <a:r>
              <a:rPr lang="en-US" sz="2000" kern="1200" spc="-1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</a:t>
            </a:r>
            <a:endParaRPr lang="en-US" sz="20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3738" y="643051"/>
            <a:ext cx="5492262" cy="5571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spc="-2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¿Que es Python?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1539324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Clases</a:t>
            </a:r>
            <a:r>
              <a:rPr lang="en-US" sz="5200" kern="1200" spc="-3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y</a:t>
            </a:r>
            <a:r>
              <a:rPr lang="en-US" sz="5200" kern="1200" spc="-3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objetos</a:t>
            </a:r>
          </a:p>
        </p:txBody>
      </p:sp>
    </p:spTree>
    <p:extLst>
      <p:ext uri="{BB962C8B-B14F-4D97-AF65-F5344CB8AC3E}">
        <p14:creationId xmlns:p14="http://schemas.microsoft.com/office/powerpoint/2010/main" val="78238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621510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spc="-10" dirty="0" err="1">
                <a:solidFill>
                  <a:schemeClr val="tx2"/>
                </a:solidFill>
              </a:rPr>
              <a:t>C</a:t>
            </a:r>
            <a:r>
              <a:rPr lang="en-US" sz="3600" kern="1200" spc="-1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onceptos</a:t>
            </a:r>
            <a:r>
              <a:rPr lang="en-US" sz="3600" kern="1200" spc="-3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y</a:t>
            </a:r>
            <a:r>
              <a:rPr lang="en-US" sz="3600" kern="1200" spc="-3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1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miembros</a:t>
            </a:r>
            <a:endParaRPr lang="en-US" sz="3600" kern="1200" spc="-1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127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Clase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clase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 la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definición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las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características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concretas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determinada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tipología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objetos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2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decir</a:t>
            </a:r>
            <a:r>
              <a:rPr kumimoji="0" lang="en-US" sz="2400" b="0" i="0" u="none" strike="noStrike" kern="1200" cap="none" spc="-2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cuáles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atributos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métodos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que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van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disponer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todos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objetos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ese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Equivale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32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</a:t>
            </a:r>
            <a:r>
              <a:rPr kumimoji="0" lang="en-US" sz="2400" b="0" i="0" u="none" strike="noStrike" kern="1200" cap="none" spc="-1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7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Objeto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objeto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agregado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atributos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métodos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comportamiento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creado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30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según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definición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clase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 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objeto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concreto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pertenece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33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clase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le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suele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llamar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instancia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3785" y="1529980"/>
            <a:ext cx="2386840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10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0" tIns="1270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s-ES" sz="3600" spc="5">
                <a:solidFill>
                  <a:schemeClr val="tx2"/>
                </a:solidFill>
              </a:rPr>
              <a:t>C</a:t>
            </a:r>
            <a:r>
              <a:rPr lang="es-ES" sz="3600" spc="-5">
                <a:solidFill>
                  <a:schemeClr val="tx2"/>
                </a:solidFill>
              </a:rPr>
              <a:t>las</a:t>
            </a:r>
            <a:r>
              <a:rPr lang="es-ES" sz="3600">
                <a:solidFill>
                  <a:schemeClr val="tx2"/>
                </a:solidFill>
              </a:rPr>
              <a:t>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0" tIns="81534" rIns="0" bIns="0" rtlCol="0" anchor="t">
            <a:normAutofit/>
          </a:bodyPr>
          <a:lstStyle/>
          <a:p>
            <a:pPr marL="328930" marR="96520" indent="31750" algn="just">
              <a:spcBef>
                <a:spcPts val="210"/>
              </a:spcBef>
            </a:pPr>
            <a:r>
              <a:rPr lang="es-ES" sz="1800" spc="-5" dirty="0">
                <a:solidFill>
                  <a:schemeClr val="tx2"/>
                </a:solidFill>
              </a:rPr>
              <a:t>Clases</a:t>
            </a:r>
            <a:r>
              <a:rPr lang="es-ES" sz="1800" dirty="0">
                <a:solidFill>
                  <a:schemeClr val="tx2"/>
                </a:solidFill>
              </a:rPr>
              <a:t> es uno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de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los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conceptos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con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más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definiciones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en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la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10" dirty="0">
                <a:solidFill>
                  <a:schemeClr val="tx2"/>
                </a:solidFill>
              </a:rPr>
              <a:t>programación,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10" dirty="0">
                <a:solidFill>
                  <a:schemeClr val="tx2"/>
                </a:solidFill>
              </a:rPr>
              <a:t>pero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en </a:t>
            </a:r>
            <a:r>
              <a:rPr lang="es-ES" sz="1800" spc="-39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resumen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sólo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son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la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10" dirty="0">
                <a:solidFill>
                  <a:schemeClr val="tx2"/>
                </a:solidFill>
              </a:rPr>
              <a:t>representación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de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un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objeto.</a:t>
            </a:r>
          </a:p>
          <a:p>
            <a:pPr marL="328930" marR="5080" indent="31750" algn="just">
              <a:spcBef>
                <a:spcPts val="325"/>
              </a:spcBef>
            </a:pPr>
            <a:r>
              <a:rPr lang="es-ES" sz="1800" spc="-25" dirty="0">
                <a:solidFill>
                  <a:schemeClr val="tx2"/>
                </a:solidFill>
              </a:rPr>
              <a:t>Para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definir</a:t>
            </a:r>
            <a:r>
              <a:rPr lang="es-ES" sz="1800" dirty="0">
                <a:solidFill>
                  <a:schemeClr val="tx2"/>
                </a:solidFill>
              </a:rPr>
              <a:t> la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clase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usas </a:t>
            </a:r>
            <a:r>
              <a:rPr lang="es-ES" sz="1800" spc="-5" dirty="0" err="1">
                <a:solidFill>
                  <a:schemeClr val="tx2"/>
                </a:solidFill>
              </a:rPr>
              <a:t>class</a:t>
            </a:r>
            <a:r>
              <a:rPr lang="es-ES" sz="1800" spc="-5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y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el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nombre.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En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caso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de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tener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spc="-10" dirty="0">
                <a:solidFill>
                  <a:schemeClr val="tx2"/>
                </a:solidFill>
              </a:rPr>
              <a:t>parámetros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los</a:t>
            </a:r>
            <a:r>
              <a:rPr lang="es-ES" sz="1800" dirty="0">
                <a:solidFill>
                  <a:schemeClr val="tx2"/>
                </a:solidFill>
              </a:rPr>
              <a:t> pones </a:t>
            </a:r>
            <a:r>
              <a:rPr lang="es-ES" sz="1800" spc="-390" dirty="0">
                <a:solidFill>
                  <a:schemeClr val="tx2"/>
                </a:solidFill>
              </a:rPr>
              <a:t> </a:t>
            </a:r>
            <a:r>
              <a:rPr lang="es-ES" sz="1800" spc="-10" dirty="0">
                <a:solidFill>
                  <a:schemeClr val="tx2"/>
                </a:solidFill>
              </a:rPr>
              <a:t>entre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10" dirty="0">
                <a:solidFill>
                  <a:schemeClr val="tx2"/>
                </a:solidFill>
              </a:rPr>
              <a:t>paréntesis.</a:t>
            </a:r>
          </a:p>
          <a:p>
            <a:pPr marL="328930" marR="5080" indent="31750" algn="just">
              <a:spcBef>
                <a:spcPts val="325"/>
              </a:spcBef>
            </a:pPr>
            <a:r>
              <a:rPr lang="es-ES" sz="1800" spc="-25" dirty="0">
                <a:solidFill>
                  <a:schemeClr val="tx2"/>
                </a:solidFill>
              </a:rPr>
              <a:t>Para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crear</a:t>
            </a:r>
            <a:r>
              <a:rPr lang="es-ES" sz="1800" dirty="0">
                <a:solidFill>
                  <a:schemeClr val="tx2"/>
                </a:solidFill>
              </a:rPr>
              <a:t> un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10" dirty="0">
                <a:solidFill>
                  <a:schemeClr val="tx2"/>
                </a:solidFill>
              </a:rPr>
              <a:t>constructor</a:t>
            </a:r>
            <a:r>
              <a:rPr lang="es-ES" sz="1800" dirty="0">
                <a:solidFill>
                  <a:schemeClr val="tx2"/>
                </a:solidFill>
              </a:rPr>
              <a:t> haces una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función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10" dirty="0">
                <a:solidFill>
                  <a:schemeClr val="tx2"/>
                </a:solidFill>
              </a:rPr>
              <a:t>dentro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de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la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clase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con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tx2"/>
                </a:solidFill>
              </a:rPr>
              <a:t>el </a:t>
            </a:r>
            <a:r>
              <a:rPr lang="es-ES" sz="1800" spc="-395" dirty="0">
                <a:solidFill>
                  <a:schemeClr val="tx2"/>
                </a:solidFill>
              </a:rPr>
              <a:t> </a:t>
            </a:r>
            <a:r>
              <a:rPr lang="es-ES" sz="1800" spc="-10" dirty="0">
                <a:solidFill>
                  <a:schemeClr val="tx2"/>
                </a:solidFill>
              </a:rPr>
              <a:t>nombre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5" dirty="0" err="1">
                <a:solidFill>
                  <a:schemeClr val="tx2"/>
                </a:solidFill>
              </a:rPr>
              <a:t>init</a:t>
            </a:r>
            <a:r>
              <a:rPr lang="es-ES" sz="1800" dirty="0">
                <a:solidFill>
                  <a:schemeClr val="tx2"/>
                </a:solidFill>
              </a:rPr>
              <a:t> y de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10" dirty="0">
                <a:solidFill>
                  <a:schemeClr val="tx2"/>
                </a:solidFill>
              </a:rPr>
              <a:t>parámetros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spc="-5" dirty="0" err="1">
                <a:solidFill>
                  <a:schemeClr val="tx2"/>
                </a:solidFill>
              </a:rPr>
              <a:t>self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(significa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su</a:t>
            </a:r>
            <a:r>
              <a:rPr lang="es-ES" sz="1800" spc="5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clase</a:t>
            </a:r>
            <a:r>
              <a:rPr lang="es-ES" sz="1800" spc="10" dirty="0">
                <a:solidFill>
                  <a:schemeClr val="tx2"/>
                </a:solidFill>
              </a:rPr>
              <a:t> </a:t>
            </a:r>
            <a:r>
              <a:rPr lang="es-ES" sz="1800" spc="-5" dirty="0">
                <a:solidFill>
                  <a:schemeClr val="tx2"/>
                </a:solidFill>
              </a:rPr>
              <a:t>misma),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7721" y="3212578"/>
            <a:ext cx="4142232" cy="155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10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Composición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 lvl="0" indent="-228600" algn="just" defTabSz="914400" rtl="0" eaLnBrk="1" fontAlgn="auto" latinLnBrk="0" hangingPunct="1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Consiste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dividir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diferentes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componentes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resolver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cada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uno </a:t>
            </a:r>
            <a:r>
              <a:rPr kumimoji="0" lang="en-US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separado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32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último</a:t>
            </a:r>
            <a:r>
              <a:rPr kumimoji="0" lang="en-US" sz="1800" b="0" i="0" u="none" strike="noStrike" kern="1200" cap="none" spc="-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unirlos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solución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única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7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-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problema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complejo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más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fácil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resolverlo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cuando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piezas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manejables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6294" y="2257006"/>
            <a:ext cx="4142232" cy="27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02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150" y="298309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Composición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1730142" y="2419545"/>
            <a:ext cx="2491899" cy="2760098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" name="object 6"/>
          <p:cNvPicPr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5971304" y="2548757"/>
            <a:ext cx="2246067" cy="1019299"/>
          </a:xfrm>
          <a:prstGeom prst="rect">
            <a:avLst/>
          </a:prstGeom>
          <a:effectLst>
            <a:softEdge rad="0"/>
          </a:effectLst>
        </p:spPr>
      </p:pic>
      <p:sp>
        <p:nvSpPr>
          <p:cNvPr id="4" name="object 4"/>
          <p:cNvSpPr txBox="1"/>
          <p:nvPr/>
        </p:nvSpPr>
        <p:spPr>
          <a:xfrm>
            <a:off x="6090574" y="3058407"/>
            <a:ext cx="4977578" cy="2957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Composicion:</a:t>
            </a:r>
            <a:r>
              <a:rPr kumimoji="0" lang="en-US" sz="1800" b="0" i="0" u="none" strike="noStrike" kern="1200" cap="none" spc="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Clases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como</a:t>
            </a:r>
            <a:r>
              <a:rPr kumimoji="0" lang="en-US" sz="18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atributos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</a:t>
            </a:r>
            <a:r>
              <a:rPr kumimoji="0" lang="en-US" sz="18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otras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3980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39627" y="405340"/>
            <a:ext cx="4019119" cy="254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3335"/>
            <a:r>
              <a:rPr lang="en-US" sz="3600" spc="-10" dirty="0" err="1">
                <a:solidFill>
                  <a:schemeClr val="tx2"/>
                </a:solidFill>
                <a:latin typeface="+mj-lt"/>
                <a:cs typeface="+mj-cs"/>
              </a:rPr>
              <a:t>Encapsulación</a:t>
            </a:r>
            <a:endParaRPr lang="en-US" sz="3600" spc="-1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0574" y="804672"/>
            <a:ext cx="4977578" cy="2635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lvl="0" indent="-228600" algn="l" defTabSz="914400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692404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</a:t>
            </a:r>
            <a:r>
              <a:rPr kumimoji="0" lang="en-US" sz="1800" b="0" i="0" u="none" strike="noStrike" kern="1200" cap="none" spc="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definición</a:t>
            </a:r>
            <a:r>
              <a:rPr kumimoji="0" lang="en-US" sz="1800" b="0" i="0" u="none" strike="noStrike" kern="1200" cap="none" spc="2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</a:t>
            </a:r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atributos</a:t>
            </a:r>
            <a:r>
              <a:rPr kumimoji="0" lang="en-US" sz="1800" b="0" i="0" u="none" strike="noStrike" kern="1200" cap="none" spc="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privados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</a:t>
            </a:r>
            <a:r>
              <a:rPr kumimoji="0" lang="en-US" sz="1800" b="0" i="0" u="none" strike="noStrike" kern="1200" cap="none" spc="2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realiza</a:t>
            </a:r>
            <a:r>
              <a:rPr kumimoji="0" lang="en-US" sz="1800" b="0" i="0" u="none" strike="noStrike" kern="1200" cap="none" spc="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incluyendo</a:t>
            </a:r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5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caracteres</a:t>
            </a:r>
            <a:r>
              <a:rPr kumimoji="0" lang="en-US" sz="1800" b="0" i="0" u="none" strike="noStrike" kern="1200" cap="none" spc="-9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__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entre </a:t>
            </a:r>
            <a:r>
              <a:rPr kumimoji="0" lang="en-US" sz="1800" b="0" i="0" u="none" strike="noStrike" kern="1200" cap="none" spc="-39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palabra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4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“self.”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atributo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2266185" y="2955230"/>
            <a:ext cx="2030107" cy="276087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" name="object 6"/>
          <p:cNvPicPr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361044" y="4028661"/>
            <a:ext cx="3428272" cy="1114661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685977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Herencia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lvl="0" indent="-228600" algn="l" defTabSz="914400" rtl="0" eaLnBrk="1" fontAlgn="auto" latinLnBrk="0" hangingPunct="1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 clases no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están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aisladas, sino que se </a:t>
            </a:r>
            <a:r>
              <a:rPr kumimoji="0" lang="en-US" sz="1800" b="0" i="0" u="none" strike="noStrike" kern="1200" cap="none" spc="-35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relacionan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entre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sí,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formando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jerarquía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clasificación.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700" marR="19685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objetos heredan las propiedades, </a:t>
            </a:r>
            <a:r>
              <a:rPr kumimoji="0" lang="en-US" sz="1800" b="0" i="0" u="none" strike="noStrike" kern="1200" cap="none" spc="-35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relaciones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los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comportamientos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todas</a:t>
            </a:r>
            <a:r>
              <a:rPr kumimoji="0" lang="en-US" sz="1800" b="0" i="0" u="none" strike="noStrike" kern="1200" cap="none" spc="-2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</a:t>
            </a:r>
            <a:r>
              <a:rPr kumimoji="0" lang="en-US" sz="1800" b="0" i="0" u="none" strike="noStrike" kern="1200" cap="none" spc="-1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clases</a:t>
            </a:r>
            <a:r>
              <a:rPr kumimoji="0" lang="en-US" sz="1800" b="0" i="0" u="none" strike="noStrike" kern="1200" cap="none" spc="-1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800" b="0" i="0" u="none" strike="noStrike" kern="1200" cap="none" spc="-1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</a:t>
            </a:r>
            <a:r>
              <a:rPr kumimoji="0" lang="en-US" sz="1800" b="0" i="0" u="none" strike="noStrike" kern="1200" cap="none" spc="-2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pertenecen.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700" marR="19685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herencia </a:t>
            </a:r>
            <a:r>
              <a:rPr kumimoji="0" lang="en-US" sz="1800" b="0" i="0" u="none" strike="noStrike" kern="1200" cap="none" spc="-1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facilita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 </a:t>
            </a:r>
            <a:r>
              <a:rPr kumimoji="0" lang="en-US" sz="18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polimorfismo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el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encapsulamiento,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permitiendo compartir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extender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 </a:t>
            </a:r>
            <a:r>
              <a:rPr kumimoji="0" lang="en-US" sz="1800" b="0" i="0" u="none" strike="noStrike" kern="1200" cap="none" spc="-35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propiedades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el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comportamiento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 </a:t>
            </a:r>
            <a:r>
              <a:rPr kumimoji="0" lang="en-US" sz="1800" b="0" i="0" u="none" strike="noStrike" kern="1200" cap="none" spc="-35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tener que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volver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implementarlo.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0647" y="2590193"/>
            <a:ext cx="3661831" cy="289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532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715" y="1021050"/>
            <a:ext cx="6499608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 spc="-1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Herencia</a:t>
            </a:r>
            <a:r>
              <a:rPr lang="en-US" sz="4000" kern="1200" spc="-4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múltiple</a:t>
            </a:r>
            <a:endParaRPr lang="en-US" sz="4000" kern="1200" spc="-5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0" y="2956518"/>
            <a:ext cx="5132132" cy="164926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33514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Herencia</a:t>
            </a:r>
            <a:r>
              <a:rPr lang="en-US" sz="3600" kern="1200" spc="-4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múltiple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 lvl="0" indent="-228600" algn="l" defTabSz="914400" rtl="0" eaLnBrk="1" fontAlgn="auto" latinLnBrk="0" hangingPunct="1">
              <a:lnSpc>
                <a:spcPct val="9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Python</a:t>
            </a:r>
            <a:r>
              <a:rPr kumimoji="0" lang="en-US" sz="18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</a:t>
            </a:r>
            <a:r>
              <a:rPr kumimoji="0" lang="en-US" sz="18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permite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 herencia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múltiple, clase</a:t>
            </a:r>
            <a:r>
              <a:rPr kumimoji="0" lang="en-US" sz="18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 </a:t>
            </a:r>
            <a:r>
              <a:rPr kumimoji="0" lang="en-US" sz="1800" b="0" i="0" u="none" strike="noStrike" kern="1200" cap="none" spc="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hereda</a:t>
            </a:r>
            <a:r>
              <a:rPr kumimoji="0" lang="en-US" sz="1800" b="0" i="0" u="none" strike="noStrike" kern="1200" cap="none" spc="-2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</a:t>
            </a:r>
            <a:r>
              <a:rPr kumimoji="0" lang="en-US" sz="1800" b="0" i="0" u="none" strike="noStrike" kern="1200" cap="none" spc="-2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varias</a:t>
            </a:r>
            <a:r>
              <a:rPr kumimoji="0" lang="en-US" sz="1800" b="0" i="0" u="none" strike="noStrike" kern="1200" cap="none" spc="-2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clases.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9670" y="1687532"/>
            <a:ext cx="3197382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724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1118688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s-ES" sz="5400" dirty="0"/>
              <a:t>EJERCICIO 5</a:t>
            </a:r>
            <a:endParaRPr lang="en-US" sz="5200" kern="1200" spc="-5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3332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36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Características</a:t>
            </a:r>
            <a:r>
              <a:rPr lang="en-US" sz="3600" kern="1200" spc="-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3600" kern="1200" spc="-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9226" y="2890978"/>
            <a:ext cx="9833548" cy="343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450" indent="-228600" algn="just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pPr>
            <a:r>
              <a:rPr lang="en-US" b="1" spc="-10" dirty="0" err="1">
                <a:solidFill>
                  <a:schemeClr val="tx2"/>
                </a:solidFill>
              </a:rPr>
              <a:t>Simpleza</a:t>
            </a:r>
            <a:r>
              <a:rPr lang="en-US" spc="-10" dirty="0">
                <a:solidFill>
                  <a:schemeClr val="tx2"/>
                </a:solidFill>
              </a:rPr>
              <a:t>: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es un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lenguaje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muy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sencillo</a:t>
            </a:r>
            <a:r>
              <a:rPr lang="en-US" spc="-10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ahí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el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gran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existo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Python.</a:t>
            </a:r>
          </a:p>
          <a:p>
            <a:pPr marL="44450" indent="-228600" algn="just">
              <a:lnSpc>
                <a:spcPct val="90000"/>
              </a:lnSpc>
              <a:spcBef>
                <a:spcPts val="430"/>
              </a:spcBef>
              <a:buFont typeface="Arial" panose="020B0604020202020204" pitchFamily="34" charset="0"/>
              <a:buChar char="•"/>
            </a:pPr>
            <a:r>
              <a:rPr lang="en-US" b="1" spc="-15" dirty="0" err="1">
                <a:solidFill>
                  <a:schemeClr val="tx2"/>
                </a:solidFill>
              </a:rPr>
              <a:t>Sintaxis</a:t>
            </a:r>
            <a:r>
              <a:rPr lang="en-US" b="1" spc="-5" dirty="0">
                <a:solidFill>
                  <a:schemeClr val="tx2"/>
                </a:solidFill>
              </a:rPr>
              <a:t> </a:t>
            </a:r>
            <a:r>
              <a:rPr lang="en-US" b="1" spc="-15" dirty="0" err="1">
                <a:solidFill>
                  <a:schemeClr val="tx2"/>
                </a:solidFill>
              </a:rPr>
              <a:t>clara</a:t>
            </a:r>
            <a:r>
              <a:rPr lang="en-US" spc="-15" dirty="0">
                <a:solidFill>
                  <a:schemeClr val="tx2"/>
                </a:solidFill>
              </a:rPr>
              <a:t>: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es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obligatoria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la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indentación</a:t>
            </a:r>
            <a:endParaRPr lang="en-US" dirty="0">
              <a:solidFill>
                <a:schemeClr val="tx2"/>
              </a:solidFill>
            </a:endParaRPr>
          </a:p>
          <a:p>
            <a:pPr marL="44450" indent="-228600" algn="just">
              <a:lnSpc>
                <a:spcPct val="9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lang="en-US" b="1" spc="-10" dirty="0" err="1">
                <a:solidFill>
                  <a:schemeClr val="tx2"/>
                </a:solidFill>
              </a:rPr>
              <a:t>Propósito</a:t>
            </a:r>
            <a:r>
              <a:rPr lang="en-US" b="1" spc="-5" dirty="0">
                <a:solidFill>
                  <a:schemeClr val="tx2"/>
                </a:solidFill>
              </a:rPr>
              <a:t> </a:t>
            </a:r>
            <a:r>
              <a:rPr lang="en-US" b="1" spc="-15" dirty="0">
                <a:solidFill>
                  <a:schemeClr val="tx2"/>
                </a:solidFill>
              </a:rPr>
              <a:t>general</a:t>
            </a:r>
            <a:r>
              <a:rPr lang="en-US" spc="-15" dirty="0">
                <a:solidFill>
                  <a:schemeClr val="tx2"/>
                </a:solidFill>
              </a:rPr>
              <a:t>: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se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pueden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crear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todo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tipo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 </a:t>
            </a:r>
            <a:r>
              <a:rPr lang="en-US" spc="-10" dirty="0" err="1">
                <a:solidFill>
                  <a:schemeClr val="tx2"/>
                </a:solidFill>
              </a:rPr>
              <a:t>programas</a:t>
            </a:r>
            <a:endParaRPr lang="en-US" dirty="0">
              <a:solidFill>
                <a:schemeClr val="tx2"/>
              </a:solidFill>
            </a:endParaRPr>
          </a:p>
          <a:p>
            <a:pPr marL="12700" marR="20955" indent="-228600" algn="just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Char char="•"/>
            </a:pPr>
            <a:r>
              <a:rPr lang="en-US" b="1" spc="-5" dirty="0" err="1">
                <a:solidFill>
                  <a:schemeClr val="tx2"/>
                </a:solidFill>
              </a:rPr>
              <a:t>Lenguaje</a:t>
            </a:r>
            <a:r>
              <a:rPr lang="en-US" b="1" spc="-5" dirty="0">
                <a:solidFill>
                  <a:schemeClr val="tx2"/>
                </a:solidFill>
              </a:rPr>
              <a:t> </a:t>
            </a:r>
            <a:r>
              <a:rPr lang="en-US" b="1" spc="-15" dirty="0" err="1">
                <a:solidFill>
                  <a:schemeClr val="tx2"/>
                </a:solidFill>
              </a:rPr>
              <a:t>interpretado</a:t>
            </a:r>
            <a:r>
              <a:rPr lang="en-US" spc="-15" dirty="0">
                <a:solidFill>
                  <a:schemeClr val="tx2"/>
                </a:solidFill>
              </a:rPr>
              <a:t>:</a:t>
            </a:r>
            <a:r>
              <a:rPr lang="en-US" spc="4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no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es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necesaria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compilación</a:t>
            </a:r>
            <a:r>
              <a:rPr lang="en-US" spc="-5" dirty="0">
                <a:solidFill>
                  <a:schemeClr val="tx2"/>
                </a:solidFill>
              </a:rPr>
              <a:t>,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el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interprete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Python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lo </a:t>
            </a:r>
            <a:r>
              <a:rPr lang="en-US" spc="-39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ejecuta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 marL="12700" marR="5080" indent="-228600" algn="just">
              <a:lnSpc>
                <a:spcPct val="9000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b="1" spc="-5" dirty="0" err="1">
                <a:solidFill>
                  <a:schemeClr val="tx2"/>
                </a:solidFill>
              </a:rPr>
              <a:t>Lenguaje</a:t>
            </a:r>
            <a:r>
              <a:rPr lang="en-US" b="1" spc="-5" dirty="0">
                <a:solidFill>
                  <a:schemeClr val="tx2"/>
                </a:solidFill>
              </a:rPr>
              <a:t> de </a:t>
            </a:r>
            <a:r>
              <a:rPr lang="en-US" b="1" spc="-10" dirty="0">
                <a:solidFill>
                  <a:schemeClr val="tx2"/>
                </a:solidFill>
              </a:rPr>
              <a:t>alto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spc="-10" dirty="0" err="1">
                <a:solidFill>
                  <a:schemeClr val="tx2"/>
                </a:solidFill>
              </a:rPr>
              <a:t>nivel</a:t>
            </a:r>
            <a:r>
              <a:rPr lang="en-US" spc="-10" dirty="0">
                <a:solidFill>
                  <a:schemeClr val="tx2"/>
                </a:solidFill>
              </a:rPr>
              <a:t>: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no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5" dirty="0">
                <a:solidFill>
                  <a:schemeClr val="tx2"/>
                </a:solidFill>
              </a:rPr>
              <a:t>hay</a:t>
            </a:r>
            <a:r>
              <a:rPr lang="en-US" dirty="0">
                <a:solidFill>
                  <a:schemeClr val="tx2"/>
                </a:solidFill>
              </a:rPr>
              <a:t> que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preocuparse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del </a:t>
            </a:r>
            <a:r>
              <a:rPr lang="en-US" spc="-5" dirty="0" err="1">
                <a:solidFill>
                  <a:schemeClr val="tx2"/>
                </a:solidFill>
              </a:rPr>
              <a:t>manejo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memoria</a:t>
            </a:r>
            <a:r>
              <a:rPr lang="en-US" dirty="0">
                <a:solidFill>
                  <a:schemeClr val="tx2"/>
                </a:solidFill>
              </a:rPr>
              <a:t> y </a:t>
            </a:r>
            <a:r>
              <a:rPr lang="en-US" spc="-10" dirty="0" err="1">
                <a:solidFill>
                  <a:schemeClr val="tx2"/>
                </a:solidFill>
              </a:rPr>
              <a:t>otros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39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aspectos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bajo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nivel</a:t>
            </a:r>
            <a:endParaRPr lang="en-US" dirty="0">
              <a:solidFill>
                <a:schemeClr val="tx2"/>
              </a:solidFill>
            </a:endParaRPr>
          </a:p>
          <a:p>
            <a:pPr marL="44450" indent="-228600" algn="just">
              <a:lnSpc>
                <a:spcPct val="90000"/>
              </a:lnSpc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lang="en-US" b="1" spc="-5" dirty="0" err="1">
                <a:solidFill>
                  <a:schemeClr val="tx2"/>
                </a:solidFill>
              </a:rPr>
              <a:t>Lenguaje</a:t>
            </a:r>
            <a:r>
              <a:rPr lang="en-US" b="1" spc="-5" dirty="0">
                <a:solidFill>
                  <a:schemeClr val="tx2"/>
                </a:solidFill>
              </a:rPr>
              <a:t> </a:t>
            </a:r>
            <a:r>
              <a:rPr lang="en-US" b="1" spc="-10" dirty="0" err="1">
                <a:solidFill>
                  <a:schemeClr val="tx2"/>
                </a:solidFill>
              </a:rPr>
              <a:t>orientado</a:t>
            </a:r>
            <a:r>
              <a:rPr lang="en-US" b="1" spc="5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a </a:t>
            </a:r>
            <a:r>
              <a:rPr lang="en-US" b="1" spc="-10" dirty="0" err="1">
                <a:solidFill>
                  <a:schemeClr val="tx2"/>
                </a:solidFill>
              </a:rPr>
              <a:t>objetos</a:t>
            </a:r>
            <a:r>
              <a:rPr lang="en-US" spc="-10" dirty="0">
                <a:solidFill>
                  <a:schemeClr val="tx2"/>
                </a:solidFill>
              </a:rPr>
              <a:t>:</a:t>
            </a:r>
            <a:r>
              <a:rPr lang="en-US" spc="15" dirty="0">
                <a:solidFill>
                  <a:schemeClr val="tx2"/>
                </a:solidFill>
              </a:rPr>
              <a:t> </a:t>
            </a:r>
            <a:r>
              <a:rPr lang="en-US" spc="-20" dirty="0" err="1">
                <a:solidFill>
                  <a:schemeClr val="tx2"/>
                </a:solidFill>
              </a:rPr>
              <a:t>Favorece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la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reutilización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código</a:t>
            </a:r>
            <a:endParaRPr lang="en-US" dirty="0">
              <a:solidFill>
                <a:schemeClr val="tx2"/>
              </a:solidFill>
            </a:endParaRPr>
          </a:p>
          <a:p>
            <a:pPr marL="44450" indent="-228600" algn="just">
              <a:lnSpc>
                <a:spcPct val="9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lang="en-US" b="1" spc="-5" dirty="0">
                <a:solidFill>
                  <a:schemeClr val="tx2"/>
                </a:solidFill>
              </a:rPr>
              <a:t>Open </a:t>
            </a:r>
            <a:r>
              <a:rPr lang="en-US" b="1" spc="-10" dirty="0">
                <a:solidFill>
                  <a:schemeClr val="tx2"/>
                </a:solidFill>
              </a:rPr>
              <a:t>source</a:t>
            </a:r>
            <a:r>
              <a:rPr lang="en-US" spc="-10" dirty="0">
                <a:solidFill>
                  <a:schemeClr val="tx2"/>
                </a:solidFill>
              </a:rPr>
              <a:t>: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es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un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lenguaje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spc="-10" dirty="0" err="1">
                <a:solidFill>
                  <a:schemeClr val="tx2"/>
                </a:solidFill>
              </a:rPr>
              <a:t>programación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gratuito</a:t>
            </a:r>
            <a:endParaRPr lang="en-US" dirty="0">
              <a:solidFill>
                <a:schemeClr val="tx2"/>
              </a:solidFill>
            </a:endParaRPr>
          </a:p>
          <a:p>
            <a:pPr marL="44450" indent="-228600" algn="just">
              <a:lnSpc>
                <a:spcPct val="9000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lang="en-US" b="1" spc="-10" dirty="0" err="1">
                <a:solidFill>
                  <a:schemeClr val="tx2"/>
                </a:solidFill>
              </a:rPr>
              <a:t>Extensas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spc="-10" dirty="0" err="1">
                <a:solidFill>
                  <a:schemeClr val="tx2"/>
                </a:solidFill>
              </a:rPr>
              <a:t>librerías</a:t>
            </a:r>
            <a:r>
              <a:rPr lang="en-US" spc="-10" dirty="0">
                <a:solidFill>
                  <a:schemeClr val="tx2"/>
                </a:solidFill>
              </a:rPr>
              <a:t>: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incluyen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muchas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funcionalidades</a:t>
            </a:r>
            <a:endParaRPr lang="en-US" dirty="0">
              <a:solidFill>
                <a:schemeClr val="tx2"/>
              </a:solidFill>
            </a:endParaRPr>
          </a:p>
          <a:p>
            <a:pPr marL="44450" indent="-228600" algn="just">
              <a:lnSpc>
                <a:spcPct val="90000"/>
              </a:lnSpc>
              <a:spcBef>
                <a:spcPts val="430"/>
              </a:spcBef>
              <a:buFont typeface="Arial" panose="020B0604020202020204" pitchFamily="34" charset="0"/>
              <a:buChar char="•"/>
            </a:pPr>
            <a:r>
              <a:rPr lang="en-US" b="1" spc="-10" dirty="0" err="1">
                <a:solidFill>
                  <a:schemeClr val="tx2"/>
                </a:solidFill>
              </a:rPr>
              <a:t>Incrustable</a:t>
            </a:r>
            <a:r>
              <a:rPr lang="en-US" spc="-10" dirty="0">
                <a:solidFill>
                  <a:schemeClr val="tx2"/>
                </a:solidFill>
              </a:rPr>
              <a:t>: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es </a:t>
            </a:r>
            <a:r>
              <a:rPr lang="en-US" spc="-5" dirty="0" err="1">
                <a:solidFill>
                  <a:schemeClr val="tx2"/>
                </a:solidFill>
              </a:rPr>
              <a:t>posible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añadir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programas</a:t>
            </a:r>
            <a:r>
              <a:rPr lang="en-US" dirty="0">
                <a:solidFill>
                  <a:schemeClr val="tx2"/>
                </a:solidFill>
              </a:rPr>
              <a:t> Python a </a:t>
            </a:r>
            <a:r>
              <a:rPr lang="en-US" spc="-10" dirty="0" err="1">
                <a:solidFill>
                  <a:schemeClr val="tx2"/>
                </a:solidFill>
              </a:rPr>
              <a:t>programas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C y C++.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Elementos </a:t>
            </a:r>
            <a:r>
              <a:rPr lang="en-US" sz="52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52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programación </a:t>
            </a:r>
            <a:r>
              <a:rPr lang="en-US" sz="52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Funciones</a:t>
            </a:r>
            <a:r>
              <a:rPr lang="en-US" sz="4000" kern="1200" spc="-6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anidadas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0472" y="2172904"/>
            <a:ext cx="5029200" cy="3193542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Función</a:t>
            </a:r>
            <a:r>
              <a:rPr lang="en-US" sz="3600" b="1" kern="1200" spc="-7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map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La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función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map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nos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permite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aplicar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una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función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sobre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cada</a:t>
            </a:r>
            <a:r>
              <a:rPr lang="en-US">
                <a:solidFill>
                  <a:schemeClr val="tx2"/>
                </a:solidFill>
              </a:rPr>
              <a:t> uno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de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los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elementos </a:t>
            </a:r>
            <a:r>
              <a:rPr lang="en-US" spc="-39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de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un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colección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(Listas,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tuplas,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etc...).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0647" y="2421682"/>
            <a:ext cx="3661831" cy="2073452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Función</a:t>
            </a:r>
            <a:r>
              <a:rPr lang="en-US" sz="3600" b="1" kern="1200" spc="-6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filter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La </a:t>
            </a:r>
            <a:r>
              <a:rPr lang="en-US" dirty="0" err="1">
                <a:solidFill>
                  <a:schemeClr val="tx2"/>
                </a:solidFill>
              </a:rPr>
              <a:t>función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30" dirty="0">
                <a:solidFill>
                  <a:schemeClr val="tx2"/>
                </a:solidFill>
              </a:rPr>
              <a:t>filter, </a:t>
            </a:r>
            <a:r>
              <a:rPr lang="en-US" dirty="0">
                <a:solidFill>
                  <a:schemeClr val="tx2"/>
                </a:solidFill>
              </a:rPr>
              <a:t>es </a:t>
            </a:r>
            <a:r>
              <a:rPr lang="en-US" spc="-10" dirty="0" err="1">
                <a:solidFill>
                  <a:schemeClr val="tx2"/>
                </a:solidFill>
              </a:rPr>
              <a:t>quizás</a:t>
            </a:r>
            <a:r>
              <a:rPr lang="en-US" spc="-10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una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spc="-5" dirty="0">
                <a:solidFill>
                  <a:schemeClr val="tx2"/>
                </a:solidFill>
              </a:rPr>
              <a:t>las </a:t>
            </a:r>
            <a:r>
              <a:rPr lang="en-US" spc="-5" dirty="0" err="1">
                <a:solidFill>
                  <a:schemeClr val="tx2"/>
                </a:solidFill>
              </a:rPr>
              <a:t>funciones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más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utilizadas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al </a:t>
            </a:r>
            <a:r>
              <a:rPr lang="en-US" spc="-10" dirty="0" err="1">
                <a:solidFill>
                  <a:schemeClr val="tx2"/>
                </a:solidFill>
              </a:rPr>
              <a:t>momento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 </a:t>
            </a:r>
            <a:r>
              <a:rPr lang="en-US" spc="-39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trabajar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con </a:t>
            </a:r>
            <a:r>
              <a:rPr lang="en-US" spc="-5" dirty="0" err="1">
                <a:solidFill>
                  <a:schemeClr val="tx2"/>
                </a:solidFill>
              </a:rPr>
              <a:t>colecciones</a:t>
            </a:r>
            <a:r>
              <a:rPr lang="en-US" spc="-5" dirty="0">
                <a:solidFill>
                  <a:schemeClr val="tx2"/>
                </a:solidFill>
              </a:rPr>
              <a:t>. </a:t>
            </a:r>
            <a:r>
              <a:rPr lang="en-US" spc="-5" dirty="0" err="1">
                <a:solidFill>
                  <a:schemeClr val="tx2"/>
                </a:solidFill>
              </a:rPr>
              <a:t>Cómo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su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nombre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lo indica, </a:t>
            </a:r>
            <a:r>
              <a:rPr lang="en-US" spc="-15" dirty="0" err="1">
                <a:solidFill>
                  <a:schemeClr val="tx2"/>
                </a:solidFill>
              </a:rPr>
              <a:t>esta</a:t>
            </a:r>
            <a:r>
              <a:rPr lang="en-US" spc="-1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función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permite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realizar</a:t>
            </a:r>
            <a:r>
              <a:rPr lang="en-US" dirty="0">
                <a:solidFill>
                  <a:schemeClr val="tx2"/>
                </a:solidFill>
              </a:rPr>
              <a:t> un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filtro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sobre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elementos</a:t>
            </a:r>
            <a:r>
              <a:rPr lang="en-US" dirty="0">
                <a:solidFill>
                  <a:schemeClr val="tx2"/>
                </a:solidFill>
              </a:rPr>
              <a:t> 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la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colección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0891" y="2557642"/>
            <a:ext cx="3661831" cy="216048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0A0F4-00C8-8C34-2197-A33D60DF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Función reduce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14C1E5AC-07CC-3F6D-3BC2-CB8EC1204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35" y="1136816"/>
            <a:ext cx="5934456" cy="458436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5852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Funciones</a:t>
            </a:r>
            <a:r>
              <a:rPr lang="en-US" sz="3600" b="1" kern="1200" spc="-6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lambda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4673" y="1032986"/>
            <a:ext cx="4919108" cy="479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98450" marR="5080" indent="-228600">
              <a:lnSpc>
                <a:spcPct val="9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Una </a:t>
            </a:r>
            <a:r>
              <a:rPr lang="en-US" sz="2000" dirty="0" err="1">
                <a:solidFill>
                  <a:schemeClr val="tx2"/>
                </a:solidFill>
              </a:rPr>
              <a:t>función</a:t>
            </a:r>
            <a:r>
              <a:rPr lang="en-US" sz="2000" spc="15" dirty="0">
                <a:solidFill>
                  <a:schemeClr val="tx2"/>
                </a:solidFill>
              </a:rPr>
              <a:t> </a:t>
            </a:r>
            <a:r>
              <a:rPr lang="en-US" sz="2000" spc="-5" dirty="0">
                <a:solidFill>
                  <a:schemeClr val="tx2"/>
                </a:solidFill>
              </a:rPr>
              <a:t>lambda</a:t>
            </a:r>
            <a:r>
              <a:rPr lang="en-US" sz="2000" dirty="0">
                <a:solidFill>
                  <a:schemeClr val="tx2"/>
                </a:solidFill>
              </a:rPr>
              <a:t> es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una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función</a:t>
            </a:r>
            <a:r>
              <a:rPr lang="en-US" sz="2000" spc="15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anónima</a:t>
            </a:r>
            <a:r>
              <a:rPr lang="en-US" sz="2000" spc="-5" dirty="0">
                <a:solidFill>
                  <a:schemeClr val="tx2"/>
                </a:solidFill>
              </a:rPr>
              <a:t>,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una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función</a:t>
            </a:r>
            <a:r>
              <a:rPr lang="en-US" sz="2000" spc="1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que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no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posee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un </a:t>
            </a:r>
            <a:r>
              <a:rPr lang="en-US" sz="2000" spc="-39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nombre</a:t>
            </a:r>
            <a:r>
              <a:rPr lang="en-US" sz="2000" spc="-5" dirty="0">
                <a:solidFill>
                  <a:schemeClr val="tx2"/>
                </a:solidFill>
              </a:rPr>
              <a:t>.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spc="-5" dirty="0">
                <a:solidFill>
                  <a:schemeClr val="tx2"/>
                </a:solidFill>
              </a:rPr>
              <a:t>En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Python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5" dirty="0">
                <a:solidFill>
                  <a:schemeClr val="tx2"/>
                </a:solidFill>
              </a:rPr>
              <a:t>la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estructura</a:t>
            </a:r>
            <a:r>
              <a:rPr lang="en-US" sz="2000" dirty="0">
                <a:solidFill>
                  <a:schemeClr val="tx2"/>
                </a:solidFill>
              </a:rPr>
              <a:t> de</a:t>
            </a:r>
            <a:r>
              <a:rPr lang="en-US" sz="2000" spc="5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una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spc="-5" dirty="0" err="1">
                <a:solidFill>
                  <a:schemeClr val="tx2"/>
                </a:solidFill>
              </a:rPr>
              <a:t>función</a:t>
            </a:r>
            <a:r>
              <a:rPr lang="en-US" sz="2000" spc="10" dirty="0">
                <a:solidFill>
                  <a:schemeClr val="tx2"/>
                </a:solidFill>
              </a:rPr>
              <a:t> </a:t>
            </a:r>
            <a:r>
              <a:rPr lang="en-US" sz="2000" spc="-5" dirty="0">
                <a:solidFill>
                  <a:schemeClr val="tx2"/>
                </a:solidFill>
              </a:rPr>
              <a:t>lambda</a:t>
            </a:r>
            <a:r>
              <a:rPr lang="en-US" sz="2000" dirty="0">
                <a:solidFill>
                  <a:schemeClr val="tx2"/>
                </a:solidFill>
              </a:rPr>
              <a:t> es </a:t>
            </a:r>
            <a:r>
              <a:rPr lang="en-US" sz="2000" spc="-5" dirty="0">
                <a:solidFill>
                  <a:schemeClr val="tx2"/>
                </a:solidFill>
              </a:rPr>
              <a:t>la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spc="-10" dirty="0" err="1">
                <a:solidFill>
                  <a:schemeClr val="tx2"/>
                </a:solidFill>
              </a:rPr>
              <a:t>siguiente</a:t>
            </a:r>
            <a:r>
              <a:rPr lang="en-US" sz="2000" spc="-10" dirty="0">
                <a:solidFill>
                  <a:schemeClr val="tx2"/>
                </a:solidFill>
              </a:rPr>
              <a:t>.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85524315-6B9B-3D42-5D04-700287FC41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6154" y="4638982"/>
            <a:ext cx="520700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1118688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s-ES" sz="5400" dirty="0"/>
              <a:t>EJERCICIO 6</a:t>
            </a:r>
            <a:endParaRPr lang="en-US" sz="5200" kern="1200" spc="-5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3705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Gestión</a:t>
            </a:r>
            <a:r>
              <a:rPr lang="en-US" sz="52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5200" kern="1200" spc="-2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errores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36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3600" kern="1200" spc="-2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excepciones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9226" y="3329677"/>
            <a:ext cx="9833548" cy="2457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marR="113664" indent="-228600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pc="-5" dirty="0" err="1">
                <a:solidFill>
                  <a:schemeClr val="tx2"/>
                </a:solidFill>
              </a:rPr>
              <a:t>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Python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existen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diferentes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tipos</a:t>
            </a:r>
            <a:r>
              <a:rPr lang="en-US" dirty="0">
                <a:solidFill>
                  <a:schemeClr val="tx2"/>
                </a:solidFill>
              </a:rPr>
              <a:t> 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excepciones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que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pueden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controlarse</a:t>
            </a:r>
            <a:r>
              <a:rPr lang="en-US" spc="-10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todas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39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ellas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derivan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una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serie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excepciones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base.</a:t>
            </a:r>
            <a:endParaRPr lang="en-US" dirty="0">
              <a:solidFill>
                <a:schemeClr val="tx2"/>
              </a:solidFill>
            </a:endParaRPr>
          </a:p>
          <a:p>
            <a:pPr marL="196850" marR="151130" indent="-228600">
              <a:lnSpc>
                <a:spcPct val="90000"/>
              </a:lnSpc>
              <a:spcBef>
                <a:spcPts val="340"/>
              </a:spcBef>
              <a:buClr>
                <a:srgbClr val="8BB425"/>
              </a:buClr>
              <a:buSzPct val="145000"/>
              <a:buFont typeface="Arial" panose="020B0604020202020204" pitchFamily="34" charset="0"/>
              <a:buChar char="•"/>
              <a:tabLst>
                <a:tab pos="537210" algn="l"/>
              </a:tabLst>
            </a:pPr>
            <a:r>
              <a:rPr lang="en-US" b="1" spc="-10" dirty="0">
                <a:solidFill>
                  <a:schemeClr val="tx2"/>
                </a:solidFill>
              </a:rPr>
              <a:t>Exception: </a:t>
            </a:r>
            <a:r>
              <a:rPr lang="en-US" dirty="0" err="1">
                <a:solidFill>
                  <a:schemeClr val="tx2"/>
                </a:solidFill>
              </a:rPr>
              <a:t>tipo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de </a:t>
            </a:r>
            <a:r>
              <a:rPr lang="en-US" spc="-10" dirty="0" err="1">
                <a:solidFill>
                  <a:schemeClr val="tx2"/>
                </a:solidFill>
              </a:rPr>
              <a:t>excepción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más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genérica</a:t>
            </a:r>
            <a:r>
              <a:rPr lang="en-US" spc="-5" dirty="0">
                <a:solidFill>
                  <a:schemeClr val="tx2"/>
                </a:solidFill>
              </a:rPr>
              <a:t>, de </a:t>
            </a:r>
            <a:r>
              <a:rPr lang="en-US" dirty="0" err="1">
                <a:solidFill>
                  <a:schemeClr val="tx2"/>
                </a:solidFill>
              </a:rPr>
              <a:t>ella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derivan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todas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las </a:t>
            </a:r>
            <a:r>
              <a:rPr lang="en-US" spc="-44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excepciones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existentes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Python.</a:t>
            </a:r>
          </a:p>
          <a:p>
            <a:pPr marL="196850" marR="151130" indent="-228600">
              <a:lnSpc>
                <a:spcPct val="90000"/>
              </a:lnSpc>
              <a:spcBef>
                <a:spcPts val="340"/>
              </a:spcBef>
              <a:buClr>
                <a:srgbClr val="8BB425"/>
              </a:buClr>
              <a:buSzPct val="145000"/>
              <a:buFont typeface="Arial" panose="020B0604020202020204" pitchFamily="34" charset="0"/>
              <a:buChar char="•"/>
              <a:tabLst>
                <a:tab pos="537210" algn="l"/>
              </a:tabLst>
            </a:pPr>
            <a:r>
              <a:rPr lang="en-US" b="1" spc="-5" dirty="0" err="1">
                <a:solidFill>
                  <a:schemeClr val="tx2"/>
                </a:solidFill>
              </a:rPr>
              <a:t>ArithmeticError</a:t>
            </a:r>
            <a:r>
              <a:rPr lang="en-US" b="1" spc="-5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tipo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de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excepción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genérica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5" dirty="0">
                <a:solidFill>
                  <a:schemeClr val="tx2"/>
                </a:solidFill>
              </a:rPr>
              <a:t>para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errores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aritméticos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 marL="196850" marR="384810" indent="-228600">
              <a:lnSpc>
                <a:spcPct val="90000"/>
              </a:lnSpc>
              <a:spcBef>
                <a:spcPts val="520"/>
              </a:spcBef>
              <a:buClr>
                <a:srgbClr val="8BB425"/>
              </a:buClr>
              <a:buSzPct val="145000"/>
              <a:buFont typeface="Arial" panose="020B0604020202020204" pitchFamily="34" charset="0"/>
              <a:buChar char="•"/>
              <a:tabLst>
                <a:tab pos="537210" algn="l"/>
              </a:tabLst>
            </a:pPr>
            <a:r>
              <a:rPr lang="en-US" b="1" spc="-5" dirty="0" err="1">
                <a:solidFill>
                  <a:schemeClr val="tx2"/>
                </a:solidFill>
              </a:rPr>
              <a:t>BufferError</a:t>
            </a:r>
            <a:r>
              <a:rPr lang="en-US" b="1" spc="-5" dirty="0">
                <a:solidFill>
                  <a:schemeClr val="tx2"/>
                </a:solidFill>
              </a:rPr>
              <a:t>:</a:t>
            </a:r>
            <a:r>
              <a:rPr lang="en-US" b="1" spc="-10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tipo</a:t>
            </a:r>
            <a:r>
              <a:rPr lang="en-US" spc="-1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de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excepción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genérica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5" dirty="0">
                <a:solidFill>
                  <a:schemeClr val="tx2"/>
                </a:solidFill>
              </a:rPr>
              <a:t>para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errores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relacionados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440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con </a:t>
            </a:r>
            <a:r>
              <a:rPr lang="en-US" spc="-15" dirty="0">
                <a:solidFill>
                  <a:schemeClr val="tx2"/>
                </a:solidFill>
              </a:rPr>
              <a:t>buffers.</a:t>
            </a:r>
            <a:endParaRPr lang="en-US" dirty="0">
              <a:solidFill>
                <a:schemeClr val="tx2"/>
              </a:solidFill>
            </a:endParaRPr>
          </a:p>
          <a:p>
            <a:pPr marL="196850" marR="267970" indent="-228600">
              <a:lnSpc>
                <a:spcPct val="90000"/>
              </a:lnSpc>
              <a:spcBef>
                <a:spcPts val="375"/>
              </a:spcBef>
              <a:buClr>
                <a:srgbClr val="8BB425"/>
              </a:buClr>
              <a:buSzPct val="145000"/>
              <a:buFont typeface="Arial" panose="020B0604020202020204" pitchFamily="34" charset="0"/>
              <a:buChar char="•"/>
              <a:tabLst>
                <a:tab pos="537210" algn="l"/>
              </a:tabLst>
            </a:pPr>
            <a:r>
              <a:rPr lang="en-US" b="1" spc="-10" dirty="0" err="1">
                <a:solidFill>
                  <a:schemeClr val="tx2"/>
                </a:solidFill>
              </a:rPr>
              <a:t>LookupError</a:t>
            </a:r>
            <a:r>
              <a:rPr lang="en-US" b="1" spc="-10" dirty="0">
                <a:solidFill>
                  <a:schemeClr val="tx2"/>
                </a:solidFill>
              </a:rPr>
              <a:t>:</a:t>
            </a:r>
            <a:r>
              <a:rPr lang="en-US" b="1" spc="-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tipo</a:t>
            </a:r>
            <a:r>
              <a:rPr lang="en-US" spc="-5" dirty="0">
                <a:solidFill>
                  <a:schemeClr val="tx2"/>
                </a:solidFill>
              </a:rPr>
              <a:t> de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excepción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genérica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5" dirty="0">
                <a:solidFill>
                  <a:schemeClr val="tx2"/>
                </a:solidFill>
              </a:rPr>
              <a:t>para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errores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relacionados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434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con </a:t>
            </a:r>
            <a:r>
              <a:rPr lang="en-US" dirty="0" err="1">
                <a:solidFill>
                  <a:schemeClr val="tx2"/>
                </a:solidFill>
              </a:rPr>
              <a:t>acceso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spc="-10" dirty="0" err="1">
                <a:solidFill>
                  <a:schemeClr val="tx2"/>
                </a:solidFill>
              </a:rPr>
              <a:t>datos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de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colecciones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4000" kern="1200" spc="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4000" kern="1200" spc="-60">
                <a:solidFill>
                  <a:schemeClr val="tx2"/>
                </a:solidFill>
                <a:latin typeface="+mj-lt"/>
                <a:ea typeface="+mj-ea"/>
                <a:cs typeface="+mj-cs"/>
              </a:rPr>
              <a:t>y</a:t>
            </a:r>
            <a:r>
              <a:rPr lang="en-US" sz="40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sz="4000" kern="1200" spc="-5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4000" kern="1200" spc="-70">
                <a:solidFill>
                  <a:schemeClr val="tx2"/>
                </a:solidFill>
                <a:latin typeface="+mj-lt"/>
                <a:ea typeface="+mj-ea"/>
                <a:cs typeface="+mj-cs"/>
              </a:rPr>
              <a:t>x</a:t>
            </a:r>
            <a:r>
              <a:rPr lang="en-US" sz="40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4000" kern="1200" spc="-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0696" y="3243081"/>
            <a:ext cx="4141760" cy="118561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3600" kern="1200" spc="-17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3600" kern="1200" spc="-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36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36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9226" y="28909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12700" marR="1231900" indent="-2286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b="1" spc="-10" dirty="0">
                <a:solidFill>
                  <a:schemeClr val="tx2"/>
                </a:solidFill>
              </a:rPr>
              <a:t>Legible</a:t>
            </a:r>
            <a:r>
              <a:rPr lang="en-US" sz="2800" spc="-10" dirty="0">
                <a:solidFill>
                  <a:schemeClr val="tx2"/>
                </a:solidFill>
              </a:rPr>
              <a:t>:</a:t>
            </a:r>
            <a:r>
              <a:rPr lang="en-US" sz="2800" spc="5" dirty="0">
                <a:solidFill>
                  <a:schemeClr val="tx2"/>
                </a:solidFill>
              </a:rPr>
              <a:t> </a:t>
            </a:r>
            <a:r>
              <a:rPr lang="en-US" sz="2800" spc="-15" dirty="0" err="1">
                <a:solidFill>
                  <a:schemeClr val="tx2"/>
                </a:solidFill>
              </a:rPr>
              <a:t>sintaxis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spc="-10" dirty="0" err="1">
                <a:solidFill>
                  <a:schemeClr val="tx2"/>
                </a:solidFill>
              </a:rPr>
              <a:t>intuitiva</a:t>
            </a:r>
            <a:r>
              <a:rPr lang="en-US" sz="2800" dirty="0">
                <a:solidFill>
                  <a:schemeClr val="tx2"/>
                </a:solidFill>
              </a:rPr>
              <a:t> y </a:t>
            </a:r>
            <a:r>
              <a:rPr lang="en-US" sz="2800" spc="-10" dirty="0" err="1">
                <a:solidFill>
                  <a:schemeClr val="tx2"/>
                </a:solidFill>
              </a:rPr>
              <a:t>estricta</a:t>
            </a:r>
            <a:r>
              <a:rPr lang="en-US" sz="2800" spc="-10" dirty="0">
                <a:solidFill>
                  <a:schemeClr val="tx2"/>
                </a:solidFill>
              </a:rPr>
              <a:t> </a:t>
            </a:r>
            <a:r>
              <a:rPr lang="en-US" sz="2800" spc="-5" dirty="0">
                <a:solidFill>
                  <a:schemeClr val="tx2"/>
                </a:solidFill>
              </a:rPr>
              <a:t> </a:t>
            </a:r>
          </a:p>
          <a:p>
            <a:pPr marL="12700" marR="1231900" indent="-2286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b="1" spc="-10" dirty="0" err="1">
                <a:solidFill>
                  <a:schemeClr val="tx2"/>
                </a:solidFill>
              </a:rPr>
              <a:t>Productivo</a:t>
            </a:r>
            <a:r>
              <a:rPr lang="en-US" sz="2800" spc="-10" dirty="0">
                <a:solidFill>
                  <a:schemeClr val="tx2"/>
                </a:solidFill>
              </a:rPr>
              <a:t>:</a:t>
            </a:r>
            <a:r>
              <a:rPr lang="en-US" sz="2800" spc="5" dirty="0">
                <a:solidFill>
                  <a:schemeClr val="tx2"/>
                </a:solidFill>
              </a:rPr>
              <a:t> </a:t>
            </a:r>
            <a:r>
              <a:rPr lang="en-US" sz="2800" spc="-10" dirty="0" err="1">
                <a:solidFill>
                  <a:schemeClr val="tx2"/>
                </a:solidFill>
              </a:rPr>
              <a:t>ahorra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spc="-5" dirty="0" err="1">
                <a:solidFill>
                  <a:schemeClr val="tx2"/>
                </a:solidFill>
              </a:rPr>
              <a:t>mucho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spc="-10" dirty="0" err="1">
                <a:solidFill>
                  <a:schemeClr val="tx2"/>
                </a:solidFill>
              </a:rPr>
              <a:t>código</a:t>
            </a:r>
            <a:r>
              <a:rPr lang="en-US" sz="2800" spc="-10" dirty="0">
                <a:solidFill>
                  <a:schemeClr val="tx2"/>
                </a:solidFill>
              </a:rPr>
              <a:t> </a:t>
            </a:r>
            <a:r>
              <a:rPr lang="en-US" sz="2800" spc="-5" dirty="0">
                <a:solidFill>
                  <a:schemeClr val="tx2"/>
                </a:solidFill>
              </a:rPr>
              <a:t> </a:t>
            </a:r>
          </a:p>
          <a:p>
            <a:pPr marL="12700" marR="1231900" indent="-2286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b="1" spc="-10" dirty="0">
                <a:solidFill>
                  <a:schemeClr val="tx2"/>
                </a:solidFill>
              </a:rPr>
              <a:t>Portable</a:t>
            </a:r>
            <a:r>
              <a:rPr lang="en-US" sz="2800" spc="-10" dirty="0">
                <a:solidFill>
                  <a:schemeClr val="tx2"/>
                </a:solidFill>
              </a:rPr>
              <a:t>:</a:t>
            </a:r>
            <a:r>
              <a:rPr lang="en-US" sz="2800" spc="-5" dirty="0">
                <a:solidFill>
                  <a:schemeClr val="tx2"/>
                </a:solidFill>
              </a:rPr>
              <a:t> </a:t>
            </a:r>
            <a:r>
              <a:rPr lang="en-US" sz="2800" spc="-15" dirty="0">
                <a:solidFill>
                  <a:schemeClr val="tx2"/>
                </a:solidFill>
              </a:rPr>
              <a:t>para </a:t>
            </a:r>
            <a:r>
              <a:rPr lang="en-US" sz="2800" spc="-10" dirty="0" err="1">
                <a:solidFill>
                  <a:schemeClr val="tx2"/>
                </a:solidFill>
              </a:rPr>
              <a:t>todo</a:t>
            </a:r>
            <a:r>
              <a:rPr lang="en-US" sz="2800" spc="-10" dirty="0">
                <a:solidFill>
                  <a:schemeClr val="tx2"/>
                </a:solidFill>
              </a:rPr>
              <a:t> </a:t>
            </a:r>
            <a:r>
              <a:rPr lang="en-US" sz="2800" spc="-10" dirty="0" err="1">
                <a:solidFill>
                  <a:schemeClr val="tx2"/>
                </a:solidFill>
              </a:rPr>
              <a:t>sistema</a:t>
            </a:r>
            <a:r>
              <a:rPr lang="en-US" sz="2800" spc="-15" dirty="0">
                <a:solidFill>
                  <a:schemeClr val="tx2"/>
                </a:solidFill>
              </a:rPr>
              <a:t> </a:t>
            </a:r>
            <a:r>
              <a:rPr lang="en-US" sz="2800" spc="-10" dirty="0" err="1">
                <a:solidFill>
                  <a:schemeClr val="tx2"/>
                </a:solidFill>
              </a:rPr>
              <a:t>operativo</a:t>
            </a:r>
            <a:endParaRPr lang="en-US" sz="2800" dirty="0">
              <a:solidFill>
                <a:schemeClr val="tx2"/>
              </a:solidFill>
            </a:endParaRPr>
          </a:p>
          <a:p>
            <a:pPr marL="12700" marR="1231900" indent="-2286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b="1" spc="-15" dirty="0" err="1">
                <a:solidFill>
                  <a:schemeClr val="tx2"/>
                </a:solidFill>
              </a:rPr>
              <a:t>Recargado</a:t>
            </a:r>
            <a:r>
              <a:rPr lang="en-US" sz="2800" spc="-15" dirty="0">
                <a:solidFill>
                  <a:schemeClr val="tx2"/>
                </a:solidFill>
              </a:rPr>
              <a:t>:</a:t>
            </a:r>
            <a:r>
              <a:rPr lang="en-US" sz="2800" spc="10" dirty="0">
                <a:solidFill>
                  <a:schemeClr val="tx2"/>
                </a:solidFill>
              </a:rPr>
              <a:t> </a:t>
            </a:r>
            <a:r>
              <a:rPr lang="en-US" sz="2800" spc="-5" dirty="0" err="1">
                <a:solidFill>
                  <a:schemeClr val="tx2"/>
                </a:solidFill>
              </a:rPr>
              <a:t>viene</a:t>
            </a:r>
            <a:r>
              <a:rPr lang="en-US" sz="2800" spc="10" dirty="0">
                <a:solidFill>
                  <a:schemeClr val="tx2"/>
                </a:solidFill>
              </a:rPr>
              <a:t> </a:t>
            </a:r>
            <a:r>
              <a:rPr lang="en-US" sz="2800" spc="-5" dirty="0">
                <a:solidFill>
                  <a:schemeClr val="tx2"/>
                </a:solidFill>
              </a:rPr>
              <a:t>con</a:t>
            </a:r>
            <a:r>
              <a:rPr lang="en-US" sz="2800" spc="10" dirty="0">
                <a:solidFill>
                  <a:schemeClr val="tx2"/>
                </a:solidFill>
              </a:rPr>
              <a:t> </a:t>
            </a:r>
            <a:r>
              <a:rPr lang="en-US" sz="2800" spc="-5" dirty="0" err="1">
                <a:solidFill>
                  <a:schemeClr val="tx2"/>
                </a:solidFill>
              </a:rPr>
              <a:t>muchas</a:t>
            </a:r>
            <a:r>
              <a:rPr lang="en-US" sz="2800" spc="5" dirty="0">
                <a:solidFill>
                  <a:schemeClr val="tx2"/>
                </a:solidFill>
              </a:rPr>
              <a:t> </a:t>
            </a:r>
            <a:r>
              <a:rPr lang="en-US" sz="2800" spc="-10" dirty="0" err="1">
                <a:solidFill>
                  <a:schemeClr val="tx2"/>
                </a:solidFill>
              </a:rPr>
              <a:t>librerías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por</a:t>
            </a:r>
            <a:r>
              <a:rPr lang="en-US" sz="2800" spc="5" dirty="0">
                <a:solidFill>
                  <a:schemeClr val="tx2"/>
                </a:solidFill>
              </a:rPr>
              <a:t> </a:t>
            </a:r>
            <a:r>
              <a:rPr lang="en-US" sz="2800" spc="-15" dirty="0" err="1">
                <a:solidFill>
                  <a:schemeClr val="tx2"/>
                </a:solidFill>
              </a:rPr>
              <a:t>defecto</a:t>
            </a:r>
            <a:r>
              <a:rPr lang="en-US" sz="2800" spc="-15" dirty="0">
                <a:solidFill>
                  <a:schemeClr val="tx2"/>
                </a:solidFill>
              </a:rPr>
              <a:t>.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3121701"/>
            <a:ext cx="3476488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 spc="-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try-except-finally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0089" y="2336437"/>
            <a:ext cx="4270624" cy="2571779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try-except-else-finally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 algn="just">
              <a:lnSpc>
                <a:spcPct val="900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lang="en-US" spc="-10" dirty="0" err="1">
                <a:solidFill>
                  <a:schemeClr val="tx2"/>
                </a:solidFill>
              </a:rPr>
              <a:t>Consiste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añadir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un </a:t>
            </a:r>
            <a:r>
              <a:rPr lang="en-US" spc="-5" dirty="0" err="1">
                <a:solidFill>
                  <a:schemeClr val="tx2"/>
                </a:solidFill>
              </a:rPr>
              <a:t>bloque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 </a:t>
            </a:r>
            <a:r>
              <a:rPr lang="en-US" spc="-5" dirty="0" err="1">
                <a:solidFill>
                  <a:schemeClr val="tx2"/>
                </a:solidFill>
              </a:rPr>
              <a:t>instrucciones</a:t>
            </a:r>
            <a:r>
              <a:rPr lang="en-US" spc="-5" dirty="0">
                <a:solidFill>
                  <a:schemeClr val="tx2"/>
                </a:solidFill>
              </a:rPr>
              <a:t> else </a:t>
            </a:r>
            <a:r>
              <a:rPr lang="en-US" dirty="0">
                <a:solidFill>
                  <a:schemeClr val="tx2"/>
                </a:solidFill>
              </a:rPr>
              <a:t>que </a:t>
            </a:r>
            <a:r>
              <a:rPr lang="en-US" spc="-5" dirty="0">
                <a:solidFill>
                  <a:schemeClr val="tx2"/>
                </a:solidFill>
              </a:rPr>
              <a:t>se </a:t>
            </a:r>
            <a:r>
              <a:rPr lang="en-US" spc="-10" dirty="0" err="1">
                <a:solidFill>
                  <a:schemeClr val="tx2"/>
                </a:solidFill>
              </a:rPr>
              <a:t>ejecuta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cuando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no </a:t>
            </a:r>
            <a:r>
              <a:rPr lang="en-US" spc="-5" dirty="0">
                <a:solidFill>
                  <a:schemeClr val="tx2"/>
                </a:solidFill>
              </a:rPr>
              <a:t>se 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lanzan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excepciones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y no </a:t>
            </a:r>
            <a:r>
              <a:rPr lang="en-US" spc="-5" dirty="0">
                <a:solidFill>
                  <a:schemeClr val="tx2"/>
                </a:solidFill>
              </a:rPr>
              <a:t>se </a:t>
            </a:r>
            <a:r>
              <a:rPr lang="en-US" dirty="0" err="1">
                <a:solidFill>
                  <a:schemeClr val="tx2"/>
                </a:solidFill>
              </a:rPr>
              <a:t>desea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incluir</a:t>
            </a:r>
            <a:r>
              <a:rPr lang="en-US" spc="-5" dirty="0">
                <a:solidFill>
                  <a:schemeClr val="tx2"/>
                </a:solidFill>
              </a:rPr>
              <a:t> ese </a:t>
            </a:r>
            <a:r>
              <a:rPr lang="en-US" dirty="0" err="1">
                <a:solidFill>
                  <a:schemeClr val="tx2"/>
                </a:solidFill>
              </a:rPr>
              <a:t>bloque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spc="-5" dirty="0" err="1">
                <a:solidFill>
                  <a:schemeClr val="tx2"/>
                </a:solidFill>
              </a:rPr>
              <a:t>código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dentro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del </a:t>
            </a:r>
            <a:r>
              <a:rPr lang="en-US" dirty="0" err="1">
                <a:solidFill>
                  <a:schemeClr val="tx2"/>
                </a:solidFill>
              </a:rPr>
              <a:t>bloque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39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final.</a:t>
            </a:r>
          </a:p>
        </p:txBody>
      </p:sp>
      <p:pic>
        <p:nvPicPr>
          <p:cNvPr id="5" name="object 5" descr="Texto&#10;&#10;Descripción generada automáticamente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2195" y="2257006"/>
            <a:ext cx="3661831" cy="2347994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Captura</a:t>
            </a:r>
            <a:r>
              <a:rPr lang="en-US" sz="4000" kern="1200" spc="-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varias</a:t>
            </a:r>
            <a:r>
              <a:rPr lang="en-US" sz="4000" kern="1200" spc="-3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excepciones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6228" y="2082712"/>
            <a:ext cx="4141760" cy="337383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1118688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s-ES" sz="5400" dirty="0"/>
              <a:t>EJERCICIO 7</a:t>
            </a:r>
            <a:endParaRPr lang="en-US" sz="5200" kern="1200" spc="-5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940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BBDD</a:t>
            </a:r>
          </a:p>
        </p:txBody>
      </p:sp>
    </p:spTree>
    <p:extLst>
      <p:ext uri="{BB962C8B-B14F-4D97-AF65-F5344CB8AC3E}">
        <p14:creationId xmlns:p14="http://schemas.microsoft.com/office/powerpoint/2010/main" val="232197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E9CF3047-D762-91D7-5A98-E6BB67957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3"/>
            <a:ext cx="10905066" cy="50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809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42EBBD9-8BF0-7BF2-61F1-3DDE4199AB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44"/>
          <a:stretch/>
        </p:blipFill>
        <p:spPr>
          <a:xfrm>
            <a:off x="3326360" y="643467"/>
            <a:ext cx="553927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284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Mó</a:t>
            </a:r>
            <a:r>
              <a:rPr lang="en-US" sz="5200" kern="1200" spc="-1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du</a:t>
            </a:r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los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Modulos</a:t>
            </a:r>
            <a:r>
              <a:rPr lang="en-US" sz="36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600" kern="1200" spc="-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4672" y="2827419"/>
            <a:ext cx="5126896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pc="-5">
                <a:solidFill>
                  <a:schemeClr val="tx2"/>
                </a:solidFill>
              </a:rPr>
              <a:t>Un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módulo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es un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fichero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que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contiene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un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 spc="-10">
                <a:solidFill>
                  <a:schemeClr val="tx2"/>
                </a:solidFill>
              </a:rPr>
              <a:t>conjunto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de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funciones</a:t>
            </a:r>
            <a:r>
              <a:rPr lang="en-US">
                <a:solidFill>
                  <a:schemeClr val="tx2"/>
                </a:solidFill>
              </a:rPr>
              <a:t> que</a:t>
            </a:r>
            <a:r>
              <a:rPr lang="en-US" spc="5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puedes </a:t>
            </a:r>
            <a:r>
              <a:rPr lang="en-US" spc="-39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incluir </a:t>
            </a:r>
            <a:r>
              <a:rPr lang="en-US">
                <a:solidFill>
                  <a:schemeClr val="tx2"/>
                </a:solidFill>
              </a:rPr>
              <a:t>y usar en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tu</a:t>
            </a:r>
            <a:r>
              <a:rPr lang="en-US" spc="10">
                <a:solidFill>
                  <a:schemeClr val="tx2"/>
                </a:solidFill>
              </a:rPr>
              <a:t> </a:t>
            </a:r>
            <a:r>
              <a:rPr lang="en-US" spc="-5">
                <a:solidFill>
                  <a:schemeClr val="tx2"/>
                </a:solidFill>
              </a:rPr>
              <a:t>aplicación.</a:t>
            </a: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9378" y="3162420"/>
            <a:ext cx="4954693" cy="2567916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spc="-7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52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anda</a:t>
            </a: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Principales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entornos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desarrollo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9226" y="28909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565"/>
              </a:spcBef>
            </a:pPr>
            <a:r>
              <a:rPr lang="en-US" sz="2800" spc="-5" dirty="0">
                <a:solidFill>
                  <a:schemeClr val="tx2"/>
                </a:solidFill>
              </a:rPr>
              <a:t>Son</a:t>
            </a:r>
            <a:r>
              <a:rPr lang="en-US" sz="2800" spc="5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muchos</a:t>
            </a:r>
            <a:r>
              <a:rPr lang="en-US" sz="2800" spc="-5" dirty="0">
                <a:solidFill>
                  <a:schemeClr val="tx2"/>
                </a:solidFill>
              </a:rPr>
              <a:t> </a:t>
            </a:r>
            <a:r>
              <a:rPr lang="en-US" sz="2800" spc="-5" dirty="0" err="1">
                <a:solidFill>
                  <a:schemeClr val="tx2"/>
                </a:solidFill>
              </a:rPr>
              <a:t>los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spc="-5" dirty="0" err="1">
                <a:solidFill>
                  <a:schemeClr val="tx2"/>
                </a:solidFill>
              </a:rPr>
              <a:t>entornos</a:t>
            </a:r>
            <a:r>
              <a:rPr lang="en-US" sz="2800" spc="-5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que</a:t>
            </a:r>
            <a:r>
              <a:rPr lang="en-US" sz="2800" spc="5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podemos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spc="-10" dirty="0" err="1">
                <a:solidFill>
                  <a:schemeClr val="tx2"/>
                </a:solidFill>
              </a:rPr>
              <a:t>utilizar</a:t>
            </a:r>
            <a:r>
              <a:rPr lang="en-US" sz="2800" spc="-10" dirty="0">
                <a:solidFill>
                  <a:schemeClr val="tx2"/>
                </a:solidFill>
              </a:rPr>
              <a:t>:</a:t>
            </a:r>
            <a:endParaRPr lang="en-US" sz="2800" dirty="0">
              <a:solidFill>
                <a:schemeClr val="tx2"/>
              </a:solidFill>
            </a:endParaRPr>
          </a:p>
          <a:p>
            <a:pPr marL="513080" indent="-457200">
              <a:lnSpc>
                <a:spcPct val="90000"/>
              </a:lnSpc>
              <a:spcBef>
                <a:spcPts val="625"/>
              </a:spcBef>
              <a:buClr>
                <a:schemeClr val="tx2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sz="2800" spc="-5" dirty="0">
                <a:solidFill>
                  <a:schemeClr val="tx2"/>
                </a:solidFill>
              </a:rPr>
              <a:t>IDLE</a:t>
            </a:r>
            <a:endParaRPr lang="en-US" sz="2800" dirty="0">
              <a:solidFill>
                <a:schemeClr val="tx2"/>
              </a:solidFill>
            </a:endParaRPr>
          </a:p>
          <a:p>
            <a:pPr marL="513080" indent="-457200">
              <a:lnSpc>
                <a:spcPct val="90000"/>
              </a:lnSpc>
              <a:spcBef>
                <a:spcPts val="335"/>
              </a:spcBef>
              <a:buClr>
                <a:schemeClr val="tx2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sz="2800" spc="-5" dirty="0">
                <a:solidFill>
                  <a:schemeClr val="tx2"/>
                </a:solidFill>
              </a:rPr>
              <a:t>Visual</a:t>
            </a:r>
            <a:r>
              <a:rPr lang="en-US" sz="2800" spc="-25" dirty="0">
                <a:solidFill>
                  <a:schemeClr val="tx2"/>
                </a:solidFill>
              </a:rPr>
              <a:t> </a:t>
            </a:r>
            <a:r>
              <a:rPr lang="en-US" sz="2800" spc="-5" dirty="0">
                <a:solidFill>
                  <a:schemeClr val="tx2"/>
                </a:solidFill>
              </a:rPr>
              <a:t>Studio</a:t>
            </a:r>
            <a:r>
              <a:rPr lang="en-US" sz="2800" spc="-20" dirty="0">
                <a:solidFill>
                  <a:schemeClr val="tx2"/>
                </a:solidFill>
              </a:rPr>
              <a:t> </a:t>
            </a:r>
            <a:r>
              <a:rPr lang="en-US" sz="2800" spc="-5" dirty="0">
                <a:solidFill>
                  <a:schemeClr val="tx2"/>
                </a:solidFill>
              </a:rPr>
              <a:t>Code</a:t>
            </a:r>
            <a:endParaRPr lang="en-US" sz="2800" dirty="0">
              <a:solidFill>
                <a:schemeClr val="tx2"/>
              </a:solidFill>
            </a:endParaRPr>
          </a:p>
          <a:p>
            <a:pPr marL="513080" indent="-457200">
              <a:lnSpc>
                <a:spcPct val="90000"/>
              </a:lnSpc>
              <a:spcBef>
                <a:spcPts val="409"/>
              </a:spcBef>
              <a:buClr>
                <a:schemeClr val="tx2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sz="2800" spc="-10" dirty="0">
                <a:solidFill>
                  <a:schemeClr val="tx2"/>
                </a:solidFill>
              </a:rPr>
              <a:t>Jupiter</a:t>
            </a:r>
            <a:endParaRPr lang="en-US" sz="2800" dirty="0">
              <a:solidFill>
                <a:schemeClr val="tx2"/>
              </a:solidFill>
            </a:endParaRPr>
          </a:p>
          <a:p>
            <a:pPr marL="513080" indent="-457200">
              <a:lnSpc>
                <a:spcPct val="90000"/>
              </a:lnSpc>
              <a:spcBef>
                <a:spcPts val="430"/>
              </a:spcBef>
              <a:buClr>
                <a:schemeClr val="tx2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sz="2800" spc="-5" dirty="0">
                <a:solidFill>
                  <a:schemeClr val="tx2"/>
                </a:solidFill>
              </a:rPr>
              <a:t>Anaconda</a:t>
            </a:r>
            <a:endParaRPr lang="en-US" sz="2800" dirty="0">
              <a:solidFill>
                <a:schemeClr val="tx2"/>
              </a:solidFill>
            </a:endParaRPr>
          </a:p>
          <a:p>
            <a:pPr marL="513080" indent="-457200">
              <a:lnSpc>
                <a:spcPct val="90000"/>
              </a:lnSpc>
              <a:spcBef>
                <a:spcPts val="315"/>
              </a:spcBef>
              <a:buClr>
                <a:schemeClr val="tx2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sz="2800" spc="-10" dirty="0">
                <a:solidFill>
                  <a:schemeClr val="tx2"/>
                </a:solidFill>
              </a:rPr>
              <a:t>Spyder</a:t>
            </a:r>
            <a:endParaRPr lang="en-US" sz="2800" dirty="0">
              <a:solidFill>
                <a:schemeClr val="tx2"/>
              </a:solidFill>
            </a:endParaRPr>
          </a:p>
          <a:p>
            <a:pPr marL="513080" indent="-457200">
              <a:lnSpc>
                <a:spcPct val="90000"/>
              </a:lnSpc>
              <a:spcBef>
                <a:spcPts val="405"/>
              </a:spcBef>
              <a:buClr>
                <a:schemeClr val="tx2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sz="2800" spc="-5" dirty="0">
                <a:solidFill>
                  <a:schemeClr val="tx2"/>
                </a:solidFill>
              </a:rPr>
              <a:t>PyCharm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kern="1200" spc="-7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anda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445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15" dirty="0" err="1">
                <a:solidFill>
                  <a:schemeClr val="tx2"/>
                </a:solidFill>
              </a:rPr>
              <a:t>Esta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librería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es </a:t>
            </a:r>
            <a:r>
              <a:rPr lang="en-US" spc="-5" dirty="0">
                <a:solidFill>
                  <a:schemeClr val="tx2"/>
                </a:solidFill>
              </a:rPr>
              <a:t>fundamental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tratamiento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datos</a:t>
            </a:r>
            <a:r>
              <a:rPr lang="en-US" spc="-10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44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Nos </a:t>
            </a:r>
            <a:r>
              <a:rPr lang="en-US" spc="-10" dirty="0" err="1">
                <a:solidFill>
                  <a:schemeClr val="tx2"/>
                </a:solidFill>
              </a:rPr>
              <a:t>permite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filtrar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datos</a:t>
            </a:r>
            <a:r>
              <a:rPr lang="en-US" spc="-10" dirty="0">
                <a:solidFill>
                  <a:schemeClr val="tx2"/>
                </a:solidFill>
              </a:rPr>
              <a:t>,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manipularlos</a:t>
            </a:r>
            <a:r>
              <a:rPr lang="en-US" spc="-5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transformarlos</a:t>
            </a:r>
            <a:r>
              <a:rPr lang="en-US" spc="-10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etc.</a:t>
            </a: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700" marR="508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pc="-10" dirty="0">
                <a:solidFill>
                  <a:schemeClr val="tx2"/>
                </a:solidFill>
              </a:rPr>
              <a:t>Podemos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leer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y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escribir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diferentes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tipos</a:t>
            </a:r>
            <a:r>
              <a:rPr lang="en-US" dirty="0">
                <a:solidFill>
                  <a:schemeClr val="tx2"/>
                </a:solidFill>
              </a:rPr>
              <a:t> 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ficheros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como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5" dirty="0">
                <a:solidFill>
                  <a:schemeClr val="tx2"/>
                </a:solidFill>
              </a:rPr>
              <a:t>csv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y </a:t>
            </a:r>
            <a:r>
              <a:rPr lang="en-US" spc="-15" dirty="0">
                <a:solidFill>
                  <a:schemeClr val="tx2"/>
                </a:solidFill>
              </a:rPr>
              <a:t>excel.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25" dirty="0">
                <a:solidFill>
                  <a:schemeClr val="tx2"/>
                </a:solidFill>
              </a:rPr>
              <a:t>Tambien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390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BBDD.</a:t>
            </a: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44450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pc="-20" dirty="0" err="1">
                <a:solidFill>
                  <a:schemeClr val="tx2"/>
                </a:solidFill>
              </a:rPr>
              <a:t>Veremos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dos de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las </a:t>
            </a:r>
            <a:r>
              <a:rPr lang="en-US" spc="-10" dirty="0" err="1">
                <a:solidFill>
                  <a:schemeClr val="tx2"/>
                </a:solidFill>
              </a:rPr>
              <a:t>tres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estructuras</a:t>
            </a:r>
            <a:r>
              <a:rPr lang="en-US" dirty="0">
                <a:solidFill>
                  <a:schemeClr val="tx2"/>
                </a:solidFill>
              </a:rPr>
              <a:t> que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tiene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Pandas:</a:t>
            </a:r>
          </a:p>
          <a:p>
            <a:pPr>
              <a:lnSpc>
                <a:spcPct val="90000"/>
              </a:lnSpc>
              <a:spcBef>
                <a:spcPts val="5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468630" indent="-228600">
              <a:lnSpc>
                <a:spcPct val="90000"/>
              </a:lnSpc>
              <a:buClr>
                <a:srgbClr val="8BB425"/>
              </a:buClr>
              <a:buSzPct val="143750"/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pc="-5" dirty="0">
                <a:solidFill>
                  <a:schemeClr val="tx2"/>
                </a:solidFill>
              </a:rPr>
              <a:t>Series</a:t>
            </a:r>
            <a:endParaRPr lang="en-US" dirty="0">
              <a:solidFill>
                <a:schemeClr val="tx2"/>
              </a:solidFill>
            </a:endParaRPr>
          </a:p>
          <a:p>
            <a:pPr marL="468630" indent="-228600">
              <a:lnSpc>
                <a:spcPct val="90000"/>
              </a:lnSpc>
              <a:buClr>
                <a:srgbClr val="8BB425"/>
              </a:buClr>
              <a:buSzPct val="143750"/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pc="-10" dirty="0">
                <a:solidFill>
                  <a:schemeClr val="tx2"/>
                </a:solidFill>
              </a:rPr>
              <a:t>Data</a:t>
            </a:r>
            <a:r>
              <a:rPr lang="en-US" spc="-40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Frames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3335"/>
            <a:r>
              <a:rPr lang="en-US" sz="3600" kern="1200" spc="-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</a:t>
            </a:r>
            <a:r>
              <a:rPr lang="en-US" sz="3600" kern="1200" spc="-8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15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10" dirty="0" err="1">
                <a:solidFill>
                  <a:schemeClr val="tx2"/>
                </a:solidFill>
              </a:rPr>
              <a:t>Características</a:t>
            </a:r>
            <a:r>
              <a:rPr lang="en-US" spc="-10" dirty="0">
                <a:solidFill>
                  <a:schemeClr val="tx2"/>
                </a:solidFill>
              </a:rPr>
              <a:t>:</a:t>
            </a: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436880" indent="-228600">
              <a:lnSpc>
                <a:spcPct val="90000"/>
              </a:lnSpc>
              <a:buClr>
                <a:srgbClr val="8BB425"/>
              </a:buClr>
              <a:buSzPct val="143750"/>
              <a:buFont typeface="Arial" panose="020B0604020202020204" pitchFamily="34" charset="0"/>
              <a:buChar char="•"/>
              <a:tabLst>
                <a:tab pos="437515" algn="l"/>
              </a:tabLst>
            </a:pPr>
            <a:r>
              <a:rPr lang="en-US" dirty="0">
                <a:solidFill>
                  <a:schemeClr val="tx2"/>
                </a:solidFill>
              </a:rPr>
              <a:t>Son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tablas</a:t>
            </a:r>
            <a:r>
              <a:rPr lang="en-US" spc="-10" dirty="0">
                <a:solidFill>
                  <a:schemeClr val="tx2"/>
                </a:solidFill>
              </a:rPr>
              <a:t>,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es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25" dirty="0" err="1">
                <a:solidFill>
                  <a:schemeClr val="tx2"/>
                </a:solidFill>
              </a:rPr>
              <a:t>decir</a:t>
            </a:r>
            <a:r>
              <a:rPr lang="en-US" spc="-25" dirty="0">
                <a:solidFill>
                  <a:schemeClr val="tx2"/>
                </a:solidFill>
              </a:rPr>
              <a:t>,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son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de </a:t>
            </a:r>
            <a:r>
              <a:rPr lang="en-US" dirty="0">
                <a:solidFill>
                  <a:schemeClr val="tx2"/>
                </a:solidFill>
              </a:rPr>
              <a:t>2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dimensiones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 marL="436880" indent="-228600">
              <a:lnSpc>
                <a:spcPct val="90000"/>
              </a:lnSpc>
              <a:buClr>
                <a:srgbClr val="8BB425"/>
              </a:buClr>
              <a:buSzPct val="143750"/>
              <a:buFont typeface="Arial" panose="020B0604020202020204" pitchFamily="34" charset="0"/>
              <a:buChar char="•"/>
              <a:tabLst>
                <a:tab pos="437515" algn="l"/>
              </a:tabLst>
            </a:pPr>
            <a:r>
              <a:rPr lang="en-US" spc="-5" dirty="0" err="1">
                <a:solidFill>
                  <a:schemeClr val="tx2"/>
                </a:solidFill>
              </a:rPr>
              <a:t>Cada</a:t>
            </a:r>
            <a:r>
              <a:rPr lang="en-US" spc="-1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columna</a:t>
            </a:r>
            <a:r>
              <a:rPr lang="en-US" spc="-1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es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una</a:t>
            </a:r>
            <a:r>
              <a:rPr lang="en-US" spc="-1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serie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 marL="436880" indent="-228600">
              <a:lnSpc>
                <a:spcPct val="90000"/>
              </a:lnSpc>
              <a:buClr>
                <a:srgbClr val="8BB425"/>
              </a:buClr>
              <a:buSzPct val="143750"/>
              <a:buFont typeface="Arial" panose="020B0604020202020204" pitchFamily="34" charset="0"/>
              <a:buChar char="•"/>
              <a:tabLst>
                <a:tab pos="437515" algn="l"/>
              </a:tabLst>
            </a:pPr>
            <a:r>
              <a:rPr lang="en-US" spc="-5" dirty="0" err="1">
                <a:solidFill>
                  <a:schemeClr val="tx2"/>
                </a:solidFill>
              </a:rPr>
              <a:t>Contiene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dos </a:t>
            </a:r>
            <a:r>
              <a:rPr lang="en-US" spc="-5" dirty="0" err="1">
                <a:solidFill>
                  <a:schemeClr val="tx2"/>
                </a:solidFill>
              </a:rPr>
              <a:t>índices</a:t>
            </a:r>
            <a:r>
              <a:rPr lang="en-US" spc="-5" dirty="0">
                <a:solidFill>
                  <a:schemeClr val="tx2"/>
                </a:solidFill>
              </a:rPr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uno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columnar</a:t>
            </a:r>
            <a:r>
              <a:rPr lang="en-US" dirty="0">
                <a:solidFill>
                  <a:schemeClr val="tx2"/>
                </a:solidFill>
              </a:rPr>
              <a:t> y </a:t>
            </a:r>
            <a:r>
              <a:rPr lang="en-US" spc="-5" dirty="0" err="1">
                <a:solidFill>
                  <a:schemeClr val="tx2"/>
                </a:solidFill>
              </a:rPr>
              <a:t>otro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fila </a:t>
            </a:r>
            <a:r>
              <a:rPr lang="en-US" spc="-5" dirty="0" err="1">
                <a:solidFill>
                  <a:schemeClr val="tx2"/>
                </a:solidFill>
              </a:rPr>
              <a:t>como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las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series. </a:t>
            </a:r>
            <a:r>
              <a:rPr lang="en-US" dirty="0">
                <a:solidFill>
                  <a:schemeClr val="tx2"/>
                </a:solidFill>
              </a:rPr>
              <a:t>Y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estos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deben</a:t>
            </a:r>
            <a:r>
              <a:rPr lang="en-US" spc="-5" dirty="0">
                <a:solidFill>
                  <a:schemeClr val="tx2"/>
                </a:solidFill>
              </a:rPr>
              <a:t> ser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únicos</a:t>
            </a:r>
            <a:r>
              <a:rPr lang="en-US" spc="-5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12700" algn="ctr"/>
            <a:r>
              <a:rPr lang="en-US" sz="52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Introducción</a:t>
            </a:r>
            <a:r>
              <a:rPr lang="en-US" sz="52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52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</a:t>
            </a:r>
            <a:r>
              <a:rPr lang="en-US" sz="52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biblioteca estándar</a:t>
            </a:r>
            <a:r>
              <a:rPr lang="en-US" sz="52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del</a:t>
            </a:r>
            <a:r>
              <a:rPr lang="en-US" sz="5200" kern="1200" spc="-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lenguaje</a:t>
            </a:r>
            <a:endParaRPr lang="en-US" sz="52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Librerías</a:t>
            </a:r>
            <a:r>
              <a:rPr lang="en-US" sz="3600" kern="1200" spc="-2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más</a:t>
            </a:r>
            <a:r>
              <a:rPr lang="en-US" sz="3600" kern="1200" spc="-2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utilizadas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7800" y="1553134"/>
            <a:ext cx="6128539" cy="3751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4480" indent="-228600">
              <a:lnSpc>
                <a:spcPct val="90000"/>
              </a:lnSpc>
              <a:buClr>
                <a:srgbClr val="8BB425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b="1" spc="-5" dirty="0" err="1">
                <a:solidFill>
                  <a:schemeClr val="tx2"/>
                </a:solidFill>
              </a:rPr>
              <a:t>numpy</a:t>
            </a:r>
            <a:r>
              <a:rPr lang="en-US" spc="-5" dirty="0">
                <a:solidFill>
                  <a:schemeClr val="tx2"/>
                </a:solidFill>
              </a:rPr>
              <a:t>;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calculo</a:t>
            </a:r>
            <a:r>
              <a:rPr lang="en-US" spc="10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matemático</a:t>
            </a:r>
            <a:r>
              <a:rPr lang="en-US" spc="-15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vectores</a:t>
            </a:r>
            <a:r>
              <a:rPr lang="en-US" spc="-10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matrices,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números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aleatorios</a:t>
            </a:r>
            <a:r>
              <a:rPr lang="en-US" spc="-5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…</a:t>
            </a:r>
            <a:r>
              <a:rPr lang="en-US" spc="-10" dirty="0" err="1">
                <a:solidFill>
                  <a:schemeClr val="tx2"/>
                </a:solidFill>
              </a:rPr>
              <a:t>etc</a:t>
            </a:r>
            <a:endParaRPr lang="en-US" dirty="0">
              <a:solidFill>
                <a:schemeClr val="tx2"/>
              </a:solidFill>
            </a:endParaRPr>
          </a:p>
          <a:p>
            <a:pPr marL="284480" indent="-228600">
              <a:lnSpc>
                <a:spcPct val="90000"/>
              </a:lnSpc>
              <a:buClr>
                <a:srgbClr val="8BB425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b="1" spc="-5" dirty="0">
                <a:solidFill>
                  <a:schemeClr val="tx2"/>
                </a:solidFill>
              </a:rPr>
              <a:t>pandas</a:t>
            </a:r>
            <a:r>
              <a:rPr lang="en-US" spc="-5" dirty="0">
                <a:solidFill>
                  <a:schemeClr val="tx2"/>
                </a:solidFill>
              </a:rPr>
              <a:t>;</a:t>
            </a:r>
            <a:r>
              <a:rPr lang="en-US" spc="-10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tratamiento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de </a:t>
            </a:r>
            <a:r>
              <a:rPr lang="en-US" spc="-10" dirty="0" err="1">
                <a:solidFill>
                  <a:schemeClr val="tx2"/>
                </a:solidFill>
              </a:rPr>
              <a:t>datos</a:t>
            </a:r>
            <a:endParaRPr lang="en-US" dirty="0">
              <a:solidFill>
                <a:schemeClr val="tx2"/>
              </a:solidFill>
            </a:endParaRPr>
          </a:p>
          <a:p>
            <a:pPr marL="284480" indent="-228600">
              <a:lnSpc>
                <a:spcPct val="90000"/>
              </a:lnSpc>
              <a:buClr>
                <a:srgbClr val="8BB425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b="1" spc="-10" dirty="0">
                <a:solidFill>
                  <a:schemeClr val="tx2"/>
                </a:solidFill>
              </a:rPr>
              <a:t>matplotlib</a:t>
            </a:r>
            <a:r>
              <a:rPr lang="en-US" spc="-10" dirty="0">
                <a:solidFill>
                  <a:schemeClr val="tx2"/>
                </a:solidFill>
              </a:rPr>
              <a:t>; para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dibujar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5" dirty="0" err="1">
                <a:solidFill>
                  <a:schemeClr val="tx2"/>
                </a:solidFill>
              </a:rPr>
              <a:t>graficas</a:t>
            </a:r>
            <a:endParaRPr lang="en-US" dirty="0">
              <a:solidFill>
                <a:schemeClr val="tx2"/>
              </a:solidFill>
            </a:endParaRPr>
          </a:p>
          <a:p>
            <a:pPr marL="284480" indent="-228600">
              <a:lnSpc>
                <a:spcPct val="90000"/>
              </a:lnSpc>
              <a:buClr>
                <a:srgbClr val="8BB425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b="1" spc="-5" dirty="0" err="1">
                <a:solidFill>
                  <a:schemeClr val="tx2"/>
                </a:solidFill>
              </a:rPr>
              <a:t>sklearn</a:t>
            </a:r>
            <a:r>
              <a:rPr lang="en-US" spc="-5" dirty="0">
                <a:solidFill>
                  <a:schemeClr val="tx2"/>
                </a:solidFill>
              </a:rPr>
              <a:t>;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regresiones</a:t>
            </a:r>
            <a:r>
              <a:rPr lang="en-US" spc="-5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arboles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decisión</a:t>
            </a:r>
            <a:r>
              <a:rPr lang="en-US" spc="-5" dirty="0">
                <a:solidFill>
                  <a:schemeClr val="tx2"/>
                </a:solidFill>
              </a:rPr>
              <a:t>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regularización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LASSO,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>
                <a:solidFill>
                  <a:schemeClr val="tx2"/>
                </a:solidFill>
              </a:rPr>
              <a:t>Ridge,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clasificacion</a:t>
            </a:r>
            <a:endParaRPr lang="en-US" dirty="0">
              <a:solidFill>
                <a:schemeClr val="tx2"/>
              </a:solidFill>
            </a:endParaRPr>
          </a:p>
          <a:p>
            <a:pPr marL="284480" indent="-228600">
              <a:lnSpc>
                <a:spcPct val="90000"/>
              </a:lnSpc>
              <a:buClr>
                <a:srgbClr val="8BB425"/>
              </a:buClr>
              <a:buSzPct val="143750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b="1" spc="-10" dirty="0" err="1">
                <a:solidFill>
                  <a:schemeClr val="tx2"/>
                </a:solidFill>
              </a:rPr>
              <a:t>graphviz</a:t>
            </a:r>
            <a:r>
              <a:rPr lang="en-US" spc="-10" dirty="0">
                <a:solidFill>
                  <a:schemeClr val="tx2"/>
                </a:solidFill>
              </a:rPr>
              <a:t>;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>
                <a:solidFill>
                  <a:schemeClr val="tx2"/>
                </a:solidFill>
              </a:rPr>
              <a:t>para</a:t>
            </a:r>
            <a:r>
              <a:rPr lang="en-US" spc="-5" dirty="0">
                <a:solidFill>
                  <a:schemeClr val="tx2"/>
                </a:solidFill>
              </a:rPr>
              <a:t> </a:t>
            </a:r>
            <a:r>
              <a:rPr lang="en-US" spc="-10" dirty="0" err="1">
                <a:solidFill>
                  <a:schemeClr val="tx2"/>
                </a:solidFill>
              </a:rPr>
              <a:t>visualizar</a:t>
            </a:r>
            <a:r>
              <a:rPr lang="en-US" spc="5" dirty="0">
                <a:solidFill>
                  <a:schemeClr val="tx2"/>
                </a:solidFill>
              </a:rPr>
              <a:t> </a:t>
            </a:r>
            <a:r>
              <a:rPr lang="en-US" spc="-5" dirty="0" err="1">
                <a:solidFill>
                  <a:schemeClr val="tx2"/>
                </a:solidFill>
              </a:rPr>
              <a:t>arboles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577" y="2273844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200" kern="1200" spc="-1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Elementos</a:t>
            </a:r>
            <a:r>
              <a:rPr lang="en-US" sz="5200" kern="1200" spc="-1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1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sintácticos</a:t>
            </a:r>
            <a:r>
              <a:rPr lang="en-US" sz="5200" kern="1200" spc="-1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del</a:t>
            </a:r>
            <a:r>
              <a:rPr lang="en-US" sz="5200" kern="1200" spc="-1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5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lenguaje</a:t>
            </a:r>
            <a:endParaRPr lang="en-US" sz="5200" kern="1200" spc="-5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0412" y="2979336"/>
            <a:ext cx="5709721" cy="2430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0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Declaración</a:t>
            </a:r>
            <a:r>
              <a:rPr lang="en-US" sz="4000" kern="1200" spc="-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4000" kern="1200" spc="-3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variables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92505" y="1036909"/>
            <a:ext cx="4292780" cy="520250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 algn="just">
              <a:lnSpc>
                <a:spcPct val="900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Las </a:t>
            </a:r>
            <a:r>
              <a:rPr lang="en-US" sz="2400" spc="-5" dirty="0">
                <a:solidFill>
                  <a:schemeClr val="tx2"/>
                </a:solidFill>
              </a:rPr>
              <a:t>variables,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a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diferencia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de</a:t>
            </a:r>
            <a:r>
              <a:rPr lang="en-US" sz="2400" spc="1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demás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lenguajes</a:t>
            </a:r>
            <a:r>
              <a:rPr lang="en-US" sz="2400" dirty="0">
                <a:solidFill>
                  <a:schemeClr val="tx2"/>
                </a:solidFill>
              </a:rPr>
              <a:t> de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programación</a:t>
            </a:r>
            <a:r>
              <a:rPr lang="en-US" sz="2400" spc="-10" dirty="0">
                <a:solidFill>
                  <a:schemeClr val="tx2"/>
                </a:solidFill>
              </a:rPr>
              <a:t>,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no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debes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39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definirlas</a:t>
            </a:r>
            <a:r>
              <a:rPr lang="en-US" sz="2400" spc="-5" dirty="0">
                <a:solidFill>
                  <a:schemeClr val="tx2"/>
                </a:solidFill>
              </a:rPr>
              <a:t>,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ni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tampoco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su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tipo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de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20" dirty="0" err="1">
                <a:solidFill>
                  <a:schemeClr val="tx2"/>
                </a:solidFill>
              </a:rPr>
              <a:t>dato</a:t>
            </a:r>
            <a:r>
              <a:rPr lang="en-US" sz="2400" spc="-20" dirty="0">
                <a:solidFill>
                  <a:schemeClr val="tx2"/>
                </a:solidFill>
              </a:rPr>
              <a:t>,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15" dirty="0" err="1">
                <a:solidFill>
                  <a:schemeClr val="tx2"/>
                </a:solidFill>
              </a:rPr>
              <a:t>ya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que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al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momento</a:t>
            </a:r>
            <a:r>
              <a:rPr lang="en-US" sz="2400" spc="5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de</a:t>
            </a:r>
            <a:r>
              <a:rPr lang="en-US" sz="2400" spc="15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iterarlas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>
                <a:solidFill>
                  <a:schemeClr val="tx2"/>
                </a:solidFill>
              </a:rPr>
              <a:t>se 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identificará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su</a:t>
            </a:r>
            <a:r>
              <a:rPr lang="en-US" sz="2400" spc="10" dirty="0">
                <a:solidFill>
                  <a:schemeClr val="tx2"/>
                </a:solidFill>
              </a:rPr>
              <a:t> </a:t>
            </a:r>
            <a:r>
              <a:rPr lang="en-US" sz="2400" spc="-5" dirty="0" err="1">
                <a:solidFill>
                  <a:schemeClr val="tx2"/>
                </a:solidFill>
              </a:rPr>
              <a:t>tipo</a:t>
            </a:r>
            <a:r>
              <a:rPr lang="en-US" sz="2400" spc="-5" dirty="0">
                <a:solidFill>
                  <a:schemeClr val="tx2"/>
                </a:solidFill>
              </a:rPr>
              <a:t>.</a:t>
            </a:r>
            <a:endParaRPr lang="en-US" sz="2400" dirty="0">
              <a:solidFill>
                <a:schemeClr val="tx2"/>
              </a:solidFill>
            </a:endParaRPr>
          </a:p>
          <a:p>
            <a:pPr marL="44450" indent="-228600" algn="just">
              <a:lnSpc>
                <a:spcPct val="9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lang="en-US" sz="2400" spc="-10" dirty="0" err="1">
                <a:solidFill>
                  <a:schemeClr val="tx2"/>
                </a:solidFill>
              </a:rPr>
              <a:t>Debe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comenzar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por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letra</a:t>
            </a:r>
            <a:r>
              <a:rPr lang="en-US" sz="2400" spc="-10" dirty="0">
                <a:solidFill>
                  <a:schemeClr val="tx2"/>
                </a:solidFill>
              </a:rPr>
              <a:t> o _</a:t>
            </a:r>
          </a:p>
          <a:p>
            <a:pPr marL="44450" indent="-228600" algn="just">
              <a:lnSpc>
                <a:spcPct val="9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lang="en-US" sz="2400" spc="-10" dirty="0">
                <a:solidFill>
                  <a:schemeClr val="tx2"/>
                </a:solidFill>
              </a:rPr>
              <a:t>Es case sensitive, </a:t>
            </a:r>
            <a:r>
              <a:rPr lang="en-US" sz="2400" spc="-10" dirty="0" err="1">
                <a:solidFill>
                  <a:schemeClr val="tx2"/>
                </a:solidFill>
              </a:rPr>
              <a:t>diferencia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mayúsculas</a:t>
            </a:r>
            <a:r>
              <a:rPr lang="en-US" sz="2400" spc="-10" dirty="0">
                <a:solidFill>
                  <a:schemeClr val="tx2"/>
                </a:solidFill>
              </a:rPr>
              <a:t> de </a:t>
            </a:r>
            <a:r>
              <a:rPr lang="en-US" sz="2400" spc="-10" dirty="0" err="1">
                <a:solidFill>
                  <a:schemeClr val="tx2"/>
                </a:solidFill>
              </a:rPr>
              <a:t>minúsculas</a:t>
            </a:r>
            <a:r>
              <a:rPr lang="en-US" sz="2400" spc="-10" dirty="0">
                <a:solidFill>
                  <a:schemeClr val="tx2"/>
                </a:solidFill>
              </a:rPr>
              <a:t>.</a:t>
            </a:r>
          </a:p>
          <a:p>
            <a:pPr marL="44450" indent="-228600" algn="just">
              <a:lnSpc>
                <a:spcPct val="9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lang="en-US" sz="2400" spc="-10" dirty="0">
                <a:solidFill>
                  <a:schemeClr val="tx2"/>
                </a:solidFill>
              </a:rPr>
              <a:t>Para saber </a:t>
            </a:r>
            <a:r>
              <a:rPr lang="en-US" sz="2400" spc="-10" dirty="0" err="1">
                <a:solidFill>
                  <a:schemeClr val="tx2"/>
                </a:solidFill>
              </a:rPr>
              <a:t>el</a:t>
            </a:r>
            <a:r>
              <a:rPr lang="en-US" sz="2400" spc="-10" dirty="0">
                <a:solidFill>
                  <a:schemeClr val="tx2"/>
                </a:solidFill>
              </a:rPr>
              <a:t> </a:t>
            </a:r>
            <a:r>
              <a:rPr lang="en-US" sz="2400" spc="-10" dirty="0" err="1">
                <a:solidFill>
                  <a:schemeClr val="tx2"/>
                </a:solidFill>
              </a:rPr>
              <a:t>tipo</a:t>
            </a:r>
            <a:r>
              <a:rPr lang="en-US" sz="2400" spc="-10" dirty="0">
                <a:solidFill>
                  <a:schemeClr val="tx2"/>
                </a:solidFill>
              </a:rPr>
              <a:t> de </a:t>
            </a:r>
            <a:r>
              <a:rPr lang="en-US" sz="2400" spc="-10" dirty="0" err="1">
                <a:solidFill>
                  <a:schemeClr val="tx2"/>
                </a:solidFill>
              </a:rPr>
              <a:t>dato</a:t>
            </a:r>
            <a:r>
              <a:rPr lang="en-US" sz="2400" spc="-10" dirty="0">
                <a:solidFill>
                  <a:schemeClr val="tx2"/>
                </a:solidFill>
              </a:rPr>
              <a:t> type(variable)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2981</TotalTime>
  <Words>2018</Words>
  <Application>Microsoft Office PowerPoint</Application>
  <PresentationFormat>Widescreen</PresentationFormat>
  <Paragraphs>228</Paragraphs>
  <Slides>73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Calibri</vt:lpstr>
      <vt:lpstr>Calibri Light</vt:lpstr>
      <vt:lpstr>Century Schoolbook</vt:lpstr>
      <vt:lpstr>PT Sans</vt:lpstr>
      <vt:lpstr>Wingdings 2</vt:lpstr>
      <vt:lpstr>View</vt:lpstr>
      <vt:lpstr>PYTHON</vt:lpstr>
      <vt:lpstr>ÍNDICE</vt:lpstr>
      <vt:lpstr>Plataforma de desarrollo</vt:lpstr>
      <vt:lpstr>PowerPoint Presentation</vt:lpstr>
      <vt:lpstr>Características de Python</vt:lpstr>
      <vt:lpstr>Ventajas</vt:lpstr>
      <vt:lpstr>Principales entornos de desarrollo</vt:lpstr>
      <vt:lpstr>Elementos sintácticos del lenguaje</vt:lpstr>
      <vt:lpstr>Declaración de variables</vt:lpstr>
      <vt:lpstr>Tipos de datos</vt:lpstr>
      <vt:lpstr>Conversiones entre tipos de datos</vt:lpstr>
      <vt:lpstr>Imprimir variables de cadenas de texto</vt:lpstr>
      <vt:lpstr>PowerPoint Presentation</vt:lpstr>
      <vt:lpstr>Operadores aritméticos</vt:lpstr>
      <vt:lpstr>Operadores de asignación</vt:lpstr>
      <vt:lpstr>Operadores relacionales</vt:lpstr>
      <vt:lpstr>Operadores lógicos</vt:lpstr>
      <vt:lpstr>PowerPoint Presentation</vt:lpstr>
      <vt:lpstr>PowerPoint Presentation</vt:lpstr>
      <vt:lpstr>Bloques e indentación</vt:lpstr>
      <vt:lpstr>EJERCICIO 1</vt:lpstr>
      <vt:lpstr>Condicionales y bucles</vt:lpstr>
      <vt:lpstr>PowerPoint Presentation</vt:lpstr>
      <vt:lpstr>PowerPoint Presentation</vt:lpstr>
      <vt:lpstr>PowerPoint Presentation</vt:lpstr>
      <vt:lpstr>Bucle FOR</vt:lpstr>
      <vt:lpstr>PowerPoint Presentation</vt:lpstr>
      <vt:lpstr>EJERCICIO 2</vt:lpstr>
      <vt:lpstr>Funciones</vt:lpstr>
      <vt:lpstr>PowerPoint Presentation</vt:lpstr>
      <vt:lpstr>PowerPoint Presentation</vt:lpstr>
      <vt:lpstr>PowerPoint Presentation</vt:lpstr>
      <vt:lpstr>EJERCICIO 3</vt:lpstr>
      <vt:lpstr>Colecciones de objetos</vt:lpstr>
      <vt:lpstr>Listas</vt:lpstr>
      <vt:lpstr>Tuplas</vt:lpstr>
      <vt:lpstr>PowerPoint Presentation</vt:lpstr>
      <vt:lpstr>Diccionarios</vt:lpstr>
      <vt:lpstr>EJERCICIO 4</vt:lpstr>
      <vt:lpstr>Clases y objetos</vt:lpstr>
      <vt:lpstr>Conceptos y miembros</vt:lpstr>
      <vt:lpstr>Clases</vt:lpstr>
      <vt:lpstr>Composición</vt:lpstr>
      <vt:lpstr>PowerPoint Presentation</vt:lpstr>
      <vt:lpstr>Encapsulación</vt:lpstr>
      <vt:lpstr>Herencia</vt:lpstr>
      <vt:lpstr>Herencia múltiple</vt:lpstr>
      <vt:lpstr>Herencia múltiple</vt:lpstr>
      <vt:lpstr>EJERCICIO 5</vt:lpstr>
      <vt:lpstr>Elementos de programación funcional</vt:lpstr>
      <vt:lpstr>Funciones anidadas</vt:lpstr>
      <vt:lpstr>PowerPoint Presentation</vt:lpstr>
      <vt:lpstr>PowerPoint Presentation</vt:lpstr>
      <vt:lpstr>Función reduce</vt:lpstr>
      <vt:lpstr>PowerPoint Presentation</vt:lpstr>
      <vt:lpstr>EJERCICIO 6</vt:lpstr>
      <vt:lpstr>Gestión de errores</vt:lpstr>
      <vt:lpstr>Tipos de excepciones</vt:lpstr>
      <vt:lpstr>try-except</vt:lpstr>
      <vt:lpstr>try-except-finally</vt:lpstr>
      <vt:lpstr>PowerPoint Presentation</vt:lpstr>
      <vt:lpstr>Captura varias excepciones</vt:lpstr>
      <vt:lpstr>EJERCICIO 7</vt:lpstr>
      <vt:lpstr>BBDD</vt:lpstr>
      <vt:lpstr>PowerPoint Presentation</vt:lpstr>
      <vt:lpstr>PowerPoint Presentation</vt:lpstr>
      <vt:lpstr>Módulos</vt:lpstr>
      <vt:lpstr>Modulos en Python</vt:lpstr>
      <vt:lpstr>Pandas</vt:lpstr>
      <vt:lpstr>Pandas</vt:lpstr>
      <vt:lpstr>Data Frames</vt:lpstr>
      <vt:lpstr>Introducción a la biblioteca estándar del lenguaje</vt:lpstr>
      <vt:lpstr>Librerías más utilizadas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Y PYTHON</dc:title>
  <dc:creator>Jorge Lopez</dc:creator>
  <cp:lastModifiedBy>Jorge Lopez</cp:lastModifiedBy>
  <cp:revision>26</cp:revision>
  <dcterms:created xsi:type="dcterms:W3CDTF">2022-11-20T09:14:03Z</dcterms:created>
  <dcterms:modified xsi:type="dcterms:W3CDTF">2023-04-21T09:42:58Z</dcterms:modified>
</cp:coreProperties>
</file>