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57" r:id="rId4"/>
    <p:sldId id="258" r:id="rId5"/>
    <p:sldId id="272" r:id="rId6"/>
    <p:sldId id="273" r:id="rId7"/>
    <p:sldId id="274" r:id="rId8"/>
    <p:sldId id="279" r:id="rId9"/>
    <p:sldId id="280" r:id="rId10"/>
    <p:sldId id="275" r:id="rId11"/>
    <p:sldId id="276" r:id="rId12"/>
    <p:sldId id="277" r:id="rId13"/>
    <p:sldId id="278" r:id="rId14"/>
    <p:sldId id="287" r:id="rId15"/>
    <p:sldId id="288" r:id="rId16"/>
    <p:sldId id="289" r:id="rId17"/>
    <p:sldId id="290" r:id="rId18"/>
    <p:sldId id="292" r:id="rId19"/>
    <p:sldId id="293" r:id="rId20"/>
    <p:sldId id="294" r:id="rId21"/>
    <p:sldId id="295" r:id="rId22"/>
    <p:sldId id="286" r:id="rId23"/>
    <p:sldId id="281" r:id="rId24"/>
    <p:sldId id="282" r:id="rId25"/>
    <p:sldId id="283" r:id="rId26"/>
    <p:sldId id="284" r:id="rId27"/>
    <p:sldId id="285" r:id="rId28"/>
    <p:sldId id="296" r:id="rId29"/>
    <p:sldId id="310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79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power-bi/desktop-directquery-data-sources" TargetMode="External"/><Relationship Id="rId2" Type="http://schemas.openxmlformats.org/officeDocument/2006/relationships/hyperlink" Target="https://docs.microsoft.com/pt-br/power-bi/desktop-use-directquery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power-bi/desktop-directquery-abou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37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12" Type="http://schemas.openxmlformats.org/officeDocument/2006/relationships/slide" Target="slide3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35.xml"/><Relationship Id="rId5" Type="http://schemas.openxmlformats.org/officeDocument/2006/relationships/slide" Target="slide10.xml"/><Relationship Id="rId10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23.xml"/><Relationship Id="rId14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071584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latin typeface="AvantGarde Md BT" panose="020B0602020202020204" pitchFamily="34" charset="0"/>
              </a:rPr>
              <a:t>Power BI</a:t>
            </a:r>
            <a:endParaRPr lang="pt-BR" sz="9600" b="1" dirty="0">
              <a:latin typeface="AvantGarde Md BT" panose="020B06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81137" y="2451653"/>
            <a:ext cx="6987645" cy="1388534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vantGarde Md BT" panose="020B0602020202020204" pitchFamily="34" charset="0"/>
              </a:rPr>
              <a:t>Conhecendo a ferramenta</a:t>
            </a:r>
            <a:endParaRPr lang="pt-BR" sz="3600" dirty="0">
              <a:latin typeface="AvantGarde Md BT" panose="020B0602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66" y="975536"/>
            <a:ext cx="1202920" cy="13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4) </a:t>
            </a:r>
            <a:r>
              <a:rPr lang="pt-BR" sz="3600" b="1" dirty="0">
                <a:latin typeface="AvantGarde Md BT" panose="020B0602020202020204" pitchFamily="34" charset="0"/>
              </a:rPr>
              <a:t>Tipos de fontes de dados disponíveis;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0" y="1061830"/>
            <a:ext cx="4534790" cy="492815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512903" y="1061831"/>
            <a:ext cx="6268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AvantGarde Md BT" panose="020B0602020202020204" pitchFamily="34" charset="0"/>
              </a:rPr>
              <a:t>O Power BI possibilita a conexão com diversas origem de dados, desde um simples TXT até um servidor Hadoop, passando por </a:t>
            </a:r>
            <a:r>
              <a:rPr lang="pt-BR" dirty="0" err="1" smtClean="0">
                <a:latin typeface="AvantGarde Md BT" panose="020B0602020202020204" pitchFamily="34" charset="0"/>
              </a:rPr>
              <a:t>Azure</a:t>
            </a:r>
            <a:r>
              <a:rPr lang="pt-BR" dirty="0" smtClean="0">
                <a:latin typeface="AvantGarde Md BT" panose="020B0602020202020204" pitchFamily="34" charset="0"/>
              </a:rPr>
              <a:t>, Sharepoint, Outlook, SQL Server, etc.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5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>
                <a:latin typeface="AvantGarde Md BT" panose="020B0602020202020204" pitchFamily="34" charset="0"/>
              </a:rPr>
              <a:t>Tipos de comunicação com os dados;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0329" y="845376"/>
            <a:ext cx="10641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400" dirty="0" smtClean="0">
                <a:latin typeface="AvantGarde Md BT" panose="020B0602020202020204" pitchFamily="34" charset="0"/>
              </a:rPr>
              <a:t>O Power BI suporta dois tipos de conexão com a fonte de dados:</a:t>
            </a:r>
            <a:endParaRPr lang="pt-BR" sz="2400" dirty="0">
              <a:latin typeface="AvantGarde Md BT" panose="020B06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4032" y="2068262"/>
            <a:ext cx="9674089" cy="14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vantGarde Md BT" panose="020B0602020202020204" pitchFamily="34" charset="0"/>
              </a:rPr>
              <a:t>Import</a:t>
            </a:r>
            <a:r>
              <a:rPr lang="pt-BR" sz="2400" dirty="0">
                <a:latin typeface="AvantGarde Md BT" panose="020B0602020202020204" pitchFamily="34" charset="0"/>
              </a:rPr>
              <a:t> </a:t>
            </a:r>
            <a:r>
              <a:rPr lang="pt-BR" sz="2400" dirty="0" smtClean="0">
                <a:latin typeface="AvantGarde Md BT" panose="020B0602020202020204" pitchFamily="34" charset="0"/>
              </a:rPr>
              <a:t>(Importar);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vantGarde Md BT" panose="020B0602020202020204" pitchFamily="34" charset="0"/>
              </a:rPr>
              <a:t>DirectQuery</a:t>
            </a:r>
            <a:r>
              <a:rPr lang="pt-BR" sz="2400" dirty="0" smtClean="0">
                <a:latin typeface="AvantGarde Md BT" panose="020B0602020202020204" pitchFamily="34" charset="0"/>
              </a:rPr>
              <a:t> (Conexão Direta);</a:t>
            </a:r>
            <a:endParaRPr lang="pt-BR" sz="2400" dirty="0">
              <a:latin typeface="AvantGarde Md BT" panose="020B06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90329" y="5265939"/>
            <a:ext cx="8176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https://docs.microsoft.com/pt-br/power-bi/desktop-use-directquery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90329" y="4802113"/>
            <a:ext cx="80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https://docs.microsoft.com/pt-br/power-bi/desktop-directquery-data-sources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8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5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>
                <a:latin typeface="AvantGarde Md BT" panose="020B0602020202020204" pitchFamily="34" charset="0"/>
              </a:rPr>
              <a:t>Tipos de comunicação com os dados;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0329" y="845376"/>
            <a:ext cx="10641497" cy="71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400" b="1" u="sng" dirty="0" err="1" smtClean="0">
                <a:latin typeface="AvantGarde Md BT" panose="020B0602020202020204" pitchFamily="34" charset="0"/>
              </a:rPr>
              <a:t>Import</a:t>
            </a:r>
            <a:r>
              <a:rPr lang="pt-BR" sz="2400" b="1" u="sng" dirty="0" smtClean="0">
                <a:latin typeface="AvantGarde Md BT" panose="020B0602020202020204" pitchFamily="34" charset="0"/>
              </a:rPr>
              <a:t> (Importar)</a:t>
            </a:r>
            <a:endParaRPr lang="pt-BR" sz="2400" b="1" u="sng" dirty="0">
              <a:latin typeface="AvantGarde Md BT" panose="020B06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90329" y="1524600"/>
            <a:ext cx="9674089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/>
              <a:t>A</a:t>
            </a:r>
            <a:r>
              <a:rPr lang="pt-BR" sz="2000" dirty="0" smtClean="0"/>
              <a:t>s </a:t>
            </a:r>
            <a:r>
              <a:rPr lang="pt-BR" sz="2000" dirty="0"/>
              <a:t>tabelas e as colunas selecionadas são importadas para o </a:t>
            </a:r>
            <a:r>
              <a:rPr lang="pt-BR" sz="2000" b="1" dirty="0"/>
              <a:t>Power </a:t>
            </a:r>
            <a:r>
              <a:rPr lang="pt-BR" sz="2000" b="1" dirty="0" smtClean="0"/>
              <a:t>BI</a:t>
            </a:r>
            <a:r>
              <a:rPr lang="pt-BR" sz="2000" dirty="0" smtClean="0"/>
              <a:t>. Conforme </a:t>
            </a:r>
            <a:r>
              <a:rPr lang="pt-BR" sz="2000" dirty="0"/>
              <a:t>você cria ou interage com uma visualização, o </a:t>
            </a:r>
            <a:r>
              <a:rPr lang="pt-BR" sz="2000" b="1" dirty="0"/>
              <a:t>Power BI Desktop</a:t>
            </a:r>
            <a:r>
              <a:rPr lang="pt-BR" sz="2000" dirty="0"/>
              <a:t> usa os dados importados. Você deve atualizar os dados, o que importa o conjunto de dados completo novamente, para ver todas as alterações ocorridas nos dados subjacentes desde a importação inicial ou a atualização mais recente.</a:t>
            </a:r>
            <a:endParaRPr lang="pt-BR" sz="2000" dirty="0">
              <a:latin typeface="AvantGarde Md BT" panose="020B0602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73079" y="3883199"/>
            <a:ext cx="5486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Desvantagens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Dados armazenados no documento;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Necessário agendamento no servidor para que o dashboard carregue os dos mais atualizados;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</a:t>
            </a:r>
            <a:r>
              <a:rPr lang="pt-BR" sz="2000" dirty="0" smtClean="0"/>
              <a:t>imitação </a:t>
            </a:r>
            <a:r>
              <a:rPr lang="pt-BR" sz="2000" dirty="0"/>
              <a:t>do conjunto de dados </a:t>
            </a:r>
            <a:r>
              <a:rPr lang="pt-BR" sz="2000" dirty="0" smtClean="0"/>
              <a:t>em </a:t>
            </a:r>
            <a:r>
              <a:rPr lang="pt-BR" sz="2000" dirty="0"/>
              <a:t>1 </a:t>
            </a:r>
            <a:r>
              <a:rPr lang="pt-BR" sz="2000" dirty="0" smtClean="0"/>
              <a:t>GB;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0329" y="3883199"/>
            <a:ext cx="5658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Vantagens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Utilização de todo o potencial da ferramenta;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Modelar os dados direto na ferramenta;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Maior agilidade na visualização e interação entre os visuais;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Suporta todas as origens de dados;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728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5) </a:t>
            </a:r>
            <a:r>
              <a:rPr lang="pt-BR" sz="3600" b="1" dirty="0">
                <a:latin typeface="AvantGarde Md BT" panose="020B0602020202020204" pitchFamily="34" charset="0"/>
              </a:rPr>
              <a:t>Tipos de comunicação com os dados;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0329" y="845376"/>
            <a:ext cx="10641497" cy="71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400" b="1" u="sng" dirty="0" err="1" smtClean="0">
                <a:latin typeface="AvantGarde Md BT" panose="020B0602020202020204" pitchFamily="34" charset="0"/>
              </a:rPr>
              <a:t>DirectQuery</a:t>
            </a:r>
            <a:r>
              <a:rPr lang="pt-BR" sz="2400" b="1" u="sng" dirty="0" smtClean="0">
                <a:latin typeface="AvantGarde Md BT" panose="020B0602020202020204" pitchFamily="34" charset="0"/>
              </a:rPr>
              <a:t> (Conexão Direta)</a:t>
            </a:r>
            <a:endParaRPr lang="pt-BR" sz="2400" b="1" u="sng" dirty="0">
              <a:latin typeface="AvantGarde Md BT" panose="020B06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90329" y="1524600"/>
            <a:ext cx="9674089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N</a:t>
            </a:r>
            <a:r>
              <a:rPr lang="pt-BR" sz="2000" dirty="0" smtClean="0"/>
              <a:t>enhum </a:t>
            </a:r>
            <a:r>
              <a:rPr lang="pt-BR" sz="2000" dirty="0"/>
              <a:t>dado é </a:t>
            </a:r>
            <a:r>
              <a:rPr lang="pt-BR" sz="2000" dirty="0" smtClean="0"/>
              <a:t>armazenado. </a:t>
            </a:r>
            <a:r>
              <a:rPr lang="pt-BR" sz="2000" dirty="0"/>
              <a:t>Para fontes relacionais, as tabelas e colunas selecionadas aparecem na lista Campos. Para fontes multidimensionais, como SAP Business Warehouse, as dimensões e medidas do cubo selecionado aparecem na lista Campos. Conforme você cria ou interage com uma visualização, o Power BI Desktop consulta a fonte de dados subjacente, o que significa que você sempre está exibindo dados atuais.</a:t>
            </a:r>
            <a:endParaRPr lang="pt-BR" sz="2000" dirty="0">
              <a:latin typeface="AvantGarde Md BT" panose="020B0602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73079" y="3883199"/>
            <a:ext cx="548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Desvantagens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Limitado à uma única fonte, não sendo possível mesclar SQL com Excel por exemplo;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Limitação nas funcionalidades e modelagem;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 cada interação com um visual a ferramenta recarrega o cache dos dados;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0329" y="3883199"/>
            <a:ext cx="5658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b="1" dirty="0" smtClean="0"/>
              <a:t>Vantagens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Nenhum dado é armazenado no documento;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Dispensa agendamento de recargas no servidor;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 limitação do conjunto de dados de 1 GB não se aplica ao </a:t>
            </a:r>
            <a:r>
              <a:rPr lang="pt-BR" sz="2000" dirty="0" err="1" smtClean="0"/>
              <a:t>DirectQuery</a:t>
            </a:r>
            <a:r>
              <a:rPr lang="pt-BR" sz="2000" dirty="0" smtClean="0"/>
              <a:t>;</a:t>
            </a:r>
            <a:endParaRPr lang="pt-BR" sz="20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265044" y="640696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hlinkClick r:id="rId2"/>
              </a:rPr>
              <a:t>https://docs.microsoft.com/pt-br/power-bi/desktop-directquery-about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3018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6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 smtClean="0">
                <a:latin typeface="AvantGarde Md BT" panose="020B0602020202020204" pitchFamily="34" charset="0"/>
              </a:rPr>
              <a:t>Importando </a:t>
            </a:r>
            <a:r>
              <a:rPr lang="pt-BR" sz="3600" b="1" dirty="0">
                <a:latin typeface="AvantGarde Md BT" panose="020B0602020202020204" pitchFamily="34" charset="0"/>
              </a:rPr>
              <a:t>um arquivo Excel</a:t>
            </a:r>
            <a:r>
              <a:rPr lang="pt-BR" sz="3600" b="1" dirty="0" smtClean="0">
                <a:latin typeface="AvantGarde Md BT" panose="020B0602020202020204" pitchFamily="34" charset="0"/>
              </a:rPr>
              <a:t>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1060" y="764934"/>
            <a:ext cx="1139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latin typeface="AvantGarde Md BT" panose="020B0602020202020204" pitchFamily="34" charset="0"/>
              </a:rPr>
              <a:t>Ao importar uma pasta de trabalho do Excel, você estará conectado com uma entre outras tantas fontes de dados </a:t>
            </a:r>
            <a:r>
              <a:rPr lang="pt-BR" sz="2000" dirty="0" smtClean="0">
                <a:latin typeface="AvantGarde Md BT" panose="020B0602020202020204" pitchFamily="34" charset="0"/>
              </a:rPr>
              <a:t>disponíveis no </a:t>
            </a:r>
            <a:r>
              <a:rPr lang="pt-BR" sz="2000" dirty="0">
                <a:latin typeface="AvantGarde Md BT" panose="020B0602020202020204" pitchFamily="34" charset="0"/>
              </a:rPr>
              <a:t>Power </a:t>
            </a:r>
            <a:r>
              <a:rPr lang="pt-BR" sz="2000" dirty="0" smtClean="0">
                <a:latin typeface="AvantGarde Md BT" panose="020B0602020202020204" pitchFamily="34" charset="0"/>
              </a:rPr>
              <a:t>BI.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1061" y="3236045"/>
            <a:ext cx="3949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vantGarde Md BT" panose="020B0602020202020204" pitchFamily="34" charset="0"/>
              </a:rPr>
              <a:t>No Power BI Desktop, selecione </a:t>
            </a:r>
            <a:r>
              <a:rPr lang="pt-BR" b="1" dirty="0">
                <a:solidFill>
                  <a:srgbClr val="FF0000"/>
                </a:solidFill>
                <a:latin typeface="AvantGarde Md BT" panose="020B0602020202020204" pitchFamily="34" charset="0"/>
              </a:rPr>
              <a:t>Obter Dados </a:t>
            </a:r>
            <a:r>
              <a:rPr lang="pt-BR" b="1" dirty="0">
                <a:latin typeface="AvantGarde Md BT" panose="020B0602020202020204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vantGarde Md BT" panose="020B0602020202020204" pitchFamily="34" charset="0"/>
              </a:rPr>
              <a:t>Excel</a:t>
            </a:r>
            <a:r>
              <a:rPr lang="pt-BR" dirty="0">
                <a:latin typeface="AvantGarde Md BT" panose="020B0602020202020204" pitchFamily="34" charset="0"/>
              </a:rPr>
              <a:t> na faixa de opções </a:t>
            </a:r>
            <a:r>
              <a:rPr lang="pt-BR" b="1" dirty="0">
                <a:latin typeface="AvantGarde Md BT" panose="020B0602020202020204" pitchFamily="34" charset="0"/>
              </a:rPr>
              <a:t>Página Inicial</a:t>
            </a:r>
            <a:r>
              <a:rPr lang="pt-BR" dirty="0">
                <a:latin typeface="AvantGarde Md BT" panose="020B0602020202020204" pitchFamily="34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40" y="1546266"/>
            <a:ext cx="5773185" cy="50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1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6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 smtClean="0">
                <a:latin typeface="AvantGarde Md BT" panose="020B0602020202020204" pitchFamily="34" charset="0"/>
              </a:rPr>
              <a:t>Importando </a:t>
            </a:r>
            <a:r>
              <a:rPr lang="pt-BR" sz="3600" b="1" dirty="0">
                <a:latin typeface="AvantGarde Md BT" panose="020B0602020202020204" pitchFamily="34" charset="0"/>
              </a:rPr>
              <a:t>um arquivo Excel</a:t>
            </a:r>
            <a:r>
              <a:rPr lang="pt-BR" sz="3600" b="1" dirty="0" smtClean="0">
                <a:latin typeface="AvantGarde Md BT" panose="020B0602020202020204" pitchFamily="34" charset="0"/>
              </a:rPr>
              <a:t>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1060" y="764934"/>
            <a:ext cx="113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latin typeface="AvantGarde Md BT" panose="020B0602020202020204" pitchFamily="34" charset="0"/>
              </a:rPr>
              <a:t>Selecione a pasta de trabalho na caixa de diálogo </a:t>
            </a:r>
            <a:r>
              <a:rPr lang="pt-BR" sz="2000" b="1" i="1" dirty="0">
                <a:latin typeface="AvantGarde Md BT" panose="020B0602020202020204" pitchFamily="34" charset="0"/>
              </a:rPr>
              <a:t>Abrir</a:t>
            </a:r>
            <a:r>
              <a:rPr lang="pt-BR" sz="2000" dirty="0">
                <a:latin typeface="AvantGarde Md BT" panose="020B0602020202020204" pitchFamily="34" charset="0"/>
              </a:rPr>
              <a:t> exibida. </a:t>
            </a:r>
            <a:endParaRPr lang="pt-BR" sz="2000" dirty="0" smtClean="0">
              <a:latin typeface="AvantGarde Md BT" panose="020B0602020202020204" pitchFamily="34" charset="0"/>
            </a:endParaRPr>
          </a:p>
        </p:txBody>
      </p:sp>
      <p:pic>
        <p:nvPicPr>
          <p:cNvPr id="7" name="Picture 2" descr="https://docs.microsoft.com/pt-br/power-bi/media/desktop-connect-excel/connect_to_exce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7" y="1546266"/>
            <a:ext cx="810577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0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6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 smtClean="0">
                <a:latin typeface="AvantGarde Md BT" panose="020B0602020202020204" pitchFamily="34" charset="0"/>
              </a:rPr>
              <a:t>Importando </a:t>
            </a:r>
            <a:r>
              <a:rPr lang="pt-BR" sz="3600" b="1" dirty="0">
                <a:latin typeface="AvantGarde Md BT" panose="020B0602020202020204" pitchFamily="34" charset="0"/>
              </a:rPr>
              <a:t>um arquivo Excel</a:t>
            </a:r>
            <a:r>
              <a:rPr lang="pt-BR" sz="3600" b="1" dirty="0" smtClean="0">
                <a:latin typeface="AvantGarde Md BT" panose="020B0602020202020204" pitchFamily="34" charset="0"/>
              </a:rPr>
              <a:t>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1060" y="764934"/>
            <a:ext cx="1139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 smtClean="0">
                <a:latin typeface="AvantGarde Md BT" panose="020B0602020202020204" pitchFamily="34" charset="0"/>
              </a:rPr>
              <a:t>O Power BI irá apresentar as </a:t>
            </a:r>
            <a:r>
              <a:rPr lang="pt-BR" sz="2000" i="1" dirty="0" smtClean="0">
                <a:latin typeface="AvantGarde Md BT" panose="020B0602020202020204" pitchFamily="34" charset="0"/>
              </a:rPr>
              <a:t>Pastas de Trabalho(abas) </a:t>
            </a:r>
            <a:r>
              <a:rPr lang="pt-BR" sz="2000" dirty="0" smtClean="0">
                <a:latin typeface="AvantGarde Md BT" panose="020B0602020202020204" pitchFamily="34" charset="0"/>
              </a:rPr>
              <a:t>da sua Planilha do lado esquerdo e os dados desta do lado direito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3" y="1546266"/>
            <a:ext cx="7264884" cy="446909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71060" y="2020453"/>
            <a:ext cx="4068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Botão </a:t>
            </a:r>
            <a:r>
              <a:rPr lang="pt-BR" b="1" i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CARREGAR</a:t>
            </a:r>
            <a:r>
              <a:rPr lang="pt-BR" b="1" i="1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: Carrega os dados diretamente no Power BI;</a:t>
            </a:r>
          </a:p>
          <a:p>
            <a:endParaRPr lang="pt-BR" dirty="0">
              <a:solidFill>
                <a:srgbClr val="000000"/>
              </a:solidFill>
              <a:latin typeface="AvantGarde Md BT" panose="020B0602020202020204" pitchFamily="34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Botão </a:t>
            </a:r>
            <a:r>
              <a:rPr lang="pt-BR" b="1" i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EDITAR</a:t>
            </a:r>
            <a:r>
              <a:rPr lang="pt-BR" b="1" i="1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: Editar </a:t>
            </a:r>
            <a:r>
              <a:rPr lang="pt-BR" dirty="0">
                <a:solidFill>
                  <a:srgbClr val="000000"/>
                </a:solidFill>
                <a:latin typeface="AvantGarde Md BT" panose="020B0602020202020204" pitchFamily="34" charset="0"/>
              </a:rPr>
              <a:t>os dados </a:t>
            </a:r>
            <a:r>
              <a:rPr lang="pt-BR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 da planilha usando </a:t>
            </a:r>
            <a:r>
              <a:rPr lang="pt-BR" dirty="0">
                <a:solidFill>
                  <a:srgbClr val="000000"/>
                </a:solidFill>
                <a:latin typeface="AvantGarde Md BT" panose="020B0602020202020204" pitchFamily="34" charset="0"/>
              </a:rPr>
              <a:t>o </a:t>
            </a:r>
            <a:r>
              <a:rPr lang="pt-BR" b="1" dirty="0">
                <a:solidFill>
                  <a:srgbClr val="000000"/>
                </a:solidFill>
                <a:latin typeface="AvantGarde Md BT" panose="020B0602020202020204" pitchFamily="34" charset="0"/>
              </a:rPr>
              <a:t>Editor de Consultas</a:t>
            </a:r>
            <a:r>
              <a:rPr lang="pt-BR" dirty="0">
                <a:solidFill>
                  <a:srgbClr val="000000"/>
                </a:solidFill>
                <a:latin typeface="AvantGarde Md BT" panose="020B0602020202020204" pitchFamily="34" charset="0"/>
              </a:rPr>
              <a:t> antes de inseri-los no Power BI </a:t>
            </a:r>
            <a:r>
              <a:rPr lang="pt-BR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Desktop. (Ideal para modificar tipos de dados, excluir colunas, etc.)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3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6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 smtClean="0">
                <a:latin typeface="AvantGarde Md BT" panose="020B0602020202020204" pitchFamily="34" charset="0"/>
              </a:rPr>
              <a:t>Importando </a:t>
            </a:r>
            <a:r>
              <a:rPr lang="pt-BR" sz="3600" b="1" dirty="0">
                <a:latin typeface="AvantGarde Md BT" panose="020B0602020202020204" pitchFamily="34" charset="0"/>
              </a:rPr>
              <a:t>um arquivo Excel</a:t>
            </a:r>
            <a:r>
              <a:rPr lang="pt-BR" sz="3600" b="1" dirty="0" smtClean="0">
                <a:latin typeface="AvantGarde Md BT" panose="020B0602020202020204" pitchFamily="34" charset="0"/>
              </a:rPr>
              <a:t>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1060" y="764934"/>
            <a:ext cx="1139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latin typeface="AvantGarde Md BT" panose="020B0602020202020204" pitchFamily="34" charset="0"/>
              </a:rPr>
              <a:t>Ao concluir, o Power BI Desktop exibe as tabelas e os campos que ele importou de sua pasta de trabalho do Excel no painel </a:t>
            </a:r>
            <a:r>
              <a:rPr lang="pt-BR" sz="2000" b="1" i="1" dirty="0">
                <a:latin typeface="AvantGarde Md BT" panose="020B0602020202020204" pitchFamily="34" charset="0"/>
              </a:rPr>
              <a:t>Campos</a:t>
            </a:r>
            <a:r>
              <a:rPr lang="pt-BR" sz="2000" dirty="0">
                <a:latin typeface="AvantGarde Md BT" panose="020B0602020202020204" pitchFamily="34" charset="0"/>
              </a:rPr>
              <a:t>, no lado direito do Desktop.</a:t>
            </a:r>
            <a:endParaRPr lang="pt-BR" sz="2000" dirty="0" smtClean="0">
              <a:latin typeface="AvantGarde Md BT" panose="020B0602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94" y="1764817"/>
            <a:ext cx="4191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8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7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>
                <a:latin typeface="AvantGarde Md BT" panose="020B0602020202020204" pitchFamily="34" charset="0"/>
              </a:rPr>
              <a:t>Tratamento dos dados </a:t>
            </a:r>
            <a:r>
              <a:rPr lang="pt-BR" sz="3600" b="1" dirty="0" smtClean="0">
                <a:latin typeface="AvantGarde Md BT" panose="020B0602020202020204" pitchFamily="34" charset="0"/>
              </a:rPr>
              <a:t>importados;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1060" y="764934"/>
            <a:ext cx="113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 smtClean="0">
                <a:latin typeface="AvantGarde Md BT" panose="020B0602020202020204" pitchFamily="34" charset="0"/>
              </a:rPr>
              <a:t>O Editor de Consultas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1060" y="15427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Para ir até o </a:t>
            </a:r>
            <a:r>
              <a:rPr lang="pt-BR" b="1" dirty="0">
                <a:solidFill>
                  <a:srgbClr val="000000"/>
                </a:solidFill>
                <a:latin typeface="Segoe UI" panose="020B0502040204020203" pitchFamily="34" charset="0"/>
              </a:rPr>
              <a:t>Editor de Consultas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, selecione </a:t>
            </a:r>
            <a:r>
              <a:rPr lang="pt-BR" b="1" dirty="0">
                <a:solidFill>
                  <a:srgbClr val="000000"/>
                </a:solidFill>
                <a:latin typeface="Segoe UI" panose="020B0502040204020203" pitchFamily="34" charset="0"/>
              </a:rPr>
              <a:t>Editar Consultas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 na guia </a:t>
            </a:r>
            <a:r>
              <a:rPr lang="pt-BR" b="1" dirty="0">
                <a:solidFill>
                  <a:srgbClr val="000000"/>
                </a:solidFill>
                <a:latin typeface="Segoe UI" panose="020B0502040204020203" pitchFamily="34" charset="0"/>
              </a:rPr>
              <a:t>Página Inicial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 do Power BI Desktop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240" y="2566823"/>
            <a:ext cx="5258629" cy="37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7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7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>
                <a:latin typeface="AvantGarde Md BT" panose="020B0602020202020204" pitchFamily="34" charset="0"/>
              </a:rPr>
              <a:t>Tratamento dos dados </a:t>
            </a:r>
            <a:r>
              <a:rPr lang="pt-BR" sz="3600" b="1" dirty="0" smtClean="0">
                <a:latin typeface="AvantGarde Md BT" panose="020B0602020202020204" pitchFamily="34" charset="0"/>
              </a:rPr>
              <a:t>importados;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5043" y="1017178"/>
            <a:ext cx="442622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No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pt-BR" b="1" dirty="0">
                <a:solidFill>
                  <a:srgbClr val="000000"/>
                </a:solidFill>
                <a:latin typeface="Segoe UI" panose="020B0502040204020203" pitchFamily="34" charset="0"/>
              </a:rPr>
              <a:t>Editor de Consultas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você encontra: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Na 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faixa de opções, muitos botões agora estão ativos para interagir com os dados na consulta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No 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painel esquerdo, as consultas são listadas e ficam disponíveis para seleção, visualização e formatação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No 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painel central, dados da consulta selecionada são exibidos e estarão disponíveis para formatação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 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janela </a:t>
            </a:r>
            <a:r>
              <a:rPr lang="pt-BR" b="1" dirty="0">
                <a:solidFill>
                  <a:srgbClr val="000000"/>
                </a:solidFill>
                <a:latin typeface="Segoe UI" panose="020B0502040204020203" pitchFamily="34" charset="0"/>
              </a:rPr>
              <a:t>Configurações de Consulta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 é exibida, listando as propriedades da consulta e as etapas aplicadas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70" y="1298712"/>
            <a:ext cx="7299606" cy="52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3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4526" y="145774"/>
            <a:ext cx="8574622" cy="1071584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latin typeface="AvantGarde Md BT" panose="020B0602020202020204" pitchFamily="34" charset="0"/>
              </a:rPr>
              <a:t>Tópicos</a:t>
            </a:r>
            <a:endParaRPr lang="pt-BR" sz="5400" b="1" dirty="0">
              <a:latin typeface="AvantGarde Md BT" panose="020B0602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43270" y="1921564"/>
            <a:ext cx="930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3251" y="1204105"/>
            <a:ext cx="49941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  <a:hlinkClick r:id="rId2" action="ppaction://hlinksldjump"/>
              </a:rPr>
              <a:t>Origem do Power </a:t>
            </a:r>
            <a:r>
              <a:rPr lang="pt-BR" dirty="0" smtClean="0">
                <a:latin typeface="AvantGarde Md BT" panose="020B0602020202020204" pitchFamily="34" charset="0"/>
                <a:hlinkClick r:id="rId2" action="ppaction://hlinksldjump"/>
              </a:rPr>
              <a:t>BI;</a:t>
            </a:r>
            <a:endParaRPr lang="pt-BR" dirty="0" smtClean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 smtClean="0">
                <a:latin typeface="AvantGarde Md BT" panose="020B0602020202020204" pitchFamily="34" charset="0"/>
                <a:hlinkClick r:id="rId3" action="ppaction://hlinksldjump"/>
              </a:rPr>
              <a:t>Painel X Dashboard X Relatório;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  <a:hlinkClick r:id="rId4" action="ppaction://hlinksldjump"/>
              </a:rPr>
              <a:t>Menus e opções;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  <a:hlinkClick r:id="rId5" action="ppaction://hlinksldjump"/>
              </a:rPr>
              <a:t>Tipos de fontes de dados disponíveis;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  <a:hlinkClick r:id="rId6" action="ppaction://hlinksldjump"/>
              </a:rPr>
              <a:t>Tipos de comunicação com os dados;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  <a:hlinkClick r:id="rId7" action="ppaction://hlinksldjump"/>
              </a:rPr>
              <a:t>Importando um arquivo Excel</a:t>
            </a:r>
            <a:r>
              <a:rPr lang="pt-BR" dirty="0" smtClean="0">
                <a:latin typeface="AvantGarde Md BT" panose="020B0602020202020204" pitchFamily="34" charset="0"/>
                <a:hlinkClick r:id="rId7" action="ppaction://hlinksldjump"/>
              </a:rPr>
              <a:t>;</a:t>
            </a:r>
            <a:endParaRPr lang="pt-BR" dirty="0" smtClean="0">
              <a:latin typeface="AvantGarde Md BT" panose="020B0602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pt-BR" dirty="0">
                <a:latin typeface="AvantGarde Md BT" panose="020B0602020202020204" pitchFamily="34" charset="0"/>
                <a:hlinkClick r:id="rId8" action="ppaction://hlinksldjump"/>
              </a:rPr>
              <a:t>Tratamento dos dados importados</a:t>
            </a:r>
            <a:r>
              <a:rPr lang="pt-BR" dirty="0" smtClean="0">
                <a:latin typeface="AvantGarde Md BT" panose="020B0602020202020204" pitchFamily="34" charset="0"/>
                <a:hlinkClick r:id="rId8" action="ppaction://hlinksldjump"/>
              </a:rPr>
              <a:t>;</a:t>
            </a:r>
            <a:endParaRPr lang="pt-BR" dirty="0">
              <a:latin typeface="AvantGarde Md BT" panose="020B06020202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27376" y="1204105"/>
            <a:ext cx="6864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arenR" startAt="8"/>
            </a:pPr>
            <a:r>
              <a:rPr lang="pt-BR" dirty="0">
                <a:latin typeface="AvantGarde Md BT" panose="020B0602020202020204" pitchFamily="34" charset="0"/>
                <a:hlinkClick r:id="rId9" action="ppaction://hlinksldjump"/>
              </a:rPr>
              <a:t>Tipos de visualizações; </a:t>
            </a:r>
            <a:endParaRPr lang="pt-BR" dirty="0" smtClean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8"/>
            </a:pPr>
            <a:r>
              <a:rPr lang="pt-BR" dirty="0" smtClean="0">
                <a:latin typeface="AvantGarde Md BT" panose="020B0602020202020204" pitchFamily="34" charset="0"/>
                <a:hlinkClick r:id="rId10" action="ppaction://hlinksldjump"/>
              </a:rPr>
              <a:t>Utilizando </a:t>
            </a:r>
            <a:r>
              <a:rPr lang="pt-BR" dirty="0">
                <a:latin typeface="AvantGarde Md BT" panose="020B0602020202020204" pitchFamily="34" charset="0"/>
                <a:hlinkClick r:id="rId10" action="ppaction://hlinksldjump"/>
              </a:rPr>
              <a:t>as principais visualizações;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8"/>
            </a:pPr>
            <a:r>
              <a:rPr lang="pt-BR" dirty="0" smtClean="0">
                <a:latin typeface="AvantGarde Md BT" panose="020B0602020202020204" pitchFamily="34" charset="0"/>
              </a:rPr>
              <a:t> </a:t>
            </a:r>
            <a:r>
              <a:rPr lang="pt-BR" dirty="0" smtClean="0">
                <a:latin typeface="AvantGarde Md BT" panose="020B0602020202020204" pitchFamily="34" charset="0"/>
                <a:hlinkClick r:id="rId11" action="ppaction://hlinksldjump"/>
              </a:rPr>
              <a:t>Modificando </a:t>
            </a:r>
            <a:r>
              <a:rPr lang="pt-BR" dirty="0">
                <a:latin typeface="AvantGarde Md BT" panose="020B0602020202020204" pitchFamily="34" charset="0"/>
                <a:hlinkClick r:id="rId11" action="ppaction://hlinksldjump"/>
              </a:rPr>
              <a:t>as cores em gráficos e visuais;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8"/>
            </a:pPr>
            <a:r>
              <a:rPr lang="pt-BR" dirty="0" smtClean="0">
                <a:latin typeface="AvantGarde Md BT" panose="020B0602020202020204" pitchFamily="34" charset="0"/>
              </a:rPr>
              <a:t> </a:t>
            </a:r>
            <a:r>
              <a:rPr lang="pt-BR" dirty="0" smtClean="0">
                <a:latin typeface="AvantGarde Md BT" panose="020B0602020202020204" pitchFamily="34" charset="0"/>
                <a:hlinkClick r:id="rId12" action="ppaction://hlinksldjump"/>
              </a:rPr>
              <a:t>Duplicando </a:t>
            </a:r>
            <a:r>
              <a:rPr lang="pt-BR" dirty="0">
                <a:latin typeface="AvantGarde Md BT" panose="020B0602020202020204" pitchFamily="34" charset="0"/>
                <a:hlinkClick r:id="rId12" action="ppaction://hlinksldjump"/>
              </a:rPr>
              <a:t>uma página do relatório;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8"/>
            </a:pPr>
            <a:r>
              <a:rPr lang="pt-BR" dirty="0" smtClean="0">
                <a:latin typeface="AvantGarde Md BT" panose="020B0602020202020204" pitchFamily="34" charset="0"/>
              </a:rPr>
              <a:t> </a:t>
            </a:r>
            <a:r>
              <a:rPr lang="pt-BR" dirty="0" smtClean="0">
                <a:latin typeface="AvantGarde Md BT" panose="020B0602020202020204" pitchFamily="34" charset="0"/>
                <a:hlinkClick r:id="rId13" action="ppaction://hlinksldjump"/>
              </a:rPr>
              <a:t>Indicadores </a:t>
            </a:r>
            <a:r>
              <a:rPr lang="pt-BR" dirty="0">
                <a:latin typeface="AvantGarde Md BT" panose="020B0602020202020204" pitchFamily="34" charset="0"/>
                <a:hlinkClick r:id="rId13" action="ppaction://hlinksldjump"/>
              </a:rPr>
              <a:t>ou bookmarks ou filtros pré-programados;</a:t>
            </a:r>
            <a:endParaRPr lang="pt-BR" dirty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8"/>
            </a:pPr>
            <a:r>
              <a:rPr lang="pt-BR" dirty="0" smtClean="0">
                <a:latin typeface="AvantGarde Md BT" panose="020B0602020202020204" pitchFamily="34" charset="0"/>
              </a:rPr>
              <a:t> </a:t>
            </a:r>
            <a:r>
              <a:rPr lang="pt-BR" dirty="0" smtClean="0">
                <a:latin typeface="AvantGarde Md BT" panose="020B0602020202020204" pitchFamily="34" charset="0"/>
                <a:hlinkClick r:id="rId14" action="ppaction://hlinksldjump"/>
              </a:rPr>
              <a:t>Modelo </a:t>
            </a:r>
            <a:r>
              <a:rPr lang="pt-BR" dirty="0">
                <a:latin typeface="AvantGarde Md BT" panose="020B0602020202020204" pitchFamily="34" charset="0"/>
                <a:hlinkClick r:id="rId14" action="ppaction://hlinksldjump"/>
              </a:rPr>
              <a:t>visual padrão</a:t>
            </a:r>
            <a:r>
              <a:rPr lang="pt-BR" dirty="0" smtClean="0">
                <a:latin typeface="AvantGarde Md BT" panose="020B0602020202020204" pitchFamily="34" charset="0"/>
                <a:hlinkClick r:id="rId14" action="ppaction://hlinksldjump"/>
              </a:rPr>
              <a:t>;</a:t>
            </a:r>
            <a:endParaRPr lang="pt-BR" dirty="0" smtClean="0">
              <a:latin typeface="AvantGarde Md BT" panose="020B0602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arenR" startAt="8"/>
            </a:pPr>
            <a:r>
              <a:rPr lang="pt-BR" dirty="0">
                <a:latin typeface="AvantGarde Md BT" panose="020B0602020202020204" pitchFamily="34" charset="0"/>
              </a:rPr>
              <a:t> </a:t>
            </a:r>
            <a:r>
              <a:rPr lang="pt-BR" dirty="0" smtClean="0">
                <a:latin typeface="AvantGarde Md BT" panose="020B0602020202020204" pitchFamily="34" charset="0"/>
              </a:rPr>
              <a:t>Na prática;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7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>
                <a:latin typeface="AvantGarde Md BT" panose="020B0602020202020204" pitchFamily="34" charset="0"/>
              </a:rPr>
              <a:t>Tratamento dos dados </a:t>
            </a:r>
            <a:r>
              <a:rPr lang="pt-BR" sz="3600" b="1" dirty="0" smtClean="0">
                <a:latin typeface="AvantGarde Md BT" panose="020B0602020202020204" pitchFamily="34" charset="0"/>
              </a:rPr>
              <a:t>importados;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5043" y="844902"/>
            <a:ext cx="11675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Tarefas Básicas do Editor de Consultas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Remover colunas;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Dividir e/ou Mesclar colunas;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Criar colunas personalizadas;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Modificar o tipo dos dados importados (Ex.: 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D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ata/hora &gt; Data </a:t>
            </a: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|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Decimal &gt; Inteiro </a:t>
            </a: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|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Número &gt; Texto);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pt-BR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Remover espaços nos textos importados;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pt-B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34101"/>
          <a:stretch/>
        </p:blipFill>
        <p:spPr>
          <a:xfrm>
            <a:off x="368576" y="3775007"/>
            <a:ext cx="5734050" cy="27053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32" y="3775007"/>
            <a:ext cx="4353369" cy="27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7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>
                <a:latin typeface="AvantGarde Md BT" panose="020B0602020202020204" pitchFamily="34" charset="0"/>
              </a:rPr>
              <a:t>Tratamento dos dados </a:t>
            </a:r>
            <a:r>
              <a:rPr lang="pt-BR" sz="3600" b="1" dirty="0" smtClean="0">
                <a:latin typeface="AvantGarde Md BT" panose="020B0602020202020204" pitchFamily="34" charset="0"/>
              </a:rPr>
              <a:t>importados;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11" y="1758755"/>
            <a:ext cx="1846674" cy="312233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784035" y="940911"/>
            <a:ext cx="53141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Forma alternativa de edição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  <a:endParaRPr lang="pt-BR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É possível realizar modificações na tabela fora do 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Editor de Consultas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É o modo de “Edição de Dados” que fica disponível na página principal do seu Power BI Desktop.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Neste modo, além de visualizar seus dados (colunas e conteúdo), é possível criar colunas personalizadas, calculadas, mudar o tipo do dados etc.</a:t>
            </a:r>
            <a:endParaRPr lang="pt-B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8) Visualizações gráficas;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1060" y="764934"/>
            <a:ext cx="113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b="1" dirty="0">
                <a:latin typeface="AvantGarde Md BT" panose="020B0602020202020204" pitchFamily="34" charset="0"/>
              </a:rPr>
              <a:t>A visualização </a:t>
            </a:r>
            <a:r>
              <a:rPr lang="pt-BR" sz="2000" b="1" dirty="0" smtClean="0">
                <a:latin typeface="AvantGarde Md BT" panose="020B0602020202020204" pitchFamily="34" charset="0"/>
              </a:rPr>
              <a:t>gráfica do </a:t>
            </a:r>
            <a:r>
              <a:rPr lang="pt-BR" sz="2000" b="1" dirty="0">
                <a:latin typeface="AvantGarde Md BT" panose="020B0602020202020204" pitchFamily="34" charset="0"/>
              </a:rPr>
              <a:t>dados melhora a tomada de </a:t>
            </a:r>
            <a:r>
              <a:rPr lang="pt-BR" sz="2000" b="1" dirty="0" smtClean="0">
                <a:latin typeface="AvantGarde Md BT" panose="020B0602020202020204" pitchFamily="34" charset="0"/>
              </a:rPr>
              <a:t>decisões.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371059" y="1279628"/>
            <a:ext cx="11396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 Condensed"/>
              </a:rPr>
              <a:t>Além dos visuais 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serem </a:t>
            </a:r>
            <a:r>
              <a:rPr lang="pt-BR" dirty="0">
                <a:solidFill>
                  <a:srgbClr val="000000"/>
                </a:solidFill>
                <a:latin typeface="Segoe UI Condensed"/>
              </a:rPr>
              <a:t>excelentes ferramentas para comunicar ideias, o benefício final da visualização 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gráfica de </a:t>
            </a:r>
            <a:r>
              <a:rPr lang="pt-BR" dirty="0">
                <a:solidFill>
                  <a:srgbClr val="000000"/>
                </a:solidFill>
                <a:latin typeface="Segoe UI Condensed"/>
              </a:rPr>
              <a:t>dados é a capacidade de tomar melhores decisões. 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Apresentaremos algumas </a:t>
            </a:r>
            <a:r>
              <a:rPr lang="pt-BR" dirty="0">
                <a:solidFill>
                  <a:srgbClr val="000000"/>
                </a:solidFill>
                <a:latin typeface="Segoe UI Condensed"/>
              </a:rPr>
              <a:t>maneiras em que a visualização de dados pode ajudar 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na </a:t>
            </a:r>
            <a:r>
              <a:rPr lang="pt-BR" dirty="0">
                <a:solidFill>
                  <a:srgbClr val="000000"/>
                </a:solidFill>
                <a:latin typeface="Segoe UI Condensed"/>
              </a:rPr>
              <a:t>tomada de 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decisão: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51523" y="2336243"/>
            <a:ext cx="113200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  <a:latin typeface="Segoe UI Condensed"/>
              </a:rPr>
              <a:t>Enxergar o </a:t>
            </a:r>
            <a:r>
              <a:rPr lang="pt-BR" b="1" dirty="0">
                <a:solidFill>
                  <a:srgbClr val="000000"/>
                </a:solidFill>
                <a:latin typeface="Segoe UI Condensed"/>
              </a:rPr>
              <a:t>panorama </a:t>
            </a:r>
            <a:r>
              <a:rPr lang="pt-BR" b="1" dirty="0" smtClean="0">
                <a:solidFill>
                  <a:srgbClr val="000000"/>
                </a:solidFill>
                <a:latin typeface="Segoe UI Condensed"/>
              </a:rPr>
              <a:t>geral: 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 </a:t>
            </a:r>
            <a:r>
              <a:rPr lang="pt-BR" dirty="0">
                <a:latin typeface="Segoe UI Condensed"/>
              </a:rPr>
              <a:t>P</a:t>
            </a:r>
            <a:r>
              <a:rPr lang="pt-BR" dirty="0" smtClean="0">
                <a:latin typeface="Segoe UI Condensed"/>
              </a:rPr>
              <a:t>ermite </a:t>
            </a:r>
            <a:r>
              <a:rPr lang="pt-BR" dirty="0">
                <a:latin typeface="Segoe UI Condensed"/>
              </a:rPr>
              <a:t>reconhecer um contexto mais amplo e um cenário de alto nível.  </a:t>
            </a:r>
            <a:r>
              <a:rPr lang="pt-BR" dirty="0" smtClean="0">
                <a:latin typeface="Segoe UI Condensed"/>
              </a:rPr>
              <a:t>Como </a:t>
            </a:r>
            <a:r>
              <a:rPr lang="pt-BR" dirty="0">
                <a:latin typeface="Segoe UI Condensed"/>
              </a:rPr>
              <a:t>resultado, será possível observar tendências e identificar padrões que você não conseguiria se estivesse olhando apenas para os números sozinhos</a:t>
            </a:r>
            <a:r>
              <a:rPr lang="pt-BR" dirty="0" smtClean="0">
                <a:latin typeface="Segoe UI Condensed"/>
              </a:rPr>
              <a:t>.</a:t>
            </a:r>
          </a:p>
          <a:p>
            <a:endParaRPr lang="pt-BR" dirty="0" smtClean="0">
              <a:latin typeface="Segoe U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Segoe UI Condensed"/>
              </a:rPr>
              <a:t>Identificar que é significativo: 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Entender </a:t>
            </a:r>
            <a:r>
              <a:rPr lang="pt-BR" dirty="0">
                <a:solidFill>
                  <a:srgbClr val="000000"/>
                </a:solidFill>
                <a:latin typeface="Segoe UI Condensed"/>
              </a:rPr>
              <a:t>a significância dos dados gera operações e decisões mais eficazes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Segoe U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Segoe UI Condensed"/>
              </a:rPr>
              <a:t>Tomar decisões embasadas: </a:t>
            </a:r>
            <a:r>
              <a:rPr lang="pt-BR" dirty="0">
                <a:solidFill>
                  <a:srgbClr val="000000"/>
                </a:solidFill>
                <a:latin typeface="Segoe UI Condensed"/>
              </a:rPr>
              <a:t>Com números concretos e insights tangíveis, você pode ter a confiança de que suas decisões estão apoiadas pelos dados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Segoe U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Segoe UI Condensed"/>
              </a:rPr>
              <a:t>Controlar tendências ao longo do tempo:</a:t>
            </a:r>
            <a:r>
              <a:rPr lang="pt-BR" dirty="0">
                <a:solidFill>
                  <a:srgbClr val="000000"/>
                </a:solidFill>
                <a:latin typeface="Segoe UI Condensed"/>
              </a:rPr>
              <a:t> À medida que você define as tendências, as mudanças nos padrões passam a indicar se algo saiu do normal, permitindo que você 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identifique e solucione </a:t>
            </a:r>
            <a:r>
              <a:rPr lang="pt-BR" dirty="0">
                <a:solidFill>
                  <a:srgbClr val="000000"/>
                </a:solidFill>
                <a:latin typeface="Segoe UI Condensed"/>
              </a:rPr>
              <a:t>imediatamente qualquer </a:t>
            </a:r>
            <a:r>
              <a:rPr lang="pt-BR" dirty="0" smtClean="0">
                <a:solidFill>
                  <a:srgbClr val="000000"/>
                </a:solidFill>
                <a:latin typeface="Segoe UI Condensed"/>
              </a:rPr>
              <a:t>desvio.</a:t>
            </a:r>
            <a:endParaRPr lang="pt-BR" dirty="0">
              <a:solidFill>
                <a:srgbClr val="000000"/>
              </a:solidFill>
              <a:latin typeface="Segoe U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0" dirty="0">
              <a:solidFill>
                <a:srgbClr val="000000"/>
              </a:solidFill>
              <a:effectLst/>
              <a:latin typeface="Segoe U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463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8) </a:t>
            </a:r>
            <a:r>
              <a:rPr lang="pt-BR" sz="3600" b="1" dirty="0">
                <a:latin typeface="AvantGarde Md BT" panose="020B0602020202020204" pitchFamily="34" charset="0"/>
              </a:rPr>
              <a:t>Tipos de </a:t>
            </a:r>
            <a:r>
              <a:rPr lang="pt-BR" sz="3600" b="1" dirty="0" smtClean="0">
                <a:latin typeface="AvantGarde Md BT" panose="020B0602020202020204" pitchFamily="34" charset="0"/>
              </a:rPr>
              <a:t>Visualização;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0329" y="845376"/>
            <a:ext cx="1064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latin typeface="AvantGarde Md BT" panose="020B0602020202020204" pitchFamily="34" charset="0"/>
              </a:rPr>
              <a:t>Porém</a:t>
            </a:r>
            <a:r>
              <a:rPr lang="pt-BR" sz="2400" dirty="0" smtClean="0">
                <a:latin typeface="AvantGarde Md BT" panose="020B0602020202020204" pitchFamily="34" charset="0"/>
              </a:rPr>
              <a:t>, não é simplesmente arrastar um tipo de visual para a tela apenas por ser bonito. É necessário que o visual diga algo sobre o dado e cada </a:t>
            </a:r>
            <a:r>
              <a:rPr lang="pt-BR" sz="2400" dirty="0" smtClean="0">
                <a:latin typeface="AvantGarde Md BT" panose="020B0602020202020204" pitchFamily="34" charset="0"/>
              </a:rPr>
              <a:t>informação </a:t>
            </a:r>
            <a:r>
              <a:rPr lang="pt-BR" sz="2400" dirty="0" smtClean="0">
                <a:latin typeface="AvantGarde Md BT" panose="020B0602020202020204" pitchFamily="34" charset="0"/>
              </a:rPr>
              <a:t>transmitida </a:t>
            </a:r>
            <a:r>
              <a:rPr lang="pt-BR" sz="2400" dirty="0" smtClean="0">
                <a:latin typeface="AvantGarde Md BT" panose="020B0602020202020204" pitchFamily="34" charset="0"/>
              </a:rPr>
              <a:t>possua </a:t>
            </a:r>
            <a:r>
              <a:rPr lang="pt-BR" sz="2400" dirty="0" smtClean="0">
                <a:latin typeface="AvantGarde Md BT" panose="020B0602020202020204" pitchFamily="34" charset="0"/>
              </a:rPr>
              <a:t>um visual correspondente.</a:t>
            </a:r>
            <a:endParaRPr lang="pt-BR" sz="2400" dirty="0">
              <a:latin typeface="AvantGarde Md BT" panose="020B06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38" y="2827037"/>
            <a:ext cx="3186027" cy="300803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91876" y="3484666"/>
            <a:ext cx="6818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Paleta padrão com os visuais iniciais do Power BI</a:t>
            </a:r>
          </a:p>
        </p:txBody>
      </p:sp>
    </p:spTree>
    <p:extLst>
      <p:ext uri="{BB962C8B-B14F-4D97-AF65-F5344CB8AC3E}">
        <p14:creationId xmlns:p14="http://schemas.microsoft.com/office/powerpoint/2010/main" val="15471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8) </a:t>
            </a:r>
            <a:r>
              <a:rPr lang="pt-BR" sz="3600" b="1" dirty="0">
                <a:latin typeface="AvantGarde Md BT" panose="020B0602020202020204" pitchFamily="34" charset="0"/>
              </a:rPr>
              <a:t>Tipos de </a:t>
            </a:r>
            <a:r>
              <a:rPr lang="pt-BR" sz="3600" b="1" dirty="0" smtClean="0">
                <a:latin typeface="AvantGarde Md BT" panose="020B0602020202020204" pitchFamily="34" charset="0"/>
              </a:rPr>
              <a:t>Visualização;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0329" y="845376"/>
            <a:ext cx="1064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latin typeface="AvantGarde Md BT" panose="020B0602020202020204" pitchFamily="34" charset="0"/>
              </a:rPr>
              <a:t>Há duas maneiras diferentes de criar uma nova visualização no Power BI Desktop</a:t>
            </a:r>
            <a:r>
              <a:rPr lang="pt-BR" sz="2000" dirty="0" smtClean="0">
                <a:latin typeface="AvantGarde Md BT" panose="020B0602020202020204" pitchFamily="34" charset="0"/>
              </a:rPr>
              <a:t>:</a:t>
            </a:r>
            <a:endParaRPr lang="pt-BR" sz="2000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60174" y="1318932"/>
            <a:ext cx="1070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 smtClean="0">
                <a:latin typeface="AvantGarde Md BT" panose="020B0602020202020204" pitchFamily="34" charset="0"/>
              </a:rPr>
              <a:t>1) Você </a:t>
            </a:r>
            <a:r>
              <a:rPr lang="pt-BR" sz="2000" dirty="0">
                <a:latin typeface="AvantGarde Md BT" panose="020B0602020202020204" pitchFamily="34" charset="0"/>
              </a:rPr>
              <a:t>pode arrastar os nomes de campo do painel Campos e soltá-los na tela do relatório. Por padrão, a visualização é exibida como uma tabela de dados.</a:t>
            </a:r>
            <a:endParaRPr lang="pt-BR" sz="2400" dirty="0">
              <a:latin typeface="AvantGarde Md BT" panose="020B0602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32" y="2100264"/>
            <a:ext cx="7127808" cy="45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17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8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>
                <a:latin typeface="AvantGarde Md BT" panose="020B0602020202020204" pitchFamily="34" charset="0"/>
              </a:rPr>
              <a:t>Tipos de </a:t>
            </a:r>
            <a:r>
              <a:rPr lang="pt-BR" sz="3600" b="1" dirty="0" smtClean="0">
                <a:latin typeface="AvantGarde Md BT" panose="020B0602020202020204" pitchFamily="34" charset="0"/>
              </a:rPr>
              <a:t>Visualização;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75861" y="764934"/>
            <a:ext cx="10707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latin typeface="AvantGarde Md BT" panose="020B0602020202020204" pitchFamily="34" charset="0"/>
              </a:rPr>
              <a:t>2) Também é possível clicar no tipo de visualização que você deseja criar no painel Visualizações. Com esse método, o visual padrão é um espaço reservado em branco que se parece com o tipo de visual selecionado</a:t>
            </a:r>
            <a:r>
              <a:rPr lang="pt-BR" sz="2000" dirty="0" smtClean="0">
                <a:latin typeface="AvantGarde Md BT" panose="020B0602020202020204" pitchFamily="34" charset="0"/>
              </a:rPr>
              <a:t>.</a:t>
            </a:r>
            <a:endParaRPr lang="pt-BR" sz="2000" dirty="0">
              <a:latin typeface="AvantGarde Md BT" panose="020B06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622"/>
          <a:stretch/>
        </p:blipFill>
        <p:spPr>
          <a:xfrm>
            <a:off x="1851370" y="2213114"/>
            <a:ext cx="8855825" cy="3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6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8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600" b="1" dirty="0">
                <a:latin typeface="AvantGarde Md BT" panose="020B0602020202020204" pitchFamily="34" charset="0"/>
              </a:rPr>
              <a:t>Tipos de </a:t>
            </a:r>
            <a:r>
              <a:rPr lang="pt-BR" sz="3600" b="1" dirty="0" smtClean="0">
                <a:latin typeface="AvantGarde Md BT" panose="020B0602020202020204" pitchFamily="34" charset="0"/>
              </a:rPr>
              <a:t>Visualização;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1060" y="764934"/>
            <a:ext cx="113968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latin typeface="AvantGarde Md BT" panose="020B0602020202020204" pitchFamily="34" charset="0"/>
              </a:rPr>
              <a:t>Depois de criar o gráfico ou mapa, você pode começar a arrastar os campos de dados para a parte inferior do painel Visualização para criar e organizar seu visual. Os campos disponíveis serão alterados de acordo com o tipo de visualização selecionado. À medida que você arrasta e solta os campos de dados, a visualização será atualizada automaticamente para refletir as alterações.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4" y="2396149"/>
            <a:ext cx="10337206" cy="42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8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8) </a:t>
            </a:r>
            <a:r>
              <a:rPr lang="pt-BR" sz="3600" b="1" dirty="0">
                <a:latin typeface="AvantGarde Md BT" panose="020B0602020202020204" pitchFamily="34" charset="0"/>
              </a:rPr>
              <a:t>Tipos de </a:t>
            </a:r>
            <a:r>
              <a:rPr lang="pt-BR" sz="3600" b="1" dirty="0" smtClean="0">
                <a:latin typeface="AvantGarde Md BT" panose="020B0602020202020204" pitchFamily="34" charset="0"/>
              </a:rPr>
              <a:t>Visualização;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1060" y="764934"/>
            <a:ext cx="11396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 smtClean="0">
                <a:latin typeface="AvantGarde Md BT" panose="020B0602020202020204" pitchFamily="34" charset="0"/>
              </a:rPr>
              <a:t>Após a manipulação dos dados, é hora de modificar as propriedades visuais.</a:t>
            </a:r>
          </a:p>
          <a:p>
            <a:pPr lvl="0"/>
            <a:endParaRPr lang="pt-BR" sz="2000" dirty="0" smtClean="0">
              <a:latin typeface="AvantGarde Md BT" panose="020B0602020202020204" pitchFamily="34" charset="0"/>
            </a:endParaRPr>
          </a:p>
          <a:p>
            <a:pPr lvl="0"/>
            <a:r>
              <a:rPr lang="pt-BR" sz="2000" dirty="0" smtClean="0">
                <a:latin typeface="AvantGarde Md BT" panose="020B0602020202020204" pitchFamily="34" charset="0"/>
              </a:rPr>
              <a:t>Para isso, selecione </a:t>
            </a:r>
            <a:r>
              <a:rPr lang="pt-BR" sz="2000" dirty="0">
                <a:latin typeface="AvantGarde Md BT" panose="020B0602020202020204" pitchFamily="34" charset="0"/>
              </a:rPr>
              <a:t>o ícone de pincel no painel Visualizações para fazer alterações superficiais ao visual, como alinhamento da tela de fundo, texto do título e cores de dados.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69" y="2248935"/>
            <a:ext cx="2305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2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9</a:t>
            </a:r>
            <a:r>
              <a:rPr lang="pt-BR" sz="3600" b="1" dirty="0">
                <a:latin typeface="AvantGarde Md BT" panose="020B0602020202020204" pitchFamily="34" charset="0"/>
              </a:rPr>
              <a:t>) Utilizando as principais visualizações;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4069" y="1431236"/>
            <a:ext cx="115293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Existe um conjunto de visualizações que são comuns e seguramente estarão em seu dashboard.</a:t>
            </a:r>
          </a:p>
          <a:p>
            <a:endParaRPr lang="pt-BR" sz="2800" dirty="0">
              <a:solidFill>
                <a:srgbClr val="000000"/>
              </a:solidFill>
              <a:latin typeface="AvantGarde Md BT" panose="020B0602020202020204" pitchFamily="34" charset="0"/>
            </a:endParaRPr>
          </a:p>
          <a:p>
            <a:r>
              <a:rPr lang="pt-BR" sz="2800" dirty="0" smtClean="0">
                <a:solidFill>
                  <a:srgbClr val="000000"/>
                </a:solidFill>
                <a:latin typeface="AvantGarde Md BT" panose="020B0602020202020204" pitchFamily="34" charset="0"/>
              </a:rPr>
              <a:t>Veremos...</a:t>
            </a:r>
            <a:endParaRPr lang="pt-BR" sz="2800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7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9</a:t>
            </a:r>
            <a:r>
              <a:rPr lang="pt-BR" sz="3600" b="1" dirty="0">
                <a:latin typeface="AvantGarde Md BT" panose="020B0602020202020204" pitchFamily="34" charset="0"/>
              </a:rPr>
              <a:t>) Utilizando as principais visualizações;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308224" y="1036060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Gráficos </a:t>
            </a:r>
            <a:r>
              <a:rPr lang="pt-BR" sz="2000" b="1" dirty="0">
                <a:solidFill>
                  <a:srgbClr val="000000"/>
                </a:solidFill>
                <a:latin typeface="Segoe UI Condensed"/>
              </a:rPr>
              <a:t>de barras: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Utilizado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para observar um valor específico entre categorias diferentes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3" y="1036060"/>
            <a:ext cx="2939872" cy="15547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1" y="2850754"/>
            <a:ext cx="2940629" cy="158269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308224" y="2850754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Gráficos </a:t>
            </a:r>
            <a:r>
              <a:rPr lang="pt-BR" sz="2000" b="1" dirty="0">
                <a:solidFill>
                  <a:srgbClr val="000000"/>
                </a:solidFill>
                <a:latin typeface="Segoe UI Condensed"/>
              </a:rPr>
              <a:t>de </a:t>
            </a:r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linhas: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Enfatizam o formato geral de uma série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de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valores, geralmente ao longo do tempo.</a:t>
            </a:r>
            <a:endParaRPr lang="pt-BR" sz="2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1" y="4679308"/>
            <a:ext cx="2921682" cy="181847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308224" y="4665448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Gráficos </a:t>
            </a:r>
            <a:r>
              <a:rPr lang="pt-BR" sz="2000" b="1" dirty="0">
                <a:solidFill>
                  <a:srgbClr val="000000"/>
                </a:solidFill>
                <a:latin typeface="Segoe UI Condensed"/>
              </a:rPr>
              <a:t>de </a:t>
            </a:r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linhas: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Assemelha-se ao gráfico de linhas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,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porém com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a área entre o eixo e a linha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preenchida.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394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43270" y="1921564"/>
            <a:ext cx="930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26" name="Picture 2" descr="Excel Logo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5" y="2554583"/>
            <a:ext cx="1085350" cy="10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648904" y="1521454"/>
            <a:ext cx="49941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2000" u="sng" dirty="0" smtClean="0">
                <a:latin typeface="AvantGarde Md BT" panose="020B0602020202020204" pitchFamily="34" charset="0"/>
              </a:rPr>
              <a:t>Suplementos Power</a:t>
            </a:r>
          </a:p>
          <a:p>
            <a:pPr lvl="0">
              <a:lnSpc>
                <a:spcPct val="200000"/>
              </a:lnSpc>
            </a:pPr>
            <a:endParaRPr lang="pt-BR" b="1" u="sng" dirty="0">
              <a:latin typeface="AvantGarde Md BT" panose="020B0602020202020204" pitchFamily="34" charset="0"/>
            </a:endParaRPr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26823"/>
              </p:ext>
            </p:extLst>
          </p:nvPr>
        </p:nvGraphicFramePr>
        <p:xfrm>
          <a:off x="3445229" y="2297158"/>
          <a:ext cx="5437847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893"/>
                <a:gridCol w="3938954"/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+mj-lt"/>
                        </a:rPr>
                        <a:t>Power Query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+mj-lt"/>
                        </a:rPr>
                        <a:t>Integração e Transformação de dados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  <a:latin typeface="+mj-lt"/>
                        </a:rPr>
                        <a:t>Power Pivot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+mj-lt"/>
                        </a:rPr>
                        <a:t>Modelagem de dados tabular em memória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effectLst/>
                          <a:latin typeface="+mj-lt"/>
                        </a:rPr>
                        <a:t>Power View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+mj-lt"/>
                        </a:rPr>
                        <a:t>Visualização de dados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  <a:latin typeface="+mj-lt"/>
                        </a:rPr>
                        <a:t>Power </a:t>
                      </a:r>
                      <a:r>
                        <a:rPr lang="pt-BR" sz="1600" b="1" u="none" strike="noStrike" dirty="0" err="1">
                          <a:effectLst/>
                          <a:latin typeface="+mj-lt"/>
                        </a:rPr>
                        <a:t>Map</a:t>
                      </a:r>
                      <a:r>
                        <a:rPr lang="pt-BR" sz="1600" b="1" u="none" strike="noStrike" dirty="0">
                          <a:effectLst/>
                          <a:latin typeface="+mj-lt"/>
                        </a:rPr>
                        <a:t>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+mj-lt"/>
                        </a:rPr>
                        <a:t>Visualização de dados 3D </a:t>
                      </a:r>
                      <a:r>
                        <a:rPr lang="pt-BR" sz="1600" u="none" strike="noStrike" dirty="0" err="1">
                          <a:effectLst/>
                          <a:latin typeface="+mj-lt"/>
                        </a:rPr>
                        <a:t>Geo-espaciais</a:t>
                      </a:r>
                      <a:r>
                        <a:rPr lang="pt-BR" sz="1600" u="none" strike="noStrike" dirty="0">
                          <a:effectLst/>
                          <a:latin typeface="+mj-lt"/>
                        </a:rPr>
                        <a:t>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Seta para a direita listrada 8"/>
          <p:cNvSpPr/>
          <p:nvPr/>
        </p:nvSpPr>
        <p:spPr>
          <a:xfrm>
            <a:off x="1936235" y="2583787"/>
            <a:ext cx="1198071" cy="1026942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listrada 11"/>
          <p:cNvSpPr/>
          <p:nvPr/>
        </p:nvSpPr>
        <p:spPr>
          <a:xfrm>
            <a:off x="9087981" y="2554583"/>
            <a:ext cx="1198071" cy="1026942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530" y="2444059"/>
            <a:ext cx="1202920" cy="1306397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>
            <p:ph type="ctrTitle"/>
          </p:nvPr>
        </p:nvSpPr>
        <p:spPr>
          <a:xfrm>
            <a:off x="68406" y="0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1) Origem do Power BI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9</a:t>
            </a:r>
            <a:r>
              <a:rPr lang="pt-BR" sz="3600" b="1" dirty="0">
                <a:latin typeface="AvantGarde Md BT" panose="020B0602020202020204" pitchFamily="34" charset="0"/>
              </a:rPr>
              <a:t>) Utilizando as principais visualizações;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308224" y="1036060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Segoe UI Condensed"/>
              </a:rPr>
              <a:t>Gráficos de combinação: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Combina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um gráfico de colunas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e/ou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um gráfico de linhas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3308224" y="2850754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Gráficos </a:t>
            </a:r>
            <a:r>
              <a:rPr lang="pt-BR" sz="2000" b="1" dirty="0">
                <a:solidFill>
                  <a:srgbClr val="000000"/>
                </a:solidFill>
                <a:latin typeface="Segoe UI Condensed"/>
              </a:rPr>
              <a:t>de </a:t>
            </a:r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pizza/rosca: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Mostram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a relação das partes com um todo.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3308224" y="4665448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Segoe UI Condensed"/>
              </a:rPr>
              <a:t>Gráficos de medidor: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Exibe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o status atual no contexto de uma meta.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1" y="810496"/>
            <a:ext cx="2921682" cy="18669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1" y="2847288"/>
            <a:ext cx="1590741" cy="90307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311" y="2876563"/>
            <a:ext cx="1152403" cy="133827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62" y="4665449"/>
            <a:ext cx="2906150" cy="14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8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9</a:t>
            </a:r>
            <a:r>
              <a:rPr lang="pt-BR" sz="3600" b="1" dirty="0">
                <a:latin typeface="AvantGarde Md BT" panose="020B0602020202020204" pitchFamily="34" charset="0"/>
              </a:rPr>
              <a:t>) Utilizando as principais visualizações;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308224" y="1036060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Cartões (valor único / linha múltipla):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Apresentação textual de um determinado valor com sua respectiva categoria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3308224" y="2850435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Tabelas: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Para comparações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quantitativas entre itens em que há várias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categorias.</a:t>
            </a:r>
            <a:endParaRPr lang="pt-BR" sz="2000" dirty="0"/>
          </a:p>
        </p:txBody>
      </p:sp>
      <p:grpSp>
        <p:nvGrpSpPr>
          <p:cNvPr id="9" name="Grupo 8"/>
          <p:cNvGrpSpPr/>
          <p:nvPr/>
        </p:nvGrpSpPr>
        <p:grpSpPr>
          <a:xfrm>
            <a:off x="232062" y="974050"/>
            <a:ext cx="2846487" cy="1539791"/>
            <a:chOff x="232061" y="2833429"/>
            <a:chExt cx="2846487" cy="153979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061" y="2833429"/>
              <a:ext cx="1352550" cy="990600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2902" y="3473056"/>
              <a:ext cx="1385646" cy="900164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2" y="2850435"/>
            <a:ext cx="2988861" cy="133208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78" y="4518900"/>
            <a:ext cx="2977258" cy="129880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308224" y="4518900"/>
            <a:ext cx="7539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Matriz: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Uma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tabela dá suporte a duas dimensões, mas uma matriz facilita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a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exibição dos dados entre várias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dimensões, inclusive agregando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automaticamente os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dados.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67172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9</a:t>
            </a:r>
            <a:r>
              <a:rPr lang="pt-BR" sz="3600" b="1" dirty="0">
                <a:latin typeface="AvantGarde Md BT" panose="020B0602020202020204" pitchFamily="34" charset="0"/>
              </a:rPr>
              <a:t>) Utilizando as principais visualizações;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308224" y="1036060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Cartões (valor único / linha múltipla):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Apresentação textual de um determinado valor com sua respectiva categoria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3308224" y="2850435"/>
            <a:ext cx="753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Tabelas: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Para comparações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quantitativas entre itens em que há várias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categorias.</a:t>
            </a:r>
            <a:endParaRPr lang="pt-BR" sz="2000" dirty="0"/>
          </a:p>
        </p:txBody>
      </p:sp>
      <p:grpSp>
        <p:nvGrpSpPr>
          <p:cNvPr id="9" name="Grupo 8"/>
          <p:cNvGrpSpPr/>
          <p:nvPr/>
        </p:nvGrpSpPr>
        <p:grpSpPr>
          <a:xfrm>
            <a:off x="232062" y="974050"/>
            <a:ext cx="2846487" cy="1539791"/>
            <a:chOff x="232061" y="2833429"/>
            <a:chExt cx="2846487" cy="153979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061" y="2833429"/>
              <a:ext cx="1352550" cy="990600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2902" y="3473056"/>
              <a:ext cx="1385646" cy="900164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2" y="2850435"/>
            <a:ext cx="2988861" cy="133208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78" y="4518900"/>
            <a:ext cx="2977258" cy="129880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308224" y="4518900"/>
            <a:ext cx="7539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Matriz: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Uma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tabela dá suporte a duas dimensões, mas uma matriz facilita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a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exibição dos dados entre várias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dimensões, inclusive agregando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automaticamente os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dados.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09948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9</a:t>
            </a:r>
            <a:r>
              <a:rPr lang="pt-BR" sz="3600" b="1" dirty="0">
                <a:latin typeface="AvantGarde Md BT" panose="020B0602020202020204" pitchFamily="34" charset="0"/>
              </a:rPr>
              <a:t>) Utilizando as principais visualizações;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2" y="1036060"/>
            <a:ext cx="2819400" cy="16383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73" y="2865044"/>
            <a:ext cx="1589284" cy="162969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525078" y="996209"/>
            <a:ext cx="7539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Mapa Básico: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Segoe UI Condensed"/>
              </a:rPr>
              <a:t>Usados para associar informações categóricas e quantitativas a locais 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espaciais. Quanto maior o círculo, maior o valor.</a:t>
            </a:r>
            <a:endParaRPr lang="pt-BR" sz="2000" dirty="0"/>
          </a:p>
        </p:txBody>
      </p:sp>
      <p:sp>
        <p:nvSpPr>
          <p:cNvPr id="17" name="Retângulo 16"/>
          <p:cNvSpPr/>
          <p:nvPr/>
        </p:nvSpPr>
        <p:spPr>
          <a:xfrm>
            <a:off x="3525078" y="2933994"/>
            <a:ext cx="7539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Mapa </a:t>
            </a:r>
            <a:r>
              <a:rPr lang="pt-BR" sz="2000" b="1" dirty="0" err="1" smtClean="0">
                <a:solidFill>
                  <a:srgbClr val="000000"/>
                </a:solidFill>
                <a:latin typeface="Segoe UI Condensed"/>
              </a:rPr>
              <a:t>Coroplético</a:t>
            </a:r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A cor mais intensa possui o maior valor.</a:t>
            </a:r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65" y="4913658"/>
            <a:ext cx="1409700" cy="169545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3525078" y="4913658"/>
            <a:ext cx="7539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Segoe UI Condensed"/>
              </a:rPr>
              <a:t>Segmentação: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 O bom  e velho filtro.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40305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12059478" cy="982878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9</a:t>
            </a:r>
            <a:r>
              <a:rPr lang="pt-BR" sz="3600" b="1" dirty="0">
                <a:latin typeface="AvantGarde Md BT" panose="020B0602020202020204" pitchFamily="34" charset="0"/>
              </a:rPr>
              <a:t>) </a:t>
            </a:r>
            <a:r>
              <a:rPr lang="pt-BR" sz="3200" b="1" dirty="0" smtClean="0">
                <a:latin typeface="AvantGarde Md BT" panose="020B0602020202020204" pitchFamily="34" charset="0"/>
              </a:rPr>
              <a:t>Guia de como, quando e onde utilizar as visualizações</a:t>
            </a:r>
            <a:r>
              <a:rPr lang="pt-BR" sz="3200" b="1" dirty="0">
                <a:latin typeface="AvantGarde Md BT" panose="020B0602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700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216"/>
            <a:ext cx="12059478" cy="87686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10) </a:t>
            </a:r>
            <a:r>
              <a:rPr lang="pt-BR" sz="3200" b="1" dirty="0">
                <a:latin typeface="AvantGarde Md BT" panose="020B0602020202020204" pitchFamily="34" charset="0"/>
              </a:rPr>
              <a:t>Modificando as cores em </a:t>
            </a:r>
            <a:r>
              <a:rPr lang="pt-BR" sz="3200" b="1" dirty="0" smtClean="0">
                <a:latin typeface="AvantGarde Md BT" panose="020B0602020202020204" pitchFamily="34" charset="0"/>
              </a:rPr>
              <a:t>gráficos;</a:t>
            </a:r>
            <a:endParaRPr lang="pt-BR" sz="3200" b="1" dirty="0">
              <a:latin typeface="AvantGarde Md BT" panose="020B06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9" y="874644"/>
            <a:ext cx="5553075" cy="29622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43339" y="4046526"/>
            <a:ext cx="1049572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Selecione o objeto gráfico;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Clique no pincel (barra lateral direita “</a:t>
            </a:r>
            <a:r>
              <a:rPr lang="pt-BR" sz="2000" i="1" dirty="0" smtClean="0">
                <a:solidFill>
                  <a:srgbClr val="000000"/>
                </a:solidFill>
                <a:latin typeface="Segoe UI Condensed"/>
              </a:rPr>
              <a:t>Visualizações”</a:t>
            </a: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Clique em Cores dos dados;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Modifique a cor única ou selecione para alterar as cores de todas as categorias;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56" y="1084251"/>
            <a:ext cx="1895475" cy="27319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0" y="1117531"/>
            <a:ext cx="2400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39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216"/>
            <a:ext cx="12059478" cy="87686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11) </a:t>
            </a:r>
            <a:r>
              <a:rPr lang="pt-BR" sz="3200" b="1" dirty="0">
                <a:latin typeface="AvantGarde Md BT" panose="020B0602020202020204" pitchFamily="34" charset="0"/>
              </a:rPr>
              <a:t>Duplicando uma página do relatório;</a:t>
            </a:r>
          </a:p>
        </p:txBody>
      </p:sp>
      <p:sp>
        <p:nvSpPr>
          <p:cNvPr id="7" name="Retângulo 6"/>
          <p:cNvSpPr/>
          <p:nvPr/>
        </p:nvSpPr>
        <p:spPr>
          <a:xfrm>
            <a:off x="715617" y="996209"/>
            <a:ext cx="110788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Duplicar um painel já criado nos polpa bastante tempo no desenvolvimento do dashboard.</a:t>
            </a:r>
            <a:endParaRPr lang="pt-BR" sz="2000" dirty="0" smtClean="0"/>
          </a:p>
          <a:p>
            <a:endParaRPr lang="pt-BR" sz="2000" dirty="0">
              <a:solidFill>
                <a:srgbClr val="000000"/>
              </a:solidFill>
              <a:latin typeface="Segoe UI Condensed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Segoe UI Condensed"/>
              </a:rPr>
              <a:t>Para isso, clique com o botão direto no painel desejado e selecione a opção “Página Duplicada”	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84"/>
          <a:stretch/>
        </p:blipFill>
        <p:spPr>
          <a:xfrm>
            <a:off x="715617" y="2703444"/>
            <a:ext cx="4744279" cy="29817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37" y="2703444"/>
            <a:ext cx="34385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76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216"/>
            <a:ext cx="12059478" cy="87686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12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200" b="1" dirty="0">
                <a:latin typeface="AvantGarde Md BT" panose="020B0602020202020204" pitchFamily="34" charset="0"/>
              </a:rPr>
              <a:t>Indicadores ou bookmarks ou filtros pré-programados;</a:t>
            </a:r>
            <a:endParaRPr lang="pt-BR" sz="3200" b="1" dirty="0">
              <a:latin typeface="AvantGarde Md BT" panose="020B0602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2035" y="874645"/>
            <a:ext cx="1158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Os </a:t>
            </a:r>
            <a:r>
              <a:rPr lang="pt-BR" sz="2000" b="1" dirty="0"/>
              <a:t>indicadores</a:t>
            </a:r>
            <a:r>
              <a:rPr lang="pt-BR" sz="2000" dirty="0"/>
              <a:t> no Power BI ajudam você a capturar a exibição de uma página de relatório atualmente configurada, incluindo a filtragem e o estado dos visuais e, posteriormente, voltar a esse estado, apenas selecionando esse indicador salvo.</a:t>
            </a:r>
            <a:endParaRPr lang="pt-BR" sz="2000" dirty="0" smtClean="0">
              <a:solidFill>
                <a:srgbClr val="000000"/>
              </a:solidFill>
              <a:latin typeface="Segoe UI Condensed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4" y="2213113"/>
            <a:ext cx="6133513" cy="42106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195929" y="2213113"/>
            <a:ext cx="43334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/>
              <a:t>Os </a:t>
            </a:r>
            <a:r>
              <a:rPr lang="pt-BR" sz="2000" b="1" dirty="0"/>
              <a:t>indicadores</a:t>
            </a:r>
            <a:r>
              <a:rPr lang="pt-BR" sz="2000" dirty="0"/>
              <a:t> </a:t>
            </a:r>
            <a:r>
              <a:rPr lang="pt-BR" sz="2000" dirty="0" smtClean="0"/>
              <a:t>salvam o estado atual do painel, ou seja, todos os filtros e interações que você realizou são salvos para acesso posterior.</a:t>
            </a:r>
            <a:endParaRPr lang="pt-BR" sz="2000" dirty="0" smtClean="0">
              <a:solidFill>
                <a:srgbClr val="000000"/>
              </a:solidFill>
              <a:latin typeface="Segoe U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3142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216"/>
            <a:ext cx="12059478" cy="87686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12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200" b="1" dirty="0">
                <a:latin typeface="AvantGarde Md BT" panose="020B0602020202020204" pitchFamily="34" charset="0"/>
              </a:rPr>
              <a:t>Indicadores ou bookmarks ou filtros pré-programados;</a:t>
            </a:r>
            <a:endParaRPr lang="pt-BR" sz="3200" b="1" dirty="0">
              <a:latin typeface="AvantGarde Md BT" panose="020B0602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54" y="2431566"/>
            <a:ext cx="6105355" cy="3598173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19097" y="839689"/>
            <a:ext cx="10869319" cy="1025394"/>
            <a:chOff x="819097" y="839689"/>
            <a:chExt cx="10869319" cy="1025394"/>
          </a:xfrm>
        </p:grpSpPr>
        <p:sp>
          <p:nvSpPr>
            <p:cNvPr id="4" name="Retângulo 3"/>
            <p:cNvSpPr/>
            <p:nvPr/>
          </p:nvSpPr>
          <p:spPr>
            <a:xfrm>
              <a:off x="819098" y="839689"/>
              <a:ext cx="25512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b="1" dirty="0">
                  <a:solidFill>
                    <a:srgbClr val="000000"/>
                  </a:solidFill>
                  <a:latin typeface="Segoe UI" panose="020B0502040204020203" pitchFamily="34" charset="0"/>
                </a:rPr>
                <a:t>Usando indicadores</a:t>
              </a:r>
              <a:endPara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9097" y="1218752"/>
              <a:ext cx="108693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  <a:latin typeface="Segoe UI" panose="020B0502040204020203" pitchFamily="34" charset="0"/>
                </a:rPr>
                <a:t>Para usar indicadores, selecione a faixa de opções </a:t>
              </a:r>
              <a:r>
                <a:rPr lang="pt-BR" b="1" dirty="0">
                  <a:solidFill>
                    <a:srgbClr val="000000"/>
                  </a:solidFill>
                  <a:latin typeface="Segoe UI" panose="020B0502040204020203" pitchFamily="34" charset="0"/>
                </a:rPr>
                <a:t>Exibição</a:t>
              </a:r>
              <a:r>
                <a:rPr lang="pt-BR" dirty="0">
                  <a:solidFill>
                    <a:srgbClr val="000000"/>
                  </a:solidFill>
                  <a:latin typeface="Segoe UI" panose="020B0502040204020203" pitchFamily="34" charset="0"/>
                </a:rPr>
                <a:t> e, em seguida, selecione a caixa do </a:t>
              </a:r>
              <a:r>
                <a:rPr lang="pt-BR" b="1" dirty="0">
                  <a:solidFill>
                    <a:srgbClr val="000000"/>
                  </a:solidFill>
                  <a:latin typeface="Segoe UI" panose="020B0502040204020203" pitchFamily="34" charset="0"/>
                </a:rPr>
                <a:t>Painel Indicadores</a:t>
              </a:r>
              <a:r>
                <a:rPr lang="pt-BR" dirty="0">
                  <a:solidFill>
                    <a:srgbClr val="000000"/>
                  </a:solidFill>
                  <a:latin typeface="Segoe UI" panose="020B0502040204020203" pitchFamily="34" charset="0"/>
                </a:rPr>
                <a:t>.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750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216"/>
            <a:ext cx="12059478" cy="87686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12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200" b="1" dirty="0">
                <a:latin typeface="AvantGarde Md BT" panose="020B0602020202020204" pitchFamily="34" charset="0"/>
              </a:rPr>
              <a:t>Indicadores ou bookmarks ou filtros pré-programados;</a:t>
            </a:r>
            <a:endParaRPr lang="pt-BR" sz="3200" b="1" dirty="0">
              <a:latin typeface="AvantGarde Md BT" panose="020B06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58" y="1213367"/>
            <a:ext cx="4803084" cy="390871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44556" y="1213367"/>
            <a:ext cx="43997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O </a:t>
            </a:r>
            <a:r>
              <a:rPr lang="pt-BR" b="1" dirty="0">
                <a:solidFill>
                  <a:srgbClr val="000000"/>
                </a:solidFill>
                <a:latin typeface="Segoe UI" panose="020B0502040204020203" pitchFamily="34" charset="0"/>
              </a:rPr>
              <a:t>Power </a:t>
            </a:r>
            <a:r>
              <a:rPr lang="pt-BR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BI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 cria um indicador e concede a ele um nome genérico. Você pode facilmente </a:t>
            </a:r>
            <a:r>
              <a:rPr lang="pt-BR" i="1" dirty="0">
                <a:solidFill>
                  <a:srgbClr val="000000"/>
                </a:solidFill>
                <a:latin typeface="Segoe UI" panose="020B0502040204020203" pitchFamily="34" charset="0"/>
              </a:rPr>
              <a:t>renomear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pt-BR" i="1" dirty="0">
                <a:solidFill>
                  <a:srgbClr val="000000"/>
                </a:solidFill>
                <a:latin typeface="Segoe UI" panose="020B0502040204020203" pitchFamily="34" charset="0"/>
              </a:rPr>
              <a:t>excluir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 ou </a:t>
            </a:r>
            <a:r>
              <a:rPr lang="pt-BR" i="1" dirty="0">
                <a:solidFill>
                  <a:srgbClr val="000000"/>
                </a:solidFill>
                <a:latin typeface="Segoe UI" panose="020B0502040204020203" pitchFamily="34" charset="0"/>
              </a:rPr>
              <a:t>atualizar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 um indicador selecionando as reticências ao lado do nome do indicador e, em seguida, selecionar uma ação no menu que é exibido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É possível conceder a uma imagem ou objeto do tipo botão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10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2) Painel X Dashboard X Relatório</a:t>
            </a:r>
            <a:endParaRPr lang="pt-BR" sz="3600" b="1" dirty="0">
              <a:latin typeface="AvantGarde Md BT" panose="020B06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2278" y="978820"/>
            <a:ext cx="11847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vantGarde Md BT" panose="020B0602020202020204" pitchFamily="34" charset="0"/>
              </a:rPr>
              <a:t>Entre painel e dashboard a diferença é mínima e apenas conceitual;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vantGarde Md BT" panose="020B0602020202020204" pitchFamily="34" charset="0"/>
              </a:rPr>
              <a:t>O painel refere-se à uma página apenas, enquanto o conjunto de painéis é denominado dashboard;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vantGarde Md BT" panose="020B0602020202020204" pitchFamily="34" charset="0"/>
              </a:rPr>
              <a:t>Um relatório </a:t>
            </a:r>
            <a:r>
              <a:rPr lang="pt-BR" dirty="0">
                <a:latin typeface="AvantGarde Md BT" panose="020B0602020202020204" pitchFamily="34" charset="0"/>
              </a:rPr>
              <a:t>é a apresentação de </a:t>
            </a:r>
            <a:r>
              <a:rPr lang="pt-BR" dirty="0" smtClean="0">
                <a:latin typeface="AvantGarde Md BT" panose="020B0602020202020204" pitchFamily="34" charset="0"/>
              </a:rPr>
              <a:t>dados, geralmente, em tabelas/matrizes e que não permitam interação visual;</a:t>
            </a:r>
            <a:endParaRPr lang="pt-BR" dirty="0">
              <a:latin typeface="AvantGarde Md BT" panose="020B0602020202020204" pitchFamily="34" charset="0"/>
            </a:endParaRPr>
          </a:p>
          <a:p>
            <a:endParaRPr lang="pt-BR" dirty="0"/>
          </a:p>
        </p:txBody>
      </p:sp>
      <p:pic>
        <p:nvPicPr>
          <p:cNvPr id="2050" name="Picture 2" descr="Resultado de imagem para diferenÃ§a entre painel e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8" y="3965131"/>
            <a:ext cx="2270697" cy="17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3704013" y="3486670"/>
            <a:ext cx="3597935" cy="2531121"/>
            <a:chOff x="3611248" y="3235429"/>
            <a:chExt cx="3147361" cy="2071755"/>
          </a:xfrm>
        </p:grpSpPr>
        <p:pic>
          <p:nvPicPr>
            <p:cNvPr id="8" name="Picture 2" descr="Resultado de imagem para diferenÃ§a entre painel e dashboar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248" y="3235429"/>
              <a:ext cx="1923449" cy="1442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Resultado de imagem para diferenÃ§a entre painel e dash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848" y="3660419"/>
              <a:ext cx="1925268" cy="132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esultado de imagem para diferenÃ§a entre painel e dash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5747" y="3952970"/>
              <a:ext cx="2172862" cy="1354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Resultado de imagem para relatorio reporting servic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4577" y="4066300"/>
            <a:ext cx="3959127" cy="15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9014540" y="6017789"/>
            <a:ext cx="1939999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pt-BR" b="1" dirty="0" smtClean="0">
                <a:latin typeface="AvantGarde Md BT" panose="020B0602020202020204" pitchFamily="34" charset="0"/>
              </a:rPr>
              <a:t>Relatório</a:t>
            </a:r>
            <a:endParaRPr lang="pt-BR" b="1" dirty="0">
              <a:latin typeface="AvantGarde Md BT" panose="020B0602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63864" y="6017789"/>
            <a:ext cx="1569458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pt-BR" b="1" dirty="0" smtClean="0">
                <a:latin typeface="AvantGarde Md BT" panose="020B0602020202020204" pitchFamily="34" charset="0"/>
              </a:rPr>
              <a:t>Dashboard</a:t>
            </a:r>
            <a:endParaRPr lang="pt-BR" b="1" dirty="0">
              <a:latin typeface="AvantGarde Md BT" panose="020B0602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05037" y="6057192"/>
            <a:ext cx="938958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pt-BR" b="1" dirty="0" smtClean="0">
                <a:latin typeface="AvantGarde Md BT" panose="020B0602020202020204" pitchFamily="34" charset="0"/>
              </a:rPr>
              <a:t>Painel</a:t>
            </a:r>
            <a:endParaRPr lang="pt-BR" b="1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216"/>
            <a:ext cx="12059478" cy="87686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12</a:t>
            </a:r>
            <a:r>
              <a:rPr lang="pt-BR" sz="3600" b="1" dirty="0" smtClean="0">
                <a:latin typeface="AvantGarde Md BT" panose="020B0602020202020204" pitchFamily="34" charset="0"/>
              </a:rPr>
              <a:t>) </a:t>
            </a:r>
            <a:r>
              <a:rPr lang="pt-BR" sz="3200" b="1" dirty="0">
                <a:latin typeface="AvantGarde Md BT" panose="020B0602020202020204" pitchFamily="34" charset="0"/>
              </a:rPr>
              <a:t>Indicadores ou bookmarks ou filtros pré-programados;</a:t>
            </a:r>
            <a:endParaRPr lang="pt-BR" sz="3200" b="1" dirty="0">
              <a:latin typeface="AvantGarde Md BT" panose="020B0602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10817" y="1345888"/>
            <a:ext cx="4399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É possível conceder a uma imagem ou objeto do tipo botão uma “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Ação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” e com isso transformá-los em um atalho para o indicador programado.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809" y="999089"/>
            <a:ext cx="30194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7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216"/>
            <a:ext cx="12059478" cy="87686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13</a:t>
            </a:r>
            <a:r>
              <a:rPr lang="pt-BR" sz="3600" b="1" dirty="0" smtClean="0">
                <a:latin typeface="AvantGarde Md BT" panose="020B0602020202020204" pitchFamily="34" charset="0"/>
              </a:rPr>
              <a:t>) M</a:t>
            </a:r>
            <a:r>
              <a:rPr lang="pt-BR" sz="3200" b="1" dirty="0" smtClean="0">
                <a:latin typeface="AvantGarde Md BT" panose="020B0602020202020204" pitchFamily="34" charset="0"/>
              </a:rPr>
              <a:t>odelo </a:t>
            </a:r>
            <a:r>
              <a:rPr lang="pt-BR" sz="3200" b="1" dirty="0">
                <a:latin typeface="AvantGarde Md BT" panose="020B0602020202020204" pitchFamily="34" charset="0"/>
              </a:rPr>
              <a:t>visual padrão;</a:t>
            </a:r>
            <a:endParaRPr lang="pt-BR" sz="3200" b="1" dirty="0">
              <a:latin typeface="AvantGarde Md BT" panose="020B06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4555" y="874644"/>
            <a:ext cx="11595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Um modelo visual padrão otimiza o tempo de desenvolvimento de um dashboard, pois todo esquema de cores, logotipos e imagens padrão já são carregadas, poupando tempo de carga e ajustes.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44555" y="2213169"/>
            <a:ext cx="368410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Após padronizar seu painel, exporte utilizando o menu: 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Arquivo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&gt; 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Exportar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&gt; 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Modelo do Power BI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Na sequência, escolha um diretório e salve seu modelo.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377" y="1934403"/>
            <a:ext cx="60769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0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216"/>
            <a:ext cx="12059478" cy="876860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 smtClean="0">
                <a:latin typeface="AvantGarde Md BT" panose="020B0602020202020204" pitchFamily="34" charset="0"/>
              </a:rPr>
              <a:t>13</a:t>
            </a:r>
            <a:r>
              <a:rPr lang="pt-BR" sz="3600" b="1" dirty="0" smtClean="0">
                <a:latin typeface="AvantGarde Md BT" panose="020B0602020202020204" pitchFamily="34" charset="0"/>
              </a:rPr>
              <a:t>) M</a:t>
            </a:r>
            <a:r>
              <a:rPr lang="pt-BR" sz="3200" b="1" dirty="0" smtClean="0">
                <a:latin typeface="AvantGarde Md BT" panose="020B0602020202020204" pitchFamily="34" charset="0"/>
              </a:rPr>
              <a:t>odelo </a:t>
            </a:r>
            <a:r>
              <a:rPr lang="pt-BR" sz="3200" b="1" dirty="0">
                <a:latin typeface="AvantGarde Md BT" panose="020B0602020202020204" pitchFamily="34" charset="0"/>
              </a:rPr>
              <a:t>visual padrão;</a:t>
            </a:r>
            <a:endParaRPr lang="pt-BR" sz="3200" b="1" dirty="0">
              <a:latin typeface="AvantGarde Md BT" panose="020B06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31303" y="874644"/>
            <a:ext cx="368410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Para abrir um modelo previamente criado vá em:  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Arquivo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&gt; 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Importar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&gt; 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Modelo do Power BI</a:t>
            </a:r>
            <a:endParaRPr lang="pt-BR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09" y="1638948"/>
            <a:ext cx="7025117" cy="360891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31303" y="2524540"/>
            <a:ext cx="3684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É possível abrir um modelo criado clicando em 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Arquivo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&gt; </a:t>
            </a:r>
            <a:r>
              <a:rPr lang="pt-BR" b="1" i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Abrir</a:t>
            </a:r>
            <a:r>
              <a:rPr lang="pt-BR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e escolher um arquivo com a extensão </a:t>
            </a:r>
            <a:r>
              <a:rPr lang="pt-BR" b="1" i="1" dirty="0" smtClean="0">
                <a:solidFill>
                  <a:srgbClr val="FF0000"/>
                </a:solidFill>
                <a:latin typeface="Segoe UI" panose="020B0502040204020203" pitchFamily="34" charset="0"/>
              </a:rPr>
              <a:t>.</a:t>
            </a:r>
            <a:r>
              <a:rPr lang="pt-BR" b="1" i="1" dirty="0" err="1" smtClean="0">
                <a:solidFill>
                  <a:srgbClr val="FF0000"/>
                </a:solidFill>
                <a:latin typeface="Segoe UI" panose="020B0502040204020203" pitchFamily="34" charset="0"/>
              </a:rPr>
              <a:t>pbit</a:t>
            </a:r>
            <a:endParaRPr lang="pt-B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37" y="845376"/>
            <a:ext cx="11147561" cy="58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" y="1632449"/>
            <a:ext cx="11454361" cy="99858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1547" y="570542"/>
            <a:ext cx="10641495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u="sng" dirty="0" smtClean="0">
                <a:latin typeface="AvantGarde Md BT" panose="020B0602020202020204" pitchFamily="34" charset="0"/>
              </a:rPr>
              <a:t>Menu superior ou Faixa de Opções</a:t>
            </a:r>
            <a:endParaRPr lang="pt-BR" u="sng" dirty="0">
              <a:latin typeface="AvantGarde Md BT" panose="020B0602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6" y="3691457"/>
            <a:ext cx="6629400" cy="11620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91546" y="2568275"/>
            <a:ext cx="1064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Página Inicial</a:t>
            </a:r>
            <a:r>
              <a:rPr lang="pt-BR" dirty="0" smtClean="0">
                <a:latin typeface="AvantGarde Md BT" panose="020B0602020202020204" pitchFamily="34" charset="0"/>
              </a:rPr>
              <a:t>: Controle Geral sobre o painel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1545" y="4947040"/>
            <a:ext cx="1064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Exibição</a:t>
            </a:r>
            <a:r>
              <a:rPr lang="pt-BR" dirty="0" smtClean="0">
                <a:latin typeface="AvantGarde Md BT" panose="020B0602020202020204" pitchFamily="34" charset="0"/>
              </a:rPr>
              <a:t>: Alternar entre os estados visível e invisível as outras opções de edição do painel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1547" y="567080"/>
            <a:ext cx="10641495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AvantGarde Md BT" panose="020B0602020202020204" pitchFamily="34" charset="0"/>
              </a:rPr>
              <a:t>Menu superior ou Faixa de Opções</a:t>
            </a:r>
            <a:endParaRPr lang="pt-BR" dirty="0">
              <a:latin typeface="AvantGarde Md BT" panose="020B0602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" y="1348412"/>
            <a:ext cx="10487025" cy="11239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6" y="3657098"/>
            <a:ext cx="5495925" cy="10763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91546" y="2568275"/>
            <a:ext cx="1110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Modelagem</a:t>
            </a:r>
            <a:r>
              <a:rPr lang="pt-BR" dirty="0" smtClean="0">
                <a:latin typeface="AvantGarde Md BT" panose="020B0602020202020204" pitchFamily="34" charset="0"/>
              </a:rPr>
              <a:t>: Manipular os dados (editar os tipos dos dados, criar medidas ou colunas personalizadas;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34809" y="4852749"/>
            <a:ext cx="11105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Formato</a:t>
            </a:r>
            <a:r>
              <a:rPr lang="pt-BR" dirty="0" smtClean="0">
                <a:latin typeface="AvantGarde Md BT" panose="020B0602020202020204" pitchFamily="34" charset="0"/>
              </a:rPr>
              <a:t>: Este menu só é habilitado quando for selecionado algum visual no painel, agilizando o desenvolvimento do design;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1547" y="567080"/>
            <a:ext cx="10641495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AvantGarde Md BT" panose="020B0602020202020204" pitchFamily="34" charset="0"/>
              </a:rPr>
              <a:t>Menu lateral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38371" y="1129413"/>
            <a:ext cx="335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Campos</a:t>
            </a:r>
            <a:r>
              <a:rPr lang="pt-BR" dirty="0" smtClean="0">
                <a:latin typeface="AvantGarde Md BT" panose="020B0602020202020204" pitchFamily="34" charset="0"/>
              </a:rPr>
              <a:t>: Todas as entidades carregadas em sua modelagem;</a:t>
            </a:r>
            <a:endParaRPr lang="pt-BR" dirty="0">
              <a:latin typeface="AvantGarde Md BT" panose="020B06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6" y="1348412"/>
            <a:ext cx="1704975" cy="4105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8" y="1129413"/>
            <a:ext cx="1724025" cy="55340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279374" y="1043850"/>
            <a:ext cx="3869635" cy="16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Visualizações</a:t>
            </a:r>
            <a:r>
              <a:rPr lang="pt-BR" dirty="0" smtClean="0">
                <a:latin typeface="AvantGarde Md BT" panose="020B0602020202020204" pitchFamily="34" charset="0"/>
              </a:rPr>
              <a:t>: Todos os visuais (gráficos) disponíveis para inclusão no painel;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3827" y="2981739"/>
            <a:ext cx="437322" cy="437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901149" y="2822243"/>
            <a:ext cx="1683646" cy="159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95" y="2824286"/>
            <a:ext cx="922059" cy="894118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3504576" y="2684129"/>
            <a:ext cx="30552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400" b="1" dirty="0" smtClean="0">
                <a:solidFill>
                  <a:srgbClr val="FF0000"/>
                </a:solidFill>
                <a:latin typeface="+mj-lt"/>
              </a:rPr>
              <a:t>Dados</a:t>
            </a:r>
            <a:r>
              <a:rPr lang="pt-BR" sz="1400" dirty="0" smtClean="0">
                <a:latin typeface="+mj-lt"/>
              </a:rPr>
              <a:t>: Qualquer interação com os dados do seu gráfico é controlada por este botão (motor)</a:t>
            </a:r>
            <a:endParaRPr lang="pt-BR" sz="1400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941528" y="3033863"/>
            <a:ext cx="396943" cy="3719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>
            <a:off x="1305650" y="3397883"/>
            <a:ext cx="1279145" cy="13449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914" y="4595202"/>
            <a:ext cx="903219" cy="777772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3523409" y="4509788"/>
            <a:ext cx="3055247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400" b="1" dirty="0" smtClean="0">
                <a:solidFill>
                  <a:srgbClr val="FF0000"/>
                </a:solidFill>
                <a:latin typeface="+mj-lt"/>
              </a:rPr>
              <a:t>Formato</a:t>
            </a:r>
            <a:r>
              <a:rPr lang="pt-BR" sz="1400" dirty="0" smtClean="0">
                <a:latin typeface="+mj-lt"/>
              </a:rPr>
              <a:t>: Formatação visual do gráfico selecionado (carenagem ou lataria)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90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67000"/>
                <a:alpha val="70000"/>
              </a:schemeClr>
            </a:gs>
            <a:gs pos="48000">
              <a:schemeClr val="accent1">
                <a:lumMod val="97000"/>
                <a:lumOff val="3000"/>
                <a:alpha val="25000"/>
              </a:schemeClr>
            </a:gs>
            <a:gs pos="100000">
              <a:schemeClr val="accent1">
                <a:lumMod val="60000"/>
                <a:lumOff val="40000"/>
                <a:alpha val="2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4044"/>
            <a:ext cx="8574622" cy="781332"/>
          </a:xfrm>
        </p:spPr>
        <p:txBody>
          <a:bodyPr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pt-BR" sz="3600" b="1" dirty="0">
                <a:latin typeface="AvantGarde Md BT" panose="020B0602020202020204" pitchFamily="34" charset="0"/>
              </a:rPr>
              <a:t>3) Menus e opções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1547" y="567080"/>
            <a:ext cx="10641495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dirty="0" smtClean="0">
                <a:latin typeface="AvantGarde Md BT" panose="020B0602020202020204" pitchFamily="34" charset="0"/>
              </a:rPr>
              <a:t>Menu lateral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325218" y="1309283"/>
            <a:ext cx="561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Relatório</a:t>
            </a:r>
            <a:r>
              <a:rPr lang="pt-BR" dirty="0" smtClean="0">
                <a:latin typeface="AvantGarde Md BT" panose="020B0602020202020204" pitchFamily="34" charset="0"/>
              </a:rPr>
              <a:t>: Composição gráfica do painel;</a:t>
            </a:r>
            <a:endParaRPr lang="pt-BR" dirty="0">
              <a:latin typeface="AvantGarde Md BT" panose="020B0602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547" y="1197976"/>
            <a:ext cx="834888" cy="88261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547" y="4094921"/>
            <a:ext cx="834888" cy="78187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t="10915" b="14392"/>
          <a:stretch/>
        </p:blipFill>
        <p:spPr>
          <a:xfrm>
            <a:off x="291547" y="2544416"/>
            <a:ext cx="834888" cy="768627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325218" y="2524859"/>
            <a:ext cx="687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Dados</a:t>
            </a:r>
            <a:r>
              <a:rPr lang="pt-BR" dirty="0" smtClean="0">
                <a:latin typeface="AvantGarde Md BT" panose="020B0602020202020204" pitchFamily="34" charset="0"/>
              </a:rPr>
              <a:t>: Composição tabular do dados presentes no relatório;</a:t>
            </a:r>
            <a:endParaRPr lang="pt-BR" dirty="0">
              <a:latin typeface="AvantGarde Md BT" panose="020B06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25218" y="4094921"/>
            <a:ext cx="950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b="1" dirty="0" smtClean="0">
                <a:solidFill>
                  <a:srgbClr val="FF0000"/>
                </a:solidFill>
                <a:latin typeface="AvantGarde Md BT" panose="020B0602020202020204" pitchFamily="34" charset="0"/>
              </a:rPr>
              <a:t>Relacionamento</a:t>
            </a:r>
            <a:r>
              <a:rPr lang="pt-BR" dirty="0" smtClean="0">
                <a:latin typeface="AvantGarde Md BT" panose="020B0602020202020204" pitchFamily="34" charset="0"/>
              </a:rPr>
              <a:t>: Apresentação visual dos relacionamentos (</a:t>
            </a:r>
            <a:r>
              <a:rPr lang="pt-BR" dirty="0" err="1" smtClean="0">
                <a:latin typeface="AvantGarde Md BT" panose="020B0602020202020204" pitchFamily="34" charset="0"/>
              </a:rPr>
              <a:t>join</a:t>
            </a:r>
            <a:r>
              <a:rPr lang="pt-BR" dirty="0" smtClean="0">
                <a:latin typeface="AvantGarde Md BT" panose="020B0602020202020204" pitchFamily="34" charset="0"/>
              </a:rPr>
              <a:t> entre as tabelas)</a:t>
            </a:r>
            <a:endParaRPr lang="pt-BR" dirty="0">
              <a:latin typeface="AvantGarde Md BT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2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ersonalizada 6">
      <a:dk1>
        <a:sysClr val="windowText" lastClr="000000"/>
      </a:dk1>
      <a:lt1>
        <a:srgbClr val="FFFFFF"/>
      </a:lt1>
      <a:dk2>
        <a:srgbClr val="FFFF00"/>
      </a:dk2>
      <a:lt2>
        <a:srgbClr val="FFFE99"/>
      </a:lt2>
      <a:accent1>
        <a:srgbClr val="FBEF59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481</TotalTime>
  <Words>2049</Words>
  <Application>Microsoft Office PowerPoint</Application>
  <PresentationFormat>Widescreen</PresentationFormat>
  <Paragraphs>198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AvantGarde Md BT</vt:lpstr>
      <vt:lpstr>Corbel</vt:lpstr>
      <vt:lpstr>Segoe UI</vt:lpstr>
      <vt:lpstr>Segoe UI Condensed</vt:lpstr>
      <vt:lpstr>Paralaxe</vt:lpstr>
      <vt:lpstr>Power BI</vt:lpstr>
      <vt:lpstr>Tópicos</vt:lpstr>
      <vt:lpstr>1) Origem do Power BI</vt:lpstr>
      <vt:lpstr>2) Painel X Dashboard X Relatório</vt:lpstr>
      <vt:lpstr>3) Menus e opções</vt:lpstr>
      <vt:lpstr>3) Menus e opções</vt:lpstr>
      <vt:lpstr>3) Menus e opções</vt:lpstr>
      <vt:lpstr>3) Menus e opções</vt:lpstr>
      <vt:lpstr>3) Menus e opções</vt:lpstr>
      <vt:lpstr>4) Tipos de fontes de dados disponíveis;</vt:lpstr>
      <vt:lpstr>5) Tipos de comunicação com os dados;</vt:lpstr>
      <vt:lpstr>5) Tipos de comunicação com os dados;</vt:lpstr>
      <vt:lpstr>5) Tipos de comunicação com os dados;</vt:lpstr>
      <vt:lpstr>6) Importando um arquivo Excel;</vt:lpstr>
      <vt:lpstr>6) Importando um arquivo Excel;</vt:lpstr>
      <vt:lpstr>6) Importando um arquivo Excel;</vt:lpstr>
      <vt:lpstr>6) Importando um arquivo Excel;</vt:lpstr>
      <vt:lpstr>7) Tratamento dos dados importados;</vt:lpstr>
      <vt:lpstr>7) Tratamento dos dados importados;</vt:lpstr>
      <vt:lpstr>7) Tratamento dos dados importados;</vt:lpstr>
      <vt:lpstr>7) Tratamento dos dados importados;</vt:lpstr>
      <vt:lpstr>8) Visualizações gráficas;</vt:lpstr>
      <vt:lpstr>8) Tipos de Visualização;</vt:lpstr>
      <vt:lpstr>8) Tipos de Visualização;</vt:lpstr>
      <vt:lpstr>8) Tipos de Visualização;</vt:lpstr>
      <vt:lpstr>8) Tipos de Visualização;</vt:lpstr>
      <vt:lpstr>8) Tipos de Visualização;</vt:lpstr>
      <vt:lpstr>9) Utilizando as principais visualizações;</vt:lpstr>
      <vt:lpstr>9) Utilizando as principais visualizações;</vt:lpstr>
      <vt:lpstr>9) Utilizando as principais visualizações;</vt:lpstr>
      <vt:lpstr>9) Utilizando as principais visualizações;</vt:lpstr>
      <vt:lpstr>9) Utilizando as principais visualizações;</vt:lpstr>
      <vt:lpstr>9) Utilizando as principais visualizações;</vt:lpstr>
      <vt:lpstr>9) Guia de como, quando e onde utilizar as visualizações;</vt:lpstr>
      <vt:lpstr>10) Modificando as cores em gráficos;</vt:lpstr>
      <vt:lpstr>11) Duplicando uma página do relatório;</vt:lpstr>
      <vt:lpstr>12) Indicadores ou bookmarks ou filtros pré-programados;</vt:lpstr>
      <vt:lpstr>12) Indicadores ou bookmarks ou filtros pré-programados;</vt:lpstr>
      <vt:lpstr>12) Indicadores ou bookmarks ou filtros pré-programados;</vt:lpstr>
      <vt:lpstr>12) Indicadores ou bookmarks ou filtros pré-programados;</vt:lpstr>
      <vt:lpstr>13) Modelo visual padrão;</vt:lpstr>
      <vt:lpstr>13) Modelo visual padrão;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Carlos Andrade</dc:creator>
  <cp:lastModifiedBy>Carlos Andrade</cp:lastModifiedBy>
  <cp:revision>51</cp:revision>
  <dcterms:created xsi:type="dcterms:W3CDTF">2019-07-16T23:35:35Z</dcterms:created>
  <dcterms:modified xsi:type="dcterms:W3CDTF">2019-08-12T01:25:48Z</dcterms:modified>
</cp:coreProperties>
</file>