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72" r:id="rId6"/>
    <p:sldId id="273" r:id="rId7"/>
    <p:sldId id="274" r:id="rId8"/>
    <p:sldId id="279" r:id="rId9"/>
    <p:sldId id="280" r:id="rId10"/>
    <p:sldId id="275" r:id="rId11"/>
    <p:sldId id="276" r:id="rId12"/>
    <p:sldId id="277" r:id="rId13"/>
    <p:sldId id="27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power-bi/desktop-directquery-data-sources" TargetMode="External"/><Relationship Id="rId2" Type="http://schemas.openxmlformats.org/officeDocument/2006/relationships/hyperlink" Target="https://docs.microsoft.com/pt-br/power-bi/desktop-use-directquer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power-bi/desktop-directquery-abou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71584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latin typeface="AvantGarde Md BT" panose="020B0602020202020204" pitchFamily="34" charset="0"/>
              </a:rPr>
              <a:t>Power BI</a:t>
            </a:r>
            <a:endParaRPr lang="pt-BR" sz="9600" b="1" dirty="0">
              <a:latin typeface="AvantGarde Md BT" panose="020B06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81137" y="2451653"/>
            <a:ext cx="6987645" cy="1388534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vantGarde Md BT" panose="020B0602020202020204" pitchFamily="34" charset="0"/>
              </a:rPr>
              <a:t>Conhecendo a ferramenta</a:t>
            </a:r>
            <a:endParaRPr lang="pt-BR" sz="3600" dirty="0">
              <a:latin typeface="AvantGarde Md BT" panose="020B0602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66" y="975536"/>
            <a:ext cx="1202920" cy="13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4</a:t>
            </a:r>
            <a:r>
              <a:rPr lang="pt-BR" sz="3600" b="1" dirty="0">
                <a:latin typeface="AvantGarde Md BT" panose="020B0602020202020204" pitchFamily="34" charset="0"/>
              </a:rPr>
              <a:t>) Tipos de fontes de dados disponíveis;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0" y="1061830"/>
            <a:ext cx="4534790" cy="492815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512903" y="1061831"/>
            <a:ext cx="6268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O Power BI possibilita a conexão com diversas origem de dados, desde um simples TXT até um servidor Hadoop, passando por </a:t>
            </a:r>
            <a:r>
              <a:rPr lang="pt-BR" dirty="0" err="1" smtClean="0">
                <a:latin typeface="AvantGarde Md BT" panose="020B0602020202020204" pitchFamily="34" charset="0"/>
              </a:rPr>
              <a:t>Azure</a:t>
            </a:r>
            <a:r>
              <a:rPr lang="pt-BR" dirty="0" smtClean="0">
                <a:latin typeface="AvantGarde Md BT" panose="020B0602020202020204" pitchFamily="34" charset="0"/>
              </a:rPr>
              <a:t>, Sharepoint, Outlook, SQL Server, etc.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4</a:t>
            </a:r>
            <a:r>
              <a:rPr lang="pt-BR" sz="3600" b="1" dirty="0">
                <a:latin typeface="AvantGarde Md BT" panose="020B0602020202020204" pitchFamily="34" charset="0"/>
              </a:rPr>
              <a:t>) Tipos de comunicação com os dados;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400" dirty="0" smtClean="0">
                <a:latin typeface="AvantGarde Md BT" panose="020B0602020202020204" pitchFamily="34" charset="0"/>
              </a:rPr>
              <a:t>O Power BI suporta dois tipos de conexão com a fonte de dados:</a:t>
            </a:r>
            <a:endParaRPr lang="pt-BR" sz="2400" dirty="0">
              <a:latin typeface="AvantGarde Md BT" panose="020B06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4032" y="2068262"/>
            <a:ext cx="9674089" cy="14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vantGarde Md BT" panose="020B0602020202020204" pitchFamily="34" charset="0"/>
              </a:rPr>
              <a:t>Import</a:t>
            </a:r>
            <a:r>
              <a:rPr lang="pt-BR" sz="2400" dirty="0">
                <a:latin typeface="AvantGarde Md BT" panose="020B0602020202020204" pitchFamily="34" charset="0"/>
              </a:rPr>
              <a:t> </a:t>
            </a:r>
            <a:r>
              <a:rPr lang="pt-BR" sz="2400" dirty="0" smtClean="0">
                <a:latin typeface="AvantGarde Md BT" panose="020B0602020202020204" pitchFamily="34" charset="0"/>
              </a:rPr>
              <a:t>(Importar);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vantGarde Md BT" panose="020B0602020202020204" pitchFamily="34" charset="0"/>
              </a:rPr>
              <a:t>DirectQuery</a:t>
            </a:r>
            <a:r>
              <a:rPr lang="pt-BR" sz="2400" dirty="0" smtClean="0">
                <a:latin typeface="AvantGarde Md BT" panose="020B0602020202020204" pitchFamily="34" charset="0"/>
              </a:rPr>
              <a:t> (Conexão Direta);</a:t>
            </a:r>
            <a:endParaRPr lang="pt-BR" sz="2400" dirty="0">
              <a:latin typeface="AvantGarde Md BT" panose="020B06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90329" y="5265939"/>
            <a:ext cx="8176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https://docs.microsoft.com/pt-br/power-bi/desktop-use-directquery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90329" y="4802113"/>
            <a:ext cx="80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https://docs.microsoft.com/pt-br/power-bi/desktop-directquery-data-sources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8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4</a:t>
            </a:r>
            <a:r>
              <a:rPr lang="pt-BR" sz="3600" b="1" dirty="0">
                <a:latin typeface="AvantGarde Md BT" panose="020B0602020202020204" pitchFamily="34" charset="0"/>
              </a:rPr>
              <a:t>) Tipos de comunicação com os dados;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71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400" b="1" u="sng" dirty="0" err="1" smtClean="0">
                <a:latin typeface="AvantGarde Md BT" panose="020B0602020202020204" pitchFamily="34" charset="0"/>
              </a:rPr>
              <a:t>Import</a:t>
            </a:r>
            <a:r>
              <a:rPr lang="pt-BR" sz="2400" b="1" u="sng" dirty="0" smtClean="0">
                <a:latin typeface="AvantGarde Md BT" panose="020B0602020202020204" pitchFamily="34" charset="0"/>
              </a:rPr>
              <a:t> (Importar)</a:t>
            </a:r>
            <a:endParaRPr lang="pt-BR" sz="2400" b="1" u="sng" dirty="0">
              <a:latin typeface="AvantGarde Md BT" panose="020B06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0329" y="1524600"/>
            <a:ext cx="9674089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/>
              <a:t>A</a:t>
            </a:r>
            <a:r>
              <a:rPr lang="pt-BR" sz="2000" dirty="0" smtClean="0"/>
              <a:t>s </a:t>
            </a:r>
            <a:r>
              <a:rPr lang="pt-BR" sz="2000" dirty="0"/>
              <a:t>tabelas e as colunas selecionadas são importadas para o </a:t>
            </a:r>
            <a:r>
              <a:rPr lang="pt-BR" sz="2000" b="1" dirty="0"/>
              <a:t>Power </a:t>
            </a:r>
            <a:r>
              <a:rPr lang="pt-BR" sz="2000" b="1" dirty="0" smtClean="0"/>
              <a:t>BI</a:t>
            </a:r>
            <a:r>
              <a:rPr lang="pt-BR" sz="2000" dirty="0" smtClean="0"/>
              <a:t>. Conforme </a:t>
            </a:r>
            <a:r>
              <a:rPr lang="pt-BR" sz="2000" dirty="0"/>
              <a:t>você cria ou interage com uma visualização, o </a:t>
            </a:r>
            <a:r>
              <a:rPr lang="pt-BR" sz="2000" b="1" dirty="0"/>
              <a:t>Power BI Desktop</a:t>
            </a:r>
            <a:r>
              <a:rPr lang="pt-BR" sz="2000" dirty="0"/>
              <a:t> usa os dados importados. Você deve atualizar os dados, o que importa o conjunto de dados completo novamente, para ver todas as alterações ocorridas nos dados subjacentes desde a importação inicial ou a atualização mais recente.</a:t>
            </a:r>
            <a:endParaRPr lang="pt-BR" sz="2000" dirty="0">
              <a:latin typeface="AvantGarde Md BT" panose="020B0602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73079" y="3883199"/>
            <a:ext cx="5486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Desvantagens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Dados armazenados no documento;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Necessário agendamento no servidor para que o dashboard carregue os dos mais atualizados;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</a:t>
            </a:r>
            <a:r>
              <a:rPr lang="pt-BR" sz="2000" dirty="0" smtClean="0"/>
              <a:t>imitação </a:t>
            </a:r>
            <a:r>
              <a:rPr lang="pt-BR" sz="2000" dirty="0"/>
              <a:t>do conjunto de dados </a:t>
            </a:r>
            <a:r>
              <a:rPr lang="pt-BR" sz="2000" dirty="0" smtClean="0"/>
              <a:t>em </a:t>
            </a:r>
            <a:r>
              <a:rPr lang="pt-BR" sz="2000" dirty="0"/>
              <a:t>1 </a:t>
            </a:r>
            <a:r>
              <a:rPr lang="pt-BR" sz="2000" dirty="0" smtClean="0"/>
              <a:t>GB;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0329" y="3883199"/>
            <a:ext cx="5658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Utilização de todo o potencial da ferramenta;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Modelar os dados direto na ferramenta;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Maior agilidade na visualização e interação entre os visuais;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Suporta todas as origens de dados;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728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4</a:t>
            </a:r>
            <a:r>
              <a:rPr lang="pt-BR" sz="3600" b="1" dirty="0">
                <a:latin typeface="AvantGarde Md BT" panose="020B0602020202020204" pitchFamily="34" charset="0"/>
              </a:rPr>
              <a:t>) Tipos de comunicação com os dados;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71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400" b="1" u="sng" dirty="0" err="1" smtClean="0">
                <a:latin typeface="AvantGarde Md BT" panose="020B0602020202020204" pitchFamily="34" charset="0"/>
              </a:rPr>
              <a:t>DirectQuery</a:t>
            </a:r>
            <a:r>
              <a:rPr lang="pt-BR" sz="2400" b="1" u="sng" dirty="0" smtClean="0">
                <a:latin typeface="AvantGarde Md BT" panose="020B0602020202020204" pitchFamily="34" charset="0"/>
              </a:rPr>
              <a:t> (Conexão Direta)</a:t>
            </a:r>
            <a:endParaRPr lang="pt-BR" sz="2400" b="1" u="sng" dirty="0">
              <a:latin typeface="AvantGarde Md BT" panose="020B06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0329" y="1524600"/>
            <a:ext cx="9674089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N</a:t>
            </a:r>
            <a:r>
              <a:rPr lang="pt-BR" sz="2000" dirty="0" smtClean="0"/>
              <a:t>enhum </a:t>
            </a:r>
            <a:r>
              <a:rPr lang="pt-BR" sz="2000" dirty="0"/>
              <a:t>dado é </a:t>
            </a:r>
            <a:r>
              <a:rPr lang="pt-BR" sz="2000" dirty="0" smtClean="0"/>
              <a:t>armazenado. </a:t>
            </a:r>
            <a:r>
              <a:rPr lang="pt-BR" sz="2000" dirty="0"/>
              <a:t>Para fontes relacionais, as tabelas e colunas selecionadas aparecem na lista Campos. Para fontes multidimensionais, como SAP Business Warehouse, as dimensões e medidas do cubo selecionado aparecem na lista Campos. Conforme você cria ou interage com uma visualização, o Power BI Desktop consulta a fonte de dados subjacente, o que significa que você sempre está exibindo dados atuais.</a:t>
            </a:r>
            <a:endParaRPr lang="pt-BR" sz="2000" dirty="0">
              <a:latin typeface="AvantGarde Md BT" panose="020B0602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73079" y="3883199"/>
            <a:ext cx="548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Desvantagens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Limitado à uma única fonte, não sendo possível mesclar SQL com Excel por exemplo;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Limitação nas funcionalidades e modelagem;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 cada interação com um visual a ferramenta recarrega o cache dos dados;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0329" y="3883199"/>
            <a:ext cx="5658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Nenhum dado é armazenado no documento;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Dispensa agendamento de recargas no servidor;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 limitação do conjunto de dados de 1 GB não se aplica ao </a:t>
            </a:r>
            <a:r>
              <a:rPr lang="pt-BR" sz="2000" dirty="0" err="1" smtClean="0"/>
              <a:t>DirectQuery</a:t>
            </a:r>
            <a:r>
              <a:rPr lang="pt-BR" sz="2000" dirty="0" smtClean="0"/>
              <a:t>;</a:t>
            </a:r>
            <a:endParaRPr lang="pt-BR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265044" y="640696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hlinkClick r:id="rId2"/>
              </a:rPr>
              <a:t>https://docs.microsoft.com/pt-br/power-bi/desktop-directquery-about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3018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4526" y="145774"/>
            <a:ext cx="8574622" cy="1071584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atin typeface="AvantGarde Md BT" panose="020B0602020202020204" pitchFamily="34" charset="0"/>
              </a:rPr>
              <a:t>Tópicos</a:t>
            </a:r>
            <a:endParaRPr lang="pt-BR" sz="5400" b="1" dirty="0">
              <a:latin typeface="AvantGarde Md BT" panose="020B06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43270" y="1921564"/>
            <a:ext cx="93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3251" y="1204105"/>
            <a:ext cx="49941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Origem do Power BI;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Diferença entre painel e dashboard;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Menus e </a:t>
            </a:r>
            <a:r>
              <a:rPr lang="pt-BR" dirty="0" smtClean="0">
                <a:latin typeface="AvantGarde Md BT" panose="020B0602020202020204" pitchFamily="34" charset="0"/>
              </a:rPr>
              <a:t>opções;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Tipos de fontes de dados disponíveis;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Tipos de </a:t>
            </a:r>
            <a:r>
              <a:rPr lang="pt-BR" dirty="0" smtClean="0">
                <a:latin typeface="AvantGarde Md BT" panose="020B0602020202020204" pitchFamily="34" charset="0"/>
              </a:rPr>
              <a:t>comunicação com os dados;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Tipos de visualizações;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Importando um arquivo Excel;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Tratamento dos dados importados;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27376" y="1204105"/>
            <a:ext cx="6864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Relacionamento das entidades;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Utilizando as principais visualizações;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Modificando as cores em gráficos e visuais;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A ordem Z;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Duplicando uma página do relatório;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Indicadores ou bookmarks ou filtros pré-programados;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Dicas;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Importando e adotando um modelo visual padrão</a:t>
            </a:r>
            <a:r>
              <a:rPr lang="pt-BR" dirty="0" smtClean="0">
                <a:latin typeface="AvantGarde Md BT" panose="020B0602020202020204" pitchFamily="34" charset="0"/>
              </a:rPr>
              <a:t>;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4526" y="145774"/>
            <a:ext cx="8574622" cy="1071584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atin typeface="AvantGarde Md BT" panose="020B0602020202020204" pitchFamily="34" charset="0"/>
              </a:rPr>
              <a:t>Tópicos</a:t>
            </a:r>
            <a:endParaRPr lang="pt-BR" sz="5400" b="1" dirty="0">
              <a:latin typeface="AvantGarde Md BT" panose="020B06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43270" y="1921564"/>
            <a:ext cx="93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3251" y="1204105"/>
            <a:ext cx="49941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Origem do Power </a:t>
            </a:r>
            <a:r>
              <a:rPr lang="pt-BR" dirty="0" smtClean="0">
                <a:latin typeface="AvantGarde Md BT" panose="020B0602020202020204" pitchFamily="34" charset="0"/>
              </a:rPr>
              <a:t>BI;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 smtClean="0">
                <a:latin typeface="AvantGarde Md BT" panose="020B0602020202020204" pitchFamily="34" charset="0"/>
              </a:rPr>
              <a:t>Painel X Dashboard X Relatório;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Menus e opções;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Tipos de fontes de dados disponíveis;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Tipos de comunicação com os dados;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 smtClean="0">
                <a:latin typeface="AvantGarde Md BT" panose="020B0602020202020204" pitchFamily="34" charset="0"/>
              </a:rPr>
              <a:t>Tipos </a:t>
            </a:r>
            <a:r>
              <a:rPr lang="pt-BR" dirty="0">
                <a:latin typeface="AvantGarde Md BT" panose="020B0602020202020204" pitchFamily="34" charset="0"/>
              </a:rPr>
              <a:t>de visualizações;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Importando um arquivo Excel;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</a:rPr>
              <a:t>Tratamento dos dados importados;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27376" y="1204105"/>
            <a:ext cx="6864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Relacionamento das entidades;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Utilizando as principais visualizações;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Modificando as cores em gráficos e visuais;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A ordem Z;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Duplicando uma página do relatório;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Indicadores ou bookmarks ou filtros pré-programados;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Dicas;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9"/>
            </a:pPr>
            <a:r>
              <a:rPr lang="pt-BR" dirty="0">
                <a:latin typeface="AvantGarde Md BT" panose="020B0602020202020204" pitchFamily="34" charset="0"/>
              </a:rPr>
              <a:t>Importando e adotando um modelo visual padrão</a:t>
            </a:r>
            <a:r>
              <a:rPr lang="pt-BR" dirty="0" smtClean="0">
                <a:latin typeface="AvantGarde Md BT" panose="020B0602020202020204" pitchFamily="34" charset="0"/>
              </a:rPr>
              <a:t>;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2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43270" y="1921564"/>
            <a:ext cx="93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26" name="Picture 2" descr="Excel Logo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5" y="2554583"/>
            <a:ext cx="1085350" cy="10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648904" y="1521454"/>
            <a:ext cx="49941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000" u="sng" dirty="0" smtClean="0">
                <a:latin typeface="AvantGarde Md BT" panose="020B0602020202020204" pitchFamily="34" charset="0"/>
              </a:rPr>
              <a:t>Suplementos Power</a:t>
            </a:r>
          </a:p>
          <a:p>
            <a:pPr lvl="0">
              <a:lnSpc>
                <a:spcPct val="200000"/>
              </a:lnSpc>
            </a:pPr>
            <a:endParaRPr lang="pt-BR" b="1" u="sng" dirty="0">
              <a:latin typeface="AvantGarde Md BT" panose="020B0602020202020204" pitchFamily="34" charset="0"/>
            </a:endParaRPr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26823"/>
              </p:ext>
            </p:extLst>
          </p:nvPr>
        </p:nvGraphicFramePr>
        <p:xfrm>
          <a:off x="3445229" y="2297158"/>
          <a:ext cx="5437847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893"/>
                <a:gridCol w="3938954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+mj-lt"/>
                        </a:rPr>
                        <a:t>Power Query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Integração e Transformação de dados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  <a:latin typeface="+mj-lt"/>
                        </a:rPr>
                        <a:t>Power Pivot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Modelagem de dados tabular em memória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  <a:latin typeface="+mj-lt"/>
                        </a:rPr>
                        <a:t>Power View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+mj-lt"/>
                        </a:rPr>
                        <a:t>Visualização de dados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+mj-lt"/>
                        </a:rPr>
                        <a:t>Power </a:t>
                      </a:r>
                      <a:r>
                        <a:rPr lang="pt-BR" sz="1600" b="1" u="none" strike="noStrike" dirty="0" err="1">
                          <a:effectLst/>
                          <a:latin typeface="+mj-lt"/>
                        </a:rPr>
                        <a:t>Map</a:t>
                      </a:r>
                      <a:r>
                        <a:rPr lang="pt-BR" sz="1600" b="1" u="none" strike="noStrike" dirty="0">
                          <a:effectLst/>
                          <a:latin typeface="+mj-lt"/>
                        </a:rPr>
                        <a:t>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Visualização de dados 3D </a:t>
                      </a:r>
                      <a:r>
                        <a:rPr lang="pt-BR" sz="1600" u="none" strike="noStrike" dirty="0" err="1">
                          <a:effectLst/>
                          <a:latin typeface="+mj-lt"/>
                        </a:rPr>
                        <a:t>Geo-espaciais</a:t>
                      </a:r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Seta para a direita listrada 8"/>
          <p:cNvSpPr/>
          <p:nvPr/>
        </p:nvSpPr>
        <p:spPr>
          <a:xfrm>
            <a:off x="1936235" y="2583787"/>
            <a:ext cx="1198071" cy="1026942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listrada 11"/>
          <p:cNvSpPr/>
          <p:nvPr/>
        </p:nvSpPr>
        <p:spPr>
          <a:xfrm>
            <a:off x="9087981" y="2554583"/>
            <a:ext cx="1198071" cy="1026942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530" y="2444059"/>
            <a:ext cx="1202920" cy="1306397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ctrTitle"/>
          </p:nvPr>
        </p:nvSpPr>
        <p:spPr>
          <a:xfrm>
            <a:off x="68406" y="0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1) Origem do Power BI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2) Painel X Dashboard X Relatório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2278" y="978820"/>
            <a:ext cx="11847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vantGarde Md BT" panose="020B0602020202020204" pitchFamily="34" charset="0"/>
              </a:rPr>
              <a:t>Entre painel e dashboard a diferença é mínima e apenas conceitual;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vantGarde Md BT" panose="020B0602020202020204" pitchFamily="34" charset="0"/>
              </a:rPr>
              <a:t>O painel refere-se à uma página apenas, enquanto o conjunto de painéis é denominado dashboard;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vantGarde Md BT" panose="020B0602020202020204" pitchFamily="34" charset="0"/>
              </a:rPr>
              <a:t>Um relatório </a:t>
            </a:r>
            <a:r>
              <a:rPr lang="pt-BR" dirty="0">
                <a:latin typeface="AvantGarde Md BT" panose="020B0602020202020204" pitchFamily="34" charset="0"/>
              </a:rPr>
              <a:t>é a apresentação de </a:t>
            </a:r>
            <a:r>
              <a:rPr lang="pt-BR" dirty="0" smtClean="0">
                <a:latin typeface="AvantGarde Md BT" panose="020B0602020202020204" pitchFamily="34" charset="0"/>
              </a:rPr>
              <a:t>dados, geralmente, em tabelas/matrizes e que não permitam interação visual;</a:t>
            </a:r>
            <a:endParaRPr lang="pt-BR" dirty="0">
              <a:latin typeface="AvantGarde Md BT" panose="020B0602020202020204" pitchFamily="34" charset="0"/>
            </a:endParaRPr>
          </a:p>
          <a:p>
            <a:endParaRPr lang="pt-BR" dirty="0"/>
          </a:p>
        </p:txBody>
      </p:sp>
      <p:pic>
        <p:nvPicPr>
          <p:cNvPr id="2050" name="Picture 2" descr="Resultado de imagem para diferenÃ§a entre painel e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8" y="3965131"/>
            <a:ext cx="2270697" cy="17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3704013" y="3486670"/>
            <a:ext cx="3597935" cy="2531121"/>
            <a:chOff x="3611248" y="3235429"/>
            <a:chExt cx="3147361" cy="2071755"/>
          </a:xfrm>
        </p:grpSpPr>
        <p:pic>
          <p:nvPicPr>
            <p:cNvPr id="8" name="Picture 2" descr="Resultado de imagem para diferenÃ§a entre painel e dashbo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248" y="3235429"/>
              <a:ext cx="1923449" cy="1442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Resultado de imagem para diferenÃ§a entre painel e dash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848" y="3660419"/>
              <a:ext cx="1925268" cy="132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esultado de imagem para diferenÃ§a entre painel e dash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5747" y="3952970"/>
              <a:ext cx="2172862" cy="1354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Resultado de imagem para relatorio reporting servic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4577" y="4066300"/>
            <a:ext cx="3959127" cy="15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9014540" y="6017789"/>
            <a:ext cx="1939999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pt-BR" b="1" dirty="0" smtClean="0">
                <a:latin typeface="AvantGarde Md BT" panose="020B0602020202020204" pitchFamily="34" charset="0"/>
              </a:rPr>
              <a:t>Relatório</a:t>
            </a:r>
            <a:endParaRPr lang="pt-BR" b="1" dirty="0">
              <a:latin typeface="AvantGarde Md BT" panose="020B0602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63864" y="6017789"/>
            <a:ext cx="1569458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pt-BR" b="1" dirty="0" smtClean="0">
                <a:latin typeface="AvantGarde Md BT" panose="020B0602020202020204" pitchFamily="34" charset="0"/>
              </a:rPr>
              <a:t>Dashboard</a:t>
            </a:r>
            <a:endParaRPr lang="pt-BR" b="1" dirty="0">
              <a:latin typeface="AvantGarde Md BT" panose="020B0602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05037" y="6057192"/>
            <a:ext cx="938958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pt-BR" b="1" dirty="0" smtClean="0">
                <a:latin typeface="AvantGarde Md BT" panose="020B0602020202020204" pitchFamily="34" charset="0"/>
              </a:rPr>
              <a:t>Painel</a:t>
            </a:r>
            <a:endParaRPr lang="pt-BR" b="1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4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7" y="845376"/>
            <a:ext cx="11147561" cy="58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1632449"/>
            <a:ext cx="11454361" cy="9985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1547" y="570542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u="sng" dirty="0" smtClean="0">
                <a:latin typeface="AvantGarde Md BT" panose="020B0602020202020204" pitchFamily="34" charset="0"/>
              </a:rPr>
              <a:t>Menu superior ou Faixa de Opções</a:t>
            </a:r>
            <a:endParaRPr lang="pt-BR" u="sng" dirty="0">
              <a:latin typeface="AvantGarde Md BT" panose="020B0602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6" y="3691457"/>
            <a:ext cx="6629400" cy="11620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1546" y="2568275"/>
            <a:ext cx="1064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Página Inicial</a:t>
            </a:r>
            <a:r>
              <a:rPr lang="pt-BR" dirty="0" smtClean="0">
                <a:latin typeface="AvantGarde Md BT" panose="020B0602020202020204" pitchFamily="34" charset="0"/>
              </a:rPr>
              <a:t>: Controle Geral sobre o painel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1545" y="4947040"/>
            <a:ext cx="1064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Exibição</a:t>
            </a:r>
            <a:r>
              <a:rPr lang="pt-BR" dirty="0" smtClean="0">
                <a:latin typeface="AvantGarde Md BT" panose="020B0602020202020204" pitchFamily="34" charset="0"/>
              </a:rPr>
              <a:t>: Alternar entre os estados visível e invisível as outras opções de edição do painel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9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547" y="567080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Menu superior ou Faixa de Opções</a:t>
            </a:r>
            <a:endParaRPr lang="pt-BR" dirty="0">
              <a:latin typeface="AvantGarde Md BT" panose="020B0602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1348412"/>
            <a:ext cx="10487025" cy="11239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6" y="3657098"/>
            <a:ext cx="5495925" cy="10763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1546" y="2568275"/>
            <a:ext cx="1110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Modelagem</a:t>
            </a:r>
            <a:r>
              <a:rPr lang="pt-BR" dirty="0" smtClean="0">
                <a:latin typeface="AvantGarde Md BT" panose="020B0602020202020204" pitchFamily="34" charset="0"/>
              </a:rPr>
              <a:t>: Manipular os dados (editar os tipos dos dados, criar medidas ou colunas personalizadas;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4809" y="4852749"/>
            <a:ext cx="1110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Formato</a:t>
            </a:r>
            <a:r>
              <a:rPr lang="pt-BR" dirty="0" smtClean="0">
                <a:latin typeface="AvantGarde Md BT" panose="020B0602020202020204" pitchFamily="34" charset="0"/>
              </a:rPr>
              <a:t>: Este menu só é habilitado quando for selecionado algum visual no painel, agilizando o desenvolvimento do design;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547" y="567080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Menu lateral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38371" y="1129413"/>
            <a:ext cx="335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Campos</a:t>
            </a:r>
            <a:r>
              <a:rPr lang="pt-BR" dirty="0" smtClean="0">
                <a:latin typeface="AvantGarde Md BT" panose="020B0602020202020204" pitchFamily="34" charset="0"/>
              </a:rPr>
              <a:t>: Todas as entidades carregadas em sua modelagem;</a:t>
            </a:r>
            <a:endParaRPr lang="pt-BR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6" y="1348412"/>
            <a:ext cx="1704975" cy="4105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8" y="1129413"/>
            <a:ext cx="1724025" cy="55340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279374" y="1043850"/>
            <a:ext cx="3869635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Visualizações</a:t>
            </a:r>
            <a:r>
              <a:rPr lang="pt-BR" dirty="0" smtClean="0">
                <a:latin typeface="AvantGarde Md BT" panose="020B0602020202020204" pitchFamily="34" charset="0"/>
              </a:rPr>
              <a:t>: Todos os visuais (gráficos) disponíveis para inclusão no painel;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3827" y="2981739"/>
            <a:ext cx="437322" cy="437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901149" y="2822243"/>
            <a:ext cx="1683646" cy="159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95" y="2824286"/>
            <a:ext cx="922059" cy="894118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3504576" y="2684129"/>
            <a:ext cx="30552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Dados</a:t>
            </a:r>
            <a:r>
              <a:rPr lang="pt-BR" sz="1400" dirty="0" smtClean="0">
                <a:latin typeface="+mj-lt"/>
              </a:rPr>
              <a:t>: Qualquer interação com os dados do seu gráfico é controlada por este botão (motor)</a:t>
            </a:r>
            <a:endParaRPr lang="pt-BR" sz="1400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941528" y="3033863"/>
            <a:ext cx="396943" cy="3719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>
            <a:off x="1305650" y="3397883"/>
            <a:ext cx="1279145" cy="13449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914" y="4595202"/>
            <a:ext cx="903219" cy="777772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3523409" y="4509788"/>
            <a:ext cx="3055247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Formato</a:t>
            </a:r>
            <a:r>
              <a:rPr lang="pt-BR" sz="1400" dirty="0" smtClean="0">
                <a:latin typeface="+mj-lt"/>
              </a:rPr>
              <a:t>: Formatação visual do gráfico selecionado (carenagem ou lataria)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00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547" y="567080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Menu lateral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25218" y="1309283"/>
            <a:ext cx="561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Relatório</a:t>
            </a:r>
            <a:r>
              <a:rPr lang="pt-BR" dirty="0" smtClean="0">
                <a:latin typeface="AvantGarde Md BT" panose="020B0602020202020204" pitchFamily="34" charset="0"/>
              </a:rPr>
              <a:t>: Composição gráfica do painel;</a:t>
            </a:r>
            <a:endParaRPr lang="pt-BR" dirty="0">
              <a:latin typeface="AvantGarde Md BT" panose="020B0602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547" y="1197976"/>
            <a:ext cx="834888" cy="88261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547" y="4094921"/>
            <a:ext cx="834888" cy="7818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t="10915" b="14392"/>
          <a:stretch/>
        </p:blipFill>
        <p:spPr>
          <a:xfrm>
            <a:off x="291547" y="2544416"/>
            <a:ext cx="834888" cy="768627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325218" y="2524859"/>
            <a:ext cx="68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Dados</a:t>
            </a:r>
            <a:r>
              <a:rPr lang="pt-BR" dirty="0" smtClean="0">
                <a:latin typeface="AvantGarde Md BT" panose="020B0602020202020204" pitchFamily="34" charset="0"/>
              </a:rPr>
              <a:t>: Composição tabular do dados presentes no relatório;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25218" y="4094921"/>
            <a:ext cx="950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Relacionamento</a:t>
            </a:r>
            <a:r>
              <a:rPr lang="pt-BR" dirty="0" smtClean="0">
                <a:latin typeface="AvantGarde Md BT" panose="020B0602020202020204" pitchFamily="34" charset="0"/>
              </a:rPr>
              <a:t>: Apresentação visual dos relacionamentos (</a:t>
            </a:r>
            <a:r>
              <a:rPr lang="pt-BR" dirty="0" err="1" smtClean="0">
                <a:latin typeface="AvantGarde Md BT" panose="020B0602020202020204" pitchFamily="34" charset="0"/>
              </a:rPr>
              <a:t>join</a:t>
            </a:r>
            <a:r>
              <a:rPr lang="pt-BR" dirty="0" smtClean="0">
                <a:latin typeface="AvantGarde Md BT" panose="020B0602020202020204" pitchFamily="34" charset="0"/>
              </a:rPr>
              <a:t> entre as tabelas)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2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ersonalizada 6">
      <a:dk1>
        <a:sysClr val="windowText" lastClr="000000"/>
      </a:dk1>
      <a:lt1>
        <a:srgbClr val="FFFFFF"/>
      </a:lt1>
      <a:dk2>
        <a:srgbClr val="FFFF00"/>
      </a:dk2>
      <a:lt2>
        <a:srgbClr val="FFFE99"/>
      </a:lt2>
      <a:accent1>
        <a:srgbClr val="FBEF59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150</TotalTime>
  <Words>782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AvantGarde Md BT</vt:lpstr>
      <vt:lpstr>Corbel</vt:lpstr>
      <vt:lpstr>Paralaxe</vt:lpstr>
      <vt:lpstr>Power BI</vt:lpstr>
      <vt:lpstr>Tópicos</vt:lpstr>
      <vt:lpstr>1) Origem do Power BI</vt:lpstr>
      <vt:lpstr>2) Painel X Dashboard X Relatório</vt:lpstr>
      <vt:lpstr>3) Menus e opções</vt:lpstr>
      <vt:lpstr>3) Menus e opções</vt:lpstr>
      <vt:lpstr>3) Menus e opções</vt:lpstr>
      <vt:lpstr>3) Menus e opções</vt:lpstr>
      <vt:lpstr>3) Menus e opções</vt:lpstr>
      <vt:lpstr>4) Tipos de fontes de dados disponíveis;</vt:lpstr>
      <vt:lpstr>4) Tipos de comunicação com os dados;</vt:lpstr>
      <vt:lpstr>4) Tipos de comunicação com os dados;</vt:lpstr>
      <vt:lpstr>4) Tipos de comunicação com os dados;</vt:lpstr>
      <vt:lpstr>Tópicos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Carlos Andrade</dc:creator>
  <cp:lastModifiedBy>Carlos Andrade</cp:lastModifiedBy>
  <cp:revision>16</cp:revision>
  <dcterms:created xsi:type="dcterms:W3CDTF">2019-07-16T23:35:35Z</dcterms:created>
  <dcterms:modified xsi:type="dcterms:W3CDTF">2019-07-17T02:06:14Z</dcterms:modified>
</cp:coreProperties>
</file>