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74" r:id="rId11"/>
    <p:sldId id="275" r:id="rId12"/>
    <p:sldId id="272" r:id="rId13"/>
    <p:sldId id="271" r:id="rId14"/>
    <p:sldId id="279" r:id="rId15"/>
    <p:sldId id="260" r:id="rId16"/>
    <p:sldId id="281" r:id="rId17"/>
    <p:sldId id="282" r:id="rId18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3963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6BACE1F-30CD-41DB-9FB2-29BAE9F6CF12}" type="datetimeFigureOut">
              <a:rPr lang="pt-BR"/>
              <a:pPr>
                <a:defRPr/>
              </a:pPr>
              <a:t>9/1/2012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4950" cy="439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3963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60C55E9-D12D-4580-9E8E-4D145C031E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3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579783-C2F4-46D9-B658-12154B0C6F75}" type="slidenum">
              <a:rPr lang="pt-BR" smtClean="0"/>
              <a:pPr/>
              <a:t>17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628931-674F-4D9A-B9FA-40808AF6164A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D147B-41FD-4251-BD59-3B41B4C49E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EB44E6-9640-4118-9283-3094E0C8687B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456CC-B73D-4C0E-ACC3-6FD377E1930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B255F9-F6AC-40F0-8111-CB81C37624B3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F8582-AE79-4751-A317-4BBD41CD8C9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A5AEC-556E-4D73-B18E-50C2144F44E8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7CA84-9584-4FDF-BF65-29AB5E7694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90C79-470D-4DD9-B835-3346BF5B0E31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57C79-DB19-4601-8DD3-CCC802E984E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4AFCE-24AD-451C-A710-6B04A44554CF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46C9D-F7CE-4B3F-8E99-C7086FD6F74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9C8B1-79BA-4643-A83D-43091EF2E6A2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7AD1E-E2E5-4E4A-8293-B74DCAD1A95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823C75-5D6D-4F1E-A0EA-6DDF7E219CEA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4D528-7CF3-4014-9CB7-D67312DA231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50097-8D49-4D37-A93E-BEFD38068648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374D6-4760-4174-BA43-01C65919421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5F58C8-62FF-4CCB-AA95-5B662B195788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B4F05257-F4EB-4575-AAF2-B2840972DA9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99A3F4F7-2A29-4E39-9AC4-5D910538ECC0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0EF84-5C5C-471B-B2BF-D7C73E9E6B4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670D200-F8EC-44C6-A732-9FAD4854C0C4}" type="datetime1">
              <a:rPr lang="pt-BR" smtClean="0"/>
              <a:pPr>
                <a:defRPr/>
              </a:pPr>
              <a:t>9/1/2012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238A5D25-EE62-4773-BA14-3013D4BDCA2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2786058"/>
            <a:ext cx="7772400" cy="714380"/>
          </a:xfrm>
        </p:spPr>
        <p:txBody>
          <a:bodyPr>
            <a:normAutofit fontScale="90000"/>
          </a:bodyPr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 smtClean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3500438"/>
            <a:ext cx="7786688" cy="3000375"/>
          </a:xfrm>
        </p:spPr>
        <p:txBody>
          <a:bodyPr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sz="3600" dirty="0" smtClean="0"/>
              <a:t>Introdução às Instalações Elétricas</a:t>
            </a:r>
          </a:p>
          <a:p>
            <a:pPr marL="1076325" indent="265113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600" dirty="0" smtClean="0"/>
              <a:t>Sistemas e Instalações Elétricas.</a:t>
            </a:r>
          </a:p>
          <a:p>
            <a:pPr marL="1076325" indent="265113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600" dirty="0" smtClean="0"/>
              <a:t>Norma NBR5410.</a:t>
            </a:r>
          </a:p>
          <a:p>
            <a:pPr marL="1076325" indent="265113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600" dirty="0" smtClean="0"/>
              <a:t>Componentes das instalações.</a:t>
            </a:r>
          </a:p>
          <a:p>
            <a:pPr marL="1076325" indent="265113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pt-BR" sz="2600" dirty="0" smtClean="0"/>
              <a:t>Tensões Elétricas.</a:t>
            </a:r>
          </a:p>
          <a:p>
            <a:pPr marL="1076325" indent="265113" algn="just" eaLnBrk="1" fontAlgn="auto" hangingPunct="1">
              <a:spcAft>
                <a:spcPts val="0"/>
              </a:spcAft>
              <a:defRPr/>
            </a:pPr>
            <a:endParaRPr lang="pt-BR" sz="2600" dirty="0" smtClean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1800" b="1" dirty="0" smtClean="0"/>
              <a:t>Aula 01</a:t>
            </a:r>
            <a:endParaRPr lang="pt-BR" dirty="0"/>
          </a:p>
        </p:txBody>
      </p:sp>
      <p:pic>
        <p:nvPicPr>
          <p:cNvPr id="8196" name="Imagem 4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57188"/>
            <a:ext cx="61658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Componentes das Instalações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500188"/>
            <a:ext cx="7772400" cy="4572000"/>
          </a:xfrm>
        </p:spPr>
        <p:txBody>
          <a:bodyPr>
            <a:normAutofit/>
          </a:bodyPr>
          <a:lstStyle/>
          <a:p>
            <a:pPr marL="0" lvl="2" indent="766763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3200" dirty="0" smtClean="0"/>
              <a:t>Em uma instalação elétrica é possível ter os seguintes tipos de equipamentos: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/>
              <a:t>Equipamentos relacionados à fonte de energia elétrica da instalação;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/>
              <a:t>Dispositivos de comando (manobra) e proteção;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/>
              <a:t>Equipamentos de utilização não industriais e industriais e aparelhos de iluminação.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1E229-B963-4FA6-BDE3-BCF493EE1CA5}" type="slidenum">
              <a:rPr lang="pt-BR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Componentes das Instalações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500188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0" lvl="2" indent="766763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2800" dirty="0" smtClean="0"/>
              <a:t>Quanto à instalação, os equipamentos em geral podem ser classificados em: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Fixos </a:t>
            </a:r>
            <a:r>
              <a:rPr lang="pt-BR" sz="2800" dirty="0" smtClean="0"/>
              <a:t>(Ex.: Transformadores, disjuntores, aparelhos de ar-condicionado e outros);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Estacionários </a:t>
            </a:r>
            <a:r>
              <a:rPr lang="pt-BR" sz="2800" dirty="0" smtClean="0"/>
              <a:t>(Ex.: Geladeiras, freezer, lavadora de roupas, microcomputador e outros);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Portáteis</a:t>
            </a:r>
            <a:r>
              <a:rPr lang="pt-BR" sz="2800" dirty="0" smtClean="0"/>
              <a:t> (Ex.: Enceradeira, aspirador de pó e outros);</a:t>
            </a:r>
          </a:p>
          <a:p>
            <a:pPr marL="996696" lvl="2" algn="just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Manuais </a:t>
            </a:r>
            <a:r>
              <a:rPr lang="pt-BR" sz="2800" dirty="0" smtClean="0"/>
              <a:t>(Ex.: </a:t>
            </a:r>
            <a:r>
              <a:rPr lang="pt-BR" sz="2800" dirty="0" err="1" smtClean="0"/>
              <a:t>Furadeira</a:t>
            </a:r>
            <a:r>
              <a:rPr lang="pt-BR" sz="2800" dirty="0" smtClean="0"/>
              <a:t>, ferro de passar, amperímetro e outros);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8C8D8-8EA9-4542-B4DD-38946FF095DD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872442" cy="107157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Equipamentos de Tecnologia da Informação  (ETI)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412776"/>
            <a:ext cx="7772400" cy="5072098"/>
          </a:xfrm>
        </p:spPr>
        <p:txBody>
          <a:bodyPr>
            <a:noAutofit/>
          </a:bodyPr>
          <a:lstStyle/>
          <a:p>
            <a:pPr marL="0" lvl="2" indent="72390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2100" dirty="0" smtClean="0"/>
              <a:t>É o termo usado pela IEC para designar todos os tipos de equipamentos elétricos e eletrônicos utilizados em instalações comerciais, bem como equipamentos  de telecomunicação. É o caso de:</a:t>
            </a:r>
          </a:p>
          <a:p>
            <a:pPr marL="723900" lvl="2" indent="17621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Equipamento de processamento de dados;</a:t>
            </a:r>
          </a:p>
          <a:p>
            <a:pPr marL="723900" lvl="2" indent="17621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Equipamento de telecomunicações e transmissão de dados;</a:t>
            </a:r>
          </a:p>
          <a:p>
            <a:pPr marL="982663" lvl="2" indent="-25876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Fontes CC que alimentam equipamentos </a:t>
            </a:r>
            <a:r>
              <a:rPr lang="pt-BR" sz="2100" dirty="0" err="1" smtClean="0"/>
              <a:t>deTI</a:t>
            </a:r>
            <a:r>
              <a:rPr lang="pt-BR" sz="2100" dirty="0" smtClean="0"/>
              <a:t> no interior de edificações;</a:t>
            </a:r>
          </a:p>
          <a:p>
            <a:pPr marL="982663" lvl="2" indent="-25876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Equipamentos e instalações de CPCT (Centrais Privadas de Comutação Telefônica);</a:t>
            </a:r>
          </a:p>
          <a:p>
            <a:pPr marL="723900" lvl="2" indent="17621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Redes Locais (LAN);</a:t>
            </a:r>
          </a:p>
          <a:p>
            <a:pPr marL="723900" lvl="2" indent="17621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Sistemas de alarme;</a:t>
            </a:r>
          </a:p>
          <a:p>
            <a:pPr marL="723900" lvl="2" indent="17621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Sistemas de Automação predial;</a:t>
            </a:r>
          </a:p>
          <a:p>
            <a:pPr marL="723900" lvl="2" indent="176213" eaLnBrk="1" fontAlgn="auto" hangingPunct="1">
              <a:spcAft>
                <a:spcPts val="0"/>
              </a:spcAft>
              <a:defRPr/>
            </a:pPr>
            <a:r>
              <a:rPr lang="pt-BR" sz="2100" dirty="0" smtClean="0"/>
              <a:t>Sistemas CAM (</a:t>
            </a:r>
            <a:r>
              <a:rPr lang="pt-BR" sz="2100" i="1" dirty="0" err="1" smtClean="0"/>
              <a:t>Computer</a:t>
            </a:r>
            <a:r>
              <a:rPr lang="pt-BR" sz="2100" i="1" dirty="0" smtClean="0"/>
              <a:t> </a:t>
            </a:r>
            <a:r>
              <a:rPr lang="pt-BR" sz="2100" i="1" dirty="0" err="1" smtClean="0"/>
              <a:t>Aided</a:t>
            </a:r>
            <a:r>
              <a:rPr lang="pt-BR" sz="2100" i="1" dirty="0" smtClean="0"/>
              <a:t> </a:t>
            </a:r>
            <a:r>
              <a:rPr lang="pt-BR" sz="2100" i="1" dirty="0" err="1" smtClean="0"/>
              <a:t>Manufacturing</a:t>
            </a:r>
            <a:r>
              <a:rPr lang="pt-BR" sz="2100" dirty="0" smtClean="0"/>
              <a:t>).</a:t>
            </a:r>
            <a:endParaRPr lang="pt-BR" sz="2100" dirty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950E5-683D-4571-813F-037BA33273F2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Componentes das Instalações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571625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Carga Elétrica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3200" dirty="0" smtClean="0"/>
              <a:t>Pode ter vários significados, como:</a:t>
            </a:r>
          </a:p>
          <a:p>
            <a:pPr marL="996696" lvl="2"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Conjunto de valores das grandezas elétricas que caracterizam as solicitações impostas a um equipamento elétrico em um dado instante por um circuito elétrico;</a:t>
            </a:r>
          </a:p>
          <a:p>
            <a:pPr marL="996696" lvl="2"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Equipamento elétrico que absorve potência ativa;</a:t>
            </a:r>
          </a:p>
          <a:p>
            <a:pPr marL="996696" lvl="2"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Potência transferida por um equipamento elétrico;</a:t>
            </a:r>
          </a:p>
          <a:p>
            <a:pPr marL="996696" lvl="2"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Potência instalada.</a:t>
            </a:r>
            <a:endParaRPr lang="pt-BR" sz="3200" dirty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1CFEF-2944-4E76-99F1-39FDB11AB44A}" type="slidenum">
              <a:rPr lang="pt-BR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Componentes das Instalações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Potência Instalada</a:t>
            </a:r>
          </a:p>
          <a:p>
            <a:pPr marL="996696" lvl="2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2800" dirty="0" smtClean="0"/>
              <a:t>É a soma das potências nominais dos equipamentos de utilização da instalações, do setor de instalação ou do conjunto de equipamentos.</a:t>
            </a:r>
          </a:p>
          <a:p>
            <a:pPr marL="996696" lvl="2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2800" dirty="0" smtClean="0"/>
              <a:t>Em um projeto elétrico, deve-se levar em consideração o valor da potência instalada para o dimensionamento dos componentes da instalação elétrica.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sz="3200" dirty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C31E4-2942-43F6-BAC6-922B39020D86}" type="slidenum">
              <a:rPr lang="pt-BR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Tensões Elétricas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1148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/>
              <a:t>	De acordo  com a IEC 60038, os sistemas elétricos são caracterizados por três valores de tensão eficaz. São elas: a nominal, a máxima e a mínima.</a:t>
            </a:r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Tensão Nominal </a:t>
            </a:r>
            <a:r>
              <a:rPr lang="pt-BR" dirty="0" smtClean="0"/>
              <a:t>– É aquela que caracteriza a tensão do sistema e a qual são deferidas certas características operacionais;</a:t>
            </a:r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Tensões Máxima e Mínima </a:t>
            </a:r>
            <a:r>
              <a:rPr lang="pt-BR" dirty="0" smtClean="0"/>
              <a:t>– São, respectivamente, o maior e o menor valor de tensão que pode ocorrer em condições normais de operação, em qualquer tempo, em qualquer ponto do sistema, excluídas as condições transitórias e anormais. </a:t>
            </a:r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pt-BR" dirty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28E46-A2C9-4A17-BC1D-732153E8F450}" type="slidenum">
              <a:rPr lang="pt-BR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571500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200" dirty="0" smtClean="0"/>
              <a:t>Tensões nominais de sistemas de Baixa Tensão Usuais no Brasil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42938" y="1928813"/>
          <a:ext cx="805815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/>
                <a:gridCol w="4029076"/>
              </a:tblGrid>
              <a:tr h="968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Sistemas</a:t>
                      </a:r>
                      <a:r>
                        <a:rPr lang="pt-BR" sz="24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trifásicos a três ou quatro condutores (V)</a:t>
                      </a:r>
                      <a:endParaRPr lang="pt-BR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Sistemas</a:t>
                      </a:r>
                      <a:r>
                        <a:rPr lang="pt-BR" sz="24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monofásicos a três condutores (V)</a:t>
                      </a:r>
                      <a:endParaRPr lang="pt-BR" sz="24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endParaRPr lang="pt-BR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293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115/230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110/220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120/208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115/230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127/220*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127/254*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220/380*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220/440*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254/440*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120/440*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26237-C978-4054-800D-7C8385D464C0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7313" y="5715000"/>
            <a:ext cx="6858000" cy="7381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cs typeface="+mn-cs"/>
              </a:rPr>
              <a:t>*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cs typeface="+mn-cs"/>
              </a:rPr>
              <a:t>Tensões utilizadas em redes elétricas secundárias de distribuição.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571500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200" dirty="0" smtClean="0"/>
              <a:t>Tensões nominais de equipamentos de utilização no Brasil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42938" y="1928813"/>
          <a:ext cx="8058152" cy="415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076"/>
                <a:gridCol w="4029076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Tipo</a:t>
                      </a:r>
                      <a:endParaRPr lang="pt-BR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Tensão nominal</a:t>
                      </a:r>
                      <a:r>
                        <a:rPr lang="pt-BR" sz="24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(V)</a:t>
                      </a:r>
                      <a:endParaRPr lang="pt-BR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2937">
                <a:tc rowSpan="5"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Monofásicos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115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vMerge="1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120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127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220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Trifásicos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220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380</a:t>
                      </a:r>
                      <a:endParaRPr lang="pt-BR" sz="2400" dirty="0"/>
                    </a:p>
                  </a:txBody>
                  <a:tcPr/>
                </a:tc>
              </a:tr>
              <a:tr h="3929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440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D1D80-6571-47A4-B817-E62485BCBE06}" type="slidenum">
              <a:rPr lang="pt-BR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115409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Sistemas e Instalações Elétricas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Sistemas Elétricos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pt-BR" dirty="0" smtClean="0"/>
              <a:t>Um sistema elétrico é um conjunto de circuitos elétricos inter-relacionados, constituído para determinada finalidade.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pt-BR" dirty="0" smtClean="0"/>
              <a:t>O sistema elétrico é formado essencialmente por componentes elétricos que conduzem ou podem conduzir correntes.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pt-BR" dirty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7FA08-672C-4B5B-8D6C-A4F6AC9F8CBD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Norma NBR 5410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268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smtClean="0"/>
              <a:t>A Norma Brasileira de Regulamentação – 5410 para instalações elétricas de baixa tensão é baseada na norma internacional IEC 60364.</a:t>
            </a:r>
          </a:p>
          <a:p>
            <a:pPr eaLnBrk="1" hangingPunct="1"/>
            <a:r>
              <a:rPr lang="pt-BR" smtClean="0"/>
              <a:t>É aplicada a todas as instalações elétricas cujas tensões nominais sejam iguais ou inferiores a 1000 V em CA e 1500 V em CC.</a:t>
            </a:r>
          </a:p>
          <a:p>
            <a:pPr eaLnBrk="1" hangingPunct="1"/>
            <a:r>
              <a:rPr lang="pt-BR" smtClean="0"/>
              <a:t>Tem a finalidade de fixar condições a que as instalações de baixa tensão devem atender.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C4AD0-1A8E-4EB6-AB38-64A3F3B11EE5}" type="slidenum">
              <a:rPr lang="pt-BR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Norma NBR 5410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292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912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200" smtClean="0"/>
              <a:t>A NBR5410 tem o objetivo de garantir:</a:t>
            </a:r>
          </a:p>
          <a:p>
            <a:pPr lvl="1" eaLnBrk="1" hangingPunct="1"/>
            <a:r>
              <a:rPr lang="pt-BR" sz="3200" smtClean="0"/>
              <a:t>O funcionamento adequado das instalações;</a:t>
            </a:r>
          </a:p>
          <a:p>
            <a:pPr lvl="1" eaLnBrk="1" hangingPunct="1"/>
            <a:r>
              <a:rPr lang="pt-BR" sz="3200" smtClean="0"/>
              <a:t>A segurança de pessoas e animais domésticos;</a:t>
            </a:r>
          </a:p>
          <a:p>
            <a:pPr lvl="1" eaLnBrk="1" hangingPunct="1"/>
            <a:r>
              <a:rPr lang="pt-BR" sz="3200" smtClean="0"/>
              <a:t>A conservação de bens.</a:t>
            </a:r>
          </a:p>
          <a:p>
            <a:pPr eaLnBrk="1" hangingPunct="1"/>
            <a:r>
              <a:rPr lang="pt-BR" sz="3200" smtClean="0"/>
              <a:t>Aplica-se as instalações novas e as reformas em instalações existentes.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18E0C-FF7F-4286-88FC-1B5669523FB1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Norma NBR 5410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6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285875"/>
            <a:ext cx="7772400" cy="507206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 smtClean="0"/>
              <a:t>A norma NBR5410 abrange praticamente todos os tipos de instalações de baixa tensão, tais como:</a:t>
            </a:r>
          </a:p>
          <a:p>
            <a:pPr lvl="1" eaLnBrk="1" hangingPunct="1"/>
            <a:r>
              <a:rPr lang="pt-BR" sz="2400" dirty="0" smtClean="0"/>
              <a:t>Edificações residenciais e comerciais em geral;</a:t>
            </a:r>
          </a:p>
          <a:p>
            <a:pPr lvl="1" eaLnBrk="1" hangingPunct="1"/>
            <a:r>
              <a:rPr lang="pt-BR" sz="2400" dirty="0" smtClean="0"/>
              <a:t>Estabelecimentos institucionais e de uso público;</a:t>
            </a:r>
          </a:p>
          <a:p>
            <a:pPr lvl="1" eaLnBrk="1" hangingPunct="1"/>
            <a:r>
              <a:rPr lang="pt-BR" sz="2400" dirty="0" smtClean="0"/>
              <a:t>Estabelecimentos industriais;</a:t>
            </a:r>
          </a:p>
          <a:p>
            <a:pPr lvl="1" eaLnBrk="1" hangingPunct="1"/>
            <a:r>
              <a:rPr lang="pt-BR" sz="2400" dirty="0" smtClean="0"/>
              <a:t>Estabelecimentos agropecuários e hortigranjeiros;</a:t>
            </a:r>
          </a:p>
          <a:p>
            <a:pPr lvl="1" eaLnBrk="1" hangingPunct="1"/>
            <a:r>
              <a:rPr lang="pt-BR" sz="2400" dirty="0" smtClean="0"/>
              <a:t>Edificações pré-fabricadas;</a:t>
            </a:r>
          </a:p>
          <a:p>
            <a:pPr lvl="1" eaLnBrk="1" hangingPunct="1"/>
            <a:r>
              <a:rPr lang="pt-BR" sz="2400" dirty="0" smtClean="0"/>
              <a:t>Reboques e locais de acampamentos;</a:t>
            </a:r>
          </a:p>
          <a:p>
            <a:pPr lvl="1" eaLnBrk="1" hangingPunct="1"/>
            <a:r>
              <a:rPr lang="pt-BR" sz="2400" dirty="0" smtClean="0"/>
              <a:t>Canteiros de obras, feiras, exposições e outras instalações temporárias. 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D1276-3478-4CF9-A22A-3268281CC03A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Norma NBR 5410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340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56134"/>
            <a:ext cx="7772400" cy="542925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pt-BR" sz="2400" dirty="0" smtClean="0"/>
              <a:t>A norma NBR5410 também aplica-se a:</a:t>
            </a:r>
          </a:p>
          <a:p>
            <a:pPr lvl="1" algn="just" eaLnBrk="1" hangingPunct="1"/>
            <a:r>
              <a:rPr lang="pt-BR" sz="2400" dirty="0" smtClean="0"/>
              <a:t>Circuitos elétricos com tensão nominal igual ou inferior a 1000 V em CA, com </a:t>
            </a:r>
            <a:r>
              <a:rPr lang="pt-BR" sz="2400" dirty="0" err="1" smtClean="0"/>
              <a:t>frequência</a:t>
            </a:r>
            <a:r>
              <a:rPr lang="pt-BR" sz="2400" dirty="0" smtClean="0"/>
              <a:t> inferior a 400 HZ, ou a 1500 V em CC.</a:t>
            </a:r>
          </a:p>
          <a:p>
            <a:pPr lvl="1" algn="just" eaLnBrk="1" hangingPunct="1"/>
            <a:r>
              <a:rPr lang="pt-BR" sz="2400" dirty="0" smtClean="0"/>
              <a:t>Circuitos elétricos não internos aos equipamentos, os quais, embora alimentados por instalações com tensões abaixo de 1000V, funcionam com tensões acima de 1000V (Lâmpadas de descarga, </a:t>
            </a:r>
            <a:r>
              <a:rPr lang="pt-BR" sz="2400" dirty="0" err="1" smtClean="0"/>
              <a:t>precipitadores</a:t>
            </a:r>
            <a:r>
              <a:rPr lang="pt-BR" sz="2400" dirty="0" smtClean="0"/>
              <a:t> eletrostáticos e outros). </a:t>
            </a:r>
          </a:p>
          <a:p>
            <a:pPr lvl="1" algn="just" eaLnBrk="1" hangingPunct="1"/>
            <a:r>
              <a:rPr lang="pt-BR" sz="2400" dirty="0" smtClean="0"/>
              <a:t>Qualquer linha elétrica que não seja especificada pelas normas dos equipamentos de utilização;</a:t>
            </a:r>
          </a:p>
          <a:p>
            <a:pPr lvl="1" algn="just" eaLnBrk="1" hangingPunct="1"/>
            <a:r>
              <a:rPr lang="pt-BR" sz="2400" dirty="0" smtClean="0"/>
              <a:t>Linhas elétricas fixas de sinal exclusivamente relacionados à segurança e a compatibilidade eletromagnética.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F40AC-286F-464A-91EC-13620EF766B0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Norma NBR 5410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4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384126"/>
            <a:ext cx="7772400" cy="54292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sz="2800" dirty="0" smtClean="0"/>
              <a:t>A norma NBR5410 não se aplica a:</a:t>
            </a:r>
          </a:p>
          <a:p>
            <a:pPr lvl="1" algn="just" eaLnBrk="1" hangingPunct="1"/>
            <a:r>
              <a:rPr lang="pt-BR" sz="2400" dirty="0" smtClean="0"/>
              <a:t>Instalações de distribuição de energia elétrica (redes) e de iluminação pública;</a:t>
            </a:r>
          </a:p>
          <a:p>
            <a:pPr lvl="1" algn="just" eaLnBrk="1" hangingPunct="1"/>
            <a:r>
              <a:rPr lang="pt-BR" sz="2400" dirty="0" smtClean="0"/>
              <a:t>Instalações de tração elétrica, de veículos automotores, embarcações e aeronaves;</a:t>
            </a:r>
          </a:p>
          <a:p>
            <a:pPr lvl="1" algn="just" eaLnBrk="1" hangingPunct="1"/>
            <a:r>
              <a:rPr lang="pt-BR" sz="2400" dirty="0" smtClean="0"/>
              <a:t>Instalações em minas;</a:t>
            </a:r>
          </a:p>
          <a:p>
            <a:pPr lvl="1" algn="just" eaLnBrk="1" hangingPunct="1"/>
            <a:r>
              <a:rPr lang="pt-BR" sz="2400" dirty="0" smtClean="0"/>
              <a:t>Instalações de cerca eletrificada;</a:t>
            </a:r>
          </a:p>
          <a:p>
            <a:pPr lvl="1" algn="just" eaLnBrk="1" hangingPunct="1"/>
            <a:r>
              <a:rPr lang="pt-BR" sz="2400" dirty="0" smtClean="0"/>
              <a:t>Equipamentos de supressão de perturbações radioelétricas, uma vez que não comprometam a segurança das instalações;</a:t>
            </a:r>
          </a:p>
          <a:p>
            <a:pPr lvl="1" algn="just" eaLnBrk="1" hangingPunct="1"/>
            <a:r>
              <a:rPr lang="pt-BR" sz="2400" dirty="0" smtClean="0"/>
              <a:t>Instalações específicas para proteção contra descargas atmosféricas diretas.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3EA45-7230-4981-A483-DAC452DD8BF3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pt-BR" sz="3200" smtClean="0"/>
              <a:t>Norma complementares a NBR 5410</a:t>
            </a:r>
          </a:p>
        </p:txBody>
      </p:sp>
      <p:sp>
        <p:nvSpPr>
          <p:cNvPr id="16388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42925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pt-BR" sz="2800" smtClean="0"/>
              <a:t>A norma NBR5410 é complementada atualmente por outras normas. São elas:</a:t>
            </a:r>
          </a:p>
          <a:p>
            <a:pPr algn="just" eaLnBrk="1" hangingPunct="1"/>
            <a:r>
              <a:rPr lang="pt-BR" sz="2800" smtClean="0"/>
              <a:t>NBR 13570 – Instalações Elétricas em locais de afluência de público: Requisitos específicos;</a:t>
            </a:r>
          </a:p>
          <a:p>
            <a:pPr algn="just" eaLnBrk="1" hangingPunct="1"/>
            <a:r>
              <a:rPr lang="pt-BR" sz="2800" smtClean="0"/>
              <a:t>NBR 13534 – Instalações Elétricas de baixa tensão para estabelecimentos de assistência a saúde.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pt-BR" sz="2800" smtClean="0"/>
              <a:t>Ambas complementam, quando necessário, prescrições de caráter geral contidas na NBR 5410, relativas aos seus respectivos campos de aplicação. </a:t>
            </a:r>
          </a:p>
          <a:p>
            <a:pPr algn="just" eaLnBrk="1" hangingPunct="1"/>
            <a:endParaRPr lang="pt-BR" sz="2800" smtClean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E3BB8-BBE6-4737-A4BC-484097ED497B}" type="slidenum">
              <a:rPr lang="pt-BR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tx2">
                    <a:satMod val="200000"/>
                  </a:schemeClr>
                </a:solidFill>
              </a:rPr>
              <a:t>Componentes das Instalações</a:t>
            </a:r>
            <a:endParaRPr lang="pt-BR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7412" name="Espaço Reservado para Conteúdo 2"/>
          <p:cNvSpPr>
            <a:spLocks noGrp="1"/>
          </p:cNvSpPr>
          <p:nvPr>
            <p:ph idx="1"/>
          </p:nvPr>
        </p:nvSpPr>
        <p:spPr>
          <a:xfrm>
            <a:off x="928688" y="1643063"/>
            <a:ext cx="7772400" cy="4786312"/>
          </a:xfrm>
        </p:spPr>
        <p:txBody>
          <a:bodyPr>
            <a:normAutofit lnSpcReduction="10000"/>
          </a:bodyPr>
          <a:lstStyle/>
          <a:p>
            <a:pPr marL="0" indent="68263" algn="just" eaLnBrk="1" hangingPunct="1">
              <a:buFont typeface="Wingdings" pitchFamily="2" charset="2"/>
              <a:buNone/>
            </a:pPr>
            <a:r>
              <a:rPr lang="pt-BR" dirty="0" smtClean="0"/>
              <a:t>	Componentes de uma instalação elétrica são itens da instalações que têm finalidades específicas. Podem ser:</a:t>
            </a:r>
          </a:p>
          <a:p>
            <a:pPr lvl="2" eaLnBrk="1" hangingPunct="1"/>
            <a:r>
              <a:rPr lang="pt-BR" sz="2800" dirty="0" smtClean="0"/>
              <a:t>Materiais;</a:t>
            </a:r>
          </a:p>
          <a:p>
            <a:pPr lvl="2" eaLnBrk="1" hangingPunct="1"/>
            <a:r>
              <a:rPr lang="pt-BR" sz="2800" dirty="0" smtClean="0"/>
              <a:t>Acessórios;</a:t>
            </a:r>
          </a:p>
          <a:p>
            <a:pPr lvl="2" eaLnBrk="1" hangingPunct="1"/>
            <a:r>
              <a:rPr lang="pt-BR" sz="2800" dirty="0" smtClean="0"/>
              <a:t>Instrumentos;</a:t>
            </a:r>
          </a:p>
          <a:p>
            <a:pPr lvl="2" eaLnBrk="1" hangingPunct="1"/>
            <a:r>
              <a:rPr lang="pt-BR" sz="2800" dirty="0" smtClean="0"/>
              <a:t>Equipamentos de: geração, conversão, transformação, transmissão, armazenamento, distribuição ou utilização da eletricidade</a:t>
            </a:r>
            <a:r>
              <a:rPr lang="pt-BR" dirty="0" smtClean="0"/>
              <a:t>.</a:t>
            </a:r>
          </a:p>
          <a:p>
            <a:pPr lvl="2" eaLnBrk="1" hangingPunct="1"/>
            <a:endParaRPr lang="pt-BR" dirty="0" smtClean="0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A2413-18E9-46AF-BF7F-5DEE5C469836}" type="slidenum">
              <a:rPr lang="pt-BR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271</TotalTime>
  <Words>897</Words>
  <Application>Microsoft Office PowerPoint</Application>
  <PresentationFormat>Apresentação na tela (4:3)</PresentationFormat>
  <Paragraphs>136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Sistemas Elétricos</vt:lpstr>
      <vt:lpstr>Sistemas e Instalações Elétricas</vt:lpstr>
      <vt:lpstr>Norma NBR 5410</vt:lpstr>
      <vt:lpstr>Norma NBR 5410</vt:lpstr>
      <vt:lpstr>Norma NBR 5410</vt:lpstr>
      <vt:lpstr>Norma NBR 5410</vt:lpstr>
      <vt:lpstr>Norma NBR 5410</vt:lpstr>
      <vt:lpstr>Norma complementares a NBR 5410</vt:lpstr>
      <vt:lpstr>Componentes das Instalações</vt:lpstr>
      <vt:lpstr>Componentes das Instalações</vt:lpstr>
      <vt:lpstr>Componentes das Instalações</vt:lpstr>
      <vt:lpstr>Equipamentos de Tecnologia da Informação  (ETI)</vt:lpstr>
      <vt:lpstr>Componentes das Instalações</vt:lpstr>
      <vt:lpstr>Componentes das Instalações</vt:lpstr>
      <vt:lpstr>Tensões Elétricas</vt:lpstr>
      <vt:lpstr>Tensões nominais de sistemas de Baixa Tensão Usuais no Brasil</vt:lpstr>
      <vt:lpstr>Tensões nominais de equipamentos de utilização no Brasil</vt:lpstr>
    </vt:vector>
  </TitlesOfParts>
  <Company>Residência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 </cp:lastModifiedBy>
  <cp:revision>54</cp:revision>
  <dcterms:created xsi:type="dcterms:W3CDTF">2009-03-27T10:28:32Z</dcterms:created>
  <dcterms:modified xsi:type="dcterms:W3CDTF">2012-01-09T19:32:58Z</dcterms:modified>
</cp:coreProperties>
</file>