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1"/>
  </p:notesMasterIdLst>
  <p:sldIdLst>
    <p:sldId id="256" r:id="rId2"/>
    <p:sldId id="298" r:id="rId3"/>
    <p:sldId id="317" r:id="rId4"/>
    <p:sldId id="318" r:id="rId5"/>
    <p:sldId id="319" r:id="rId6"/>
    <p:sldId id="305" r:id="rId7"/>
    <p:sldId id="307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21" r:id="rId19"/>
    <p:sldId id="320" r:id="rId20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lvaro de Paiva" userId="ee2bacd6-5669-4b3d-b067-5438f31674b7" providerId="ADAL" clId="{65F2E8E1-6E63-4F9E-A11E-FF571EA8E5DB}"/>
    <pc:docChg chg="custSel addSld delSld modSld sldOrd">
      <pc:chgData name="Jose Alvaro de Paiva" userId="ee2bacd6-5669-4b3d-b067-5438f31674b7" providerId="ADAL" clId="{65F2E8E1-6E63-4F9E-A11E-FF571EA8E5DB}" dt="2017-11-13T13:10:14.044" v="413"/>
      <pc:docMkLst>
        <pc:docMk/>
      </pc:docMkLst>
      <pc:sldChg chg="addSp delSp modSp">
        <pc:chgData name="Jose Alvaro de Paiva" userId="ee2bacd6-5669-4b3d-b067-5438f31674b7" providerId="ADAL" clId="{65F2E8E1-6E63-4F9E-A11E-FF571EA8E5DB}" dt="2017-11-06T20:57:27.926" v="303" actId="14100"/>
        <pc:sldMkLst>
          <pc:docMk/>
          <pc:sldMk cId="0" sldId="316"/>
        </pc:sldMkLst>
        <pc:spChg chg="mod">
          <ac:chgData name="Jose Alvaro de Paiva" userId="ee2bacd6-5669-4b3d-b067-5438f31674b7" providerId="ADAL" clId="{65F2E8E1-6E63-4F9E-A11E-FF571EA8E5DB}" dt="2017-11-06T20:56:30.395" v="294" actId="20577"/>
          <ac:spMkLst>
            <pc:docMk/>
            <pc:sldMk cId="0" sldId="316"/>
            <ac:spMk id="4" creationId="{00000000-0000-0000-0000-000000000000}"/>
          </ac:spMkLst>
        </pc:spChg>
        <pc:picChg chg="add del mod">
          <ac:chgData name="Jose Alvaro de Paiva" userId="ee2bacd6-5669-4b3d-b067-5438f31674b7" providerId="ADAL" clId="{65F2E8E1-6E63-4F9E-A11E-FF571EA8E5DB}" dt="2017-11-06T20:56:54.190" v="299" actId="478"/>
          <ac:picMkLst>
            <pc:docMk/>
            <pc:sldMk cId="0" sldId="316"/>
            <ac:picMk id="3" creationId="{9D1F1FB0-7B44-46C5-AE57-697200A512FF}"/>
          </ac:picMkLst>
        </pc:picChg>
        <pc:picChg chg="add mod">
          <ac:chgData name="Jose Alvaro de Paiva" userId="ee2bacd6-5669-4b3d-b067-5438f31674b7" providerId="ADAL" clId="{65F2E8E1-6E63-4F9E-A11E-FF571EA8E5DB}" dt="2017-11-06T20:57:27.926" v="303" actId="14100"/>
          <ac:picMkLst>
            <pc:docMk/>
            <pc:sldMk cId="0" sldId="316"/>
            <ac:picMk id="7" creationId="{388F98E6-AD7E-4A61-A6A9-03E17A12AA13}"/>
          </ac:picMkLst>
        </pc:picChg>
        <pc:picChg chg="del">
          <ac:chgData name="Jose Alvaro de Paiva" userId="ee2bacd6-5669-4b3d-b067-5438f31674b7" providerId="ADAL" clId="{65F2E8E1-6E63-4F9E-A11E-FF571EA8E5DB}" dt="2017-11-06T20:56:33.302" v="295" actId="478"/>
          <ac:picMkLst>
            <pc:docMk/>
            <pc:sldMk cId="0" sldId="316"/>
            <ac:picMk id="27652" creationId="{00000000-0000-0000-0000-000000000000}"/>
          </ac:picMkLst>
        </pc:picChg>
      </pc:sldChg>
      <pc:sldChg chg="addSp delSp modSp add ord">
        <pc:chgData name="Jose Alvaro de Paiva" userId="ee2bacd6-5669-4b3d-b067-5438f31674b7" providerId="ADAL" clId="{65F2E8E1-6E63-4F9E-A11E-FF571EA8E5DB}" dt="2017-11-13T13:10:14.044" v="413"/>
        <pc:sldMkLst>
          <pc:docMk/>
          <pc:sldMk cId="1474719172" sldId="317"/>
        </pc:sldMkLst>
        <pc:spChg chg="mod">
          <ac:chgData name="Jose Alvaro de Paiva" userId="ee2bacd6-5669-4b3d-b067-5438f31674b7" providerId="ADAL" clId="{65F2E8E1-6E63-4F9E-A11E-FF571EA8E5DB}" dt="2017-11-06T20:51:30.184" v="185" actId="14100"/>
          <ac:spMkLst>
            <pc:docMk/>
            <pc:sldMk cId="1474719172" sldId="317"/>
            <ac:spMk id="4" creationId="{00000000-0000-0000-0000-000000000000}"/>
          </ac:spMkLst>
        </pc:spChg>
        <pc:picChg chg="add mod">
          <ac:chgData name="Jose Alvaro de Paiva" userId="ee2bacd6-5669-4b3d-b067-5438f31674b7" providerId="ADAL" clId="{65F2E8E1-6E63-4F9E-A11E-FF571EA8E5DB}" dt="2017-11-06T20:52:46.141" v="232" actId="14100"/>
          <ac:picMkLst>
            <pc:docMk/>
            <pc:sldMk cId="1474719172" sldId="317"/>
            <ac:picMk id="3" creationId="{C48DB1F2-9DB7-47A2-9C66-2BF713FB8DDC}"/>
          </ac:picMkLst>
        </pc:picChg>
        <pc:picChg chg="del">
          <ac:chgData name="Jose Alvaro de Paiva" userId="ee2bacd6-5669-4b3d-b067-5438f31674b7" providerId="ADAL" clId="{65F2E8E1-6E63-4F9E-A11E-FF571EA8E5DB}" dt="2017-11-06T20:49:37.811" v="132" actId="478"/>
          <ac:picMkLst>
            <pc:docMk/>
            <pc:sldMk cId="1474719172" sldId="317"/>
            <ac:picMk id="5122" creationId="{00000000-0000-0000-0000-000000000000}"/>
          </ac:picMkLst>
        </pc:picChg>
      </pc:sldChg>
      <pc:sldChg chg="add del">
        <pc:chgData name="Jose Alvaro de Paiva" userId="ee2bacd6-5669-4b3d-b067-5438f31674b7" providerId="ADAL" clId="{65F2E8E1-6E63-4F9E-A11E-FF571EA8E5DB}" dt="2017-11-06T20:49:40.015" v="133" actId="2696"/>
        <pc:sldMkLst>
          <pc:docMk/>
          <pc:sldMk cId="2060533596" sldId="318"/>
        </pc:sldMkLst>
      </pc:sldChg>
      <pc:sldChg chg="addSp delSp modSp add ord">
        <pc:chgData name="Jose Alvaro de Paiva" userId="ee2bacd6-5669-4b3d-b067-5438f31674b7" providerId="ADAL" clId="{65F2E8E1-6E63-4F9E-A11E-FF571EA8E5DB}" dt="2017-11-13T13:10:14.044" v="413"/>
        <pc:sldMkLst>
          <pc:docMk/>
          <pc:sldMk cId="3784019933" sldId="318"/>
        </pc:sldMkLst>
        <pc:spChg chg="mod">
          <ac:chgData name="Jose Alvaro de Paiva" userId="ee2bacd6-5669-4b3d-b067-5438f31674b7" providerId="ADAL" clId="{65F2E8E1-6E63-4F9E-A11E-FF571EA8E5DB}" dt="2017-11-06T20:52:32.672" v="229" actId="20577"/>
          <ac:spMkLst>
            <pc:docMk/>
            <pc:sldMk cId="3784019933" sldId="318"/>
            <ac:spMk id="4" creationId="{00000000-0000-0000-0000-000000000000}"/>
          </ac:spMkLst>
        </pc:spChg>
        <pc:picChg chg="del">
          <ac:chgData name="Jose Alvaro de Paiva" userId="ee2bacd6-5669-4b3d-b067-5438f31674b7" providerId="ADAL" clId="{65F2E8E1-6E63-4F9E-A11E-FF571EA8E5DB}" dt="2017-11-06T20:51:35.106" v="187" actId="478"/>
          <ac:picMkLst>
            <pc:docMk/>
            <pc:sldMk cId="3784019933" sldId="318"/>
            <ac:picMk id="3" creationId="{C48DB1F2-9DB7-47A2-9C66-2BF713FB8DDC}"/>
          </ac:picMkLst>
        </pc:picChg>
        <pc:picChg chg="add mod">
          <ac:chgData name="Jose Alvaro de Paiva" userId="ee2bacd6-5669-4b3d-b067-5438f31674b7" providerId="ADAL" clId="{65F2E8E1-6E63-4F9E-A11E-FF571EA8E5DB}" dt="2017-11-06T20:52:40.359" v="231" actId="14100"/>
          <ac:picMkLst>
            <pc:docMk/>
            <pc:sldMk cId="3784019933" sldId="318"/>
            <ac:picMk id="6" creationId="{DE7ABBC8-0E8B-4900-AF69-881419A2A53B}"/>
          </ac:picMkLst>
        </pc:picChg>
      </pc:sldChg>
      <pc:sldChg chg="add del">
        <pc:chgData name="Jose Alvaro de Paiva" userId="ee2bacd6-5669-4b3d-b067-5438f31674b7" providerId="ADAL" clId="{65F2E8E1-6E63-4F9E-A11E-FF571EA8E5DB}" dt="2017-11-06T20:49:42.733" v="134" actId="2696"/>
        <pc:sldMkLst>
          <pc:docMk/>
          <pc:sldMk cId="2169978081" sldId="319"/>
        </pc:sldMkLst>
      </pc:sldChg>
      <pc:sldChg chg="addSp delSp modSp add ord">
        <pc:chgData name="Jose Alvaro de Paiva" userId="ee2bacd6-5669-4b3d-b067-5438f31674b7" providerId="ADAL" clId="{65F2E8E1-6E63-4F9E-A11E-FF571EA8E5DB}" dt="2017-11-13T13:10:14.044" v="413"/>
        <pc:sldMkLst>
          <pc:docMk/>
          <pc:sldMk cId="4069913047" sldId="319"/>
        </pc:sldMkLst>
        <pc:spChg chg="mod">
          <ac:chgData name="Jose Alvaro de Paiva" userId="ee2bacd6-5669-4b3d-b067-5438f31674b7" providerId="ADAL" clId="{65F2E8E1-6E63-4F9E-A11E-FF571EA8E5DB}" dt="2017-11-06T20:53:32.726" v="254" actId="6549"/>
          <ac:spMkLst>
            <pc:docMk/>
            <pc:sldMk cId="4069913047" sldId="319"/>
            <ac:spMk id="4" creationId="{00000000-0000-0000-0000-000000000000}"/>
          </ac:spMkLst>
        </pc:spChg>
        <pc:picChg chg="add mod">
          <ac:chgData name="Jose Alvaro de Paiva" userId="ee2bacd6-5669-4b3d-b067-5438f31674b7" providerId="ADAL" clId="{65F2E8E1-6E63-4F9E-A11E-FF571EA8E5DB}" dt="2017-11-06T20:53:18.133" v="238" actId="14100"/>
          <ac:picMkLst>
            <pc:docMk/>
            <pc:sldMk cId="4069913047" sldId="319"/>
            <ac:picMk id="3" creationId="{A58B4DE1-0278-4B9F-A37B-691494210676}"/>
          </ac:picMkLst>
        </pc:picChg>
        <pc:picChg chg="del">
          <ac:chgData name="Jose Alvaro de Paiva" userId="ee2bacd6-5669-4b3d-b067-5438f31674b7" providerId="ADAL" clId="{65F2E8E1-6E63-4F9E-A11E-FF571EA8E5DB}" dt="2017-11-06T20:52:54.500" v="234" actId="478"/>
          <ac:picMkLst>
            <pc:docMk/>
            <pc:sldMk cId="4069913047" sldId="319"/>
            <ac:picMk id="6" creationId="{DE7ABBC8-0E8B-4900-AF69-881419A2A53B}"/>
          </ac:picMkLst>
        </pc:picChg>
      </pc:sldChg>
      <pc:sldChg chg="modSp add">
        <pc:chgData name="Jose Alvaro de Paiva" userId="ee2bacd6-5669-4b3d-b067-5438f31674b7" providerId="ADAL" clId="{65F2E8E1-6E63-4F9E-A11E-FF571EA8E5DB}" dt="2017-11-06T20:59:54.494" v="412" actId="1076"/>
        <pc:sldMkLst>
          <pc:docMk/>
          <pc:sldMk cId="4090107158" sldId="320"/>
        </pc:sldMkLst>
        <pc:spChg chg="mod">
          <ac:chgData name="Jose Alvaro de Paiva" userId="ee2bacd6-5669-4b3d-b067-5438f31674b7" providerId="ADAL" clId="{65F2E8E1-6E63-4F9E-A11E-FF571EA8E5DB}" dt="2017-11-06T20:59:51.229" v="411" actId="20577"/>
          <ac:spMkLst>
            <pc:docMk/>
            <pc:sldMk cId="4090107158" sldId="320"/>
            <ac:spMk id="4" creationId="{00000000-0000-0000-0000-000000000000}"/>
          </ac:spMkLst>
        </pc:spChg>
        <pc:picChg chg="mod">
          <ac:chgData name="Jose Alvaro de Paiva" userId="ee2bacd6-5669-4b3d-b067-5438f31674b7" providerId="ADAL" clId="{65F2E8E1-6E63-4F9E-A11E-FF571EA8E5DB}" dt="2017-11-06T20:59:54.494" v="412" actId="1076"/>
          <ac:picMkLst>
            <pc:docMk/>
            <pc:sldMk cId="4090107158" sldId="320"/>
            <ac:picMk id="27652" creationId="{00000000-0000-0000-0000-000000000000}"/>
          </ac:picMkLst>
        </pc:picChg>
      </pc:sldChg>
      <pc:sldChg chg="addSp delSp modSp add ord">
        <pc:chgData name="Jose Alvaro de Paiva" userId="ee2bacd6-5669-4b3d-b067-5438f31674b7" providerId="ADAL" clId="{65F2E8E1-6E63-4F9E-A11E-FF571EA8E5DB}" dt="2017-11-06T20:59:36.010" v="392" actId="1076"/>
        <pc:sldMkLst>
          <pc:docMk/>
          <pc:sldMk cId="197595626" sldId="321"/>
        </pc:sldMkLst>
        <pc:spChg chg="mod">
          <ac:chgData name="Jose Alvaro de Paiva" userId="ee2bacd6-5669-4b3d-b067-5438f31674b7" providerId="ADAL" clId="{65F2E8E1-6E63-4F9E-A11E-FF571EA8E5DB}" dt="2017-11-06T20:59:29.025" v="390" actId="20577"/>
          <ac:spMkLst>
            <pc:docMk/>
            <pc:sldMk cId="197595626" sldId="321"/>
            <ac:spMk id="4" creationId="{00000000-0000-0000-0000-000000000000}"/>
          </ac:spMkLst>
        </pc:spChg>
        <pc:picChg chg="add mod">
          <ac:chgData name="Jose Alvaro de Paiva" userId="ee2bacd6-5669-4b3d-b067-5438f31674b7" providerId="ADAL" clId="{65F2E8E1-6E63-4F9E-A11E-FF571EA8E5DB}" dt="2017-11-06T20:59:36.010" v="392" actId="1076"/>
          <ac:picMkLst>
            <pc:docMk/>
            <pc:sldMk cId="197595626" sldId="321"/>
            <ac:picMk id="3" creationId="{D886DB32-22FA-4E2B-82F8-305EBA394891}"/>
          </ac:picMkLst>
        </pc:picChg>
        <pc:picChg chg="del mod">
          <ac:chgData name="Jose Alvaro de Paiva" userId="ee2bacd6-5669-4b3d-b067-5438f31674b7" providerId="ADAL" clId="{65F2E8E1-6E63-4F9E-A11E-FF571EA8E5DB}" dt="2017-11-06T20:58:34.084" v="322" actId="478"/>
          <ac:picMkLst>
            <pc:docMk/>
            <pc:sldMk cId="197595626" sldId="321"/>
            <ac:picMk id="27652" creationId="{00000000-0000-0000-0000-000000000000}"/>
          </ac:picMkLst>
        </pc:picChg>
      </pc:sldChg>
      <pc:sldChg chg="add del">
        <pc:chgData name="Jose Alvaro de Paiva" userId="ee2bacd6-5669-4b3d-b067-5438f31674b7" providerId="ADAL" clId="{65F2E8E1-6E63-4F9E-A11E-FF571EA8E5DB}" dt="2017-11-06T20:56:38.830" v="297" actId="2696"/>
        <pc:sldMkLst>
          <pc:docMk/>
          <pc:sldMk cId="737984203" sldId="321"/>
        </pc:sldMkLst>
      </pc:sldChg>
      <pc:sldChg chg="add del">
        <pc:chgData name="Jose Alvaro de Paiva" userId="ee2bacd6-5669-4b3d-b067-5438f31674b7" providerId="ADAL" clId="{65F2E8E1-6E63-4F9E-A11E-FF571EA8E5DB}" dt="2017-11-06T20:58:26.803" v="318" actId="2696"/>
        <pc:sldMkLst>
          <pc:docMk/>
          <pc:sldMk cId="2635432954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BB26FA-759E-4FED-8530-7A86EA4BD169}" type="datetimeFigureOut">
              <a:rPr lang="pt-BR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4528" y="4644271"/>
            <a:ext cx="5316220" cy="4399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4118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98FFE25-435A-4487-9EC2-C6AE6C8453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9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9BCB2-2387-406A-8024-9E416122F258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3FE0B-3215-4F9C-B35A-D580FAF2382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tângu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tângu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tângu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tângu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0F8303-3237-4B14-A5B0-35AAB679DD37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80CC6-B2A8-47FB-810D-B6325F6D860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4D4E66-CDA5-4798-931A-4976EBB6835B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97032-1993-45F5-9151-EF10494511E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11CF0-8DD2-443D-9F08-95D9A32FC2C0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81A3B-69C5-4DE5-8187-1805AFD95DA9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3B8C-0162-45A8-B32B-8A2F410D4AC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4A90D-7F3D-4AC8-A6D0-9728A8460C32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D9AD2-BBED-45AD-9FCF-BFD775607EC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63126-C3A7-4755-AA9C-68416A296218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F3B7-2A3D-406C-BFE9-A35BA10576A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tângu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3B62F7-D7E3-4BE1-A217-361E65974400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0CE5-93FB-4448-A9CC-325D4F0CB38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279F4-A026-4392-837D-EF70C6951440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DB439-557E-4AD3-BAF1-39425050EEB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6D6885-6740-4320-A3BE-0CCE24EA0C05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3D7DA-E19C-4A43-91D7-0656B83F16B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fld id="{0F4B3808-8258-4361-B00E-A33C92D9DF79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41EBB231-465D-465F-958E-7FC6CEAB884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tângu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9AB6A09B-C259-482A-B731-A940D5C2494E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BEFA688-E221-4B58-96A4-279545EFFED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3FE0B-3215-4F9C-B35A-D580FAF23822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4442" y="2571744"/>
            <a:ext cx="7772400" cy="714380"/>
          </a:xfrm>
        </p:spPr>
        <p:txBody>
          <a:bodyPr/>
          <a:lstStyle/>
          <a:p>
            <a:pPr marL="1255713" indent="-1255713" algn="ctr" eaLnBrk="1" fontAlgn="auto" hangingPunct="1">
              <a:spcAft>
                <a:spcPts val="0"/>
              </a:spcAft>
              <a:defRPr/>
            </a:pPr>
            <a:r>
              <a:rPr lang="pt-BR" cap="none" dirty="0">
                <a:solidFill>
                  <a:schemeClr val="tx2">
                    <a:satMod val="200000"/>
                  </a:schemeClr>
                </a:solidFill>
              </a:rPr>
              <a:t>Sistemas Elétricos</a:t>
            </a:r>
            <a:endParaRPr lang="pt-BR" sz="2800" cap="none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2" y="3357562"/>
            <a:ext cx="8215370" cy="3286148"/>
          </a:xfrm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sz="3000" b="1" dirty="0"/>
              <a:t>Elementos componentes de Uma instalação Elétrica</a:t>
            </a:r>
          </a:p>
          <a:p>
            <a:pPr marL="1255713" indent="-355600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800" dirty="0"/>
              <a:t>Esquemas Fundamentais para Instalações de Lâmpadas, Interruptores e Tomadas.</a:t>
            </a:r>
          </a:p>
          <a:p>
            <a:pPr marL="1255713" indent="-355600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800" dirty="0"/>
              <a:t>Estimativa de Carga.</a:t>
            </a:r>
          </a:p>
          <a:p>
            <a:pPr marL="1255713" indent="-355600" algn="just" eaLnBrk="1" fontAlgn="auto" hangingPunct="1">
              <a:spcAft>
                <a:spcPts val="0"/>
              </a:spcAft>
              <a:defRPr/>
            </a:pPr>
            <a:endParaRPr lang="pt-BR" sz="28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400" b="1"/>
              <a:t>Aula 04</a:t>
            </a:r>
            <a:endParaRPr lang="pt-BR" sz="2800" b="1" dirty="0"/>
          </a:p>
        </p:txBody>
      </p:sp>
      <p:pic>
        <p:nvPicPr>
          <p:cNvPr id="8196" name="Imagem 4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66"/>
            <a:ext cx="6165310" cy="200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b="1" dirty="0"/>
              <a:t>Dois pontos de luz comandados por um interruptor de duas seções e tomada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835160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marL="1255713" indent="-355600" algn="ctr" eaLnBrk="1" fontAlgn="auto" hangingPunct="1">
              <a:spcAft>
                <a:spcPts val="0"/>
              </a:spcAft>
              <a:defRPr/>
            </a:pPr>
            <a:r>
              <a:rPr lang="pt-BR" sz="3200" b="1" dirty="0"/>
              <a:t>Estimativa de Cargas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000108"/>
            <a:ext cx="8001056" cy="5429288"/>
          </a:xfrm>
        </p:spPr>
        <p:txBody>
          <a:bodyPr>
            <a:noAutofit/>
          </a:bodyPr>
          <a:lstStyle/>
          <a:p>
            <a:pPr marL="95250" indent="436563" algn="just">
              <a:buNone/>
            </a:pPr>
            <a:r>
              <a:rPr lang="pt-BR" sz="2400" dirty="0"/>
              <a:t>Em residências geralmente não há a necessidade de projeto </a:t>
            </a:r>
            <a:r>
              <a:rPr lang="pt-BR" sz="2400" dirty="0" err="1"/>
              <a:t>luminotécnico</a:t>
            </a:r>
            <a:r>
              <a:rPr lang="pt-BR" sz="2400" dirty="0"/>
              <a:t> para os pontos de iluminação. Então, pode-se adotar os seguintes critérios:</a:t>
            </a:r>
          </a:p>
          <a:p>
            <a:pPr marL="900113" lvl="0" indent="-368300" algn="just"/>
            <a:r>
              <a:rPr lang="pt-BR" sz="2400" dirty="0"/>
              <a:t>Em cômodos ou dependências com área </a:t>
            </a:r>
            <a:r>
              <a:rPr lang="pt-BR" sz="2400" dirty="0">
                <a:sym typeface="Symbol"/>
              </a:rPr>
              <a:t></a:t>
            </a:r>
            <a:r>
              <a:rPr lang="pt-BR" sz="2400" dirty="0"/>
              <a:t> 6 m</a:t>
            </a:r>
            <a:r>
              <a:rPr lang="pt-BR" sz="2400" baseline="30000" dirty="0"/>
              <a:t>2</a:t>
            </a:r>
            <a:r>
              <a:rPr lang="pt-BR" sz="2400" dirty="0"/>
              <a:t> deve ser prevista uma carga mínima de 100 VA.</a:t>
            </a:r>
          </a:p>
          <a:p>
            <a:pPr marL="900113" lvl="0" indent="-368300" algn="just"/>
            <a:r>
              <a:rPr lang="pt-BR" sz="2400" dirty="0"/>
              <a:t>Em cômodos ou dependências com área </a:t>
            </a:r>
            <a:r>
              <a:rPr lang="pt-BR" sz="2400" dirty="0">
                <a:sym typeface="Symbol"/>
              </a:rPr>
              <a:t></a:t>
            </a:r>
            <a:r>
              <a:rPr lang="pt-BR" sz="2400" dirty="0"/>
              <a:t> 6 m</a:t>
            </a:r>
            <a:r>
              <a:rPr lang="pt-BR" sz="2400" baseline="30000" dirty="0"/>
              <a:t>2</a:t>
            </a:r>
            <a:r>
              <a:rPr lang="pt-BR" sz="2400" dirty="0"/>
              <a:t> deve ser prevista uma carga mínima de 100 VA para os primeiros 6 m</a:t>
            </a:r>
            <a:r>
              <a:rPr lang="pt-BR" sz="2400" baseline="30000" dirty="0"/>
              <a:t>2</a:t>
            </a:r>
            <a:r>
              <a:rPr lang="pt-BR" sz="2400" dirty="0"/>
              <a:t>, acrescida de 60 VA para cada aumento de 4 m</a:t>
            </a:r>
            <a:r>
              <a:rPr lang="pt-BR" sz="2400" baseline="30000" dirty="0"/>
              <a:t>2</a:t>
            </a:r>
            <a:r>
              <a:rPr lang="pt-BR" sz="2400" dirty="0"/>
              <a:t> inteiros (NBR 5410).</a:t>
            </a:r>
          </a:p>
          <a:p>
            <a:pPr marL="95250" indent="436563" algn="just">
              <a:buNone/>
            </a:pPr>
            <a:r>
              <a:rPr lang="pt-BR" sz="2400" dirty="0"/>
              <a:t>No caso de escritório, estabelecimento comercial e industrial, não se dispensa o projeto de iluminação (projeto </a:t>
            </a:r>
            <a:r>
              <a:rPr lang="pt-BR" sz="2400" dirty="0" err="1"/>
              <a:t>luminotécnico</a:t>
            </a:r>
            <a:r>
              <a:rPr lang="pt-BR" sz="2400" dirty="0"/>
              <a:t>), principalmente se a iluminação for fluorescente ou a vapor de mercúrio (ex. fábricas, armazéns, pátios de armazenamento etc.).</a:t>
            </a:r>
          </a:p>
          <a:p>
            <a:pPr marL="95250" indent="260350" algn="just">
              <a:buNone/>
            </a:pPr>
            <a:endParaRPr lang="pt-BR" sz="2100" dirty="0"/>
          </a:p>
          <a:p>
            <a:pPr marL="95250" indent="628650" algn="just">
              <a:buNone/>
            </a:pPr>
            <a:endParaRPr lang="pt-BR" sz="2400" dirty="0"/>
          </a:p>
          <a:p>
            <a:pPr algn="just"/>
            <a:endParaRPr lang="pt-BR" sz="26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marL="1255713" indent="-355600" algn="ctr" eaLnBrk="1" fontAlgn="auto" hangingPunct="1">
              <a:spcAft>
                <a:spcPts val="0"/>
              </a:spcAft>
              <a:defRPr/>
            </a:pPr>
            <a:r>
              <a:rPr lang="pt-BR" sz="3200" b="1" dirty="0"/>
              <a:t>Tomadas de Corrente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928670"/>
            <a:ext cx="8001056" cy="571504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200" dirty="0"/>
              <a:t>As tomadas podem ser divididas em duas categorias:</a:t>
            </a:r>
          </a:p>
          <a:p>
            <a:pPr marL="900113" indent="-368300" algn="just"/>
            <a:r>
              <a:rPr lang="pt-BR" sz="2200" u="sng" dirty="0"/>
              <a:t>TOMADAS DE USO GERAL (</a:t>
            </a:r>
            <a:r>
              <a:rPr lang="pt-BR" sz="2200" u="sng" dirty="0" err="1"/>
              <a:t>TUGs</a:t>
            </a:r>
            <a:r>
              <a:rPr lang="pt-BR" sz="2200" u="sng" dirty="0"/>
              <a:t>):</a:t>
            </a:r>
            <a:r>
              <a:rPr lang="pt-BR" sz="2200" dirty="0"/>
              <a:t> Nelas são ligados aparelhos portáteis como abajures, enceradeiras, aspiradores de pó, </a:t>
            </a:r>
            <a:r>
              <a:rPr lang="pt-BR" sz="2200" dirty="0" err="1"/>
              <a:t>liqüidificadores</a:t>
            </a:r>
            <a:r>
              <a:rPr lang="pt-BR" sz="2200" dirty="0"/>
              <a:t>, batedeiras, televisores, aparelhos de som etc.</a:t>
            </a:r>
          </a:p>
          <a:p>
            <a:pPr marL="900113" indent="-368300" algn="just"/>
            <a:r>
              <a:rPr lang="pt-BR" sz="2200" u="sng" dirty="0"/>
              <a:t>TOMADAS DE USO ESPECÍFICO (</a:t>
            </a:r>
            <a:r>
              <a:rPr lang="pt-BR" sz="2200" u="sng" dirty="0" err="1"/>
              <a:t>TUEs</a:t>
            </a:r>
            <a:r>
              <a:rPr lang="pt-BR" sz="2200" u="sng" dirty="0"/>
              <a:t>):</a:t>
            </a:r>
            <a:r>
              <a:rPr lang="pt-BR" sz="2200" dirty="0"/>
              <a:t> Alimentam aparelhos fixos ou estacionários, que embora possam ser removidos trabalham sempre num determinado local. </a:t>
            </a:r>
          </a:p>
          <a:p>
            <a:pPr marL="0" indent="627063" algn="just">
              <a:buNone/>
            </a:pPr>
            <a:r>
              <a:rPr lang="pt-BR" sz="2200" u="sng" dirty="0"/>
              <a:t>OBSERVAÇÕES:</a:t>
            </a:r>
          </a:p>
          <a:p>
            <a:pPr marL="0" indent="627063" algn="just">
              <a:buNone/>
            </a:pPr>
            <a:r>
              <a:rPr lang="pt-BR" sz="2200" dirty="0"/>
              <a:t>O projetista escolherá criteriosamente os locais onde devem ser previstas as tomadas de uso específico, e deverá prever o número de tomadas de uso geral. </a:t>
            </a:r>
          </a:p>
          <a:p>
            <a:pPr marL="0" indent="627063" algn="just">
              <a:buNone/>
            </a:pPr>
            <a:r>
              <a:rPr lang="pt-BR" sz="2200" dirty="0"/>
              <a:t>As potências nominais de aparelhos eletrodomésticos para a estimativa de carga da instalação são disponibilizados através de tabelas.</a:t>
            </a:r>
          </a:p>
          <a:p>
            <a:pPr marL="95250" indent="260350" algn="just">
              <a:buNone/>
            </a:pPr>
            <a:endParaRPr lang="pt-BR" sz="2100" dirty="0"/>
          </a:p>
          <a:p>
            <a:pPr marL="95250" indent="628650" algn="just">
              <a:buNone/>
            </a:pPr>
            <a:endParaRPr lang="pt-BR" sz="2400" dirty="0"/>
          </a:p>
          <a:p>
            <a:pPr algn="just"/>
            <a:endParaRPr lang="pt-BR" sz="26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marL="1255713" indent="-355600" algn="ctr" eaLnBrk="1" fontAlgn="auto" hangingPunct="1">
              <a:spcAft>
                <a:spcPts val="0"/>
              </a:spcAft>
              <a:defRPr/>
            </a:pPr>
            <a:r>
              <a:rPr lang="pt-BR" sz="3200" b="1" dirty="0"/>
              <a:t>Numero Mínimo de </a:t>
            </a:r>
            <a:r>
              <a:rPr lang="pt-BR" sz="3200" b="1" dirty="0" err="1"/>
              <a:t>TUGs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928670"/>
            <a:ext cx="8001056" cy="571504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pt-BR" sz="2800" b="1" dirty="0">
                <a:solidFill>
                  <a:srgbClr val="FFFF00"/>
                </a:solidFill>
              </a:rPr>
              <a:t>Residenciais</a:t>
            </a:r>
            <a:r>
              <a:rPr lang="pt-BR" sz="2800" dirty="0">
                <a:solidFill>
                  <a:srgbClr val="FFFF00"/>
                </a:solidFill>
              </a:rPr>
              <a:t> (casas e apartamentos):</a:t>
            </a:r>
          </a:p>
          <a:p>
            <a:pPr lvl="0"/>
            <a:r>
              <a:rPr lang="pt-BR" sz="2400" b="1" i="1" dirty="0"/>
              <a:t>Cômodo ou dependência com área </a:t>
            </a:r>
            <a:r>
              <a:rPr lang="pt-BR" sz="2400" b="1" i="1" dirty="0">
                <a:sym typeface="Symbol"/>
              </a:rPr>
              <a:t></a:t>
            </a:r>
            <a:r>
              <a:rPr lang="pt-BR" sz="2400" b="1" i="1" dirty="0"/>
              <a:t> 6 m</a:t>
            </a:r>
            <a:r>
              <a:rPr lang="pt-BR" sz="2400" b="1" i="1" baseline="30000" dirty="0"/>
              <a:t>2</a:t>
            </a:r>
            <a:r>
              <a:rPr lang="pt-BR" sz="2400" dirty="0"/>
              <a:t>:pelo menos 01 tomada.</a:t>
            </a:r>
          </a:p>
          <a:p>
            <a:r>
              <a:rPr lang="pt-BR" sz="2400" b="1" i="1" dirty="0"/>
              <a:t> Cômodo ou dependência com área </a:t>
            </a:r>
            <a:r>
              <a:rPr lang="pt-BR" sz="2400" b="1" i="1" dirty="0">
                <a:sym typeface="Symbol"/>
              </a:rPr>
              <a:t></a:t>
            </a:r>
            <a:r>
              <a:rPr lang="pt-BR" sz="2400" b="1" i="1" dirty="0"/>
              <a:t> 6 m</a:t>
            </a:r>
            <a:r>
              <a:rPr lang="pt-BR" sz="2400" b="1" i="1" baseline="30000" dirty="0"/>
              <a:t>2</a:t>
            </a:r>
            <a:r>
              <a:rPr lang="pt-BR" sz="2400" dirty="0"/>
              <a:t>:pelo menos 01 tomada para cada 5 m ou fração de perímetro, uniformemente distribuídas.</a:t>
            </a:r>
          </a:p>
          <a:p>
            <a:r>
              <a:rPr lang="pt-BR" sz="2400" dirty="0"/>
              <a:t> </a:t>
            </a:r>
            <a:r>
              <a:rPr lang="pt-BR" sz="2400" i="1" dirty="0"/>
              <a:t>Banheiros:</a:t>
            </a:r>
            <a:r>
              <a:rPr lang="pt-BR" sz="2400" dirty="0"/>
              <a:t> 01 tomada junto ao lavatório (pia), no mínimo 60 cm do limite do boxe.</a:t>
            </a:r>
          </a:p>
          <a:p>
            <a:r>
              <a:rPr lang="pt-BR" sz="2400" dirty="0"/>
              <a:t> </a:t>
            </a:r>
            <a:r>
              <a:rPr lang="pt-BR" sz="2400" i="1" dirty="0"/>
              <a:t>Cozinhas, copas-cozinhas, áreas de serviço, lavanderias:</a:t>
            </a:r>
            <a:r>
              <a:rPr lang="pt-BR" sz="2400" dirty="0"/>
              <a:t> 01 tomada para cada 3,5 m ou fração de perímetro, sendo que acima de cada bancada (pia) com largura </a:t>
            </a:r>
            <a:r>
              <a:rPr lang="pt-BR" sz="2400" dirty="0">
                <a:sym typeface="Symbol"/>
              </a:rPr>
              <a:t></a:t>
            </a:r>
            <a:r>
              <a:rPr lang="pt-BR" sz="2400" dirty="0"/>
              <a:t> 30 cm, deve ser prevista pelo menos 01 tomada.</a:t>
            </a:r>
          </a:p>
          <a:p>
            <a:r>
              <a:rPr lang="pt-BR" sz="2400" dirty="0"/>
              <a:t> </a:t>
            </a:r>
            <a:r>
              <a:rPr lang="pt-BR" sz="2400" i="1" dirty="0"/>
              <a:t>Despensa, varandas, garagens e sótãos:</a:t>
            </a:r>
            <a:r>
              <a:rPr lang="pt-BR" sz="2400" dirty="0"/>
              <a:t> 01 tomada no mínimo.</a:t>
            </a:r>
          </a:p>
          <a:p>
            <a:pPr marL="95250" indent="260350" algn="just">
              <a:buNone/>
            </a:pPr>
            <a:endParaRPr lang="pt-BR" sz="2100" dirty="0"/>
          </a:p>
          <a:p>
            <a:pPr marL="95250" indent="628650" algn="just">
              <a:buNone/>
            </a:pPr>
            <a:endParaRPr lang="pt-BR" sz="2400" dirty="0"/>
          </a:p>
          <a:p>
            <a:pPr algn="just"/>
            <a:endParaRPr lang="pt-BR" sz="26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marL="1255713" indent="-355600" algn="ctr" eaLnBrk="1" fontAlgn="auto" hangingPunct="1">
              <a:spcAft>
                <a:spcPts val="0"/>
              </a:spcAft>
              <a:defRPr/>
            </a:pPr>
            <a:r>
              <a:rPr lang="pt-BR" sz="3200" b="1" dirty="0"/>
              <a:t>Numero Mínimo de </a:t>
            </a:r>
            <a:r>
              <a:rPr lang="pt-BR" sz="3200" b="1" dirty="0" err="1"/>
              <a:t>TUGs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928670"/>
            <a:ext cx="8001056" cy="571504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pt-BR" sz="3200" b="1" dirty="0">
                <a:solidFill>
                  <a:srgbClr val="FFFF00"/>
                </a:solidFill>
              </a:rPr>
              <a:t>Comerciais</a:t>
            </a:r>
            <a:endParaRPr lang="pt-BR" sz="3200" dirty="0">
              <a:solidFill>
                <a:srgbClr val="FFFF00"/>
              </a:solidFill>
            </a:endParaRPr>
          </a:p>
          <a:p>
            <a:pPr lvl="0" algn="just"/>
            <a:r>
              <a:rPr lang="pt-BR" sz="2400" b="1" i="1" dirty="0"/>
              <a:t>Escritórios com área </a:t>
            </a:r>
            <a:r>
              <a:rPr lang="pt-BR" sz="2400" b="1" i="1" dirty="0">
                <a:sym typeface="Symbol"/>
              </a:rPr>
              <a:t></a:t>
            </a:r>
            <a:r>
              <a:rPr lang="pt-BR" sz="2400" b="1" i="1" dirty="0"/>
              <a:t> 40 m</a:t>
            </a:r>
            <a:r>
              <a:rPr lang="pt-BR" sz="2400" b="1" i="1" baseline="30000" dirty="0"/>
              <a:t>2</a:t>
            </a:r>
            <a:r>
              <a:rPr lang="pt-BR" sz="2400" b="1" i="1" dirty="0"/>
              <a:t>: </a:t>
            </a:r>
            <a:r>
              <a:rPr lang="pt-BR" sz="2400" dirty="0"/>
              <a:t>01 tomada para cada 3 m ou fração de perímetro, ou 01 tomada para cada 4 m</a:t>
            </a:r>
            <a:r>
              <a:rPr lang="pt-BR" sz="2400" baseline="30000" dirty="0"/>
              <a:t>2</a:t>
            </a:r>
            <a:r>
              <a:rPr lang="pt-BR" sz="2400" dirty="0"/>
              <a:t> ou fração de área (adota-se o critério que conduzir ao maior número de tomadas).</a:t>
            </a:r>
          </a:p>
          <a:p>
            <a:pPr algn="just"/>
            <a:r>
              <a:rPr lang="pt-BR" sz="2400" b="1" i="1" dirty="0"/>
              <a:t> Escritórios com área </a:t>
            </a:r>
            <a:r>
              <a:rPr lang="pt-BR" sz="2400" b="1" i="1" dirty="0">
                <a:sym typeface="Symbol"/>
              </a:rPr>
              <a:t></a:t>
            </a:r>
            <a:r>
              <a:rPr lang="pt-BR" sz="2400" b="1" i="1" dirty="0"/>
              <a:t> 40 m</a:t>
            </a:r>
            <a:r>
              <a:rPr lang="pt-BR" sz="2400" b="1" i="1" baseline="30000" dirty="0"/>
              <a:t>2</a:t>
            </a:r>
            <a:r>
              <a:rPr lang="pt-BR" sz="2400" b="1" i="1" dirty="0"/>
              <a:t>: </a:t>
            </a:r>
            <a:r>
              <a:rPr lang="pt-BR" sz="2400" dirty="0"/>
              <a:t>10 tomadas para os primeiros 40 m</a:t>
            </a:r>
            <a:r>
              <a:rPr lang="pt-BR" sz="2400" baseline="30000" dirty="0"/>
              <a:t>2</a:t>
            </a:r>
            <a:r>
              <a:rPr lang="pt-BR" sz="2400" dirty="0"/>
              <a:t>, acrescentando-se 01 tomada para cada 10 m</a:t>
            </a:r>
            <a:r>
              <a:rPr lang="pt-BR" sz="2400" baseline="30000" dirty="0"/>
              <a:t>2</a:t>
            </a:r>
            <a:r>
              <a:rPr lang="pt-BR" sz="2400" dirty="0"/>
              <a:t> ou fração de área restante.</a:t>
            </a:r>
          </a:p>
          <a:p>
            <a:pPr algn="just"/>
            <a:r>
              <a:rPr lang="pt-BR" sz="2400" dirty="0"/>
              <a:t> </a:t>
            </a:r>
            <a:r>
              <a:rPr lang="pt-BR" sz="2400" i="1" dirty="0"/>
              <a:t>Lojas:  </a:t>
            </a:r>
            <a:r>
              <a:rPr lang="pt-BR" sz="2400" dirty="0"/>
              <a:t>01 tomada para cada 30 m</a:t>
            </a:r>
            <a:r>
              <a:rPr lang="pt-BR" sz="2400" baseline="30000" dirty="0"/>
              <a:t>2</a:t>
            </a:r>
            <a:r>
              <a:rPr lang="pt-BR" sz="2400" dirty="0"/>
              <a:t> ou fração, não computadas as tomadas destinadas a lâmpadas, vitrines e demonstração de aparelhos.</a:t>
            </a: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143008"/>
          </a:xfrm>
        </p:spPr>
        <p:txBody>
          <a:bodyPr>
            <a:noAutofit/>
          </a:bodyPr>
          <a:lstStyle/>
          <a:p>
            <a:pPr marL="1255713" indent="-355600" algn="ctr" eaLnBrk="1" fontAlgn="auto" hangingPunct="1">
              <a:spcAft>
                <a:spcPts val="0"/>
              </a:spcAft>
              <a:defRPr/>
            </a:pPr>
            <a:r>
              <a:rPr lang="pt-BR" sz="3200" b="1" dirty="0"/>
              <a:t>Potências Mínimas a serem Previstas nas Tomadas de Corrente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714488"/>
            <a:ext cx="8001056" cy="4500594"/>
          </a:xfrm>
        </p:spPr>
        <p:txBody>
          <a:bodyPr>
            <a:noAutofit/>
          </a:bodyPr>
          <a:lstStyle/>
          <a:p>
            <a:pPr lvl="0" algn="just"/>
            <a:r>
              <a:rPr lang="pt-BR" sz="2800" b="1" dirty="0"/>
              <a:t>  </a:t>
            </a:r>
            <a:r>
              <a:rPr lang="pt-BR" sz="2400" b="1" dirty="0"/>
              <a:t>Tomadas de Uso Específico (</a:t>
            </a:r>
            <a:r>
              <a:rPr lang="pt-BR" sz="2400" b="1" dirty="0" err="1"/>
              <a:t>TUE´</a:t>
            </a:r>
            <a:r>
              <a:rPr lang="pt-BR" sz="2400" b="1" dirty="0"/>
              <a:t>s):</a:t>
            </a:r>
            <a:r>
              <a:rPr lang="pt-BR" sz="2400" dirty="0"/>
              <a:t> Adota-se a </a:t>
            </a:r>
            <a:r>
              <a:rPr lang="pt-BR" sz="2400" i="1" dirty="0"/>
              <a:t>potência nominal</a:t>
            </a:r>
            <a:r>
              <a:rPr lang="pt-BR" sz="2400" dirty="0"/>
              <a:t> (de entrada) do aparelho a ser usado . As tomadas de uso específico devem ser instaladas no máximo a 1,5 m do local previsto para o equipamento a ser alimentado.</a:t>
            </a:r>
          </a:p>
          <a:p>
            <a:pPr algn="just"/>
            <a:r>
              <a:rPr lang="pt-BR" sz="2400" dirty="0"/>
              <a:t> </a:t>
            </a:r>
            <a:r>
              <a:rPr lang="pt-BR" sz="2400" b="1" dirty="0"/>
              <a:t>Tomadas de Uso Geral (</a:t>
            </a:r>
            <a:r>
              <a:rPr lang="pt-BR" sz="2400" b="1" dirty="0" err="1"/>
              <a:t>TUG´</a:t>
            </a:r>
            <a:r>
              <a:rPr lang="pt-BR" sz="2400" b="1" dirty="0"/>
              <a:t>s)</a:t>
            </a:r>
            <a:r>
              <a:rPr lang="pt-BR" sz="2400" dirty="0"/>
              <a:t> (valores mínimos). </a:t>
            </a:r>
          </a:p>
          <a:p>
            <a:pPr lvl="1" algn="just"/>
            <a:r>
              <a:rPr lang="pt-BR" sz="2400" i="1" dirty="0"/>
              <a:t>Instalações Residenciais: </a:t>
            </a:r>
            <a:r>
              <a:rPr lang="pt-BR" sz="2400" dirty="0"/>
              <a:t>Em banheiros, cozinhas, copas-cozinhas, áreas de serviço: 600 VA por tomada, até 03 tomadas, e 100 VA para as demais. Outros cômodos ou dependências: 100 VA por tomada.</a:t>
            </a:r>
          </a:p>
          <a:p>
            <a:pPr lvl="1" algn="just"/>
            <a:r>
              <a:rPr lang="pt-BR" sz="2400" dirty="0"/>
              <a:t> </a:t>
            </a:r>
            <a:r>
              <a:rPr lang="pt-BR" sz="2400" i="1" dirty="0"/>
              <a:t>Instalações Comerciais: </a:t>
            </a:r>
            <a:r>
              <a:rPr lang="pt-BR" sz="2400" dirty="0"/>
              <a:t>200 VA por tomada.</a:t>
            </a:r>
          </a:p>
          <a:p>
            <a:pPr algn="just"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b="1" dirty="0"/>
              <a:t>Tabela de Potências Nominais de aparelhos domésticos segundo a COSERN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42910" y="1500174"/>
          <a:ext cx="3857652" cy="51435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ysClr val="windowText" lastClr="000000"/>
                          </a:solidFill>
                        </a:rPr>
                        <a:t>Equipamento</a:t>
                      </a:r>
                      <a:endParaRPr lang="pt-BR" sz="11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ysClr val="windowText" lastClr="000000"/>
                          </a:solidFill>
                        </a:rPr>
                        <a:t>Potência (Watt)</a:t>
                      </a:r>
                      <a:endParaRPr lang="pt-BR" sz="11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Aparelho de Som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Aspirador de pó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1.000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Aquecedor de água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4.000   a   8.000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Barbeador elétrico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Batedeira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100   a      300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Bebedouro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160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Cafeteira elétrica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725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Centrífuga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Chuveiro elétrico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3.800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solidFill>
                            <a:sysClr val="windowText" lastClr="000000"/>
                          </a:solidFill>
                        </a:rPr>
                        <a:t>Circulador</a:t>
                      </a: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 de ar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Ar cond.  7.000 BTU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900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Ar cond.  8.500 BTU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1.300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Ar cond.  10.000 BTU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1.400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Ar cond.  12.000 BTU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1.600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Ar cond.  18.000 BTU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2.600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Ar cond.  21.000 BTU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2.800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Ar cond.  30.000 BTU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3.600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Enceradeira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330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Espremedor de frutas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140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ysClr val="windowText" lastClr="000000"/>
                          </a:solidFill>
                        </a:rPr>
                        <a:t>Exaustor doméstico</a:t>
                      </a:r>
                      <a:endParaRPr lang="pt-BR" sz="1000" b="1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ysClr val="windowText" lastClr="000000"/>
                          </a:solidFill>
                        </a:rPr>
                        <a:t>Faca elétrica</a:t>
                      </a:r>
                      <a:endParaRPr lang="pt-BR" sz="1000" b="1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750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ysClr val="windowText" lastClr="000000"/>
                          </a:solidFill>
                        </a:rPr>
                        <a:t>Ferro elétrico</a:t>
                      </a:r>
                      <a:endParaRPr lang="pt-BR" sz="1000" b="1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1.000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3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Ferro de solda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Fogão residencial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ysClr val="windowText" lastClr="000000"/>
                          </a:solidFill>
                        </a:rPr>
                        <a:t>9.150</a:t>
                      </a:r>
                      <a:endParaRPr lang="pt-BR" sz="1000" b="1" dirty="0">
                        <a:solidFill>
                          <a:sysClr val="windowText" lastClr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786314" y="1500175"/>
          <a:ext cx="3929090" cy="514352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3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31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400" kern="1200" dirty="0">
                          <a:solidFill>
                            <a:sysClr val="windowText" lastClr="000000"/>
                          </a:solidFill>
                        </a:rPr>
                        <a:t>Equipamento</a:t>
                      </a:r>
                      <a:endParaRPr kumimoji="0" lang="pt-B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400" kern="1200" dirty="0">
                          <a:solidFill>
                            <a:sysClr val="windowText" lastClr="000000"/>
                          </a:solidFill>
                        </a:rPr>
                        <a:t>Potência (Watt)</a:t>
                      </a:r>
                      <a:endParaRPr kumimoji="0" lang="pt-B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Forno microondas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1.320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Mini-forno elétrico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900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Freezer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200   a      400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Furadeira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360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Geladeira doméstica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260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Liquidificador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290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Lixadeira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1.700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Máquina de costura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86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Máquina de lavar louça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1.700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Máquina de lavar roupa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450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23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Microcomputador + Impressora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650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Moedor de alimentos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330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Multiprocessador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Pipoqueira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1.000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Rádio relógio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Rádio toca-fitas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Sauna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5.000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Secador de roupa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890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Secador de cabelos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500   a   1.200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Televisor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75   a      300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Torradeira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500   a   1.200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Ventilador portátil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60   a      100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49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Videocassete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pt-BR" sz="1000" kern="120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  <a:endParaRPr kumimoji="0" lang="pt-BR" sz="10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b="1" dirty="0"/>
              <a:t>Modelo de Tabela de Estimativa de Carga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8F98E6-AD7E-4A61-A6A9-03E17A12A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266123"/>
            <a:ext cx="7952047" cy="51505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b="1" dirty="0"/>
              <a:t>Exemplo 1: Tabela da Estimativa de Carga de um apartamento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86DB32-22FA-4E2B-82F8-305EBA394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68217"/>
            <a:ext cx="8183163" cy="26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b="1" dirty="0"/>
              <a:t>Exemplo 2: Tabela da Estimativa de Carga de uma residência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716" y="1725981"/>
            <a:ext cx="86677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01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14290"/>
            <a:ext cx="8640960" cy="1126478"/>
          </a:xfrm>
        </p:spPr>
        <p:txBody>
          <a:bodyPr>
            <a:noAutofit/>
          </a:bodyPr>
          <a:lstStyle/>
          <a:p>
            <a:pPr marL="1255713" indent="-355600" algn="ctr" eaLnBrk="1" fontAlgn="auto" hangingPunct="1">
              <a:spcAft>
                <a:spcPts val="0"/>
              </a:spcAft>
              <a:defRPr/>
            </a:pPr>
            <a:r>
              <a:rPr lang="pt-BR" sz="2800" b="1" dirty="0"/>
              <a:t>Esquemas Fundamentais para Instalações de Lâmpadas, Interruptores e Tomadas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3392" y="1268760"/>
            <a:ext cx="8289088" cy="5400600"/>
          </a:xfrm>
        </p:spPr>
        <p:txBody>
          <a:bodyPr>
            <a:noAutofit/>
          </a:bodyPr>
          <a:lstStyle/>
          <a:p>
            <a:pPr marL="95250" indent="260350" algn="just">
              <a:buNone/>
            </a:pPr>
            <a:r>
              <a:rPr lang="pt-BR" sz="2100" dirty="0"/>
              <a:t>Os esquemas mais complexos de instalações elétricas são composições ou rearranjos de alguns seguintes esquemas básicos listados a seguir:</a:t>
            </a:r>
          </a:p>
          <a:p>
            <a:pPr marL="355600" indent="368300" algn="just"/>
            <a:r>
              <a:rPr lang="pt-BR" sz="2100" dirty="0"/>
              <a:t>Ponto de luz e interruptor de uma seção.</a:t>
            </a:r>
          </a:p>
          <a:p>
            <a:pPr marL="723900" indent="-368300" algn="just"/>
            <a:r>
              <a:rPr lang="pt-BR" sz="2100" dirty="0"/>
              <a:t>Ponto de luz, interruptor de uma seção e tomada a 30 cm do piso.</a:t>
            </a:r>
          </a:p>
          <a:p>
            <a:pPr marL="723900" indent="-368300" algn="just"/>
            <a:r>
              <a:rPr lang="pt-BR" sz="2100" dirty="0"/>
              <a:t>Dois pontos de luz comandados por um interruptor simples.</a:t>
            </a:r>
          </a:p>
          <a:p>
            <a:pPr marL="723900" indent="-368300" algn="just"/>
            <a:r>
              <a:rPr lang="pt-BR" sz="2100" dirty="0"/>
              <a:t>Dois pontos de luz comandados por um interruptor de duas seções.</a:t>
            </a:r>
          </a:p>
          <a:p>
            <a:pPr marL="723900" indent="-368300" algn="just"/>
            <a:r>
              <a:rPr lang="pt-BR" sz="2100" dirty="0"/>
              <a:t>Dois pontos de luz comandados por um interruptor de duas seções e tomada.</a:t>
            </a:r>
          </a:p>
          <a:p>
            <a:pPr marL="723900" indent="-368300" algn="just">
              <a:buNone/>
            </a:pPr>
            <a:r>
              <a:rPr lang="pt-BR" sz="2100" dirty="0"/>
              <a:t>Outros esquemas básicos compreendem instalações de lâmpadas comandadas de interruptores independentes e algumas instalações alternativas como, por exemplo, os esquemas de instalações para interruptores </a:t>
            </a:r>
            <a:r>
              <a:rPr lang="pt-BR" sz="2100" dirty="0" err="1"/>
              <a:t>Threeway</a:t>
            </a:r>
            <a:r>
              <a:rPr lang="pt-BR" sz="2100" dirty="0"/>
              <a:t> ou </a:t>
            </a:r>
            <a:r>
              <a:rPr lang="pt-BR" sz="2100" dirty="0" err="1"/>
              <a:t>Fourway</a:t>
            </a:r>
            <a:r>
              <a:rPr lang="pt-BR" sz="2100" dirty="0"/>
              <a:t>.</a:t>
            </a:r>
          </a:p>
          <a:p>
            <a:pPr marL="95250" indent="628650" algn="just">
              <a:buNone/>
            </a:pPr>
            <a:endParaRPr lang="pt-BR" sz="2400" dirty="0"/>
          </a:p>
          <a:p>
            <a:pPr algn="just"/>
            <a:endParaRPr lang="pt-BR" sz="26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3568" y="512064"/>
            <a:ext cx="8003232" cy="914400"/>
          </a:xfrm>
        </p:spPr>
        <p:txBody>
          <a:bodyPr/>
          <a:lstStyle/>
          <a:p>
            <a:pPr algn="ctr"/>
            <a:r>
              <a:rPr lang="pt-BR" sz="2400" b="1" dirty="0"/>
              <a:t>Exemplo Esquema funcional de ligação de um circuito de iluminação com lâmpadas  controladas por interruptor simples e </a:t>
            </a:r>
            <a:r>
              <a:rPr lang="pt-BR" sz="2400" b="1" dirty="0" err="1"/>
              <a:t>Dimmer</a:t>
            </a:r>
            <a:r>
              <a:rPr lang="pt-BR" sz="2400" b="1" dirty="0"/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8DB1F2-9DB7-47A2-9C66-2BF713FB8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08212" y="1772815"/>
            <a:ext cx="7165532" cy="48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3568" y="512064"/>
            <a:ext cx="8003232" cy="914400"/>
          </a:xfrm>
        </p:spPr>
        <p:txBody>
          <a:bodyPr/>
          <a:lstStyle/>
          <a:p>
            <a:pPr algn="ctr"/>
            <a:r>
              <a:rPr lang="pt-BR" sz="2400" b="1" dirty="0"/>
              <a:t>Exemplo Esquema funcional de ligação de um circuito de tomadas de Uso Geral (</a:t>
            </a:r>
            <a:r>
              <a:rPr lang="pt-BR" sz="2400" b="1" dirty="0" err="1"/>
              <a:t>TUGs</a:t>
            </a:r>
            <a:r>
              <a:rPr lang="pt-BR" sz="2400" b="1" dirty="0"/>
              <a:t>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7ABBC8-0E8B-4900-AF69-881419A2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43607" y="1510951"/>
            <a:ext cx="7625181" cy="48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1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3568" y="512064"/>
            <a:ext cx="8003232" cy="914400"/>
          </a:xfrm>
        </p:spPr>
        <p:txBody>
          <a:bodyPr/>
          <a:lstStyle/>
          <a:p>
            <a:pPr algn="ctr"/>
            <a:r>
              <a:rPr lang="pt-BR" sz="2400" b="1" dirty="0"/>
              <a:t>Exemplo Esquema funcional de ligação de um circuito de tomada de Uso Específico (TUE)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8B4DE1-0278-4B9F-A37B-69149421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26463"/>
            <a:ext cx="8207420" cy="49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1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87411"/>
          </a:xfrm>
        </p:spPr>
        <p:txBody>
          <a:bodyPr/>
          <a:lstStyle/>
          <a:p>
            <a:pPr algn="ctr"/>
            <a:r>
              <a:rPr lang="pt-BR" sz="2800" b="1" dirty="0"/>
              <a:t>Ponto de luz e interruptor de uma seção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45372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4282" y="500042"/>
            <a:ext cx="8715436" cy="914400"/>
          </a:xfrm>
        </p:spPr>
        <p:txBody>
          <a:bodyPr/>
          <a:lstStyle/>
          <a:p>
            <a:pPr marL="723900" indent="-368300" algn="ctr"/>
            <a:r>
              <a:rPr lang="pt-BR" sz="2800" b="1" dirty="0"/>
              <a:t>Ponto de luz, interruptor de uma seção e tomada a 30 cm do piso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1"/>
            <a:ext cx="8429684" cy="506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512763"/>
            <a:ext cx="8258204" cy="987411"/>
          </a:xfrm>
        </p:spPr>
        <p:txBody>
          <a:bodyPr/>
          <a:lstStyle/>
          <a:p>
            <a:pPr algn="ctr"/>
            <a:r>
              <a:rPr lang="pt-BR" sz="2800" b="1" dirty="0"/>
              <a:t>Dois pontos de luz comandados por um interruptor simples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32290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b="1" dirty="0"/>
              <a:t>Dois pontos de luz comandados por um interruptor de duas seções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1"/>
            <a:ext cx="8358246" cy="402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461</TotalTime>
  <Words>821</Words>
  <Application>Microsoft Office PowerPoint</Application>
  <PresentationFormat>Apresentação na tela (4:3)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Corbel</vt:lpstr>
      <vt:lpstr>Symbol</vt:lpstr>
      <vt:lpstr>Times New Roman</vt:lpstr>
      <vt:lpstr>Wingdings</vt:lpstr>
      <vt:lpstr>Wingdings 2</vt:lpstr>
      <vt:lpstr>Wingdings 3</vt:lpstr>
      <vt:lpstr>Metrô</vt:lpstr>
      <vt:lpstr>Sistemas Elétricos</vt:lpstr>
      <vt:lpstr>Esquemas Fundamentais para Instalações de Lâmpadas, Interruptores e Tomadas</vt:lpstr>
      <vt:lpstr>Exemplo Esquema funcional de ligação de um circuito de iluminação com lâmpadas  controladas por interruptor simples e Dimmer  </vt:lpstr>
      <vt:lpstr>Exemplo Esquema funcional de ligação de um circuito de tomadas de Uso Geral (TUGs)</vt:lpstr>
      <vt:lpstr>Exemplo Esquema funcional de ligação de um circuito de tomada de Uso Específico (TUE)</vt:lpstr>
      <vt:lpstr>Ponto de luz e interruptor de uma seção</vt:lpstr>
      <vt:lpstr>Ponto de luz, interruptor de uma seção e tomada a 30 cm do piso</vt:lpstr>
      <vt:lpstr>Dois pontos de luz comandados por um interruptor simples</vt:lpstr>
      <vt:lpstr>Dois pontos de luz comandados por um interruptor de duas seções</vt:lpstr>
      <vt:lpstr>Dois pontos de luz comandados por um interruptor de duas seções e tomada</vt:lpstr>
      <vt:lpstr>Estimativa de Cargas</vt:lpstr>
      <vt:lpstr>Tomadas de Corrente</vt:lpstr>
      <vt:lpstr>Numero Mínimo de TUGs</vt:lpstr>
      <vt:lpstr>Numero Mínimo de TUGs</vt:lpstr>
      <vt:lpstr>Potências Mínimas a serem Previstas nas Tomadas de Corrente</vt:lpstr>
      <vt:lpstr>Tabela de Potências Nominais de aparelhos domésticos segundo a COSERN</vt:lpstr>
      <vt:lpstr>Modelo de Tabela de Estimativa de Carga</vt:lpstr>
      <vt:lpstr>Exemplo 1: Tabela da Estimativa de Carga de um apartamento</vt:lpstr>
      <vt:lpstr>Exemplo 2: Tabela da Estimativa de Carga de uma residência</vt:lpstr>
    </vt:vector>
  </TitlesOfParts>
  <Company>Residência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Elétricos</dc:title>
  <dc:creator>José Álvaro de Paiva</dc:creator>
  <cp:lastModifiedBy>Jose Alvaro de Paiva</cp:lastModifiedBy>
  <cp:revision>84</cp:revision>
  <dcterms:created xsi:type="dcterms:W3CDTF">2009-03-27T10:28:32Z</dcterms:created>
  <dcterms:modified xsi:type="dcterms:W3CDTF">2017-11-13T13:10:23Z</dcterms:modified>
</cp:coreProperties>
</file>