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98" r:id="rId3"/>
    <p:sldId id="306" r:id="rId4"/>
    <p:sldId id="307" r:id="rId5"/>
    <p:sldId id="308" r:id="rId6"/>
    <p:sldId id="334" r:id="rId7"/>
    <p:sldId id="333" r:id="rId8"/>
    <p:sldId id="335" r:id="rId9"/>
    <p:sldId id="305" r:id="rId10"/>
    <p:sldId id="309" r:id="rId11"/>
    <p:sldId id="332" r:id="rId12"/>
    <p:sldId id="312" r:id="rId13"/>
    <p:sldId id="310" r:id="rId14"/>
    <p:sldId id="314" r:id="rId15"/>
    <p:sldId id="315" r:id="rId16"/>
    <p:sldId id="319" r:id="rId17"/>
    <p:sldId id="317" r:id="rId18"/>
    <p:sldId id="318" r:id="rId19"/>
    <p:sldId id="316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lvaro de Paiva" userId="ee2bacd6-5669-4b3d-b067-5438f31674b7" providerId="ADAL" clId="{128213DA-FAE4-4A85-B5DD-AE7A6B9D3018}"/>
    <pc:docChg chg="custSel addSld delSld modSld sldOrd">
      <pc:chgData name="Jose Alvaro de Paiva" userId="ee2bacd6-5669-4b3d-b067-5438f31674b7" providerId="ADAL" clId="{128213DA-FAE4-4A85-B5DD-AE7A6B9D3018}" dt="2017-11-13T13:07:22.713" v="459" actId="1076"/>
      <pc:docMkLst>
        <pc:docMk/>
      </pc:docMkLst>
      <pc:sldChg chg="addSp delSp modSp">
        <pc:chgData name="Jose Alvaro de Paiva" userId="ee2bacd6-5669-4b3d-b067-5438f31674b7" providerId="ADAL" clId="{128213DA-FAE4-4A85-B5DD-AE7A6B9D3018}" dt="2017-11-13T12:37:03.481" v="7" actId="1076"/>
        <pc:sldMkLst>
          <pc:docMk/>
          <pc:sldMk cId="0" sldId="305"/>
        </pc:sldMkLst>
        <pc:spChg chg="mod">
          <ac:chgData name="Jose Alvaro de Paiva" userId="ee2bacd6-5669-4b3d-b067-5438f31674b7" providerId="ADAL" clId="{128213DA-FAE4-4A85-B5DD-AE7A6B9D3018}" dt="2017-11-13T12:37:01.887" v="6" actId="14100"/>
          <ac:spMkLst>
            <pc:docMk/>
            <pc:sldMk cId="0" sldId="305"/>
            <ac:spMk id="4" creationId="{00000000-0000-0000-0000-000000000000}"/>
          </ac:spMkLst>
        </pc:spChg>
        <pc:picChg chg="del">
          <ac:chgData name="Jose Alvaro de Paiva" userId="ee2bacd6-5669-4b3d-b067-5438f31674b7" providerId="ADAL" clId="{128213DA-FAE4-4A85-B5DD-AE7A6B9D3018}" dt="2017-11-13T12:36:37.865" v="1" actId="478"/>
          <ac:picMkLst>
            <pc:docMk/>
            <pc:sldMk cId="0" sldId="305"/>
            <ac:picMk id="2" creationId="{00000000-0000-0000-0000-000000000000}"/>
          </ac:picMkLst>
        </pc:picChg>
        <pc:picChg chg="add mod">
          <ac:chgData name="Jose Alvaro de Paiva" userId="ee2bacd6-5669-4b3d-b067-5438f31674b7" providerId="ADAL" clId="{128213DA-FAE4-4A85-B5DD-AE7A6B9D3018}" dt="2017-11-13T12:37:03.481" v="7" actId="1076"/>
          <ac:picMkLst>
            <pc:docMk/>
            <pc:sldMk cId="0" sldId="305"/>
            <ac:picMk id="6" creationId="{AE6AE4CD-9A79-4415-A2BB-DB7FD7F5347F}"/>
          </ac:picMkLst>
        </pc:picChg>
      </pc:sldChg>
      <pc:sldChg chg="addSp delSp modSp">
        <pc:chgData name="Jose Alvaro de Paiva" userId="ee2bacd6-5669-4b3d-b067-5438f31674b7" providerId="ADAL" clId="{128213DA-FAE4-4A85-B5DD-AE7A6B9D3018}" dt="2017-11-13T13:07:22.713" v="459" actId="1076"/>
        <pc:sldMkLst>
          <pc:docMk/>
          <pc:sldMk cId="0" sldId="310"/>
        </pc:sldMkLst>
        <pc:spChg chg="mod">
          <ac:chgData name="Jose Alvaro de Paiva" userId="ee2bacd6-5669-4b3d-b067-5438f31674b7" providerId="ADAL" clId="{128213DA-FAE4-4A85-B5DD-AE7A6B9D3018}" dt="2017-11-13T12:40:17.638" v="36" actId="20577"/>
          <ac:spMkLst>
            <pc:docMk/>
            <pc:sldMk cId="0" sldId="310"/>
            <ac:spMk id="4" creationId="{00000000-0000-0000-0000-000000000000}"/>
          </ac:spMkLst>
        </pc:spChg>
        <pc:graphicFrameChg chg="del">
          <ac:chgData name="Jose Alvaro de Paiva" userId="ee2bacd6-5669-4b3d-b067-5438f31674b7" providerId="ADAL" clId="{128213DA-FAE4-4A85-B5DD-AE7A6B9D3018}" dt="2017-11-13T12:38:11.824" v="10" actId="478"/>
          <ac:graphicFrameMkLst>
            <pc:docMk/>
            <pc:sldMk cId="0" sldId="310"/>
            <ac:graphicFrameMk id="2049" creationId="{00000000-0000-0000-0000-000000000000}"/>
          </ac:graphicFrameMkLst>
        </pc:graphicFrameChg>
        <pc:picChg chg="add mod">
          <ac:chgData name="Jose Alvaro de Paiva" userId="ee2bacd6-5669-4b3d-b067-5438f31674b7" providerId="ADAL" clId="{128213DA-FAE4-4A85-B5DD-AE7A6B9D3018}" dt="2017-11-13T13:07:22.713" v="459" actId="1076"/>
          <ac:picMkLst>
            <pc:docMk/>
            <pc:sldMk cId="0" sldId="310"/>
            <ac:picMk id="3" creationId="{35C58F19-1AE3-4F68-B393-16292067643D}"/>
          </ac:picMkLst>
        </pc:picChg>
      </pc:sldChg>
      <pc:sldChg chg="addSp delSp modSp ord">
        <pc:chgData name="Jose Alvaro de Paiva" userId="ee2bacd6-5669-4b3d-b067-5438f31674b7" providerId="ADAL" clId="{128213DA-FAE4-4A85-B5DD-AE7A6B9D3018}" dt="2017-11-13T12:55:21.149" v="165" actId="1076"/>
        <pc:sldMkLst>
          <pc:docMk/>
          <pc:sldMk cId="0" sldId="312"/>
        </pc:sldMkLst>
        <pc:spChg chg="mod">
          <ac:chgData name="Jose Alvaro de Paiva" userId="ee2bacd6-5669-4b3d-b067-5438f31674b7" providerId="ADAL" clId="{128213DA-FAE4-4A85-B5DD-AE7A6B9D3018}" dt="2017-11-13T12:50:01.919" v="162" actId="20577"/>
          <ac:spMkLst>
            <pc:docMk/>
            <pc:sldMk cId="0" sldId="312"/>
            <ac:spMk id="4" creationId="{00000000-0000-0000-0000-000000000000}"/>
          </ac:spMkLst>
        </pc:spChg>
        <pc:graphicFrameChg chg="del">
          <ac:chgData name="Jose Alvaro de Paiva" userId="ee2bacd6-5669-4b3d-b067-5438f31674b7" providerId="ADAL" clId="{128213DA-FAE4-4A85-B5DD-AE7A6B9D3018}" dt="2017-11-13T12:39:39.067" v="21" actId="478"/>
          <ac:graphicFrameMkLst>
            <pc:docMk/>
            <pc:sldMk cId="0" sldId="312"/>
            <ac:graphicFrameMk id="23555" creationId="{00000000-0000-0000-0000-000000000000}"/>
          </ac:graphicFrameMkLst>
        </pc:graphicFrameChg>
        <pc:picChg chg="add mod">
          <ac:chgData name="Jose Alvaro de Paiva" userId="ee2bacd6-5669-4b3d-b067-5438f31674b7" providerId="ADAL" clId="{128213DA-FAE4-4A85-B5DD-AE7A6B9D3018}" dt="2017-11-13T12:55:21.149" v="165" actId="1076"/>
          <ac:picMkLst>
            <pc:docMk/>
            <pc:sldMk cId="0" sldId="312"/>
            <ac:picMk id="3" creationId="{65D03E46-D8F0-4DC8-BE23-179C7DA74586}"/>
          </ac:picMkLst>
        </pc:picChg>
        <pc:picChg chg="add del mod">
          <ac:chgData name="Jose Alvaro de Paiva" userId="ee2bacd6-5669-4b3d-b067-5438f31674b7" providerId="ADAL" clId="{128213DA-FAE4-4A85-B5DD-AE7A6B9D3018}" dt="2017-11-13T12:39:34.755" v="20" actId="478"/>
          <ac:picMkLst>
            <pc:docMk/>
            <pc:sldMk cId="0" sldId="312"/>
            <ac:picMk id="3" creationId="{BDF6630D-09DE-4E26-8925-0568D99381E5}"/>
          </ac:picMkLst>
        </pc:picChg>
        <pc:picChg chg="add del mod">
          <ac:chgData name="Jose Alvaro de Paiva" userId="ee2bacd6-5669-4b3d-b067-5438f31674b7" providerId="ADAL" clId="{128213DA-FAE4-4A85-B5DD-AE7A6B9D3018}" dt="2017-11-13T12:50:10.699" v="163" actId="478"/>
          <ac:picMkLst>
            <pc:docMk/>
            <pc:sldMk cId="0" sldId="312"/>
            <ac:picMk id="7" creationId="{9096452A-45CA-4F84-A712-3DCD429BE0F1}"/>
          </ac:picMkLst>
        </pc:picChg>
        <pc:picChg chg="add del mod">
          <ac:chgData name="Jose Alvaro de Paiva" userId="ee2bacd6-5669-4b3d-b067-5438f31674b7" providerId="ADAL" clId="{128213DA-FAE4-4A85-B5DD-AE7A6B9D3018}" dt="2017-11-13T12:40:39.897" v="39" actId="478"/>
          <ac:picMkLst>
            <pc:docMk/>
            <pc:sldMk cId="0" sldId="312"/>
            <ac:picMk id="9" creationId="{51B8262D-8BDC-4055-B1D6-199A1E7778FE}"/>
          </ac:picMkLst>
        </pc:picChg>
      </pc:sldChg>
      <pc:sldChg chg="del">
        <pc:chgData name="Jose Alvaro de Paiva" userId="ee2bacd6-5669-4b3d-b067-5438f31674b7" providerId="ADAL" clId="{128213DA-FAE4-4A85-B5DD-AE7A6B9D3018}" dt="2017-11-13T12:40:24.483" v="37" actId="2696"/>
        <pc:sldMkLst>
          <pc:docMk/>
          <pc:sldMk cId="0" sldId="313"/>
        </pc:sldMkLst>
      </pc:sldChg>
      <pc:sldChg chg="addSp delSp modSp add ord">
        <pc:chgData name="Jose Alvaro de Paiva" userId="ee2bacd6-5669-4b3d-b067-5438f31674b7" providerId="ADAL" clId="{128213DA-FAE4-4A85-B5DD-AE7A6B9D3018}" dt="2017-11-13T12:49:36.116" v="139" actId="1076"/>
        <pc:sldMkLst>
          <pc:docMk/>
          <pc:sldMk cId="3865691104" sldId="332"/>
        </pc:sldMkLst>
        <pc:spChg chg="mod">
          <ac:chgData name="Jose Alvaro de Paiva" userId="ee2bacd6-5669-4b3d-b067-5438f31674b7" providerId="ADAL" clId="{128213DA-FAE4-4A85-B5DD-AE7A6B9D3018}" dt="2017-11-13T12:44:00.152" v="128" actId="20577"/>
          <ac:spMkLst>
            <pc:docMk/>
            <pc:sldMk cId="3865691104" sldId="332"/>
            <ac:spMk id="4" creationId="{00000000-0000-0000-0000-000000000000}"/>
          </ac:spMkLst>
        </pc:spChg>
        <pc:picChg chg="add mod">
          <ac:chgData name="Jose Alvaro de Paiva" userId="ee2bacd6-5669-4b3d-b067-5438f31674b7" providerId="ADAL" clId="{128213DA-FAE4-4A85-B5DD-AE7A6B9D3018}" dt="2017-11-13T12:49:36.116" v="139" actId="1076"/>
          <ac:picMkLst>
            <pc:docMk/>
            <pc:sldMk cId="3865691104" sldId="332"/>
            <ac:picMk id="3" creationId="{BD6D98FA-B1FC-4A26-A419-604E1FADCED4}"/>
          </ac:picMkLst>
        </pc:picChg>
        <pc:picChg chg="del">
          <ac:chgData name="Jose Alvaro de Paiva" userId="ee2bacd6-5669-4b3d-b067-5438f31674b7" providerId="ADAL" clId="{128213DA-FAE4-4A85-B5DD-AE7A6B9D3018}" dt="2017-11-13T12:41:19.235" v="57" actId="478"/>
          <ac:picMkLst>
            <pc:docMk/>
            <pc:sldMk cId="3865691104" sldId="332"/>
            <ac:picMk id="7" creationId="{9096452A-45CA-4F84-A712-3DCD429BE0F1}"/>
          </ac:picMkLst>
        </pc:picChg>
        <pc:picChg chg="del mod">
          <ac:chgData name="Jose Alvaro de Paiva" userId="ee2bacd6-5669-4b3d-b067-5438f31674b7" providerId="ADAL" clId="{128213DA-FAE4-4A85-B5DD-AE7A6B9D3018}" dt="2017-11-13T12:48:59.891" v="135" actId="478"/>
          <ac:picMkLst>
            <pc:docMk/>
            <pc:sldMk cId="3865691104" sldId="332"/>
            <ac:picMk id="9" creationId="{51B8262D-8BDC-4055-B1D6-199A1E7778FE}"/>
          </ac:picMkLst>
        </pc:picChg>
      </pc:sldChg>
      <pc:sldChg chg="addSp delSp modSp add">
        <pc:chgData name="Jose Alvaro de Paiva" userId="ee2bacd6-5669-4b3d-b067-5438f31674b7" providerId="ADAL" clId="{128213DA-FAE4-4A85-B5DD-AE7A6B9D3018}" dt="2017-11-13T13:04:29.084" v="454" actId="1076"/>
        <pc:sldMkLst>
          <pc:docMk/>
          <pc:sldMk cId="2781112237" sldId="333"/>
        </pc:sldMkLst>
        <pc:spChg chg="del mod">
          <ac:chgData name="Jose Alvaro de Paiva" userId="ee2bacd6-5669-4b3d-b067-5438f31674b7" providerId="ADAL" clId="{128213DA-FAE4-4A85-B5DD-AE7A6B9D3018}" dt="2017-11-13T13:01:15.400" v="358" actId="478"/>
          <ac:spMkLst>
            <pc:docMk/>
            <pc:sldMk cId="2781112237" sldId="333"/>
            <ac:spMk id="4" creationId="{00000000-0000-0000-0000-000000000000}"/>
          </ac:spMkLst>
        </pc:spChg>
        <pc:spChg chg="add mod">
          <ac:chgData name="Jose Alvaro de Paiva" userId="ee2bacd6-5669-4b3d-b067-5438f31674b7" providerId="ADAL" clId="{128213DA-FAE4-4A85-B5DD-AE7A6B9D3018}" dt="2017-11-13T13:04:24.242" v="453" actId="20577"/>
          <ac:spMkLst>
            <pc:docMk/>
            <pc:sldMk cId="2781112237" sldId="333"/>
            <ac:spMk id="7" creationId="{67719A61-1D08-4089-9447-C260222CBA46}"/>
          </ac:spMkLst>
        </pc:spChg>
        <pc:spChg chg="add del mod">
          <ac:chgData name="Jose Alvaro de Paiva" userId="ee2bacd6-5669-4b3d-b067-5438f31674b7" providerId="ADAL" clId="{128213DA-FAE4-4A85-B5DD-AE7A6B9D3018}" dt="2017-11-13T13:01:17.604" v="359" actId="478"/>
          <ac:spMkLst>
            <pc:docMk/>
            <pc:sldMk cId="2781112237" sldId="333"/>
            <ac:spMk id="13" creationId="{3549C1AA-5544-4718-8E3C-5DE8B73630BF}"/>
          </ac:spMkLst>
        </pc:spChg>
        <pc:picChg chg="add del mod">
          <ac:chgData name="Jose Alvaro de Paiva" userId="ee2bacd6-5669-4b3d-b067-5438f31674b7" providerId="ADAL" clId="{128213DA-FAE4-4A85-B5DD-AE7A6B9D3018}" dt="2017-11-13T13:01:10.943" v="357" actId="478"/>
          <ac:picMkLst>
            <pc:docMk/>
            <pc:sldMk cId="2781112237" sldId="333"/>
            <ac:picMk id="3" creationId="{112B843E-6F62-4CA2-A2AE-32C21DF85F94}"/>
          </ac:picMkLst>
        </pc:picChg>
        <pc:picChg chg="del">
          <ac:chgData name="Jose Alvaro de Paiva" userId="ee2bacd6-5669-4b3d-b067-5438f31674b7" providerId="ADAL" clId="{128213DA-FAE4-4A85-B5DD-AE7A6B9D3018}" dt="2017-11-13T12:56:17.166" v="167" actId="478"/>
          <ac:picMkLst>
            <pc:docMk/>
            <pc:sldMk cId="2781112237" sldId="333"/>
            <ac:picMk id="6" creationId="{AE6AE4CD-9A79-4415-A2BB-DB7FD7F5347F}"/>
          </ac:picMkLst>
        </pc:picChg>
        <pc:picChg chg="add del mod">
          <ac:chgData name="Jose Alvaro de Paiva" userId="ee2bacd6-5669-4b3d-b067-5438f31674b7" providerId="ADAL" clId="{128213DA-FAE4-4A85-B5DD-AE7A6B9D3018}" dt="2017-11-13T13:02:03.410" v="408" actId="478"/>
          <ac:picMkLst>
            <pc:docMk/>
            <pc:sldMk cId="2781112237" sldId="333"/>
            <ac:picMk id="9" creationId="{EA2FF0B7-E5D9-4EC7-94AB-4EC2BC0C0DB0}"/>
          </ac:picMkLst>
        </pc:picChg>
        <pc:picChg chg="add del mod">
          <ac:chgData name="Jose Alvaro de Paiva" userId="ee2bacd6-5669-4b3d-b067-5438f31674b7" providerId="ADAL" clId="{128213DA-FAE4-4A85-B5DD-AE7A6B9D3018}" dt="2017-11-13T13:00:12.446" v="347" actId="478"/>
          <ac:picMkLst>
            <pc:docMk/>
            <pc:sldMk cId="2781112237" sldId="333"/>
            <ac:picMk id="11" creationId="{798A64EC-F742-49B7-AE54-7A840D20158C}"/>
          </ac:picMkLst>
        </pc:picChg>
        <pc:picChg chg="add del mod">
          <ac:chgData name="Jose Alvaro de Paiva" userId="ee2bacd6-5669-4b3d-b067-5438f31674b7" providerId="ADAL" clId="{128213DA-FAE4-4A85-B5DD-AE7A6B9D3018}" dt="2017-11-13T13:03:07.837" v="417" actId="478"/>
          <ac:picMkLst>
            <pc:docMk/>
            <pc:sldMk cId="2781112237" sldId="333"/>
            <ac:picMk id="15" creationId="{7D5F5F04-6AA9-4411-9082-8B7FD90545DF}"/>
          </ac:picMkLst>
        </pc:picChg>
        <pc:picChg chg="add mod">
          <ac:chgData name="Jose Alvaro de Paiva" userId="ee2bacd6-5669-4b3d-b067-5438f31674b7" providerId="ADAL" clId="{128213DA-FAE4-4A85-B5DD-AE7A6B9D3018}" dt="2017-11-13T13:04:29.084" v="454" actId="1076"/>
          <ac:picMkLst>
            <pc:docMk/>
            <pc:sldMk cId="2781112237" sldId="333"/>
            <ac:picMk id="17" creationId="{B5A39711-70F4-4F83-B9BA-3A8AACE2F604}"/>
          </ac:picMkLst>
        </pc:picChg>
      </pc:sldChg>
      <pc:sldChg chg="delSp modSp add ord">
        <pc:chgData name="Jose Alvaro de Paiva" userId="ee2bacd6-5669-4b3d-b067-5438f31674b7" providerId="ADAL" clId="{128213DA-FAE4-4A85-B5DD-AE7A6B9D3018}" dt="2017-11-13T13:04:36.617" v="457" actId="1076"/>
        <pc:sldMkLst>
          <pc:docMk/>
          <pc:sldMk cId="1361946743" sldId="334"/>
        </pc:sldMkLst>
        <pc:spChg chg="mod">
          <ac:chgData name="Jose Alvaro de Paiva" userId="ee2bacd6-5669-4b3d-b067-5438f31674b7" providerId="ADAL" clId="{128213DA-FAE4-4A85-B5DD-AE7A6B9D3018}" dt="2017-11-13T13:04:34.898" v="456" actId="1076"/>
          <ac:spMkLst>
            <pc:docMk/>
            <pc:sldMk cId="1361946743" sldId="334"/>
            <ac:spMk id="4" creationId="{00000000-0000-0000-0000-000000000000}"/>
          </ac:spMkLst>
        </pc:spChg>
        <pc:spChg chg="del mod">
          <ac:chgData name="Jose Alvaro de Paiva" userId="ee2bacd6-5669-4b3d-b067-5438f31674b7" providerId="ADAL" clId="{128213DA-FAE4-4A85-B5DD-AE7A6B9D3018}" dt="2017-11-13T13:00:38.028" v="351" actId="478"/>
          <ac:spMkLst>
            <pc:docMk/>
            <pc:sldMk cId="1361946743" sldId="334"/>
            <ac:spMk id="7" creationId="{67719A61-1D08-4089-9447-C260222CBA46}"/>
          </ac:spMkLst>
        </pc:spChg>
        <pc:picChg chg="mod">
          <ac:chgData name="Jose Alvaro de Paiva" userId="ee2bacd6-5669-4b3d-b067-5438f31674b7" providerId="ADAL" clId="{128213DA-FAE4-4A85-B5DD-AE7A6B9D3018}" dt="2017-11-13T13:04:36.617" v="457" actId="1076"/>
          <ac:picMkLst>
            <pc:docMk/>
            <pc:sldMk cId="1361946743" sldId="334"/>
            <ac:picMk id="3" creationId="{112B843E-6F62-4CA2-A2AE-32C21DF85F94}"/>
          </ac:picMkLst>
        </pc:picChg>
        <pc:picChg chg="del">
          <ac:chgData name="Jose Alvaro de Paiva" userId="ee2bacd6-5669-4b3d-b067-5438f31674b7" providerId="ADAL" clId="{128213DA-FAE4-4A85-B5DD-AE7A6B9D3018}" dt="2017-11-13T13:00:32.282" v="349" actId="478"/>
          <ac:picMkLst>
            <pc:docMk/>
            <pc:sldMk cId="1361946743" sldId="334"/>
            <ac:picMk id="9" creationId="{EA2FF0B7-E5D9-4EC7-94AB-4EC2BC0C0DB0}"/>
          </ac:picMkLst>
        </pc:picChg>
      </pc:sldChg>
      <pc:sldChg chg="modSp add">
        <pc:chgData name="Jose Alvaro de Paiva" userId="ee2bacd6-5669-4b3d-b067-5438f31674b7" providerId="ADAL" clId="{128213DA-FAE4-4A85-B5DD-AE7A6B9D3018}" dt="2017-11-13T13:07:13.071" v="458" actId="1076"/>
        <pc:sldMkLst>
          <pc:docMk/>
          <pc:sldMk cId="929545005" sldId="335"/>
        </pc:sldMkLst>
        <pc:picChg chg="mod">
          <ac:chgData name="Jose Alvaro de Paiva" userId="ee2bacd6-5669-4b3d-b067-5438f31674b7" providerId="ADAL" clId="{128213DA-FAE4-4A85-B5DD-AE7A6B9D3018}" dt="2017-11-13T13:07:13.071" v="458" actId="1076"/>
          <ac:picMkLst>
            <pc:docMk/>
            <pc:sldMk cId="929545005" sldId="335"/>
            <ac:picMk id="15" creationId="{7D5F5F04-6AA9-4411-9082-8B7FD90545D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BB26FA-759E-4FED-8530-7A86EA4BD169}" type="datetimeFigureOut">
              <a:rPr lang="pt-BR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4528" y="4644271"/>
            <a:ext cx="5316220" cy="439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4118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98FFE25-435A-4487-9EC2-C6AE6C845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689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49BCB2-2387-406A-8024-9E416122F258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16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7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13FE0B-3215-4F9C-B35A-D580FAF238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8303-3237-4B14-A5B0-35AAB679DD37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0CC6-B2A8-47FB-810D-B6325F6D8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D4E66-CDA5-4798-931A-4976EBB6835B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97032-1993-45F5-9151-EF10494511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11CF0-8DD2-443D-9F08-95D9A32FC2C0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011B-C0FC-4C31-BB6A-054B327D5C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orma livre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orma livre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tângulo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tângulo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781A3B-69C5-4DE5-8187-1805AFD95DA9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2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4D3B8C-0162-45A8-B32B-8A2F410D4A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4A90D-7F3D-4AC8-A6D0-9728A8460C32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ED9AD2-BBED-45AD-9FCF-BFD775607E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tângulo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563126-C3A7-4755-AA9C-68416A296218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1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50F3B7-2A3D-406C-BFE9-A35BA10576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62F7-D7E3-4BE1-A217-361E65974400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0CE5-93FB-4448-A9CC-325D4F0CB3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E279F4-A026-4392-837D-EF70C6951440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4DB439-557E-4AD3-BAF1-39425050E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D6885-6740-4320-A3BE-0CCE24EA0C05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D7DA-E19C-4A43-91D7-0656B83F16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o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Conector reto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Conector reto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Conector reto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9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B3808-8258-4361-B00E-A33C92D9DF79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20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EBB231-465D-465F-958E-7FC6CEAB88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AB6A09B-C259-482A-B731-A940D5C2494E}" type="datetime1">
              <a:rPr lang="pt-BR" smtClean="0"/>
              <a:pPr>
                <a:defRPr/>
              </a:pPr>
              <a:t>13/11/2017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BEFA688-E221-4B58-96A4-279545EFFE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96" r:id="rId2"/>
    <p:sldLayoutId id="2147483802" r:id="rId3"/>
    <p:sldLayoutId id="2147483803" r:id="rId4"/>
    <p:sldLayoutId id="2147483804" r:id="rId5"/>
    <p:sldLayoutId id="2147483797" r:id="rId6"/>
    <p:sldLayoutId id="2147483805" r:id="rId7"/>
    <p:sldLayoutId id="2147483798" r:id="rId8"/>
    <p:sldLayoutId id="2147483806" r:id="rId9"/>
    <p:sldLayoutId id="2147483799" r:id="rId10"/>
    <p:sldLayoutId id="21474838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FFFFA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4442" y="2571744"/>
            <a:ext cx="7772400" cy="714380"/>
          </a:xfrm>
        </p:spPr>
        <p:txBody>
          <a:bodyPr/>
          <a:lstStyle/>
          <a:p>
            <a:pPr marL="1255713" indent="-1255713" algn="ctr" eaLnBrk="1" fontAlgn="auto" hangingPunct="1">
              <a:spcAft>
                <a:spcPts val="0"/>
              </a:spcAft>
              <a:defRPr/>
            </a:pPr>
            <a:r>
              <a:rPr lang="pt-BR" cap="none" dirty="0">
                <a:solidFill>
                  <a:schemeClr val="tx2">
                    <a:satMod val="200000"/>
                  </a:schemeClr>
                </a:solidFill>
              </a:rPr>
              <a:t>Sistemas Elétricos</a:t>
            </a:r>
            <a:endParaRPr lang="pt-BR" sz="2800" cap="none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3143248"/>
            <a:ext cx="8215370" cy="3500462"/>
          </a:xfrm>
        </p:spPr>
        <p:txBody>
          <a:bodyPr>
            <a:normAutofit fontScale="92500"/>
          </a:bodyPr>
          <a:lstStyle/>
          <a:p>
            <a:pPr algn="ctr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sz="3000" b="1" dirty="0"/>
              <a:t>Elementos componentes de Uma instalação Elétrica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O quadro de distribuição e seu diagrama </a:t>
            </a:r>
            <a:r>
              <a:rPr lang="pt-BR" sz="2800" dirty="0" err="1"/>
              <a:t>unifilar</a:t>
            </a:r>
            <a:r>
              <a:rPr lang="pt-BR" sz="2800" dirty="0"/>
              <a:t>;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Dimensionamento do circuito de alimentação geral;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Divisão dos circuitos terminais;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Cálculo das intensidades das correntes nominais e de projeto.</a:t>
            </a:r>
          </a:p>
          <a:p>
            <a:pPr marL="1255713" indent="-355600" algn="just" eaLnBrk="1" fontAlgn="auto" hangingPunct="1">
              <a:spcAft>
                <a:spcPts val="0"/>
              </a:spcAft>
              <a:defRPr/>
            </a:pPr>
            <a:endParaRPr lang="pt-BR" sz="28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400" b="1"/>
              <a:t>Aula 05</a:t>
            </a:r>
            <a:endParaRPr lang="pt-BR" sz="2800" b="1" dirty="0"/>
          </a:p>
        </p:txBody>
      </p:sp>
      <p:pic>
        <p:nvPicPr>
          <p:cNvPr id="8196" name="Imagem 4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66"/>
            <a:ext cx="6165310" cy="200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3FE0B-3215-4F9C-B35A-D580FAF23822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0013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Partes componentes de um Quadro de Distribuição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785926"/>
            <a:ext cx="8001056" cy="4071966"/>
          </a:xfrm>
        </p:spPr>
        <p:txBody>
          <a:bodyPr>
            <a:noAutofit/>
          </a:bodyPr>
          <a:lstStyle/>
          <a:p>
            <a:pPr lvl="0"/>
            <a:r>
              <a:rPr lang="pt-BR" sz="2800" dirty="0"/>
              <a:t>Dispositivo de proteção geral;</a:t>
            </a:r>
          </a:p>
          <a:p>
            <a:r>
              <a:rPr lang="pt-BR" sz="2800" dirty="0"/>
              <a:t> Barramentos de interligação das fases;</a:t>
            </a:r>
          </a:p>
          <a:p>
            <a:r>
              <a:rPr lang="pt-BR" sz="2800" dirty="0"/>
              <a:t> Dispositivos de proteção dos circuitos terminais;</a:t>
            </a:r>
          </a:p>
          <a:p>
            <a:r>
              <a:rPr lang="pt-BR" sz="2800" dirty="0"/>
              <a:t> Barramento de neutro;</a:t>
            </a:r>
          </a:p>
          <a:p>
            <a:r>
              <a:rPr lang="pt-BR" sz="2800" dirty="0"/>
              <a:t> Barramento de proteção (terra);</a:t>
            </a:r>
          </a:p>
          <a:p>
            <a:r>
              <a:rPr lang="pt-BR" sz="2800" dirty="0"/>
              <a:t> Estrutura: composta de caixa metálica, chapa de montagem dos componentes, isoladores, tampa (espelho) e </a:t>
            </a:r>
            <a:r>
              <a:rPr lang="pt-BR" sz="2800" dirty="0" err="1"/>
              <a:t>sobretampa</a:t>
            </a:r>
            <a:r>
              <a:rPr lang="pt-BR" sz="2800" dirty="0"/>
              <a:t>.</a:t>
            </a:r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1472" y="357166"/>
            <a:ext cx="8143932" cy="1000132"/>
          </a:xfrm>
        </p:spPr>
        <p:txBody>
          <a:bodyPr/>
          <a:lstStyle/>
          <a:p>
            <a:pPr algn="ctr"/>
            <a:r>
              <a:rPr lang="pt-BR" sz="2800" b="1" dirty="0"/>
              <a:t>Esquema de montagem do Quadro Geral de Medidores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6D98FA-B1FC-4A26-A419-604E1FADC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64791"/>
            <a:ext cx="6696744" cy="55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1472" y="357166"/>
            <a:ext cx="8143932" cy="1000132"/>
          </a:xfrm>
        </p:spPr>
        <p:txBody>
          <a:bodyPr/>
          <a:lstStyle/>
          <a:p>
            <a:pPr algn="ctr"/>
            <a:r>
              <a:rPr lang="pt-BR" sz="2800" b="1" dirty="0"/>
              <a:t>Esquema de montagem do Quadro de Distribuição da área comum de um condomínio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D03E46-D8F0-4DC8-BE23-179C7DA7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8" y="1256160"/>
            <a:ext cx="6451600" cy="5354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1472" y="357166"/>
            <a:ext cx="8143932" cy="1000132"/>
          </a:xfrm>
        </p:spPr>
        <p:txBody>
          <a:bodyPr/>
          <a:lstStyle/>
          <a:p>
            <a:pPr algn="ctr"/>
            <a:r>
              <a:rPr lang="pt-BR" sz="2800" b="1" dirty="0"/>
              <a:t>Diagrama </a:t>
            </a:r>
            <a:r>
              <a:rPr lang="pt-BR" sz="2800" b="1" dirty="0" err="1"/>
              <a:t>unifilar</a:t>
            </a:r>
            <a:r>
              <a:rPr lang="pt-BR" sz="2800" b="1" dirty="0"/>
              <a:t> de um quadro de distribuição de cargas Terminais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C58F19-1AE3-4F68-B393-162920676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57298"/>
            <a:ext cx="5832648" cy="52290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28588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Dimensionamento do circuito de alimentação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785926"/>
            <a:ext cx="8001056" cy="4714908"/>
          </a:xfrm>
        </p:spPr>
        <p:txBody>
          <a:bodyPr>
            <a:noAutofit/>
          </a:bodyPr>
          <a:lstStyle/>
          <a:p>
            <a:r>
              <a:rPr lang="pt-BR" sz="2400" dirty="0"/>
              <a:t>A potência instalada 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inst</a:t>
            </a:r>
            <a:r>
              <a:rPr lang="pt-BR" sz="2400" dirty="0"/>
              <a:t>) ou potência nominal 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n</a:t>
            </a:r>
            <a:r>
              <a:rPr lang="pt-BR" sz="2400" dirty="0"/>
              <a:t>) de uma instalação elétrica ou de um circuito elétrico é a </a:t>
            </a:r>
            <a:r>
              <a:rPr lang="pt-BR" sz="2400" b="1" i="1" dirty="0"/>
              <a:t>soma das potências nominais dos equipamentos</a:t>
            </a:r>
            <a:r>
              <a:rPr lang="pt-BR" sz="2400" dirty="0"/>
              <a:t> de utilização (inclusive tomadas de corrente) pertencentes ao mesmo.</a:t>
            </a:r>
          </a:p>
          <a:p>
            <a:r>
              <a:rPr lang="pt-BR" sz="2400" dirty="0"/>
              <a:t>No projeto de instalações elétricas de baixa tensão de uma residência, a potência instalada pode ser calculada pela fórmula a seguir: </a:t>
            </a:r>
            <a:r>
              <a:rPr lang="pt-BR" sz="2400" i="1" dirty="0"/>
              <a:t>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inst</a:t>
            </a:r>
            <a:r>
              <a:rPr lang="pt-BR" sz="2400" i="1" dirty="0"/>
              <a:t> =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iluminação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TUG´</a:t>
            </a:r>
            <a:r>
              <a:rPr lang="pt-BR" sz="2400" i="1" baseline="-25000" dirty="0"/>
              <a:t>s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TUE´</a:t>
            </a:r>
            <a:r>
              <a:rPr lang="pt-BR" sz="2400" i="1" baseline="-25000" dirty="0"/>
              <a:t>s</a:t>
            </a:r>
            <a:r>
              <a:rPr lang="pt-BR" sz="2400" dirty="0"/>
              <a:t>.</a:t>
            </a:r>
          </a:p>
          <a:p>
            <a:r>
              <a:rPr lang="pt-BR" sz="2400" i="1" dirty="0" err="1"/>
              <a:t>P</a:t>
            </a:r>
            <a:r>
              <a:rPr lang="pt-BR" sz="2400" i="1" baseline="-25000" dirty="0" err="1"/>
              <a:t>iluminação</a:t>
            </a:r>
            <a:r>
              <a:rPr lang="pt-BR" sz="2400" i="1" baseline="-25000" dirty="0"/>
              <a:t> </a:t>
            </a:r>
            <a:r>
              <a:rPr lang="pt-BR" sz="2400" dirty="0"/>
              <a:t>– Potência instalada de iluminação.</a:t>
            </a:r>
          </a:p>
          <a:p>
            <a:r>
              <a:rPr lang="pt-BR" sz="2400" i="1" dirty="0" err="1"/>
              <a:t>P</a:t>
            </a:r>
            <a:r>
              <a:rPr lang="pt-BR" sz="2400" i="1" baseline="-25000" dirty="0" err="1"/>
              <a:t>TUG´</a:t>
            </a:r>
            <a:r>
              <a:rPr lang="pt-BR" sz="2400" i="1" baseline="-25000" dirty="0"/>
              <a:t>s          </a:t>
            </a:r>
            <a:r>
              <a:rPr lang="pt-BR" sz="2400" dirty="0"/>
              <a:t>– Potência instalada das tomadas de uso geral.</a:t>
            </a:r>
          </a:p>
          <a:p>
            <a:r>
              <a:rPr lang="pt-BR" sz="2400" i="1" dirty="0" err="1"/>
              <a:t>P</a:t>
            </a:r>
            <a:r>
              <a:rPr lang="pt-BR" sz="2400" i="1" baseline="-25000" dirty="0" err="1"/>
              <a:t>TUE´</a:t>
            </a:r>
            <a:r>
              <a:rPr lang="pt-BR" sz="2400" i="1" baseline="-25000" dirty="0"/>
              <a:t>s           </a:t>
            </a:r>
            <a:r>
              <a:rPr lang="pt-BR" sz="2400" dirty="0"/>
              <a:t>– Potência instalada das tomadas de uso específico.</a:t>
            </a:r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Fator de 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800" dirty="0"/>
              <a:t>		</a:t>
            </a:r>
            <a:r>
              <a:rPr lang="pt-BR" sz="2400" dirty="0"/>
              <a:t>Considera-se que a </a:t>
            </a:r>
            <a:r>
              <a:rPr lang="pt-BR" sz="2400" b="1" i="1" dirty="0"/>
              <a:t>potência realmente demandada pela instalação</a:t>
            </a:r>
            <a:r>
              <a:rPr lang="pt-BR" sz="2400" dirty="0"/>
              <a:t> 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d</a:t>
            </a:r>
            <a:r>
              <a:rPr lang="pt-BR" sz="2400" dirty="0"/>
              <a:t>) seja inferior à potência instalada 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inst</a:t>
            </a:r>
            <a:r>
              <a:rPr lang="pt-BR" sz="2400" dirty="0"/>
              <a:t>), e a relação entre ambas é designada como fator de demanda, que se representa pela letra </a:t>
            </a:r>
            <a:r>
              <a:rPr lang="pt-BR" sz="2400" i="1" dirty="0"/>
              <a:t>g</a:t>
            </a:r>
            <a:r>
              <a:rPr lang="pt-BR" sz="2400" dirty="0"/>
              <a:t>. A potência de demanda 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d</a:t>
            </a:r>
            <a:r>
              <a:rPr lang="pt-BR" sz="2400" dirty="0"/>
              <a:t>) também é chamada de potência de alimentação 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alim</a:t>
            </a:r>
            <a:r>
              <a:rPr lang="pt-BR" sz="2400" dirty="0"/>
              <a:t>) ou de demanda máxima.</a:t>
            </a:r>
          </a:p>
          <a:p>
            <a:pPr algn="just">
              <a:buNone/>
            </a:pPr>
            <a:r>
              <a:rPr lang="pt-BR" sz="2400" dirty="0"/>
              <a:t>		No projeto de instalações elétricas de baixa tensão de uma residência, a potência de demanda pode ser calculada pela fórmula a seguir: </a:t>
            </a:r>
          </a:p>
          <a:p>
            <a:pPr>
              <a:buNone/>
            </a:pPr>
            <a:r>
              <a:rPr lang="pt-BR" sz="2400" i="1" dirty="0"/>
              <a:t>                  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d</a:t>
            </a:r>
            <a:r>
              <a:rPr lang="pt-BR" sz="2400" i="1" dirty="0"/>
              <a:t> = 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iluminação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TUG´</a:t>
            </a:r>
            <a:r>
              <a:rPr lang="pt-BR" sz="2400" i="1" baseline="-25000" dirty="0"/>
              <a:t>s</a:t>
            </a:r>
            <a:r>
              <a:rPr lang="pt-BR" sz="2400" i="1" dirty="0"/>
              <a:t>).g</a:t>
            </a:r>
            <a:r>
              <a:rPr lang="pt-BR" sz="2400" i="1" baseline="-25000" dirty="0"/>
              <a:t>1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TUE´</a:t>
            </a:r>
            <a:r>
              <a:rPr lang="pt-BR" sz="2400" i="1" baseline="-25000" dirty="0"/>
              <a:t>s</a:t>
            </a:r>
            <a:r>
              <a:rPr lang="pt-BR" sz="2400" i="1" dirty="0"/>
              <a:t> .g</a:t>
            </a:r>
            <a:r>
              <a:rPr lang="pt-BR" sz="2400" i="1" baseline="-25000" dirty="0"/>
              <a:t>2</a:t>
            </a:r>
            <a:r>
              <a:rPr lang="pt-BR" sz="2400" i="1" dirty="0"/>
              <a:t>.</a:t>
            </a:r>
            <a:endParaRPr lang="pt-BR" sz="2400" dirty="0"/>
          </a:p>
          <a:p>
            <a:pPr marL="1433513" indent="-533400"/>
            <a:r>
              <a:rPr lang="pt-BR" sz="2400" dirty="0"/>
              <a:t> </a:t>
            </a:r>
            <a:r>
              <a:rPr lang="pt-BR" sz="2400" i="1" dirty="0"/>
              <a:t>g</a:t>
            </a:r>
            <a:r>
              <a:rPr lang="pt-BR" sz="2400" i="1" baseline="-25000" dirty="0"/>
              <a:t>1	</a:t>
            </a:r>
            <a:r>
              <a:rPr lang="pt-BR" sz="2400" dirty="0"/>
              <a:t>– Fator de demanda para potência de Iluminação e </a:t>
            </a:r>
            <a:r>
              <a:rPr lang="pt-BR" sz="2400" dirty="0" err="1"/>
              <a:t>TUG´</a:t>
            </a:r>
            <a:r>
              <a:rPr lang="pt-BR" sz="2400" dirty="0"/>
              <a:t>s.</a:t>
            </a:r>
          </a:p>
          <a:p>
            <a:pPr marL="1433513" indent="-533400"/>
            <a:r>
              <a:rPr lang="pt-BR" sz="2400" i="1" dirty="0"/>
              <a:t>g</a:t>
            </a:r>
            <a:r>
              <a:rPr lang="pt-BR" sz="2400" i="1" baseline="-25000" dirty="0"/>
              <a:t>2	</a:t>
            </a:r>
            <a:r>
              <a:rPr lang="pt-BR" sz="2400" dirty="0"/>
              <a:t>– Fator de demanda para potência de </a:t>
            </a:r>
            <a:r>
              <a:rPr lang="pt-BR" sz="2400" dirty="0" err="1"/>
              <a:t>TUE´</a:t>
            </a:r>
            <a:r>
              <a:rPr lang="pt-BR" sz="2400" dirty="0"/>
              <a:t>s.</a:t>
            </a:r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Exemplo de cálculo da potência de Demanda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357298"/>
            <a:ext cx="8001056" cy="5357850"/>
          </a:xfrm>
        </p:spPr>
        <p:txBody>
          <a:bodyPr>
            <a:noAutofit/>
          </a:bodyPr>
          <a:lstStyle/>
          <a:p>
            <a:r>
              <a:rPr lang="pt-BR" sz="2400" i="1" dirty="0" err="1"/>
              <a:t>P</a:t>
            </a:r>
            <a:r>
              <a:rPr lang="pt-BR" sz="2400" i="1" baseline="-25000" dirty="0" err="1"/>
              <a:t>iluminação</a:t>
            </a:r>
            <a:r>
              <a:rPr lang="pt-BR" sz="2400" i="1" dirty="0"/>
              <a:t> = 2.440 VA;</a:t>
            </a:r>
          </a:p>
          <a:p>
            <a:r>
              <a:rPr lang="pt-BR" sz="2400" i="1" dirty="0" err="1"/>
              <a:t>P</a:t>
            </a:r>
            <a:r>
              <a:rPr lang="pt-BR" sz="2400" i="1" baseline="-25000" dirty="0" err="1"/>
              <a:t>TUG´</a:t>
            </a:r>
            <a:r>
              <a:rPr lang="pt-BR" sz="2400" i="1" baseline="-25000" dirty="0"/>
              <a:t>s</a:t>
            </a:r>
            <a:r>
              <a:rPr lang="pt-BR" sz="2400" i="1" dirty="0"/>
              <a:t> = 7.900 VA; </a:t>
            </a:r>
          </a:p>
          <a:p>
            <a:r>
              <a:rPr lang="pt-BR" sz="2400" i="1" dirty="0" err="1"/>
              <a:t>P</a:t>
            </a:r>
            <a:r>
              <a:rPr lang="pt-BR" sz="2400" i="1" baseline="-25000" dirty="0" err="1"/>
              <a:t>TUE´</a:t>
            </a:r>
            <a:r>
              <a:rPr lang="pt-BR" sz="2400" i="1" baseline="-25000" dirty="0"/>
              <a:t>s</a:t>
            </a:r>
            <a:r>
              <a:rPr lang="pt-BR" sz="2400" i="1" dirty="0"/>
              <a:t> = 16.480 VA (Nº de </a:t>
            </a:r>
            <a:r>
              <a:rPr lang="pt-BR" sz="2400" i="1" dirty="0" err="1"/>
              <a:t>TUE´</a:t>
            </a:r>
            <a:r>
              <a:rPr lang="pt-BR" sz="2400" i="1" dirty="0"/>
              <a:t>s = 08).</a:t>
            </a:r>
            <a:endParaRPr lang="pt-BR" sz="2400" dirty="0"/>
          </a:p>
          <a:p>
            <a:r>
              <a:rPr lang="pt-BR" sz="2400" i="1" dirty="0"/>
              <a:t> 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inst</a:t>
            </a:r>
            <a:r>
              <a:rPr lang="pt-BR" sz="2400" i="1" dirty="0"/>
              <a:t> =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iluminação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TUG´</a:t>
            </a:r>
            <a:r>
              <a:rPr lang="pt-BR" sz="2400" i="1" baseline="-25000" dirty="0"/>
              <a:t>s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TUE´</a:t>
            </a:r>
            <a:r>
              <a:rPr lang="pt-BR" sz="2400" i="1" baseline="-25000" dirty="0"/>
              <a:t>s</a:t>
            </a:r>
            <a:r>
              <a:rPr lang="pt-BR" sz="2400" i="1" dirty="0"/>
              <a:t> = 2.440 VA + 7.900 VA + 16.480 VA.</a:t>
            </a:r>
            <a:endParaRPr lang="pt-BR" sz="2400" dirty="0"/>
          </a:p>
          <a:p>
            <a:pPr>
              <a:buNone/>
            </a:pPr>
            <a:r>
              <a:rPr lang="pt-BR" sz="2400" i="1" dirty="0"/>
              <a:t> </a:t>
            </a:r>
            <a:r>
              <a:rPr lang="es-ES_tradnl" sz="2400" b="1" i="1" dirty="0" err="1"/>
              <a:t>P</a:t>
            </a:r>
            <a:r>
              <a:rPr lang="es-ES_tradnl" sz="2400" b="1" i="1" baseline="-25000" dirty="0" err="1"/>
              <a:t>inst</a:t>
            </a:r>
            <a:r>
              <a:rPr lang="es-ES_tradnl" sz="2400" b="1" i="1" dirty="0"/>
              <a:t> = 26.820 VA x 0,9 = 24.138 W = </a:t>
            </a:r>
            <a:r>
              <a:rPr lang="es-ES_tradnl" sz="2400" b="1" i="1" u="sng" dirty="0"/>
              <a:t>24,14 </a:t>
            </a:r>
            <a:r>
              <a:rPr lang="es-ES_tradnl" sz="2400" b="1" i="1" u="sng" dirty="0" err="1"/>
              <a:t>kW</a:t>
            </a:r>
            <a:r>
              <a:rPr lang="es-ES_tradnl" sz="2400" b="1" i="1" dirty="0"/>
              <a:t>.</a:t>
            </a:r>
            <a:endParaRPr lang="pt-BR" sz="2400" dirty="0"/>
          </a:p>
          <a:p>
            <a:pPr>
              <a:buNone/>
            </a:pPr>
            <a:r>
              <a:rPr lang="es-ES_tradnl" sz="2400" i="1" dirty="0"/>
              <a:t> 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d</a:t>
            </a:r>
            <a:r>
              <a:rPr lang="pt-BR" sz="2400" i="1" dirty="0"/>
              <a:t> = 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iluminação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TUG´</a:t>
            </a:r>
            <a:r>
              <a:rPr lang="pt-BR" sz="2400" i="1" baseline="-25000" dirty="0"/>
              <a:t>s</a:t>
            </a:r>
            <a:r>
              <a:rPr lang="pt-BR" sz="2400" i="1" dirty="0"/>
              <a:t>) x g</a:t>
            </a:r>
            <a:r>
              <a:rPr lang="pt-BR" sz="2400" i="1" baseline="-25000" dirty="0"/>
              <a:t>1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TUE´</a:t>
            </a:r>
            <a:r>
              <a:rPr lang="pt-BR" sz="2400" i="1" baseline="-25000" dirty="0"/>
              <a:t>s</a:t>
            </a:r>
            <a:r>
              <a:rPr lang="pt-BR" sz="2400" i="1" dirty="0"/>
              <a:t> x g</a:t>
            </a:r>
            <a:r>
              <a:rPr lang="pt-BR" sz="2400" i="1" baseline="-25000" dirty="0"/>
              <a:t>2</a:t>
            </a:r>
            <a:r>
              <a:rPr lang="pt-BR" sz="2400" i="1" dirty="0"/>
              <a:t>.</a:t>
            </a:r>
            <a:endParaRPr lang="pt-BR" sz="2400" dirty="0"/>
          </a:p>
          <a:p>
            <a:pPr>
              <a:buNone/>
            </a:pPr>
            <a:r>
              <a:rPr lang="pt-BR" sz="2400" i="1" dirty="0"/>
              <a:t>(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iluminação</a:t>
            </a:r>
            <a:r>
              <a:rPr lang="pt-BR" sz="2400" i="1" dirty="0"/>
              <a:t> + </a:t>
            </a:r>
            <a:r>
              <a:rPr lang="pt-BR" sz="2400" i="1" dirty="0" err="1"/>
              <a:t>P</a:t>
            </a:r>
            <a:r>
              <a:rPr lang="pt-BR" sz="2400" i="1" baseline="-25000" dirty="0" err="1"/>
              <a:t>TUG´</a:t>
            </a:r>
            <a:r>
              <a:rPr lang="pt-BR" sz="2400" i="1" baseline="-25000" dirty="0"/>
              <a:t>s</a:t>
            </a:r>
            <a:r>
              <a:rPr lang="pt-BR" sz="2400" i="1" dirty="0"/>
              <a:t>) = (2.440 VA x 1,0 + 7.900 VA x 0,8) = 8.760 W, </a:t>
            </a:r>
            <a:endParaRPr lang="pt-BR" sz="2400" dirty="0"/>
          </a:p>
          <a:p>
            <a:pPr>
              <a:buNone/>
            </a:pPr>
            <a:r>
              <a:rPr lang="es-ES_tradnl" sz="2400" i="1" dirty="0"/>
              <a:t>P</a:t>
            </a:r>
            <a:r>
              <a:rPr lang="es-ES_tradnl" sz="2400" i="1" baseline="-25000" dirty="0"/>
              <a:t>d </a:t>
            </a:r>
            <a:r>
              <a:rPr lang="es-ES_tradnl" sz="2400" i="1" dirty="0"/>
              <a:t>= (2.440 VA + 7.900 VA) x 0,31 + 16.480 VA x 0,57 =</a:t>
            </a:r>
          </a:p>
          <a:p>
            <a:pPr>
              <a:buNone/>
            </a:pPr>
            <a:r>
              <a:rPr lang="es-ES_tradnl" sz="2400" i="1" dirty="0"/>
              <a:t>       = 10.340 VA x 0,31 + 16.480 VA x 0,57.</a:t>
            </a:r>
            <a:endParaRPr lang="pt-BR" sz="2400" dirty="0"/>
          </a:p>
          <a:p>
            <a:pPr>
              <a:buNone/>
            </a:pPr>
            <a:r>
              <a:rPr lang="es-ES_tradnl" sz="2400" i="1" dirty="0"/>
              <a:t> </a:t>
            </a:r>
            <a:r>
              <a:rPr lang="es-ES_tradnl" sz="2400" b="1" i="1" dirty="0"/>
              <a:t>P</a:t>
            </a:r>
            <a:r>
              <a:rPr lang="es-ES_tradnl" sz="2400" b="1" i="1" baseline="-25000" dirty="0"/>
              <a:t>d </a:t>
            </a:r>
            <a:r>
              <a:rPr lang="es-ES_tradnl" sz="2400" b="1" i="1" dirty="0"/>
              <a:t>= 3.205,4 + 9.393,6 = 11.599,0 VA = </a:t>
            </a:r>
            <a:r>
              <a:rPr lang="es-ES_tradnl" sz="2400" b="1" i="1" u="sng" dirty="0"/>
              <a:t>11,60 </a:t>
            </a:r>
            <a:r>
              <a:rPr lang="es-ES_tradnl" sz="2400" b="1" i="1" u="sng" dirty="0" err="1"/>
              <a:t>kVA</a:t>
            </a:r>
            <a:r>
              <a:rPr lang="es-ES_tradnl" sz="2400" b="1" i="1" dirty="0"/>
              <a:t>.</a:t>
            </a:r>
            <a:endParaRPr lang="pt-BR" sz="2400" dirty="0"/>
          </a:p>
          <a:p>
            <a:pPr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1472" y="357166"/>
            <a:ext cx="8143932" cy="1643074"/>
          </a:xfrm>
        </p:spPr>
        <p:txBody>
          <a:bodyPr/>
          <a:lstStyle/>
          <a:p>
            <a:pPr algn="ctr"/>
            <a:r>
              <a:rPr lang="pt-BR" sz="2800" b="1" dirty="0"/>
              <a:t>Fatores de demanda para  potências de iluminação + tomadas de uso geral – </a:t>
            </a:r>
            <a:r>
              <a:rPr lang="pt-BR" sz="2800" b="1" dirty="0" err="1"/>
              <a:t>TUG´</a:t>
            </a:r>
            <a:r>
              <a:rPr lang="pt-BR" sz="2800" b="1" dirty="0"/>
              <a:t>s e</a:t>
            </a:r>
            <a:br>
              <a:rPr lang="pt-BR" sz="2800" b="1" dirty="0"/>
            </a:br>
            <a:r>
              <a:rPr lang="pt-BR" sz="2800" b="1" dirty="0"/>
              <a:t>para tomadas de uso específico – </a:t>
            </a:r>
            <a:r>
              <a:rPr lang="pt-BR" sz="2800" b="1" dirty="0" err="1"/>
              <a:t>TUE´</a:t>
            </a:r>
            <a:r>
              <a:rPr lang="pt-BR" sz="2800" b="1" dirty="0"/>
              <a:t>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Fator de demanda para (a) potências de iluminação + tomadas de uso geral – TUG´s e</a:t>
            </a:r>
            <a:br>
              <a:rPr kumimoji="0" 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(b) para tomadas de uso específico – TUE´s em um projeto de instalações elétricas residencial</a:t>
            </a: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714348" y="2000236"/>
          <a:ext cx="3357586" cy="37862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Potência (W)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g</a:t>
                      </a:r>
                      <a:r>
                        <a:rPr lang="pt-BR" sz="2000" baseline="-25000"/>
                        <a:t>1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</a:pPr>
                      <a:r>
                        <a:rPr lang="pt-BR" sz="1800" dirty="0"/>
                        <a:t>0 a 1.000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0,86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1.001 a 2.000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0,75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2.001 a 3.000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0,66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3.001 a 4.000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0,59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4.001 a 5.000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0,52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5.001 a 6.000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0,45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6.001 a 7.000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0,40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7.001 a 8.000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0,35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8.001 a 9.000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0,31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9.001 a 10.000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0,27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pPr marR="128905" algn="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Acima de 10.000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0,24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4500562" y="2000240"/>
          <a:ext cx="4286280" cy="371477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5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5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Número de </a:t>
                      </a:r>
                      <a:r>
                        <a:rPr lang="pt-BR" sz="2000" dirty="0" err="1"/>
                        <a:t>TUE´</a:t>
                      </a:r>
                      <a:r>
                        <a:rPr lang="pt-BR" sz="2000" dirty="0"/>
                        <a:t>s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g</a:t>
                      </a:r>
                      <a:r>
                        <a:rPr lang="pt-BR" sz="2000" baseline="-25000" dirty="0"/>
                        <a:t>2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Número de </a:t>
                      </a:r>
                      <a:r>
                        <a:rPr lang="pt-BR" sz="2000" dirty="0" err="1"/>
                        <a:t>TUE´</a:t>
                      </a:r>
                      <a:r>
                        <a:rPr lang="pt-BR" sz="2000" dirty="0"/>
                        <a:t>s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g</a:t>
                      </a:r>
                      <a:r>
                        <a:rPr lang="pt-BR" sz="2000" baseline="-25000" dirty="0"/>
                        <a:t>2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01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1,00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11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0,49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02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1,00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12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0,48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03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0,84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 dirty="0"/>
                        <a:t>13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0,46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04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0,76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 dirty="0"/>
                        <a:t>14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0,45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05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0,70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 dirty="0"/>
                        <a:t>15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0,44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06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0,65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16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0,43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07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0,60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17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0,41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08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0,57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18-19-20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0,40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09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0,54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/>
                        <a:t>21-22-23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0,39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74115" algn="r"/>
                        </a:tabLst>
                      </a:pPr>
                      <a:r>
                        <a:rPr lang="pt-BR" sz="1800" dirty="0"/>
                        <a:t>10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0,52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24-25</a:t>
                      </a: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0,38</a:t>
                      </a:r>
                      <a:endParaRPr lang="pt-BR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1472" y="357166"/>
            <a:ext cx="8143932" cy="1643074"/>
          </a:xfrm>
        </p:spPr>
        <p:txBody>
          <a:bodyPr/>
          <a:lstStyle/>
          <a:p>
            <a:pPr algn="ctr"/>
            <a:r>
              <a:rPr lang="pt-BR" sz="2800" b="1" dirty="0"/>
              <a:t>Dimensionamento da Proteção Geral, dos Condutores do Ramal de Ligação e dos </a:t>
            </a:r>
            <a:r>
              <a:rPr lang="pt-BR" sz="2800" b="1" dirty="0" err="1"/>
              <a:t>Eletrodutos</a:t>
            </a:r>
            <a:r>
              <a:rPr lang="pt-BR" sz="2800" b="1" dirty="0"/>
              <a:t> da Entrada de Energia dos Consumidores da COSERN</a:t>
            </a:r>
            <a:br>
              <a:rPr lang="pt-BR" sz="2800" dirty="0"/>
            </a:br>
            <a:r>
              <a:rPr lang="pt-BR" sz="2800" dirty="0"/>
              <a:t> 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Fator de demanda para (a) potências de iluminação + tomadas de uso geral – TUG´s e</a:t>
            </a:r>
            <a:br>
              <a:rPr kumimoji="0" 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(b) para tomadas de uso específico – TUE´s em um projeto de instalações elétricas residencial</a:t>
            </a:r>
            <a:r>
              <a:rPr kumimoji="0" 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00034" y="2000240"/>
          <a:ext cx="8215370" cy="4338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099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TIPO DO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ALIMENTADOR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CARGA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INSTALADA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[</a:t>
                      </a:r>
                      <a:r>
                        <a:rPr lang="pt-BR" sz="1050" dirty="0" err="1"/>
                        <a:t>P</a:t>
                      </a:r>
                      <a:r>
                        <a:rPr lang="pt-BR" sz="1050" baseline="-25000" dirty="0" err="1"/>
                        <a:t>Instalada</a:t>
                      </a:r>
                      <a:r>
                        <a:rPr lang="pt-BR" sz="1050" dirty="0"/>
                        <a:t>]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(kW)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DEMANDA PROVÁVEL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[</a:t>
                      </a:r>
                      <a:r>
                        <a:rPr lang="pt-BR" sz="1050" dirty="0" err="1"/>
                        <a:t>P</a:t>
                      </a:r>
                      <a:r>
                        <a:rPr lang="pt-BR" sz="1050" baseline="-25000" dirty="0" err="1"/>
                        <a:t>Alimentação</a:t>
                      </a:r>
                      <a:r>
                        <a:rPr lang="pt-BR" sz="1050" dirty="0"/>
                        <a:t>]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(kVA)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PROTEÇÃO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[Disjuntor Máximo]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(A)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/>
                        <a:t>RAMAL DE ENTRADA</a:t>
                      </a: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/>
                        <a:t>[Condutor Mínimo]</a:t>
                      </a: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/>
                        <a:t>(mm</a:t>
                      </a:r>
                      <a:r>
                        <a:rPr lang="pt-BR" sz="1050" baseline="30000"/>
                        <a:t>2</a:t>
                      </a:r>
                      <a:r>
                        <a:rPr lang="pt-BR" sz="1050"/>
                        <a:t>)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ELETRODUTO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RÍGIDO</a:t>
                      </a:r>
                      <a:endParaRPr lang="pt-BR" sz="11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dirty="0"/>
                        <a:t>[PVC/AÇO]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Fase</a:t>
                      </a:r>
                      <a:endParaRPr lang="pt-BR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Neutro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/>
                        <a:t>(mm - Polegadas)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MONOFÁSICO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C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pt-BR" sz="1400"/>
                        <a:t> 4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—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20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rowSpan="3"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6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32 mm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4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en-US" sz="1400"/>
                        <a:t> C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en-US" sz="1400"/>
                        <a:t> 6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/>
                        <a:t>30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6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en-US" sz="1400"/>
                        <a:t> C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en-US" sz="1400"/>
                        <a:t> 8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/>
                        <a:t>40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8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en-US" sz="1400"/>
                        <a:t> C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en-US" sz="1400"/>
                        <a:t> 11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50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/>
                        <a:t>10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11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en-US" sz="1400"/>
                        <a:t> C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en-US" sz="1400"/>
                        <a:t> 15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70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/>
                        <a:t>16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891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/>
                        <a:t>TRIFÁSICO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/>
                        <a:t>15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es-ES_tradnl" sz="1400"/>
                        <a:t> C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es-ES_tradnl" sz="1400"/>
                        <a:t> 75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D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en-US" sz="1400"/>
                        <a:t> 16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25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rowSpan="2"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6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50 mm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7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/>
                        <a:t>16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en-US" sz="1400"/>
                        <a:t> D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en-US" sz="1400"/>
                        <a:t> 22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35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7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/>
                        <a:t>22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es-ES_tradnl" sz="1400"/>
                        <a:t> D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es-ES_tradnl" sz="1400"/>
                        <a:t> 26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40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10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7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26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pt-BR" sz="1400"/>
                        <a:t> D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pt-BR" sz="1400"/>
                        <a:t> 39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60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16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7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39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pt-BR" sz="1400"/>
                        <a:t> D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pt-BR" sz="1400"/>
                        <a:t> 50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80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25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8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50 </a:t>
                      </a:r>
                      <a:r>
                        <a:rPr lang="pt-BR" sz="1400">
                          <a:sym typeface="Symbol"/>
                        </a:rPr>
                        <a:t></a:t>
                      </a:r>
                      <a:r>
                        <a:rPr lang="pt-BR" sz="1400"/>
                        <a:t> D </a:t>
                      </a:r>
                      <a:r>
                        <a:rPr lang="pt-BR" sz="1400">
                          <a:sym typeface="Symbol"/>
                        </a:rPr>
                        <a:t></a:t>
                      </a:r>
                      <a:r>
                        <a:rPr lang="pt-BR" sz="1400"/>
                        <a:t> 71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110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35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25</a:t>
                      </a:r>
                      <a:endParaRPr lang="pt-BR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60 mm</a:t>
                      </a:r>
                      <a:endParaRPr lang="pt-BR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975" marR="539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01028" cy="85725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Divisão dos Circuitos Terminais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571612"/>
            <a:ext cx="8001056" cy="4071966"/>
          </a:xfrm>
        </p:spPr>
        <p:txBody>
          <a:bodyPr>
            <a:noAutofit/>
          </a:bodyPr>
          <a:lstStyle/>
          <a:p>
            <a:pPr marL="0" indent="1255713" algn="just">
              <a:buNone/>
            </a:pPr>
            <a:r>
              <a:rPr lang="pt-BR" sz="2800" dirty="0"/>
              <a:t>A divisão da instalação elétrica em circuitos terminais segue critérios estabelecidos pela </a:t>
            </a:r>
            <a:br>
              <a:rPr lang="pt-BR" sz="2800" dirty="0"/>
            </a:br>
            <a:r>
              <a:rPr lang="pt-BR" sz="2800" dirty="0"/>
              <a:t>NBR 5410. Deve-se procurar dividir os pontos ativos (luz e tomadas) de modo que a carga, isto é, que a potência se distribua, tanto quanto possível, uniformemente entre as fases do circuito alimentador principal, e de modo que os circuitos terminais tenham aproximadamente a mesma potência.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28588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O  Quadro de Distribuição e seu Diagrama </a:t>
            </a:r>
            <a:r>
              <a:rPr lang="pt-BR" b="1" dirty="0" err="1"/>
              <a:t>Unifilar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714488"/>
            <a:ext cx="8001056" cy="4500594"/>
          </a:xfrm>
        </p:spPr>
        <p:txBody>
          <a:bodyPr>
            <a:noAutofit/>
          </a:bodyPr>
          <a:lstStyle/>
          <a:p>
            <a:pPr marL="95250" indent="628650" algn="just">
              <a:buNone/>
            </a:pPr>
            <a:r>
              <a:rPr lang="pt-BR" sz="4000" dirty="0"/>
              <a:t>Um quadro de distribuição pode ser entendido como o “coração” de uma instalação elétrica, já que distribui energia elétrica por toda a edificação e acomoda os dispositivos de proteção dos diversos circuitos elétricos.</a:t>
            </a:r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Objetivos da Divisão dos Circuitos Terminais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357298"/>
            <a:ext cx="8001056" cy="4857784"/>
          </a:xfrm>
        </p:spPr>
        <p:txBody>
          <a:bodyPr>
            <a:noAutofit/>
          </a:bodyPr>
          <a:lstStyle/>
          <a:p>
            <a:pPr marL="95250" indent="804863" algn="just">
              <a:buNone/>
            </a:pPr>
            <a:r>
              <a:rPr lang="pt-BR" sz="2800" dirty="0"/>
              <a:t>A divisão da instalação em circuitos terminais tem os seguintes objetivos:</a:t>
            </a:r>
          </a:p>
          <a:p>
            <a:pPr marL="1350963" indent="-546100" algn="just"/>
            <a:r>
              <a:rPr lang="pt-BR" sz="2800" dirty="0"/>
              <a:t>Limitar as conseqüências de uma falta, quando ocorrerá apenas o desligamento do circuito defeituoso;</a:t>
            </a:r>
          </a:p>
          <a:p>
            <a:pPr marL="1350963" indent="-546100" algn="just"/>
            <a:r>
              <a:rPr lang="pt-BR" sz="2800" dirty="0"/>
              <a:t>Facilitar as verificações, os ensaios e a manutenção;</a:t>
            </a:r>
          </a:p>
          <a:p>
            <a:pPr marL="1350963" indent="-546100" algn="just"/>
            <a:r>
              <a:rPr lang="pt-BR" sz="2800" dirty="0"/>
              <a:t>Evitar os perigos que possam resultar da falha de um circuito único, como no caso de iluminação.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23" name="Picture 3" descr="Tabela da Divisão dos Circuitos Termin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067362" y="-852972"/>
            <a:ext cx="5286412" cy="842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Critérios para a Divisão da Instalação em Circuitos Terminais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714488"/>
            <a:ext cx="8001056" cy="4857784"/>
          </a:xfrm>
        </p:spPr>
        <p:txBody>
          <a:bodyPr>
            <a:noAutofit/>
          </a:bodyPr>
          <a:lstStyle/>
          <a:p>
            <a:pPr lvl="0"/>
            <a:r>
              <a:rPr lang="pt-BR" sz="2400" dirty="0"/>
              <a:t>Os circuitos terminais devem ser divididos pela função dos equipamentos que alimentam. Em particular, devem ser previstos circuitos distintos para: </a:t>
            </a:r>
            <a:r>
              <a:rPr lang="pt-BR" sz="2400" cap="all" dirty="0"/>
              <a:t>iluminação</a:t>
            </a:r>
            <a:r>
              <a:rPr lang="pt-BR" sz="2400" dirty="0"/>
              <a:t> e </a:t>
            </a:r>
            <a:r>
              <a:rPr lang="pt-BR" sz="2400" cap="all" dirty="0"/>
              <a:t>tomadas</a:t>
            </a:r>
            <a:r>
              <a:rPr lang="pt-BR" sz="2400" dirty="0"/>
              <a:t>;</a:t>
            </a:r>
          </a:p>
          <a:p>
            <a:r>
              <a:rPr lang="pt-BR" sz="2400" dirty="0"/>
              <a:t> Devem ser previstos circuitos individuais para tomadas de uso geral (</a:t>
            </a:r>
            <a:r>
              <a:rPr lang="pt-BR" sz="2400" dirty="0" err="1"/>
              <a:t>TUG´</a:t>
            </a:r>
            <a:r>
              <a:rPr lang="pt-BR" sz="2400" dirty="0"/>
              <a:t>s) da cozinha, copa-cozinha e área de serviço;</a:t>
            </a:r>
          </a:p>
          <a:p>
            <a:r>
              <a:rPr lang="pt-BR" sz="2400" dirty="0"/>
              <a:t> Para cada equipamento eletrodoméstico fixo corresponde uma tomada de uso específico (TUE);</a:t>
            </a:r>
          </a:p>
          <a:p>
            <a:r>
              <a:rPr lang="pt-BR" sz="2400" dirty="0"/>
              <a:t> Devem ser previstos circuitos independentes para equipamentos de corrente nominal superior a 10 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Critérios para a Divisão da Instalação em Circuitos Terminais – Continuação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714488"/>
            <a:ext cx="8001056" cy="4572032"/>
          </a:xfrm>
        </p:spPr>
        <p:txBody>
          <a:bodyPr>
            <a:noAutofit/>
          </a:bodyPr>
          <a:lstStyle/>
          <a:p>
            <a:r>
              <a:rPr lang="pt-BR" sz="2400" dirty="0"/>
              <a:t>Limitar em 2.200 VA (no caso de 220 V) a potência nominal máxima dos circuitos, exceto para os circuitos exclusivos das </a:t>
            </a:r>
            <a:r>
              <a:rPr lang="pt-BR" sz="2400" dirty="0" err="1"/>
              <a:t>TUE´</a:t>
            </a:r>
            <a:r>
              <a:rPr lang="pt-BR" sz="2400" dirty="0"/>
              <a:t>s;</a:t>
            </a:r>
          </a:p>
          <a:p>
            <a:r>
              <a:rPr lang="pt-BR" sz="2400" dirty="0"/>
              <a:t> Cada circuito partindo do quadro terminal de distribuição deve sempre que possível ser projetado para corrente de 15 A, podendo chegar a 20 A e, no caso de chuveiros e torneiras elétricas em circuito </a:t>
            </a:r>
            <a:r>
              <a:rPr lang="pt-BR" sz="2400" dirty="0" err="1"/>
              <a:t>fase-neutro</a:t>
            </a:r>
            <a:r>
              <a:rPr lang="pt-BR" sz="2400" dirty="0"/>
              <a:t>, para correntes nominais ainda maiores;</a:t>
            </a:r>
          </a:p>
          <a:p>
            <a:r>
              <a:rPr lang="pt-BR" sz="2400" dirty="0"/>
              <a:t> Cada circuito deve ter seu próprio condutor neutro;</a:t>
            </a:r>
          </a:p>
          <a:p>
            <a:r>
              <a:rPr lang="pt-BR" sz="2400" dirty="0"/>
              <a:t> Um condutor de proteção (terra) pode ser comum a vários circuitos (respeitando-se a seção nominal);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Critérios para a Divisão da Instalação em Circuitos Terminais – Continuação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643050"/>
            <a:ext cx="8001056" cy="4572032"/>
          </a:xfrm>
        </p:spPr>
        <p:txBody>
          <a:bodyPr>
            <a:noAutofit/>
          </a:bodyPr>
          <a:lstStyle/>
          <a:p>
            <a:r>
              <a:rPr lang="pt-BR" sz="2400" dirty="0"/>
              <a:t> Sempre que possível, deve-se projetar circuitos independentes para: quartos (ambientes íntimos), salas (ambientes sociais) e cozinhas (dependências de serviço).</a:t>
            </a:r>
          </a:p>
          <a:p>
            <a:r>
              <a:rPr lang="pt-BR" sz="2400" dirty="0"/>
              <a:t> Para unidades residenciais, a norma francesa NFC 15-100 recomenda um máximo de 8 pontos para os circuitos terminais de iluminação e de tomadas (adotaremos um máximo de 10 a 11 pontos ativos);</a:t>
            </a:r>
          </a:p>
          <a:p>
            <a:r>
              <a:rPr lang="pt-BR" sz="2400" dirty="0"/>
              <a:t> Nas instalações alimentadas com duas ou três fases, as cargas devem ser distribuídas entre as fases, de modo a obter-se o maior equilíbrio possível (principalmente durante a utilização dos equipamentos).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01028" cy="714380"/>
          </a:xfrm>
        </p:spPr>
        <p:txBody>
          <a:bodyPr>
            <a:noAutofit/>
          </a:bodyPr>
          <a:lstStyle/>
          <a:p>
            <a:r>
              <a:rPr lang="pt-BR" sz="3600" b="1" dirty="0"/>
              <a:t>Observações Importantes: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428736"/>
            <a:ext cx="8001056" cy="4714908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pt-BR" sz="2800" dirty="0"/>
              <a:t>		Se os circuitos ficarem muito carregados, os condutores adequados para suas ligações irão resultar em uma seção nominal (bitola) muito grande, dificultando:</a:t>
            </a:r>
          </a:p>
          <a:p>
            <a:pPr lvl="1" algn="just"/>
            <a:r>
              <a:rPr lang="pt-BR" sz="2800" dirty="0"/>
              <a:t>a colocação dos condutores dentro dos </a:t>
            </a:r>
            <a:r>
              <a:rPr lang="pt-BR" sz="2800" dirty="0" err="1"/>
              <a:t>eletrodutos</a:t>
            </a:r>
            <a:r>
              <a:rPr lang="pt-BR" sz="2800" dirty="0"/>
              <a:t>;</a:t>
            </a:r>
          </a:p>
          <a:p>
            <a:pPr lvl="1" algn="just"/>
            <a:r>
              <a:rPr lang="pt-BR" sz="2800" dirty="0"/>
              <a:t>as conexões terminais dos interruptores e das tomadas.</a:t>
            </a:r>
          </a:p>
          <a:p>
            <a:pPr lvl="1" algn="just"/>
            <a:r>
              <a:rPr lang="pt-BR" sz="2800" dirty="0"/>
              <a:t> Sempre que possível a seção nominal dos condutores deve ser menor ou igual a 4 mm</a:t>
            </a:r>
            <a:r>
              <a:rPr lang="pt-BR" sz="2800" baseline="30000" dirty="0"/>
              <a:t>2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Cálculo da Intensidade de Corrente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142984"/>
            <a:ext cx="8001056" cy="5072098"/>
          </a:xfrm>
        </p:spPr>
        <p:txBody>
          <a:bodyPr>
            <a:noAutofit/>
          </a:bodyPr>
          <a:lstStyle/>
          <a:p>
            <a:pPr marL="0" indent="68263" algn="just">
              <a:buNone/>
            </a:pPr>
            <a:r>
              <a:rPr lang="pt-BR" sz="2400" dirty="0"/>
              <a:t>	</a:t>
            </a:r>
            <a:r>
              <a:rPr lang="pt-BR" sz="2800" dirty="0"/>
              <a:t>No projeto de instalações elétricas, para se poder dimensionar os condutores e dispositivos de proteção, deve-se calcular previamente a intensidade da corrente elétrica que por eles irá passar. </a:t>
            </a:r>
          </a:p>
          <a:p>
            <a:pPr algn="just">
              <a:buNone/>
            </a:pPr>
            <a:r>
              <a:rPr lang="pt-BR" sz="2800" dirty="0"/>
              <a:t>		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Corrente Nominal (</a:t>
            </a:r>
            <a:r>
              <a:rPr lang="pt-BR" sz="2800" i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800" i="1" baseline="-25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68263" algn="just">
              <a:buNone/>
              <a:tabLst>
                <a:tab pos="0" algn="l"/>
              </a:tabLst>
            </a:pPr>
            <a:r>
              <a:rPr lang="pt-BR" sz="2800" dirty="0"/>
              <a:t>	É a corrente consumida pelo equipamento de utilização, de modo a operar segundo condições prescritas em seu projeto de fabricação que, em muitos casos, vem indicada na plaqueta fixada na carcaça do equipamento. Quando isto não ocorre, deveremos calcular a </a:t>
            </a:r>
            <a:r>
              <a:rPr lang="pt-BR" sz="2800" i="1" dirty="0"/>
              <a:t>corrente nominal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 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/>
              <a:t>Cálculo da Corrente Nominal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14346" y="1142985"/>
          <a:ext cx="7786744" cy="45720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126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Circuitos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Monofásicos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F + N; F + F;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2F + N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Resistivos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(Lâmpadas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incandescentes 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resistências)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Indutivos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(Reatores 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motores)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57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pt-BR" sz="1800" u="sng"/>
                      </a:br>
                      <a:r>
                        <a:rPr lang="pt-BR" sz="1800"/>
                        <a:t>Circuitos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Trifásicos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Equilibrados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(3F)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5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Desequilibrados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(3F + N)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214942" y="1285860"/>
          <a:ext cx="1039651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ção" r:id="rId4" imgW="545863" imgH="444307" progId="Equation.3">
                  <p:embed/>
                </p:oleObj>
              </mc:Choice>
              <mc:Fallback>
                <p:oleObj name="Equação" r:id="rId4" imgW="545863" imgH="444307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285860"/>
                        <a:ext cx="1039651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7143768" y="1357298"/>
          <a:ext cx="928695" cy="79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ção" r:id="rId6" imgW="507960" imgH="431640" progId="Equation.3">
                  <p:embed/>
                </p:oleObj>
              </mc:Choice>
              <mc:Fallback>
                <p:oleObj name="Equação" r:id="rId6" imgW="507960" imgH="43164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1357298"/>
                        <a:ext cx="928695" cy="795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643438" y="2500306"/>
          <a:ext cx="1778350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ção" r:id="rId8" imgW="1117115" imgH="444307" progId="Equation.3">
                  <p:embed/>
                </p:oleObj>
              </mc:Choice>
              <mc:Fallback>
                <p:oleObj name="Equação" r:id="rId8" imgW="1117115" imgH="444307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00306"/>
                        <a:ext cx="1778350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643701" y="2571744"/>
          <a:ext cx="176315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ção" r:id="rId10" imgW="1104900" imgH="444500" progId="Equation.3">
                  <p:embed/>
                </p:oleObj>
              </mc:Choice>
              <mc:Fallback>
                <p:oleObj name="Equação" r:id="rId10" imgW="1104900" imgH="44450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1" y="2571744"/>
                        <a:ext cx="176315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286380" y="4643446"/>
          <a:ext cx="257176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ção" r:id="rId12" imgW="1371600" imgH="457200" progId="Equation.3">
                  <p:embed/>
                </p:oleObj>
              </mc:Choice>
              <mc:Fallback>
                <p:oleObj name="Equação" r:id="rId12" imgW="1371600" imgH="45720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643446"/>
                        <a:ext cx="257176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5360858" y="3500438"/>
          <a:ext cx="2425852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ção" r:id="rId14" imgW="1269449" imgH="444307" progId="Equation.3">
                  <p:embed/>
                </p:oleObj>
              </mc:Choice>
              <mc:Fallback>
                <p:oleObj name="Equação" r:id="rId14" imgW="1269449" imgH="444307" progId="Equation.3">
                  <p:embed/>
                  <p:pic>
                    <p:nvPicPr>
                      <p:cNvPr id="327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858" y="3500438"/>
                        <a:ext cx="2425852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1714488"/>
            <a:ext cx="2214578" cy="285752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Valores Típicos para o fator de potência e rendimentos caso não sejam especificados pelo fabricante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500298" y="285728"/>
          <a:ext cx="6143668" cy="637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6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EQUIPAMENTOS</a:t>
                      </a:r>
                      <a:endParaRPr lang="pt-BR" sz="1100" dirty="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cos </a:t>
                      </a:r>
                      <a:r>
                        <a:rPr lang="pt-BR" sz="1100">
                          <a:sym typeface="Symbol"/>
                        </a:rPr>
                        <a:t>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Rendimento </a:t>
                      </a:r>
                      <a:r>
                        <a:rPr lang="pt-BR" sz="1100">
                          <a:sym typeface="Symbol"/>
                        </a:rPr>
                        <a:t>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/>
                        <a:t>ILUMINAÇÃO</a:t>
                      </a:r>
                      <a:endParaRPr lang="pt-BR" sz="1100" b="1" i="1">
                        <a:latin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Incandescente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1,0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1,0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Mista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1,0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1,0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11760" algn="l"/>
                        </a:tabLst>
                      </a:pPr>
                      <a:r>
                        <a:rPr lang="pt-BR" sz="1100"/>
                        <a:t>	COM APARELHOS NÃO-COMPENSADOS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1760" algn="l"/>
                        </a:tabLst>
                      </a:pPr>
                      <a:r>
                        <a:rPr lang="pt-BR" sz="1100"/>
                        <a:t>	(baixo fator de potência - cos </a:t>
                      </a:r>
                      <a:r>
                        <a:rPr lang="pt-BR" sz="1100">
                          <a:sym typeface="Symbol"/>
                        </a:rPr>
                        <a:t></a:t>
                      </a:r>
                      <a:r>
                        <a:rPr lang="pt-BR" sz="1100"/>
                        <a:t>)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Fluorescente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/>
                        <a:t>	com starter - 18 a 65 W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/>
                        <a:t>	partida rápida - 20 a 100 W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0,50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0,50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0,60  a  0,83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0,54  a  0,80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Vapor de mercúrio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/>
                        <a:t>	220 V - 50 a 1.000 W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0,50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0,87  a  0,95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Vapor de sódio a alta pressão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/>
                        <a:t>	70 a 1.000 W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0,40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0,90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Iodeto metálico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/>
                        <a:t>	</a:t>
                      </a:r>
                      <a:r>
                        <a:rPr lang="en-US" sz="1100"/>
                        <a:t>220 V - 230 a 1.000 W</a:t>
                      </a:r>
                      <a:endParaRPr lang="pt-BR" sz="1100"/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en-US" sz="1100"/>
                        <a:t>	380 V - 2.000 W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0,60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0,60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0,90  a  0,95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0,90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8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11760" algn="l"/>
                        </a:tabLst>
                      </a:pPr>
                      <a:r>
                        <a:rPr lang="pt-BR" sz="1100"/>
                        <a:t>	COM APARELHOS COMPENSADOS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1760" algn="l"/>
                        </a:tabLst>
                      </a:pPr>
                      <a:r>
                        <a:rPr lang="pt-BR" sz="1100"/>
                        <a:t>	(alto fator de potência - cos </a:t>
                      </a:r>
                      <a:r>
                        <a:rPr lang="pt-BR" sz="1100">
                          <a:sym typeface="Symbol"/>
                        </a:rPr>
                        <a:t></a:t>
                      </a:r>
                      <a:r>
                        <a:rPr lang="pt-BR" sz="1100"/>
                        <a:t>)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 dirty="0"/>
                        <a:t>	Fluorescente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 dirty="0"/>
                        <a:t>	com starter - 18 a 65 W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 dirty="0"/>
                        <a:t>	partida rápida - 20 a 100 W</a:t>
                      </a:r>
                      <a:endParaRPr lang="pt-BR" sz="1100" dirty="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0,60  a  0,83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0,54  a  0,80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Vapor de mercúrio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/>
                        <a:t>	220 V - 50 a 1.000 W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0,87  a  0,95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Vapor de sódio a alta pressão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/>
                        <a:t>	70 a 1.000 W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0,90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79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Iodeto metálico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pt-BR" sz="1100"/>
                        <a:t>	</a:t>
                      </a:r>
                      <a:r>
                        <a:rPr lang="en-US" sz="1100"/>
                        <a:t>220 V - 230 a 1.000 W</a:t>
                      </a:r>
                      <a:endParaRPr lang="pt-BR" sz="1100"/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382270" algn="l"/>
                        </a:tabLst>
                      </a:pPr>
                      <a:r>
                        <a:rPr lang="en-US" sz="1100"/>
                        <a:t>	380 V - 2.000 W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0,90  a  0,95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0,90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5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/>
                        <a:t>MOTORES (trifásicos, com rotor de gaiola)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até 600 W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0,50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—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de 1 a 4 CV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0,75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0,75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de 5 a 50 CV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0,85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0,80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01930" algn="l"/>
                        </a:tabLst>
                      </a:pPr>
                      <a:r>
                        <a:rPr lang="pt-BR" sz="1100"/>
                        <a:t>	mais de 50 CV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0,90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0,90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88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99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/>
                        <a:t>RESISTORES (aquecimento elétrico)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/>
                        <a:t>1,0</a:t>
                      </a: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/>
                        <a:t>1,0</a:t>
                      </a:r>
                      <a:endParaRPr lang="pt-BR" sz="1100" dirty="0">
                        <a:latin typeface="Times New Roman"/>
                        <a:ea typeface="Times New Roman"/>
                      </a:endParaRPr>
                    </a:p>
                  </a:txBody>
                  <a:tcPr marL="44934" marR="44934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Corrente de Projeto </a:t>
            </a:r>
            <a:r>
              <a:rPr lang="pt-BR" sz="3600" i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3600" i="1" baseline="-250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pt-BR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142984"/>
            <a:ext cx="8001056" cy="5072098"/>
          </a:xfrm>
        </p:spPr>
        <p:txBody>
          <a:bodyPr>
            <a:noAutofit/>
          </a:bodyPr>
          <a:lstStyle/>
          <a:p>
            <a:pPr marL="0" indent="68263" algn="just">
              <a:buNone/>
            </a:pPr>
            <a:r>
              <a:rPr lang="pt-BR" sz="2400" dirty="0"/>
              <a:t>	</a:t>
            </a:r>
            <a:r>
              <a:rPr lang="pt-BR" sz="2800" dirty="0"/>
              <a:t> </a:t>
            </a:r>
            <a:r>
              <a:rPr lang="pt-BR" sz="4000" dirty="0"/>
              <a:t>É a corrente que um </a:t>
            </a:r>
            <a:r>
              <a:rPr lang="pt-BR" sz="4000" i="1" dirty="0"/>
              <a:t>circuito de distribuição</a:t>
            </a:r>
            <a:r>
              <a:rPr lang="pt-BR" sz="4000" dirty="0"/>
              <a:t> ou </a:t>
            </a:r>
            <a:r>
              <a:rPr lang="pt-BR" sz="4000" i="1" dirty="0"/>
              <a:t>terminal</a:t>
            </a:r>
            <a:r>
              <a:rPr lang="pt-BR" sz="4000" dirty="0"/>
              <a:t> deve transportar, operando em condições normais, quando não se espera que todos os equipamentos a ele ligados estejam sendo utilizados, isto é, que funcionem simultaneamente.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0013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Quantidade de Circuitos Elétricos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8001056" cy="592933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		Antes da especificação técnica de um quadro de distribuição, é preciso dimensioná-lo, começando pela quantidade de circuitos que ele deverá acomodar;</a:t>
            </a:r>
          </a:p>
          <a:p>
            <a:pPr algn="just">
              <a:buNone/>
            </a:pPr>
            <a:r>
              <a:rPr lang="pt-BR" sz="2400" dirty="0"/>
              <a:t>		A quantidade de circuitos de uma instalação elétrica depende entre outros fatores:</a:t>
            </a:r>
          </a:p>
          <a:p>
            <a:pPr lvl="1" algn="just"/>
            <a:r>
              <a:rPr lang="pt-BR" sz="2400" dirty="0"/>
              <a:t> Da sua potência instalada;</a:t>
            </a:r>
          </a:p>
          <a:p>
            <a:pPr lvl="1" algn="just"/>
            <a:r>
              <a:rPr lang="pt-BR" sz="2400" dirty="0"/>
              <a:t> da potência unitária das cargas a serem alimentadas, </a:t>
            </a:r>
          </a:p>
          <a:p>
            <a:pPr lvl="1" algn="just"/>
            <a:r>
              <a:rPr lang="pt-BR" sz="2400" dirty="0"/>
              <a:t>dos critérios adotados na distribuição dos pontos;</a:t>
            </a:r>
          </a:p>
          <a:p>
            <a:pPr lvl="1" algn="just"/>
            <a:r>
              <a:rPr lang="pt-BR" sz="2400" dirty="0"/>
              <a:t>do maior ou menor “conforto elétrico” previsto;</a:t>
            </a:r>
          </a:p>
          <a:p>
            <a:pPr lvl="1" algn="just"/>
            <a:r>
              <a:rPr lang="pt-BR" sz="2400" dirty="0"/>
              <a:t>do grau de flexibilidade que se pretende e da reserva assumida visando futuras necessidades (crescimento da carga).</a:t>
            </a:r>
          </a:p>
          <a:p>
            <a:pPr algn="just">
              <a:buNone/>
            </a:pPr>
            <a:r>
              <a:rPr lang="pt-BR" sz="2400" dirty="0"/>
              <a:t>		A NBR 5410 oferece um bom ponto de partida para essa definição;</a:t>
            </a:r>
          </a:p>
          <a:p>
            <a:pPr algn="just"/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Corrente de Projeto </a:t>
            </a:r>
            <a:r>
              <a:rPr lang="pt-BR" sz="3600" i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3600" i="1" baseline="-250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71546"/>
            <a:ext cx="8001056" cy="5357850"/>
          </a:xfrm>
        </p:spPr>
        <p:txBody>
          <a:bodyPr>
            <a:noAutofit/>
          </a:bodyPr>
          <a:lstStyle/>
          <a:p>
            <a:pPr marL="0" indent="68263" algn="just">
              <a:buNone/>
            </a:pPr>
            <a:r>
              <a:rPr lang="pt-BR" sz="2400" dirty="0"/>
              <a:t>	</a:t>
            </a:r>
            <a:r>
              <a:rPr lang="pt-BR" sz="2000" dirty="0"/>
              <a:t>A </a:t>
            </a:r>
            <a:r>
              <a:rPr lang="pt-BR" sz="2000" i="1" dirty="0"/>
              <a:t>corrente de projeto </a:t>
            </a:r>
            <a:r>
              <a:rPr lang="pt-BR" sz="2000" i="1" dirty="0" err="1"/>
              <a:t>I</a:t>
            </a:r>
            <a:r>
              <a:rPr lang="pt-BR" sz="2000" i="1" baseline="-25000" dirty="0" err="1"/>
              <a:t>p</a:t>
            </a:r>
            <a:r>
              <a:rPr lang="pt-BR" sz="2000" dirty="0"/>
              <a:t> é calculada multiplicando-se a corrente nominal, correspondente à potência nominal, pelos seguintes fatores:</a:t>
            </a:r>
          </a:p>
          <a:p>
            <a:r>
              <a:rPr lang="pt-BR" sz="2000" i="1" dirty="0"/>
              <a:t>f</a:t>
            </a:r>
            <a:r>
              <a:rPr lang="pt-BR" sz="2000" i="1" baseline="-25000" dirty="0"/>
              <a:t>1</a:t>
            </a:r>
            <a:r>
              <a:rPr lang="pt-BR" sz="2000" i="1" dirty="0"/>
              <a:t> = g = fator de demanda</a:t>
            </a:r>
            <a:r>
              <a:rPr lang="pt-BR" sz="2000" dirty="0"/>
              <a:t>. Aplicável a circuitos de distribuição (entre o quadro geral e o quadro terminal). Não se usa em circuitos terminais, a partir do último quadro de distribuição.</a:t>
            </a:r>
          </a:p>
          <a:p>
            <a:r>
              <a:rPr lang="pt-BR" sz="2000" i="1" dirty="0"/>
              <a:t>f</a:t>
            </a:r>
            <a:r>
              <a:rPr lang="pt-BR" sz="2000" i="1" baseline="-25000" dirty="0"/>
              <a:t>2</a:t>
            </a:r>
            <a:r>
              <a:rPr lang="pt-BR" sz="2000" i="1" dirty="0"/>
              <a:t> = fator de utilização</a:t>
            </a:r>
            <a:r>
              <a:rPr lang="pt-BR" sz="2000" dirty="0"/>
              <a:t>. Decorre do fato de que nem sempre um equipamento é solicitado a trabalhar com sua potência nominal. Isto acontece normalmente com motores e </a:t>
            </a:r>
            <a:r>
              <a:rPr lang="pt-BR" sz="2000" i="1" dirty="0"/>
              <a:t>não deve ser considerado como aplicável</a:t>
            </a:r>
            <a:r>
              <a:rPr lang="pt-BR" sz="2000" dirty="0"/>
              <a:t> a lâmpadas e tomadas, aparelhos de aquecimento e de ar condicionado. Para estes casos, </a:t>
            </a:r>
            <a:r>
              <a:rPr lang="pt-BR" sz="2000" b="1" i="1" dirty="0"/>
              <a:t>f</a:t>
            </a:r>
            <a:r>
              <a:rPr lang="pt-BR" sz="2000" b="1" i="1" baseline="-25000" dirty="0"/>
              <a:t>2</a:t>
            </a:r>
            <a:r>
              <a:rPr lang="pt-BR" sz="2000" b="1" i="1" dirty="0"/>
              <a:t> = 1</a:t>
            </a:r>
            <a:r>
              <a:rPr lang="pt-BR" sz="2000" dirty="0"/>
              <a:t>, isto é, a potência utilizada é igual à potência nominal. </a:t>
            </a:r>
          </a:p>
          <a:p>
            <a:r>
              <a:rPr lang="pt-BR" sz="2000" i="1" dirty="0"/>
              <a:t>f</a:t>
            </a:r>
            <a:r>
              <a:rPr lang="pt-BR" sz="2000" i="1" baseline="-25000" dirty="0"/>
              <a:t>3</a:t>
            </a:r>
            <a:r>
              <a:rPr lang="pt-BR" sz="2000" i="1" dirty="0"/>
              <a:t> = fator de crescimento de carga</a:t>
            </a:r>
            <a:r>
              <a:rPr lang="pt-BR" sz="2000" dirty="0"/>
              <a:t>. Fator que leva em consideração um aumento futuro de carga do circuito alimentador. Quando não se for prever nenhum aumento, </a:t>
            </a:r>
            <a:r>
              <a:rPr lang="pt-BR" sz="2000" b="1" i="1" dirty="0"/>
              <a:t>f</a:t>
            </a:r>
            <a:r>
              <a:rPr lang="pt-BR" sz="2000" b="1" i="1" baseline="-25000" dirty="0"/>
              <a:t>3</a:t>
            </a:r>
            <a:r>
              <a:rPr lang="pt-BR" sz="2000" b="1" i="1" dirty="0"/>
              <a:t> = 1</a:t>
            </a:r>
            <a:r>
              <a:rPr lang="pt-BR" sz="2000" dirty="0"/>
              <a:t>.</a:t>
            </a:r>
          </a:p>
          <a:p>
            <a:r>
              <a:rPr lang="pt-BR" sz="2000" i="1" dirty="0"/>
              <a:t>f</a:t>
            </a:r>
            <a:r>
              <a:rPr lang="pt-BR" sz="2000" i="1" baseline="-25000" dirty="0"/>
              <a:t>4</a:t>
            </a:r>
            <a:r>
              <a:rPr lang="pt-BR" sz="2000" i="1" dirty="0"/>
              <a:t> = fator aplicável a circuitos de motores</a:t>
            </a:r>
            <a:r>
              <a:rPr lang="pt-BR" sz="2000" dirty="0"/>
              <a:t>. Na determinação de </a:t>
            </a:r>
            <a:r>
              <a:rPr lang="pt-BR" sz="2000" b="1" i="1" dirty="0"/>
              <a:t>f</a:t>
            </a:r>
            <a:r>
              <a:rPr lang="pt-BR" sz="2000" b="1" i="1" baseline="-25000" dirty="0"/>
              <a:t>4</a:t>
            </a:r>
            <a:r>
              <a:rPr lang="pt-BR" sz="2000" dirty="0"/>
              <a:t> costuma-se acrescentar </a:t>
            </a:r>
            <a:r>
              <a:rPr lang="pt-BR" sz="2000" b="1" i="1" dirty="0"/>
              <a:t>25%</a:t>
            </a:r>
            <a:r>
              <a:rPr lang="pt-BR" sz="2000" dirty="0"/>
              <a:t> à carga do motor de maior potência.</a:t>
            </a:r>
          </a:p>
          <a:p>
            <a:pPr marL="0" indent="68263"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7157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Corrente de Projeto </a:t>
            </a:r>
            <a:r>
              <a:rPr lang="pt-BR" sz="3600" i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3600" i="1" baseline="-250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pt-BR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71546"/>
            <a:ext cx="8001056" cy="514353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	</a:t>
            </a:r>
            <a:r>
              <a:rPr lang="pt-BR" sz="2800" dirty="0"/>
              <a:t> </a:t>
            </a:r>
            <a:r>
              <a:rPr lang="pt-BR" sz="3200" dirty="0"/>
              <a:t>Pode ser calculada pela equação apresentada a seguir:</a:t>
            </a:r>
          </a:p>
          <a:p>
            <a:pPr algn="just">
              <a:buNone/>
            </a:pPr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			 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= I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. f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. f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. f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. f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/>
              <a:t> </a:t>
            </a:r>
            <a:r>
              <a:rPr lang="pt-BR" sz="3200" u="sng" dirty="0">
                <a:solidFill>
                  <a:schemeClr val="tx2">
                    <a:lumMod val="75000"/>
                  </a:schemeClr>
                </a:solidFill>
              </a:rPr>
              <a:t>Observação Importante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0" algn="just"/>
            <a:r>
              <a:rPr lang="pt-BR" sz="3200" dirty="0"/>
              <a:t>Nos </a:t>
            </a:r>
            <a:r>
              <a:rPr lang="pt-BR" sz="3200" b="1" i="1" dirty="0"/>
              <a:t>circuitos terminais</a:t>
            </a:r>
            <a:r>
              <a:rPr lang="pt-BR" sz="3200" dirty="0"/>
              <a:t> devem ser considerados os valores apresentados abaixo:</a:t>
            </a:r>
          </a:p>
          <a:p>
            <a:pPr algn="just"/>
            <a:r>
              <a:rPr lang="pt-BR" sz="3200" dirty="0"/>
              <a:t> </a:t>
            </a:r>
            <a:r>
              <a:rPr lang="en-US" sz="3200" i="1" dirty="0"/>
              <a:t>f</a:t>
            </a:r>
            <a:r>
              <a:rPr lang="en-US" sz="3200" i="1" baseline="-25000" dirty="0"/>
              <a:t>1</a:t>
            </a:r>
            <a:r>
              <a:rPr lang="en-US" sz="3200" i="1" dirty="0"/>
              <a:t> = f</a:t>
            </a:r>
            <a:r>
              <a:rPr lang="en-US" sz="3200" i="1" baseline="-25000" dirty="0"/>
              <a:t>2</a:t>
            </a:r>
            <a:r>
              <a:rPr lang="en-US" sz="3200" i="1" dirty="0"/>
              <a:t> = f</a:t>
            </a:r>
            <a:r>
              <a:rPr lang="en-US" sz="3200" i="1" baseline="-25000" dirty="0"/>
              <a:t>3</a:t>
            </a:r>
            <a:r>
              <a:rPr lang="en-US" sz="3200" i="1" dirty="0"/>
              <a:t> = f</a:t>
            </a:r>
            <a:r>
              <a:rPr lang="en-US" sz="3200" i="1" baseline="-25000" dirty="0"/>
              <a:t>4</a:t>
            </a:r>
            <a:r>
              <a:rPr lang="en-US" sz="3200" i="1" dirty="0"/>
              <a:t> = 1,0. </a:t>
            </a:r>
            <a:r>
              <a:rPr lang="pt-BR" sz="3200" i="1" dirty="0"/>
              <a:t>Logo, para os circuitos terminais </a:t>
            </a:r>
            <a:r>
              <a:rPr lang="pt-BR" sz="3200" i="1" dirty="0" err="1"/>
              <a:t>I</a:t>
            </a:r>
            <a:r>
              <a:rPr lang="pt-BR" sz="3200" i="1" baseline="-25000" dirty="0" err="1"/>
              <a:t>p</a:t>
            </a:r>
            <a:r>
              <a:rPr lang="pt-BR" sz="3200" i="1" dirty="0"/>
              <a:t> = I</a:t>
            </a:r>
            <a:r>
              <a:rPr lang="pt-BR" sz="3200" i="1" baseline="-25000" dirty="0"/>
              <a:t>n</a:t>
            </a:r>
            <a:r>
              <a:rPr lang="pt-BR" sz="3200" i="1" dirty="0"/>
              <a:t>.</a:t>
            </a:r>
            <a:endParaRPr lang="pt-BR" sz="4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0013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Capacidade de reserva dos quadros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071546"/>
            <a:ext cx="8001056" cy="557216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000" dirty="0"/>
              <a:t>		A NBR 5410 estipula que todo quadro de distribuição deve ser especificado com capacidade de reserva (espaço), que permita ampliações futuras, compatíveis com a quantidade e tipo de circuitos efetivamente previstos inicialmente. Esta previsão de reserva deve obedecer aos seguintes critérios:</a:t>
            </a:r>
          </a:p>
          <a:p>
            <a:pPr marL="900113" indent="-449263">
              <a:tabLst>
                <a:tab pos="1160463" algn="l"/>
              </a:tabLst>
            </a:pPr>
            <a:r>
              <a:rPr lang="pt-BR" sz="2000" dirty="0"/>
              <a:t> Quadros com até 6 circuitos: prever espaço reserva para no mínimo 2 circuitos;</a:t>
            </a:r>
          </a:p>
          <a:p>
            <a:pPr marL="900113" indent="-449263">
              <a:tabLst>
                <a:tab pos="1160463" algn="l"/>
              </a:tabLst>
            </a:pPr>
            <a:r>
              <a:rPr lang="pt-BR" sz="2000" dirty="0"/>
              <a:t> Quadros de 7 a 11 circuitos: prever espaço reserva para no mínimo 3 circuitos;</a:t>
            </a:r>
          </a:p>
          <a:p>
            <a:pPr marL="900113" indent="-449263">
              <a:tabLst>
                <a:tab pos="1160463" algn="l"/>
              </a:tabLst>
            </a:pPr>
            <a:r>
              <a:rPr lang="pt-BR" sz="2000" dirty="0"/>
              <a:t> Quadros de 13 a 30 circuitos: prever espaço reserva para no mínimo 4 circuitos;</a:t>
            </a:r>
          </a:p>
          <a:p>
            <a:pPr marL="900113" indent="-449263">
              <a:tabLst>
                <a:tab pos="1160463" algn="l"/>
              </a:tabLst>
            </a:pPr>
            <a:r>
              <a:rPr lang="pt-BR" sz="2000" dirty="0"/>
              <a:t> Quadros acima de 30 circuitos: prever espaço reserva para no mínimo 15% dos circuitos.</a:t>
            </a:r>
          </a:p>
          <a:p>
            <a:pPr marL="900113" indent="-449263">
              <a:tabLst>
                <a:tab pos="1160463" algn="l"/>
              </a:tabLst>
            </a:pPr>
            <a:r>
              <a:rPr lang="pt-BR" sz="2000" dirty="0"/>
              <a:t> A norma frisa que a capacidade de reserva por ela indicada deverá ser considerada no cálculo do circuito de distribuição que alimenta o quadro em questão.</a:t>
            </a:r>
          </a:p>
          <a:p>
            <a:pPr algn="just"/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00013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Localização dos quadros de Distribuição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071546"/>
            <a:ext cx="8001056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quadro de distribuição (QD) ou quadro de luz (QL) deve ser colocado:</a:t>
            </a:r>
          </a:p>
          <a:p>
            <a:pPr lvl="0"/>
            <a:r>
              <a:rPr lang="pt-BR" sz="2000" dirty="0"/>
              <a:t>Em locais de fácil acesso. Exemplo: cozinha, área de serviço e corredores.</a:t>
            </a:r>
            <a:endParaRPr lang="pt-BR" sz="2000" b="1" dirty="0"/>
          </a:p>
          <a:p>
            <a:r>
              <a:rPr lang="pt-BR" sz="2000" dirty="0"/>
              <a:t>E de preferência, o mais próximo possível do medidor.</a:t>
            </a:r>
            <a:endParaRPr lang="pt-BR" sz="2000" b="1" dirty="0"/>
          </a:p>
          <a:p>
            <a:pPr lvl="0"/>
            <a:r>
              <a:rPr lang="pt-BR" sz="2000" dirty="0"/>
              <a:t>Ou em locais onde haja maior concentração de cargas com potências elevadas, como por exemplo: cozinhas, áreas de serviço, banheiros e ambientes onde possam existir aparelhos de ar condicionado.</a:t>
            </a:r>
            <a:endParaRPr lang="pt-BR" sz="2000" b="1" dirty="0"/>
          </a:p>
          <a:p>
            <a:r>
              <a:rPr lang="pt-BR" sz="2000" u="sng" dirty="0"/>
              <a:t>ATENÇÃO</a:t>
            </a:r>
            <a:r>
              <a:rPr lang="pt-BR" sz="2000" dirty="0"/>
              <a:t>:</a:t>
            </a:r>
          </a:p>
          <a:p>
            <a:pPr lvl="0"/>
            <a:r>
              <a:rPr lang="pt-BR" sz="2000" dirty="0"/>
              <a:t>Nos cômodos como cozinha e áreas de serviço, observar para que a instalação do QD ou QL não atrapalhe a colocação de armários. A sugestão para a sua instalação é atrás de portas, desde que não seja porta de correr.</a:t>
            </a:r>
          </a:p>
          <a:p>
            <a:pPr lvl="0"/>
            <a:r>
              <a:rPr lang="pt-BR" sz="2000" dirty="0"/>
              <a:t>O QD ou QL não deverá ser instalado em locais onde existe a possibilidade de, por determinados períodos, ficarem fechados com chave ou ser de alguma forma impossibilitado o acesso, como por exemplo: quartos, sótãos, depósitos, porões e banheiros.</a:t>
            </a:r>
          </a:p>
          <a:p>
            <a:pPr algn="just"/>
            <a:endParaRPr lang="pt-BR" sz="26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3190" y="784661"/>
            <a:ext cx="8249000" cy="767578"/>
          </a:xfrm>
        </p:spPr>
        <p:txBody>
          <a:bodyPr/>
          <a:lstStyle/>
          <a:p>
            <a:pPr algn="ctr"/>
            <a:r>
              <a:rPr lang="pt-BR" sz="2800" b="1" dirty="0"/>
              <a:t>Exemplos de Quadros Geral e Distribuição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2B843E-6F62-4CA2-A2AE-32C21DF85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5290" y="1895574"/>
            <a:ext cx="8564799" cy="30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4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67719A61-1D08-4089-9447-C260222CBA46}"/>
              </a:ext>
            </a:extLst>
          </p:cNvPr>
          <p:cNvSpPr txBox="1">
            <a:spLocks/>
          </p:cNvSpPr>
          <p:nvPr/>
        </p:nvSpPr>
        <p:spPr>
          <a:xfrm>
            <a:off x="814019" y="620688"/>
            <a:ext cx="8249000" cy="61316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FFFFA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9pPr>
            <a:extLst/>
          </a:lstStyle>
          <a:p>
            <a:pPr algn="ctr"/>
            <a:r>
              <a:rPr lang="pt-BR" sz="2800" b="1" dirty="0"/>
              <a:t>Exemplos de Disjuntores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5A39711-70F4-4F83-B9BA-3A8AACE2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31640" y="1988840"/>
            <a:ext cx="6954806" cy="24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67719A61-1D08-4089-9447-C260222CBA46}"/>
              </a:ext>
            </a:extLst>
          </p:cNvPr>
          <p:cNvSpPr txBox="1">
            <a:spLocks/>
          </p:cNvSpPr>
          <p:nvPr/>
        </p:nvSpPr>
        <p:spPr>
          <a:xfrm>
            <a:off x="331896" y="545721"/>
            <a:ext cx="8249000" cy="61316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FFFFA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AF"/>
                </a:solidFill>
                <a:latin typeface="Corbel" pitchFamily="34" charset="0"/>
              </a:defRPr>
            </a:lvl9pPr>
            <a:extLst/>
          </a:lstStyle>
          <a:p>
            <a:pPr algn="ctr"/>
            <a:r>
              <a:rPr lang="pt-BR" sz="2800" b="1" dirty="0"/>
              <a:t>Disjuntor Diferencial Residual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5F5F04-6AA9-4411-9082-8B7FD905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5" y="1263278"/>
            <a:ext cx="8300405" cy="51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4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1472" y="357166"/>
            <a:ext cx="2056312" cy="4151954"/>
          </a:xfrm>
        </p:spPr>
        <p:txBody>
          <a:bodyPr/>
          <a:lstStyle/>
          <a:p>
            <a:pPr algn="ctr"/>
            <a:r>
              <a:rPr lang="pt-BR" sz="2800" dirty="0"/>
              <a:t>Quadro elétrico contendo dispositivos de proteção e barramentos de neutro e de terra</a:t>
            </a:r>
            <a:endParaRPr lang="pt-BR" sz="2800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6AE4CD-9A79-4415-A2BB-DB7FD7F53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60297" y="111813"/>
            <a:ext cx="6205664" cy="659303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594</TotalTime>
  <Words>1164</Words>
  <Application>Microsoft Office PowerPoint</Application>
  <PresentationFormat>Apresentação na tela (4:3)</PresentationFormat>
  <Paragraphs>420</Paragraphs>
  <Slides>31</Slides>
  <Notes>8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Metrô</vt:lpstr>
      <vt:lpstr>Equação</vt:lpstr>
      <vt:lpstr>Sistemas Elétricos</vt:lpstr>
      <vt:lpstr>O  Quadro de Distribuição e seu Diagrama Unifilar</vt:lpstr>
      <vt:lpstr>Quantidade de Circuitos Elétricos</vt:lpstr>
      <vt:lpstr>Capacidade de reserva dos quadros</vt:lpstr>
      <vt:lpstr>Localização dos quadros de Distribuição</vt:lpstr>
      <vt:lpstr>Exemplos de Quadros Geral e Distribuição</vt:lpstr>
      <vt:lpstr>Apresentação do PowerPoint</vt:lpstr>
      <vt:lpstr>Apresentação do PowerPoint</vt:lpstr>
      <vt:lpstr>Quadro elétrico contendo dispositivos de proteção e barramentos de neutro e de terra</vt:lpstr>
      <vt:lpstr>Partes componentes de um Quadro de Distribuição</vt:lpstr>
      <vt:lpstr>Esquema de montagem do Quadro Geral de Medidores</vt:lpstr>
      <vt:lpstr>Esquema de montagem do Quadro de Distribuição da área comum de um condomínio</vt:lpstr>
      <vt:lpstr>Diagrama unifilar de um quadro de distribuição de cargas Terminais</vt:lpstr>
      <vt:lpstr>Dimensionamento do circuito de alimentação geral</vt:lpstr>
      <vt:lpstr>Fator de Demanda</vt:lpstr>
      <vt:lpstr>Exemplo de cálculo da potência de Demanda</vt:lpstr>
      <vt:lpstr>Fatores de demanda para  potências de iluminação + tomadas de uso geral – TUG´s e para tomadas de uso específico – TUE´s</vt:lpstr>
      <vt:lpstr>Dimensionamento da Proteção Geral, dos Condutores do Ramal de Ligação e dos Eletrodutos da Entrada de Energia dos Consumidores da COSERN  </vt:lpstr>
      <vt:lpstr>Divisão dos Circuitos Terminais</vt:lpstr>
      <vt:lpstr>Objetivos da Divisão dos Circuitos Terminais</vt:lpstr>
      <vt:lpstr>Apresentação do PowerPoint</vt:lpstr>
      <vt:lpstr>Critérios para a Divisão da Instalação em Circuitos Terminais</vt:lpstr>
      <vt:lpstr>Critérios para a Divisão da Instalação em Circuitos Terminais – Continuação</vt:lpstr>
      <vt:lpstr>Critérios para a Divisão da Instalação em Circuitos Terminais – Continuação</vt:lpstr>
      <vt:lpstr>Observações Importantes:</vt:lpstr>
      <vt:lpstr>Cálculo da Intensidade de Corrente</vt:lpstr>
      <vt:lpstr>Cálculo da Corrente Nominal</vt:lpstr>
      <vt:lpstr>Valores Típicos para o fator de potência e rendimentos caso não sejam especificados pelo fabricante</vt:lpstr>
      <vt:lpstr>Corrente de Projeto Ip</vt:lpstr>
      <vt:lpstr>Corrente de Projeto Ip</vt:lpstr>
      <vt:lpstr>Corrente de Projeto Ip</vt:lpstr>
    </vt:vector>
  </TitlesOfParts>
  <Company>Residência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Elétricos</dc:title>
  <dc:creator>José Álvaro de Paiva</dc:creator>
  <cp:lastModifiedBy>Jose Alvaro de Paiva</cp:lastModifiedBy>
  <cp:revision>128</cp:revision>
  <dcterms:created xsi:type="dcterms:W3CDTF">2009-03-27T10:28:32Z</dcterms:created>
  <dcterms:modified xsi:type="dcterms:W3CDTF">2017-11-13T13:07:23Z</dcterms:modified>
</cp:coreProperties>
</file>