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7"/>
  </p:notesMasterIdLst>
  <p:sldIdLst>
    <p:sldId id="256" r:id="rId2"/>
    <p:sldId id="334" r:id="rId3"/>
    <p:sldId id="298" r:id="rId4"/>
    <p:sldId id="315" r:id="rId5"/>
    <p:sldId id="335" r:id="rId6"/>
    <p:sldId id="336" r:id="rId7"/>
    <p:sldId id="316" r:id="rId8"/>
    <p:sldId id="317" r:id="rId9"/>
    <p:sldId id="324" r:id="rId10"/>
    <p:sldId id="318" r:id="rId11"/>
    <p:sldId id="337" r:id="rId12"/>
    <p:sldId id="326" r:id="rId13"/>
    <p:sldId id="319" r:id="rId14"/>
    <p:sldId id="327" r:id="rId15"/>
    <p:sldId id="320" r:id="rId16"/>
    <p:sldId id="328" r:id="rId17"/>
    <p:sldId id="329" r:id="rId18"/>
    <p:sldId id="330" r:id="rId19"/>
    <p:sldId id="338" r:id="rId20"/>
    <p:sldId id="332" r:id="rId21"/>
    <p:sldId id="339" r:id="rId22"/>
    <p:sldId id="333" r:id="rId23"/>
    <p:sldId id="321" r:id="rId24"/>
    <p:sldId id="322" r:id="rId25"/>
    <p:sldId id="323" r:id="rId26"/>
  </p:sldIdLst>
  <p:sldSz cx="9144000" cy="6858000" type="screen4x3"/>
  <p:notesSz cx="6645275" cy="97774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64118" y="0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DBB26FA-759E-4FED-8530-7A86EA4BD169}" type="datetimeFigureOut">
              <a:rPr lang="pt-BR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733425"/>
            <a:ext cx="48895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4528" y="4644271"/>
            <a:ext cx="5316220" cy="4399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86845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64118" y="9286845"/>
            <a:ext cx="2879619" cy="488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98FFE25-435A-4487-9EC2-C6AE6C8453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FFE25-435A-4487-9EC2-C6AE6C845360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FFE25-435A-4487-9EC2-C6AE6C845360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8FFE25-435A-4487-9EC2-C6AE6C845360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tângulo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5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49BCB2-2387-406A-8024-9E416122F258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16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7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13FE0B-3215-4F9C-B35A-D580FAF238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F8303-3237-4B14-A5B0-35AAB679DD37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80CC6-B2A8-47FB-810D-B6325F6D86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D4E66-CDA5-4798-931A-4976EBB6835B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97032-1993-45F5-9151-EF10494511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11CF0-8DD2-443D-9F08-95D9A32FC2C0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3011B-C0FC-4C31-BB6A-054B327D5C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orma livre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Forma livre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tângulo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tângulo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tângulo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tângulo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tângulo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2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781A3B-69C5-4DE5-8187-1805AFD95DA9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2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4D3B8C-0162-45A8-B32B-8A2F410D4A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44A90D-7F3D-4AC8-A6D0-9728A8460C32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ED9AD2-BBED-45AD-9FCF-BFD775607EC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tângulo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563126-C3A7-4755-AA9C-68416A296218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1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1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50F3B7-2A3D-406C-BFE9-A35BA10576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B62F7-D7E3-4BE1-A217-361E65974400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90CE5-93FB-4448-A9CC-325D4F0CB3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E279F4-A026-4392-837D-EF70C6951440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4DB439-557E-4AD3-BAF1-39425050EE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D6885-6740-4320-A3BE-0CCE24EA0C05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3D7DA-E19C-4A43-91D7-0656B83F16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o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Conector reto 7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Conector reto 11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Conector reto 15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9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4B3808-8258-4361-B00E-A33C92D9DF79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20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1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EBB231-465D-465F-958E-7FC6CEAB88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tângulo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36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9AB6A09B-C259-482A-B731-A940D5C2494E}" type="datetime1">
              <a:rPr lang="pt-BR" smtClean="0"/>
              <a:pPr>
                <a:defRPr/>
              </a:pPr>
              <a:t>07/12/2016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BEFA688-E221-4B58-96A4-279545EFFE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796" r:id="rId2"/>
    <p:sldLayoutId id="2147483802" r:id="rId3"/>
    <p:sldLayoutId id="2147483803" r:id="rId4"/>
    <p:sldLayoutId id="2147483804" r:id="rId5"/>
    <p:sldLayoutId id="2147483797" r:id="rId6"/>
    <p:sldLayoutId id="2147483805" r:id="rId7"/>
    <p:sldLayoutId id="2147483798" r:id="rId8"/>
    <p:sldLayoutId id="2147483806" r:id="rId9"/>
    <p:sldLayoutId id="2147483799" r:id="rId10"/>
    <p:sldLayoutId id="21474838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FFFFA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FFFAF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E7BC29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E7BC29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4442" y="2571744"/>
            <a:ext cx="7772400" cy="714380"/>
          </a:xfrm>
        </p:spPr>
        <p:txBody>
          <a:bodyPr/>
          <a:lstStyle/>
          <a:p>
            <a:pPr marL="1255713" indent="-1255713" algn="ctr" eaLnBrk="1" fontAlgn="auto" hangingPunct="1">
              <a:spcAft>
                <a:spcPts val="0"/>
              </a:spcAft>
              <a:defRPr/>
            </a:pPr>
            <a:r>
              <a:rPr lang="pt-BR" cap="none" dirty="0">
                <a:solidFill>
                  <a:schemeClr val="tx2">
                    <a:satMod val="200000"/>
                  </a:schemeClr>
                </a:solidFill>
              </a:rPr>
              <a:t>Sistemas Elétricos</a:t>
            </a:r>
            <a:endParaRPr lang="pt-BR" sz="2800" cap="none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472" y="3143248"/>
            <a:ext cx="8215370" cy="3500462"/>
          </a:xfrm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pt-BR" sz="3000" b="1" dirty="0"/>
              <a:t>Elementos componentes de Uma instalação Elétrica</a:t>
            </a:r>
          </a:p>
          <a:p>
            <a:pPr marL="804863" indent="-177800">
              <a:buFont typeface="Wingdings" pitchFamily="2" charset="2"/>
              <a:buChar char="§"/>
            </a:pPr>
            <a:r>
              <a:rPr lang="pt-BR" sz="2800" dirty="0"/>
              <a:t> Os condutores Elétricos</a:t>
            </a:r>
          </a:p>
          <a:p>
            <a:pPr marL="804863" indent="-177800">
              <a:buFont typeface="Wingdings" pitchFamily="2" charset="2"/>
              <a:buChar char="§"/>
            </a:pPr>
            <a:r>
              <a:rPr lang="pt-BR" sz="2800" dirty="0"/>
              <a:t> Dimensionamento dos condutores Elétricos</a:t>
            </a:r>
          </a:p>
          <a:p>
            <a:pPr marL="1255713" indent="-355600" algn="just" eaLnBrk="1" fontAlgn="auto" hangingPunct="1">
              <a:spcAft>
                <a:spcPts val="0"/>
              </a:spcAft>
              <a:defRPr/>
            </a:pPr>
            <a:endParaRPr lang="pt-BR" sz="2800" dirty="0"/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2400" b="1"/>
              <a:t>Aula 06</a:t>
            </a:r>
            <a:endParaRPr lang="pt-BR" sz="2800" b="1" dirty="0"/>
          </a:p>
        </p:txBody>
      </p:sp>
      <p:pic>
        <p:nvPicPr>
          <p:cNvPr id="8196" name="Imagem 4" descr="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57166"/>
            <a:ext cx="6165310" cy="200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13FE0B-3215-4F9C-B35A-D580FAF23822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Redução da Seção do condutor Neutro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785786" y="1071546"/>
          <a:ext cx="7572427" cy="464346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43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Seção dos condutores fase</a:t>
                      </a:r>
                      <a:endParaRPr lang="pt-BR" sz="1400" b="1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(mm</a:t>
                      </a:r>
                      <a:r>
                        <a:rPr lang="pt-BR" sz="1800" b="1" baseline="30000" dirty="0"/>
                        <a:t>2</a:t>
                      </a:r>
                      <a:r>
                        <a:rPr lang="pt-BR" sz="1800" b="1" dirty="0"/>
                        <a:t>)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Seção mínima do condutor neutro</a:t>
                      </a:r>
                      <a:endParaRPr lang="pt-BR" sz="1400" b="1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(mm</a:t>
                      </a:r>
                      <a:r>
                        <a:rPr lang="pt-BR" sz="1800" b="1" baseline="30000" dirty="0"/>
                        <a:t>2</a:t>
                      </a:r>
                      <a:r>
                        <a:rPr lang="pt-BR" sz="1800" b="1" dirty="0"/>
                        <a:t>)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R="584835"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De  1,5  a  25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/>
                        <a:t>Mesma seção do condutor fase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R="584835"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35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R="1125220" algn="ctr">
                        <a:spcAft>
                          <a:spcPts val="0"/>
                        </a:spcAft>
                      </a:pPr>
                      <a:r>
                        <a:rPr lang="pt-BR" sz="1800"/>
                        <a:t>25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R="584835"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50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R="1125220"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25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R="584835" algn="ctr">
                        <a:spcAft>
                          <a:spcPts val="0"/>
                        </a:spcAft>
                      </a:pPr>
                      <a:r>
                        <a:rPr lang="pt-BR" sz="1800"/>
                        <a:t>70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R="1125220"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35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R="584835" algn="ctr">
                        <a:spcAft>
                          <a:spcPts val="0"/>
                        </a:spcAft>
                      </a:pPr>
                      <a:r>
                        <a:rPr lang="pt-BR" sz="1800"/>
                        <a:t>95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R="1125220"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50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R="584835" algn="ctr">
                        <a:spcAft>
                          <a:spcPts val="0"/>
                        </a:spcAft>
                      </a:pPr>
                      <a:r>
                        <a:rPr lang="pt-BR" sz="1800"/>
                        <a:t>110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R="1125220"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70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R="584835" algn="ctr">
                        <a:spcAft>
                          <a:spcPts val="0"/>
                        </a:spcAft>
                      </a:pPr>
                      <a:r>
                        <a:rPr lang="pt-BR" sz="1800"/>
                        <a:t>150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R="1125220"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70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R="584835" algn="ctr">
                        <a:spcAft>
                          <a:spcPts val="0"/>
                        </a:spcAft>
                      </a:pPr>
                      <a:r>
                        <a:rPr lang="pt-BR" sz="1800"/>
                        <a:t>185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R="1125220"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95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R="584835" algn="ctr">
                        <a:spcAft>
                          <a:spcPts val="0"/>
                        </a:spcAft>
                      </a:pPr>
                      <a:r>
                        <a:rPr lang="pt-BR" sz="1800"/>
                        <a:t>240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R="1125220"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110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R="584835" algn="ctr">
                        <a:spcAft>
                          <a:spcPts val="0"/>
                        </a:spcAft>
                      </a:pPr>
                      <a:r>
                        <a:rPr lang="pt-BR" sz="1800"/>
                        <a:t>300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R="1125220"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150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R="584835" algn="ctr">
                        <a:spcAft>
                          <a:spcPts val="0"/>
                        </a:spcAft>
                      </a:pPr>
                      <a:r>
                        <a:rPr lang="pt-BR" sz="1800"/>
                        <a:t>400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R="1125220" algn="ctr">
                        <a:spcAft>
                          <a:spcPts val="0"/>
                        </a:spcAft>
                      </a:pPr>
                      <a:r>
                        <a:rPr lang="pt-BR" sz="1800" dirty="0"/>
                        <a:t>185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1000100" y="5786454"/>
            <a:ext cx="70009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Notas:</a:t>
            </a:r>
            <a:endParaRPr kumimoji="0" lang="pt-B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 Os valores acima são aplicáveis quando os condutores fase e o condutor neutro forem constituídos pelo mesmo metal.</a:t>
            </a:r>
            <a:endParaRPr kumimoji="0" lang="pt-B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 Em nenhuma circunstância o condutor neutro pode ser comum a vários circuitos.</a:t>
            </a:r>
            <a:endParaRPr kumimoji="0" lang="pt-B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Redução da Seção do condutor Neutro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3200" u="sng" dirty="0"/>
              <a:t>Observação Importante</a:t>
            </a:r>
            <a:r>
              <a:rPr lang="pt-BR" sz="3200" dirty="0"/>
              <a:t>:</a:t>
            </a:r>
          </a:p>
          <a:p>
            <a:pPr lvl="0"/>
            <a:r>
              <a:rPr lang="pt-BR" sz="3200" dirty="0"/>
              <a:t>Situações nas quais o condutor neutro não pode ser reduzido:</a:t>
            </a:r>
          </a:p>
          <a:p>
            <a:pPr lvl="1"/>
            <a:r>
              <a:rPr lang="pt-BR" sz="2800" dirty="0"/>
              <a:t>Em circuitos monofásicos e bifásicos, qualquer que seja a seção da fase;</a:t>
            </a:r>
          </a:p>
          <a:p>
            <a:pPr lvl="1"/>
            <a:r>
              <a:rPr lang="pt-BR" sz="2800" dirty="0"/>
              <a:t>Em circuitos trifásicos, quando o condutor fase tiver seção menor ou igual a 25 mm</a:t>
            </a:r>
            <a:r>
              <a:rPr lang="pt-BR" sz="2800" baseline="30000" dirty="0"/>
              <a:t>2</a:t>
            </a:r>
            <a:r>
              <a:rPr lang="pt-BR" sz="2800" dirty="0"/>
              <a:t>, em cobre ou em alumínio;</a:t>
            </a:r>
          </a:p>
          <a:p>
            <a:pPr lvl="1"/>
            <a:r>
              <a:rPr lang="pt-BR" sz="2800" dirty="0"/>
              <a:t>Em circuitos trifásicos, quando for prevista a presença de harmônicos para qualquer seção.</a:t>
            </a:r>
            <a:endParaRPr lang="pt-BR" sz="24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35732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Dimensionamento dos Condutores Elétricos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571612"/>
            <a:ext cx="8001056" cy="478634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800" dirty="0"/>
              <a:t>Dimensionar um circuito, terminal ou de distribuição, é determinar a seção dos condutores e a corrente nominal do dispositivo de proteção contra </a:t>
            </a:r>
            <a:r>
              <a:rPr lang="pt-BR" sz="2800" dirty="0" err="1"/>
              <a:t>sobrecorrentes</a:t>
            </a:r>
            <a:r>
              <a:rPr lang="pt-BR" sz="2800" dirty="0"/>
              <a:t>. No caso mais geral, o dimensionamento de um circuito deve seguir as seguintes etapas:</a:t>
            </a:r>
          </a:p>
          <a:p>
            <a:pPr marL="582613" lvl="0" indent="-514350" algn="just">
              <a:buFont typeface="+mj-lt"/>
              <a:buAutoNum type="arabicPeriod"/>
            </a:pPr>
            <a:r>
              <a:rPr lang="pt-BR" sz="2800" dirty="0"/>
              <a:t>Determinação da corrente de projeto;</a:t>
            </a:r>
          </a:p>
          <a:p>
            <a:pPr marL="582613" lvl="0" indent="-514350" algn="just">
              <a:buFont typeface="+mj-lt"/>
              <a:buAutoNum type="arabicPeriod"/>
            </a:pPr>
            <a:r>
              <a:rPr lang="pt-BR" sz="2800" dirty="0"/>
              <a:t>Escolha do tipo de condutor e sua maneira de instalar (isto é, escolha do tipo de linha elétrica a ser utilizado);</a:t>
            </a:r>
          </a:p>
          <a:p>
            <a:pPr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35732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Dimensionamento dos Condutores Elétricos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571612"/>
            <a:ext cx="8001056" cy="4786346"/>
          </a:xfrm>
        </p:spPr>
        <p:txBody>
          <a:bodyPr>
            <a:noAutofit/>
          </a:bodyPr>
          <a:lstStyle/>
          <a:p>
            <a:pPr marL="582613" lvl="0" indent="-514350" algn="just">
              <a:buFont typeface="+mj-lt"/>
              <a:buAutoNum type="arabicPeriod" startAt="3"/>
            </a:pPr>
            <a:r>
              <a:rPr lang="pt-BR" sz="2600" dirty="0"/>
              <a:t>Determinação da seção do condutor pelo </a:t>
            </a:r>
            <a:r>
              <a:rPr lang="pt-BR" sz="2600" b="1" i="1" dirty="0"/>
              <a:t>critério da capacidade de condução de corrente</a:t>
            </a:r>
            <a:r>
              <a:rPr lang="pt-BR" sz="2600" dirty="0"/>
              <a:t>;</a:t>
            </a:r>
          </a:p>
          <a:p>
            <a:pPr marL="582613" lvl="0" indent="-514350" algn="just">
              <a:buFont typeface="+mj-lt"/>
              <a:buAutoNum type="arabicPeriod" startAt="3"/>
            </a:pPr>
            <a:r>
              <a:rPr lang="pt-BR" sz="2600" dirty="0"/>
              <a:t>Determinação da seção do condutor pelo </a:t>
            </a:r>
            <a:r>
              <a:rPr lang="pt-BR" sz="2600" b="1" i="1" dirty="0"/>
              <a:t>critério da queda de tensão admissível</a:t>
            </a:r>
            <a:r>
              <a:rPr lang="pt-BR" sz="2600" dirty="0"/>
              <a:t>;</a:t>
            </a:r>
          </a:p>
          <a:p>
            <a:pPr marL="582613" lvl="0" indent="-514350" algn="just">
              <a:buFont typeface="+mj-lt"/>
              <a:buAutoNum type="arabicPeriod" startAt="3"/>
            </a:pPr>
            <a:r>
              <a:rPr lang="pt-BR" sz="2600" dirty="0"/>
              <a:t>Escolha da proteção contra correntes de sobrecarga e aplicação dos </a:t>
            </a:r>
            <a:r>
              <a:rPr lang="pt-BR" sz="2600" b="1" i="1" dirty="0"/>
              <a:t>critérios de coordenação entre condutores e proteção contra correntes de sobrecargas</a:t>
            </a:r>
            <a:r>
              <a:rPr lang="pt-BR" sz="2600" dirty="0"/>
              <a:t>;</a:t>
            </a:r>
          </a:p>
          <a:p>
            <a:pPr marL="582613" lvl="0" indent="-514350" algn="just">
              <a:buFont typeface="+mj-lt"/>
              <a:buAutoNum type="arabicPeriod" startAt="3"/>
            </a:pPr>
            <a:r>
              <a:rPr lang="pt-BR" sz="2600" dirty="0"/>
              <a:t>Escolha da proteção contra correntes de curto-circuito e aplicação dos </a:t>
            </a:r>
            <a:r>
              <a:rPr lang="pt-BR" sz="2600" b="1" i="1" dirty="0"/>
              <a:t>critérios de coordenação entre condutores e proteção contra correntes de curtos-circuitos</a:t>
            </a:r>
            <a:r>
              <a:rPr lang="pt-BR" sz="2600" dirty="0"/>
              <a:t>.</a:t>
            </a:r>
          </a:p>
          <a:p>
            <a:pPr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35732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Critério da Capacidade de Condução de Corrente (Critério do Aquecimento)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428736"/>
            <a:ext cx="8001056" cy="492922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400" dirty="0"/>
              <a:t>Entre os fatores que devem ser considerados na escolha da seção de um fio ou cabo, supostamente operando em condições de aquecimento normais, destacam-se:</a:t>
            </a:r>
          </a:p>
          <a:p>
            <a:pPr marL="525463" indent="-457200" algn="just">
              <a:buFont typeface="+mj-lt"/>
              <a:buAutoNum type="arabicPeriod"/>
            </a:pPr>
            <a:r>
              <a:rPr lang="pt-BR" sz="2400" dirty="0"/>
              <a:t> O tipo de isolação e de cobertura do condutor, em geral é de PVC;</a:t>
            </a:r>
          </a:p>
          <a:p>
            <a:pPr marL="525463" indent="-457200" algn="just">
              <a:buFont typeface="+mj-lt"/>
              <a:buAutoNum type="arabicPeriod"/>
            </a:pPr>
            <a:r>
              <a:rPr lang="pt-BR" sz="2400" dirty="0"/>
              <a:t>O número de condutores carregados, isto é, de condutores vivos, efetivamente percorridos pela corrente;</a:t>
            </a:r>
          </a:p>
          <a:p>
            <a:pPr marL="525463" indent="-457200" algn="just">
              <a:buFont typeface="+mj-lt"/>
              <a:buAutoNum type="arabicPeriod"/>
            </a:pPr>
            <a:r>
              <a:rPr lang="pt-BR" sz="2400" dirty="0"/>
              <a:t>A maneira de instalar os cabos; </a:t>
            </a:r>
          </a:p>
          <a:p>
            <a:pPr marL="525463" indent="-457200" algn="just">
              <a:buFont typeface="+mj-lt"/>
              <a:buAutoNum type="arabicPeriod"/>
            </a:pPr>
            <a:r>
              <a:rPr lang="pt-BR" sz="2400" dirty="0"/>
              <a:t>A proximidade de outros condutores, agrupamento com outros circuitos</a:t>
            </a:r>
          </a:p>
          <a:p>
            <a:pPr marL="525463" indent="-457200" algn="just">
              <a:buFont typeface="+mj-lt"/>
              <a:buAutoNum type="arabicPeriod"/>
            </a:pPr>
            <a:r>
              <a:rPr lang="pt-BR" sz="2400" dirty="0"/>
              <a:t> A temperatura ambiente ou do solo no caso de linhas subterrâneas.</a:t>
            </a:r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35732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Número de Condutores Carregados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357290" y="1285858"/>
          <a:ext cx="6858048" cy="38305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5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1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5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dirty="0"/>
                        <a:t>Tipo do Circuito</a:t>
                      </a:r>
                      <a:endParaRPr lang="pt-BR" sz="2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dirty="0"/>
                        <a:t>Número de Condutores Carregados</a:t>
                      </a:r>
                      <a:endParaRPr lang="pt-BR" sz="2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506">
                <a:tc>
                  <a:txBody>
                    <a:bodyPr/>
                    <a:lstStyle/>
                    <a:p>
                      <a:pPr marL="154305" algn="just">
                        <a:spcAft>
                          <a:spcPts val="0"/>
                        </a:spcAft>
                      </a:pPr>
                      <a:r>
                        <a:rPr lang="pt-BR" sz="2400" b="1" dirty="0"/>
                        <a:t>F </a:t>
                      </a:r>
                      <a:r>
                        <a:rPr lang="pt-BR" sz="2400" b="1" dirty="0">
                          <a:sym typeface="Symbol"/>
                        </a:rPr>
                        <a:t></a:t>
                      </a:r>
                      <a:r>
                        <a:rPr lang="pt-BR" sz="2400" b="1" dirty="0"/>
                        <a:t> N</a:t>
                      </a:r>
                      <a:endParaRPr lang="pt-BR" sz="2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/>
                        <a:t>2</a:t>
                      </a:r>
                      <a:endParaRPr lang="pt-BR" sz="2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506">
                <a:tc>
                  <a:txBody>
                    <a:bodyPr/>
                    <a:lstStyle/>
                    <a:p>
                      <a:pPr marL="154305" algn="just">
                        <a:spcAft>
                          <a:spcPts val="0"/>
                        </a:spcAft>
                      </a:pPr>
                      <a:r>
                        <a:rPr lang="pt-BR" sz="2400" b="1" dirty="0"/>
                        <a:t>F </a:t>
                      </a:r>
                      <a:r>
                        <a:rPr lang="pt-BR" sz="2400" b="1" dirty="0">
                          <a:sym typeface="Symbol"/>
                        </a:rPr>
                        <a:t></a:t>
                      </a:r>
                      <a:r>
                        <a:rPr lang="pt-BR" sz="2400" b="1" dirty="0"/>
                        <a:t> F</a:t>
                      </a:r>
                      <a:endParaRPr lang="pt-BR" sz="2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506">
                <a:tc>
                  <a:txBody>
                    <a:bodyPr/>
                    <a:lstStyle/>
                    <a:p>
                      <a:pPr marL="154305" algn="just">
                        <a:spcAft>
                          <a:spcPts val="0"/>
                        </a:spcAft>
                      </a:pPr>
                      <a:r>
                        <a:rPr lang="pt-BR" sz="2400" b="1"/>
                        <a:t>2F </a:t>
                      </a:r>
                      <a:r>
                        <a:rPr lang="pt-BR" sz="2400" b="1">
                          <a:sym typeface="Symbol"/>
                        </a:rPr>
                        <a:t></a:t>
                      </a:r>
                      <a:r>
                        <a:rPr lang="pt-BR" sz="2400" b="1"/>
                        <a:t> N</a:t>
                      </a:r>
                      <a:endParaRPr lang="pt-BR" sz="24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/>
                        <a:t>3</a:t>
                      </a:r>
                      <a:endParaRPr lang="pt-BR" sz="2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506">
                <a:tc>
                  <a:txBody>
                    <a:bodyPr/>
                    <a:lstStyle/>
                    <a:p>
                      <a:pPr marL="154305" algn="just">
                        <a:spcAft>
                          <a:spcPts val="0"/>
                        </a:spcAft>
                      </a:pPr>
                      <a:r>
                        <a:rPr lang="pt-BR" sz="2400" b="1" dirty="0"/>
                        <a:t>3F</a:t>
                      </a:r>
                      <a:endParaRPr lang="pt-BR" sz="2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506">
                <a:tc>
                  <a:txBody>
                    <a:bodyPr/>
                    <a:lstStyle/>
                    <a:p>
                      <a:pPr marL="154305" algn="just">
                        <a:spcAft>
                          <a:spcPts val="0"/>
                        </a:spcAft>
                      </a:pPr>
                      <a:r>
                        <a:rPr lang="pt-BR" sz="2400" b="1" dirty="0"/>
                        <a:t>3F </a:t>
                      </a:r>
                      <a:r>
                        <a:rPr lang="pt-BR" sz="2400" b="1" dirty="0">
                          <a:sym typeface="Symbol"/>
                        </a:rPr>
                        <a:t></a:t>
                      </a:r>
                      <a:r>
                        <a:rPr lang="pt-BR" sz="2400" b="1" dirty="0"/>
                        <a:t> N  (equilibrado)</a:t>
                      </a:r>
                      <a:endParaRPr lang="pt-BR" sz="2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552">
                <a:tc>
                  <a:txBody>
                    <a:bodyPr/>
                    <a:lstStyle/>
                    <a:p>
                      <a:pPr marL="154305" algn="just">
                        <a:spcAft>
                          <a:spcPts val="0"/>
                        </a:spcAft>
                      </a:pPr>
                      <a:r>
                        <a:rPr lang="pt-BR" sz="2400" b="1" dirty="0"/>
                        <a:t>3F </a:t>
                      </a:r>
                      <a:r>
                        <a:rPr lang="pt-BR" sz="2400" b="1" dirty="0">
                          <a:sym typeface="Symbol"/>
                        </a:rPr>
                        <a:t></a:t>
                      </a:r>
                      <a:r>
                        <a:rPr lang="pt-BR" sz="2400" b="1" dirty="0"/>
                        <a:t> N  (lâmpadas de descarga)</a:t>
                      </a:r>
                      <a:endParaRPr lang="pt-BR" sz="2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/>
                        <a:t>4</a:t>
                      </a:r>
                      <a:endParaRPr lang="pt-BR" sz="2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35732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Tipos de Linhas Elétricas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571472" y="934294"/>
          <a:ext cx="8143930" cy="52216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8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Referência</a:t>
                      </a:r>
                      <a:endParaRPr lang="pt-BR" sz="2000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Descrição</a:t>
                      </a:r>
                      <a:endParaRPr lang="pt-BR" sz="2000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1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/>
                        <a:t>A</a:t>
                      </a:r>
                      <a:endParaRPr lang="pt-BR" sz="1200" b="1" dirty="0">
                        <a:latin typeface="Times New Roman"/>
                      </a:endParaRPr>
                    </a:p>
                  </a:txBody>
                  <a:tcPr marL="25956" marR="259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1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</a:tabLst>
                      </a:pPr>
                      <a:r>
                        <a:rPr lang="pt-BR" sz="1200" b="1" dirty="0"/>
                        <a:t>Condutores isolados, cabos unipolares ou multipolares em </a:t>
                      </a:r>
                      <a:r>
                        <a:rPr lang="pt-BR" sz="1200" b="1" dirty="0" err="1"/>
                        <a:t>eletroduto</a:t>
                      </a:r>
                      <a:r>
                        <a:rPr lang="pt-BR" sz="1200" b="1" dirty="0"/>
                        <a:t> embutido em parede termicamente isolante.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2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2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/>
                        <a:t>Cabos unipolares ou cabos multipolares embutidos diretamente em parede isolante.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1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3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806065" algn="ctr"/>
                          <a:tab pos="5612130" algn="r"/>
                          <a:tab pos="449580" algn="l"/>
                        </a:tabLst>
                      </a:pPr>
                      <a:r>
                        <a:rPr lang="pt-BR" sz="1200" b="1" dirty="0"/>
                        <a:t>Condutores isolados, cabos unipolares ou cabos multipolares em </a:t>
                      </a:r>
                      <a:r>
                        <a:rPr lang="pt-BR" sz="1200" b="1" dirty="0" err="1"/>
                        <a:t>eletroduto</a:t>
                      </a:r>
                      <a:r>
                        <a:rPr lang="pt-BR" sz="1200" b="1" dirty="0"/>
                        <a:t> contido em </a:t>
                      </a:r>
                      <a:r>
                        <a:rPr lang="pt-BR" sz="1200" b="1" dirty="0" err="1"/>
                        <a:t>canaleta</a:t>
                      </a:r>
                      <a:r>
                        <a:rPr lang="pt-BR" sz="1200" b="1" dirty="0"/>
                        <a:t> fechada.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97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/>
                        <a:t>B</a:t>
                      </a:r>
                      <a:endParaRPr lang="pt-BR" sz="1200" b="1" dirty="0">
                        <a:latin typeface="Times New Roman"/>
                      </a:endParaRPr>
                    </a:p>
                  </a:txBody>
                  <a:tcPr marL="25956" marR="259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1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/>
                        <a:t>Condutores isolados ou cabos unipolares em </a:t>
                      </a:r>
                      <a:r>
                        <a:rPr lang="pt-BR" sz="1200" b="1" dirty="0" err="1"/>
                        <a:t>eletroduto</a:t>
                      </a:r>
                      <a:r>
                        <a:rPr lang="pt-BR" sz="1200" b="1" dirty="0"/>
                        <a:t> aparente.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2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/>
                        <a:t>Condutores isolados ou cabos unipolares em calha.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3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/>
                        <a:t>Condutores isolados ou cabos unipolares em moldura.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91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4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/>
                        <a:t>Condutores isolados, cabos unipolares ou cabos multipolares em </a:t>
                      </a:r>
                      <a:r>
                        <a:rPr lang="pt-BR" sz="1200" b="1" dirty="0" err="1"/>
                        <a:t>eletroduto</a:t>
                      </a:r>
                      <a:r>
                        <a:rPr lang="pt-BR" sz="1200" b="1" dirty="0"/>
                        <a:t> contido em </a:t>
                      </a:r>
                      <a:r>
                        <a:rPr lang="pt-BR" sz="1200" b="1" dirty="0" err="1"/>
                        <a:t>canaleta</a:t>
                      </a:r>
                      <a:r>
                        <a:rPr lang="pt-BR" sz="1200" b="1" dirty="0"/>
                        <a:t> aberta ou ventilada.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91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5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/>
                        <a:t>Condutores isolados, cabos unipolares ou cabos multipolares em </a:t>
                      </a:r>
                      <a:r>
                        <a:rPr lang="pt-BR" sz="1200" b="1" dirty="0" err="1"/>
                        <a:t>eletroduto</a:t>
                      </a:r>
                      <a:r>
                        <a:rPr lang="pt-BR" sz="1200" b="1" dirty="0"/>
                        <a:t> embutido em alvenaria.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1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6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/>
                        <a:t>Cabos unipolares ou cabos multipolares contidos em blocos </a:t>
                      </a:r>
                      <a:r>
                        <a:rPr lang="pt-BR" sz="1200" b="1" dirty="0" err="1"/>
                        <a:t>alveolados</a:t>
                      </a:r>
                      <a:r>
                        <a:rPr lang="pt-BR" sz="1200" b="1" dirty="0"/>
                        <a:t>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197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C</a:t>
                      </a:r>
                      <a:endParaRPr lang="pt-BR" sz="1200" b="1">
                        <a:latin typeface="Times New Roman"/>
                      </a:endParaRPr>
                    </a:p>
                  </a:txBody>
                  <a:tcPr marL="25956" marR="259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1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/>
                        <a:t>Cabos unipolares ou cabos multipolares diretamente fixado em parede ou teto.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1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2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/>
                        <a:t>Cabos unipolares ou cabos multipolares embutidos diretamente em alvenaria.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1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3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/>
                        <a:t>Cabos unipolares ou cabos multipolares em </a:t>
                      </a:r>
                      <a:r>
                        <a:rPr lang="pt-BR" sz="1200" b="1" dirty="0" err="1"/>
                        <a:t>canaleta</a:t>
                      </a:r>
                      <a:r>
                        <a:rPr lang="pt-BR" sz="1200" b="1" dirty="0"/>
                        <a:t> aberta ou ventilada.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1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4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/>
                        <a:t>Cabo multipolar em </a:t>
                      </a:r>
                      <a:r>
                        <a:rPr lang="pt-BR" sz="1200" b="1" dirty="0" err="1"/>
                        <a:t>eletroduto</a:t>
                      </a:r>
                      <a:r>
                        <a:rPr lang="pt-BR" sz="1200" b="1" dirty="0"/>
                        <a:t> aparente.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1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5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/>
                        <a:t>Cabo multipolar em calha.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197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D</a:t>
                      </a:r>
                      <a:endParaRPr lang="pt-BR" sz="1200" b="1">
                        <a:latin typeface="Times New Roman"/>
                      </a:endParaRPr>
                    </a:p>
                  </a:txBody>
                  <a:tcPr marL="25956" marR="259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1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/>
                        <a:t>Cabos unipolares ou cabos multipolares em </a:t>
                      </a:r>
                      <a:r>
                        <a:rPr lang="pt-BR" sz="1200" b="1" dirty="0" err="1"/>
                        <a:t>eletroduto</a:t>
                      </a:r>
                      <a:r>
                        <a:rPr lang="pt-BR" sz="1200" b="1" dirty="0"/>
                        <a:t> enterrado no solo.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1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2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/>
                        <a:t>Cabos unipolares ou cabos multipolares enterrados – diretamente – no solo.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11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3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/>
                        <a:t>Cabos unipolares ou cabos multipolares em </a:t>
                      </a:r>
                      <a:r>
                        <a:rPr lang="pt-BR" sz="1200" b="1" dirty="0" err="1"/>
                        <a:t>canaleta</a:t>
                      </a:r>
                      <a:r>
                        <a:rPr lang="pt-BR" sz="1200" b="1" dirty="0"/>
                        <a:t> fechada.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25956" marR="25956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35732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/>
              <a:t>Fatores de correção para agrupamento de mais de um circuito ou mais de um cabo multipolar - </a:t>
            </a:r>
            <a:r>
              <a:rPr lang="pt-BR" sz="3200" b="1" i="1" dirty="0"/>
              <a:t>k</a:t>
            </a:r>
            <a:r>
              <a:rPr lang="pt-BR" sz="3200" b="1" i="1" baseline="-25000" dirty="0"/>
              <a:t>1</a:t>
            </a:r>
            <a:endParaRPr lang="pt-BR" sz="32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142976" y="1571612"/>
          <a:ext cx="7215238" cy="47863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2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5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Número de Circuitos Agrupados</a:t>
                      </a:r>
                      <a:endParaRPr lang="pt-BR" sz="16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 dirty="0"/>
                        <a:t>Fator de Agrupamento (k</a:t>
                      </a:r>
                      <a:r>
                        <a:rPr lang="pt-BR" sz="2000" b="1" baseline="-25000" dirty="0"/>
                        <a:t>1</a:t>
                      </a:r>
                      <a:r>
                        <a:rPr lang="pt-BR" sz="2000" b="1" dirty="0"/>
                        <a:t>)</a:t>
                      </a:r>
                      <a:endParaRPr lang="pt-BR" sz="16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1</a:t>
                      </a:r>
                      <a:endParaRPr lang="pt-BR" sz="16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/>
                        <a:t>1,00</a:t>
                      </a:r>
                      <a:endParaRPr lang="pt-BR" sz="16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2</a:t>
                      </a:r>
                      <a:endParaRPr lang="pt-BR" sz="16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/>
                        <a:t>0,80</a:t>
                      </a:r>
                      <a:endParaRPr lang="pt-BR" sz="16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3</a:t>
                      </a:r>
                      <a:endParaRPr lang="pt-BR" sz="16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/>
                        <a:t>0,70</a:t>
                      </a:r>
                      <a:endParaRPr lang="pt-BR" sz="16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4</a:t>
                      </a:r>
                      <a:endParaRPr lang="pt-BR" sz="16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/>
                        <a:t>0,65</a:t>
                      </a:r>
                      <a:endParaRPr lang="pt-BR" sz="16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5</a:t>
                      </a:r>
                      <a:endParaRPr lang="pt-BR" sz="16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/>
                        <a:t>0,60</a:t>
                      </a:r>
                      <a:endParaRPr lang="pt-BR" sz="16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6</a:t>
                      </a:r>
                      <a:endParaRPr lang="pt-BR" sz="16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0,57</a:t>
                      </a:r>
                      <a:endParaRPr lang="pt-BR" sz="16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/>
                        <a:t>7</a:t>
                      </a:r>
                      <a:endParaRPr lang="pt-BR" sz="16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0,54</a:t>
                      </a:r>
                      <a:endParaRPr lang="pt-BR" sz="16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/>
                        <a:t>8</a:t>
                      </a:r>
                      <a:endParaRPr lang="pt-BR" sz="16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0,52</a:t>
                      </a:r>
                      <a:endParaRPr lang="pt-BR" sz="16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/>
                        <a:t>9 a 10</a:t>
                      </a:r>
                      <a:endParaRPr lang="pt-BR" sz="16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0,50</a:t>
                      </a:r>
                      <a:endParaRPr lang="pt-BR" sz="16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/>
                        <a:t>11 a 15</a:t>
                      </a:r>
                      <a:endParaRPr lang="pt-BR" sz="16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0,45</a:t>
                      </a:r>
                      <a:endParaRPr lang="pt-BR" sz="16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/>
                        <a:t>16 a 19</a:t>
                      </a:r>
                      <a:endParaRPr lang="pt-BR" sz="16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0,41</a:t>
                      </a:r>
                      <a:endParaRPr lang="pt-BR" sz="16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1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ym typeface="Symbol"/>
                        </a:rPr>
                        <a:t></a:t>
                      </a:r>
                      <a:r>
                        <a:rPr lang="pt-BR" sz="2000"/>
                        <a:t> 20</a:t>
                      </a:r>
                      <a:endParaRPr lang="pt-BR" sz="16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/>
                        <a:t>0,38</a:t>
                      </a:r>
                      <a:endParaRPr lang="pt-BR" sz="16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35732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Correção da Corrente de Projeto pelo Fator de Agrupamento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14348" y="1643050"/>
            <a:ext cx="792961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Para a correção da corrente de projeto calculada (</a:t>
            </a:r>
            <a:r>
              <a:rPr kumimoji="0" lang="pt-B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pt-BR" sz="24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para cada circuito, se faz necessário: </a:t>
            </a:r>
          </a:p>
          <a:p>
            <a:pPr marL="450850" marR="0" lvl="0" indent="-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consultar a planta com a representação gráfica da fiação e seguir o percurso dos condutores de cada circuito, observando neste trajeto qual a situação em que temos o maior número de circuitos agrupados no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eletroduto</a:t>
            </a:r>
            <a:r>
              <a:rPr lang="pt-BR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</a:p>
          <a:p>
            <a:pPr marL="450850" marR="0" lvl="0" indent="-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Após a identificação do maior agrupamento de cada circuito no projeto, ou seja, após a determinação do fator de correção (</a:t>
            </a:r>
            <a:r>
              <a:rPr kumimoji="0" lang="pt-B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pt-BR" sz="24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), divide-se o valor da corrente de projeto (</a:t>
            </a:r>
            <a:r>
              <a:rPr kumimoji="0" lang="pt-B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pt-BR" sz="24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 pelo respectivo fator de agrupamento obtendo-se uma corrente fictícia de projeto (</a:t>
            </a:r>
            <a:r>
              <a:rPr kumimoji="0" lang="pt-BR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pt-BR" sz="24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pt-B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), ou corrente de projeto corrigida.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35732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Correção da Corrente de Projeto pelo Fator de Agrupamento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14348" y="1714488"/>
            <a:ext cx="792961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EXEMPLO: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Em um trecho de uma instalação elétrica o Circuito 1 (Iluminação) tem o seu maior agrupamento com mais quatro circuitos. A corrente de projeto calculada para o Circuito 1 foi de </a:t>
            </a:r>
            <a:r>
              <a:rPr kumimoji="0" lang="pt-B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4,8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A. Qual o valor da corrente de projeto corrigida?</a:t>
            </a:r>
            <a:endParaRPr kumimoji="0" 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Maior número de circuitos agrupados dentro dos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eletrodutos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Circuito 1 + 4 Circuitos = 5 Circuitos.</a:t>
            </a:r>
            <a:endParaRPr kumimoji="0" 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Valor do fator de correção </a:t>
            </a:r>
            <a:r>
              <a:rPr kumimoji="0" lang="pt-B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pt-BR" sz="24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0,60.</a:t>
            </a:r>
            <a:endParaRPr kumimoji="0" 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313" name="Object 1"/>
          <p:cNvGraphicFramePr>
            <a:graphicFrameLocks noChangeAspect="1"/>
          </p:cNvGraphicFramePr>
          <p:nvPr/>
        </p:nvGraphicFramePr>
        <p:xfrm>
          <a:off x="3929058" y="5143512"/>
          <a:ext cx="22542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Equação" r:id="rId4" imgW="1320480" imgH="457200" progId="Equation.3">
                  <p:embed/>
                </p:oleObj>
              </mc:Choice>
              <mc:Fallback>
                <p:oleObj name="Equação" r:id="rId4" imgW="132048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5143512"/>
                        <a:ext cx="2254250" cy="9286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28588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/>
              <a:t>O Condutor Elétrico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285860"/>
            <a:ext cx="8001056" cy="450059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400" b="1" i="1" dirty="0"/>
              <a:t>Condutor elétrico:</a:t>
            </a:r>
            <a:r>
              <a:rPr lang="pt-BR" sz="2400" b="1" dirty="0"/>
              <a:t> </a:t>
            </a:r>
            <a:r>
              <a:rPr lang="pt-BR" sz="2400" dirty="0"/>
              <a:t>é um corpo constituído de material bom condutor, destinado à transmissão da eletricidade. Em geral é de cobre eletrolítico e, em certos casos, de alumínio.</a:t>
            </a:r>
          </a:p>
          <a:p>
            <a:pPr algn="just">
              <a:buNone/>
            </a:pPr>
            <a:r>
              <a:rPr lang="pt-BR" sz="2400" b="1" i="1" dirty="0"/>
              <a:t>Fio:</a:t>
            </a:r>
            <a:r>
              <a:rPr lang="pt-BR" sz="2400" dirty="0"/>
              <a:t> é um condutor sólido, maciço, em geral de seção circular, com ou sem isolamento.</a:t>
            </a:r>
          </a:p>
          <a:p>
            <a:pPr algn="just">
              <a:buNone/>
            </a:pPr>
            <a:r>
              <a:rPr lang="pt-BR" sz="2400" b="1" i="1" dirty="0"/>
              <a:t>Cabo:</a:t>
            </a:r>
            <a:r>
              <a:rPr lang="pt-BR" sz="2400" dirty="0"/>
              <a:t> é um conjunto de fios encordoados, não isolados entre si.</a:t>
            </a:r>
          </a:p>
          <a:p>
            <a:pPr algn="just">
              <a:buNone/>
            </a:pPr>
            <a:r>
              <a:rPr lang="pt-BR" sz="2400" dirty="0"/>
              <a:t>Os cabos podem ser isolados ou não (cabo nu), conforme o uso a que se destina. São mais flexíveis que um fio de mesma capacidade de carga.</a:t>
            </a:r>
          </a:p>
          <a:p>
            <a:pPr>
              <a:buNone/>
            </a:pPr>
            <a:endParaRPr lang="pt-BR" sz="4000" dirty="0"/>
          </a:p>
          <a:p>
            <a:pPr indent="393700" algn="just">
              <a:buNone/>
            </a:pPr>
            <a:endParaRPr lang="pt-BR" sz="28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2143140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/>
              <a:t>Fator de correção para temperaturas ambientes diferentes de 30ºC para cabos não enterrados e de 20ºC (temperatura do solo) para cabos enterrados — </a:t>
            </a:r>
            <a:r>
              <a:rPr lang="pt-BR" sz="3200" b="1" i="1" dirty="0"/>
              <a:t>k</a:t>
            </a:r>
            <a:r>
              <a:rPr lang="pt-BR" sz="3200" b="1" i="1" baseline="-25000" dirty="0"/>
              <a:t>2 </a:t>
            </a:r>
            <a:br>
              <a:rPr lang="pt-BR" sz="3200" dirty="0"/>
            </a:br>
            <a:r>
              <a:rPr lang="pt-BR" sz="3200" b="1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714348" y="2357430"/>
          <a:ext cx="7786742" cy="407481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6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3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3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894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/>
                        <a:t>Ambiente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/>
                        <a:t>Do Solo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94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/>
                        <a:t>Temperatura</a:t>
                      </a:r>
                      <a:endParaRPr lang="pt-BR" sz="1200" b="1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 dirty="0"/>
                        <a:t>(°C)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 b="1"/>
                        <a:t>Fator Térmico (k</a:t>
                      </a:r>
                      <a:r>
                        <a:rPr lang="es-ES_tradnl" sz="1200" b="1" baseline="-25000"/>
                        <a:t>2</a:t>
                      </a:r>
                      <a:r>
                        <a:rPr lang="es-ES_tradnl" sz="1200" b="1"/>
                        <a:t>)</a:t>
                      </a:r>
                      <a:endParaRPr lang="pt-BR" sz="1200" b="1">
                        <a:latin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Temperatura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b="1"/>
                        <a:t>(°C)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 b="1"/>
                        <a:t>Fator Térmico (k</a:t>
                      </a:r>
                      <a:r>
                        <a:rPr lang="es-ES_tradnl" sz="1200" b="1" baseline="-25000"/>
                        <a:t>2</a:t>
                      </a:r>
                      <a:r>
                        <a:rPr lang="es-ES_tradnl" sz="1200" b="1"/>
                        <a:t>)</a:t>
                      </a:r>
                      <a:endParaRPr lang="pt-BR" sz="1200" b="1">
                        <a:latin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/>
                        <a:t>Isolação</a:t>
                      </a:r>
                      <a:endParaRPr lang="pt-BR" sz="1200" b="1" dirty="0">
                        <a:latin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Isolação</a:t>
                      </a:r>
                      <a:endParaRPr lang="pt-BR" sz="1200" b="1">
                        <a:latin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PVC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/>
                        <a:t>EPR ou XLPE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PVC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EPR ou XLPE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10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1,22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/>
                        <a:t>1,15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10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1,10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1,07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15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1,17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1,11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/>
                        <a:t>15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1,05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1,04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20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1,11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1,08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/>
                        <a:t>25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0,95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/>
                        <a:t>0,96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25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1,06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1,04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/>
                        <a:t>30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/>
                        <a:t>0,89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0,93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35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0,94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0,96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35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/>
                        <a:t>0,84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0,89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40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0,87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0,91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40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/>
                        <a:t>0,77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0,85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45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0,79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0,87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45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/>
                        <a:t>0,71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0,80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50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0,71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0,82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50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0,63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0,76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55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0,61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0,76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55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0,55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0,71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60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0,50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0,71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/>
                        <a:t>60</a:t>
                      </a:r>
                      <a:endParaRPr lang="pt-BR" sz="12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/>
                        <a:t>0,45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b="1" dirty="0"/>
                        <a:t>0,65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35732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Correção da Corrente de Projeto pelo Fator de Agrupamento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14348" y="1714488"/>
            <a:ext cx="792961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/>
              <a:t>Após a determinação de todos os fatores de correção que se façam necessários, calcula-se a corrente de projeto corrigida </a:t>
            </a:r>
            <a:r>
              <a:rPr lang="pt-BR" sz="2800" i="1" dirty="0" err="1"/>
              <a:t>I</a:t>
            </a:r>
            <a:r>
              <a:rPr lang="pt-BR" sz="2800" i="1" baseline="-25000" dirty="0" err="1"/>
              <a:t>p</a:t>
            </a:r>
            <a:r>
              <a:rPr lang="pt-BR" sz="2800" i="1" dirty="0"/>
              <a:t>’</a:t>
            </a:r>
            <a:r>
              <a:rPr lang="pt-BR" sz="2800" dirty="0"/>
              <a:t>, através da aplicação da fórmula apresentada a baixo, e entra-se com este valor na Tabela a seguir obtendo-se desta forma a bitola do condutor.</a:t>
            </a:r>
          </a:p>
          <a:p>
            <a:r>
              <a:rPr lang="pt-BR" sz="2400" dirty="0"/>
              <a:t> 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714612" y="4786322"/>
          <a:ext cx="4095779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ção" r:id="rId4" imgW="1637589" imgH="431613" progId="Equation.3">
                  <p:embed/>
                </p:oleObj>
              </mc:Choice>
              <mc:Fallback>
                <p:oleObj name="Equação" r:id="rId4" imgW="1637589" imgH="43161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786322"/>
                        <a:ext cx="4095779" cy="107157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143008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/>
              <a:t>Capacidade de condução de corrente, em ampères, para as maneiras de instalar A, B, C e 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642909" y="2571744"/>
          <a:ext cx="8001056" cy="408836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9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5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9656"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Condutores de COBRE, com isolação de PVC</a:t>
                      </a:r>
                      <a:endParaRPr lang="pt-BR" sz="1400" b="1" dirty="0">
                        <a:latin typeface="Times New Roman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56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Seções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Nominais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(mm</a:t>
                      </a:r>
                      <a:r>
                        <a:rPr lang="pt-BR" sz="1400" b="1" baseline="30000" dirty="0"/>
                        <a:t>2</a:t>
                      </a:r>
                      <a:r>
                        <a:rPr lang="pt-BR" sz="1400" b="1" dirty="0"/>
                        <a:t>)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/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Maneiras de Instalar (Tipos de Linhas)</a:t>
                      </a:r>
                      <a:endParaRPr lang="pt-BR" sz="1400" b="1" dirty="0">
                        <a:latin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6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/>
                        <a:t>A</a:t>
                      </a:r>
                      <a:endParaRPr lang="pt-BR" sz="14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B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C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D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65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Condutores Carregados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Condutores Carregados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Condutores Carregados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/>
                        <a:t>Condutores Carregados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62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3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3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3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3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1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10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10,5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13,5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11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13,5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17,5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14,5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1,5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14,5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13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17,5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15,5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19,5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17,5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22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18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2,5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19,5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18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24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21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26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24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29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24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4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26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24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32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28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35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32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38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31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6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34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31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41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36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46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41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47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39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10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46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42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57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50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63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57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63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52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16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61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56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76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68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85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76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81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67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80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73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101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89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102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96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104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86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35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99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89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115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101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138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109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115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103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50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109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108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151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134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168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144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148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112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70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151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136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192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171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213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184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183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151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95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182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164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232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207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258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223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216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179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110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210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188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269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239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299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259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/>
                        <a:t>246</a:t>
                      </a:r>
                      <a:endParaRPr lang="pt-BR" sz="14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/>
                        <a:t>203</a:t>
                      </a:r>
                      <a:endParaRPr lang="pt-BR" sz="14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1142976" y="1285860"/>
            <a:ext cx="571504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0850" marR="0" lvl="0" indent="-177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858838" algn="l"/>
              </a:tabLst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Condutores e cabos de cobre, com isolação de PVC.</a:t>
            </a:r>
            <a:endParaRPr kumimoji="0" lang="pt-B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0850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858838" algn="l"/>
              </a:tabLst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e 3 condutores carregados.</a:t>
            </a:r>
            <a:endParaRPr lang="pt-BR" sz="1000" b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450850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858838" algn="l"/>
              </a:tabLst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Temperatura no condutor: 70ºC.</a:t>
            </a:r>
          </a:p>
          <a:p>
            <a:pPr marL="450850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>
                <a:tab pos="858838" algn="l"/>
              </a:tabLst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Temperatura ambiente: 30ºC para linhas não-subterrâneas e 20ºC para linhas subterrâneas.</a:t>
            </a:r>
            <a:r>
              <a:rPr kumimoji="0" lang="pt-B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35732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Critério da Máxima Queda de Tensão Admissível (Critério da Queda de Tensão)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10" y="1643050"/>
            <a:ext cx="8001056" cy="457203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3600" dirty="0"/>
              <a:t> Ao longo do circuito, desde o quadro geral ou a subestação até o ponto de utilização em um circuito terminal, ocorre uma queda na tensão. Assim, é necessário dimensionar os condutores para que esta redução na tensão não ultrapasse os limites estabelecidos pela norma NBR 5410, da ABNT.</a:t>
            </a: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35732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Critério da Máxima Queda de Tensão Admissível (Critério da Queda de Tensão)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428736"/>
            <a:ext cx="8001056" cy="492922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200" dirty="0"/>
              <a:t>Os limites para a queda de tensão nas instalações são os seguintes:</a:t>
            </a:r>
          </a:p>
          <a:p>
            <a:pPr marL="582613" indent="-514350">
              <a:buFont typeface="+mj-lt"/>
              <a:buAutoNum type="arabicPeriod"/>
            </a:pPr>
            <a:r>
              <a:rPr lang="pt-BR" sz="2200" b="1" dirty="0"/>
              <a:t>Instalações Alimentadas a partir da Rede de Alta Tensão</a:t>
            </a:r>
            <a:r>
              <a:rPr lang="pt-BR" sz="2200" dirty="0"/>
              <a:t>, isto é, a partir da Subestação.</a:t>
            </a:r>
          </a:p>
          <a:p>
            <a:pPr lvl="1"/>
            <a:r>
              <a:rPr lang="pt-BR" sz="2200" dirty="0"/>
              <a:t>Iluminação e tomadas: 7%</a:t>
            </a:r>
          </a:p>
          <a:p>
            <a:pPr lvl="1"/>
            <a:r>
              <a:rPr lang="pt-BR" sz="2200" dirty="0"/>
              <a:t>Outros usos: 7% </a:t>
            </a:r>
          </a:p>
          <a:p>
            <a:pPr marL="582613" lvl="0" indent="-514350">
              <a:buFont typeface="+mj-lt"/>
              <a:buAutoNum type="arabicPeriod"/>
            </a:pPr>
            <a:r>
              <a:rPr lang="pt-BR" sz="2200" b="1" dirty="0"/>
              <a:t>Instalações Alimentadas Diretamente em Rede de Baixa Tensão</a:t>
            </a:r>
            <a:r>
              <a:rPr lang="pt-BR" sz="2200" dirty="0"/>
              <a:t>, a partir do Quadro Geral.</a:t>
            </a:r>
          </a:p>
          <a:p>
            <a:pPr lvl="1"/>
            <a:r>
              <a:rPr lang="pt-BR" sz="2200" dirty="0"/>
              <a:t>Iluminação e tomadas: 4%</a:t>
            </a:r>
          </a:p>
          <a:p>
            <a:pPr lvl="1"/>
            <a:r>
              <a:rPr lang="pt-BR" sz="2200" dirty="0"/>
              <a:t>Outros usos: 4%</a:t>
            </a:r>
          </a:p>
          <a:p>
            <a:pPr>
              <a:buNone/>
            </a:pPr>
            <a:r>
              <a:rPr lang="pt-BR" sz="2200" u="sng" dirty="0"/>
              <a:t>Observação Importante</a:t>
            </a:r>
            <a:r>
              <a:rPr lang="pt-BR" sz="2200" dirty="0"/>
              <a:t>:</a:t>
            </a:r>
          </a:p>
          <a:p>
            <a:r>
              <a:rPr lang="pt-BR" sz="2200" dirty="0"/>
              <a:t>Para qualquer dos dois casos, a queda de tensão, a partir do quadro terminal até o dispositivo ou equipamento consumidor de energia, deverá ser, no máximo, de 2%.</a:t>
            </a:r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85725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2400" dirty="0"/>
              <a:t>Limites máximos de queda de tensão estabelecidos pela NBR 5410 (7%) e COPEL (5,5%)</a:t>
            </a:r>
            <a:endParaRPr lang="pt-BR" sz="2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214422"/>
            <a:ext cx="5429288" cy="541884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1285884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b="1" dirty="0"/>
              <a:t>O Condutor Elétrico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40000" contrast="60000"/>
          </a:blip>
          <a:srcRect/>
          <a:stretch>
            <a:fillRect/>
          </a:stretch>
        </p:blipFill>
        <p:spPr bwMode="auto">
          <a:xfrm>
            <a:off x="714348" y="1928802"/>
            <a:ext cx="3636550" cy="107157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20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4572000" y="2000240"/>
            <a:ext cx="4266734" cy="100013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lum bright="-40000" contrast="60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642910" y="4357694"/>
            <a:ext cx="3803194" cy="121444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lum bright="-20000" contrast="20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4643438" y="4572008"/>
            <a:ext cx="4189700" cy="92869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1500166" y="142873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Fio sem isolamento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500694" y="150017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Fio com isolamento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357818" y="392906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Cabo com isolamento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142976" y="385762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Cabo sem isolamento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Isolação x Isolamento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pPr marL="273050" indent="-204788" algn="just"/>
            <a:r>
              <a:rPr lang="pt-BR" sz="2400" u="sng" dirty="0"/>
              <a:t>Isolação</a:t>
            </a:r>
            <a:r>
              <a:rPr lang="pt-BR" sz="2400" dirty="0"/>
              <a:t> - É aplicada sobre o condutor com a finalidade de isolá-lo eletricamente do ambiente que o circunda ou de outros condutores próximos (instalados no mesmo </a:t>
            </a:r>
            <a:r>
              <a:rPr lang="pt-BR" sz="2400" dirty="0" err="1"/>
              <a:t>eletroduto</a:t>
            </a:r>
            <a:r>
              <a:rPr lang="pt-BR" sz="2400" dirty="0"/>
              <a:t>).</a:t>
            </a:r>
          </a:p>
          <a:p>
            <a:r>
              <a:rPr lang="pt-BR" sz="2400" dirty="0"/>
              <a:t>Ex: Cloreto de </a:t>
            </a:r>
            <a:r>
              <a:rPr lang="pt-BR" sz="2400" dirty="0" err="1"/>
              <a:t>Polivinila</a:t>
            </a:r>
            <a:r>
              <a:rPr lang="pt-BR" sz="2400" dirty="0"/>
              <a:t> (PVC), Polietileno (PE).</a:t>
            </a:r>
          </a:p>
          <a:p>
            <a:endParaRPr lang="pt-BR" sz="2400" dirty="0"/>
          </a:p>
          <a:p>
            <a:endParaRPr lang="pt-BR" sz="2400" dirty="0"/>
          </a:p>
          <a:p>
            <a:pPr>
              <a:buNone/>
            </a:pPr>
            <a:endParaRPr lang="pt-BR" sz="2400" dirty="0"/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286124"/>
            <a:ext cx="5786478" cy="274794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Isolação x Isolamento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r>
              <a:rPr lang="pt-BR" sz="2800" u="sng" dirty="0"/>
              <a:t>Cobertura</a:t>
            </a:r>
            <a:r>
              <a:rPr lang="pt-BR" sz="2800" dirty="0"/>
              <a:t> - É um invólucro externo não metálico e contínuo, sem função de isolação, destinado a proteger o fio ou cabo contra influências externas.</a:t>
            </a:r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071810"/>
            <a:ext cx="8067649" cy="164307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Tipos de Cabos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800" dirty="0"/>
              <a:t>Os cabos podem ser:</a:t>
            </a:r>
          </a:p>
          <a:p>
            <a:pPr lvl="0" algn="just"/>
            <a:r>
              <a:rPr lang="pt-BR" sz="2800" dirty="0"/>
              <a:t>unipolares, quando constituídos por um condutor de fios trançados com cobertura isolante protetora;</a:t>
            </a:r>
          </a:p>
          <a:p>
            <a:pPr lvl="0" algn="just"/>
            <a:r>
              <a:rPr lang="pt-BR" sz="2800" dirty="0"/>
              <a:t>multipolares, quando constituídos por dois ou mais condutores isolados, protegidos por uma camada protetora de cobertura comum.</a:t>
            </a:r>
          </a:p>
          <a:p>
            <a:pPr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500570"/>
            <a:ext cx="4250621" cy="114300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4500570"/>
            <a:ext cx="3732198" cy="121444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b="1" dirty="0"/>
              <a:t>Tipos de Condutores de Baixa tensão (0,6 kV – 0,75kV – 1 kV)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500174"/>
            <a:ext cx="8001056" cy="4929222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Em geral, os fios e cabos são designados em termos de seu comportamento quando submetidos à ação do fogo, isto é, em função do material de sua isolação e cobertura. Assim os cabos elétricos podem ser classificados em quatro grandes categorias:</a:t>
            </a:r>
          </a:p>
          <a:p>
            <a:pPr marL="900113" indent="-176213">
              <a:buAutoNum type="arabicPeriod"/>
            </a:pPr>
            <a:r>
              <a:rPr lang="pt-BR" sz="2800" b="1" i="1" dirty="0"/>
              <a:t>Propagadores de chama</a:t>
            </a:r>
          </a:p>
          <a:p>
            <a:pPr marL="900113" indent="-176213">
              <a:buNone/>
            </a:pPr>
            <a:r>
              <a:rPr lang="pt-BR" sz="2000" dirty="0"/>
              <a:t>Ex - </a:t>
            </a:r>
            <a:r>
              <a:rPr lang="pt-BR" sz="2000" i="1" dirty="0" err="1"/>
              <a:t>Etilenopropileno</a:t>
            </a:r>
            <a:r>
              <a:rPr lang="pt-BR" sz="2000" dirty="0"/>
              <a:t> (EPR) e o </a:t>
            </a:r>
            <a:r>
              <a:rPr lang="pt-BR" sz="2000" i="1" dirty="0"/>
              <a:t>Polietileno reticulado</a:t>
            </a:r>
            <a:r>
              <a:rPr lang="pt-BR" sz="2000" dirty="0"/>
              <a:t> (XLPE).</a:t>
            </a:r>
          </a:p>
          <a:p>
            <a:pPr marL="1238250" indent="-514350">
              <a:buFont typeface="+mj-lt"/>
              <a:buAutoNum type="arabicPeriod" startAt="2"/>
            </a:pPr>
            <a:r>
              <a:rPr lang="pt-BR" sz="2800" b="1" i="1" dirty="0"/>
              <a:t>Não propagadores de chama</a:t>
            </a:r>
          </a:p>
          <a:p>
            <a:pPr marL="900113" indent="-176213">
              <a:buNone/>
            </a:pPr>
            <a:r>
              <a:rPr lang="pt-BR" sz="2000" dirty="0"/>
              <a:t>Ex - </a:t>
            </a:r>
            <a:r>
              <a:rPr lang="pt-BR" sz="2000" i="1" dirty="0"/>
              <a:t>Cloreto de </a:t>
            </a:r>
            <a:r>
              <a:rPr lang="pt-BR" sz="2000" i="1" dirty="0" err="1"/>
              <a:t>polivinila</a:t>
            </a:r>
            <a:r>
              <a:rPr lang="pt-BR" sz="2000" dirty="0"/>
              <a:t> (PVC) e o </a:t>
            </a:r>
            <a:r>
              <a:rPr lang="pt-BR" sz="2000" i="1" dirty="0" err="1"/>
              <a:t>neoprene</a:t>
            </a:r>
            <a:r>
              <a:rPr lang="pt-BR" sz="2000" dirty="0"/>
              <a:t>.</a:t>
            </a:r>
          </a:p>
          <a:p>
            <a:pPr marL="1238250" indent="-514350">
              <a:buFont typeface="+mj-lt"/>
              <a:buAutoNum type="arabicPeriod" startAt="3"/>
            </a:pPr>
            <a:r>
              <a:rPr lang="pt-BR" sz="2800" b="1" i="1" dirty="0"/>
              <a:t>Resistentes à chama</a:t>
            </a:r>
          </a:p>
          <a:p>
            <a:pPr marL="900113" indent="-176213">
              <a:buNone/>
            </a:pPr>
            <a:r>
              <a:rPr lang="pt-BR" sz="2000" dirty="0"/>
              <a:t>Ex - </a:t>
            </a:r>
            <a:r>
              <a:rPr lang="pt-BR" sz="2000" i="1" dirty="0" err="1"/>
              <a:t>Sintenax</a:t>
            </a:r>
            <a:r>
              <a:rPr lang="pt-BR" sz="2000" i="1" dirty="0"/>
              <a:t> </a:t>
            </a:r>
            <a:r>
              <a:rPr lang="pt-BR" sz="2000" i="1" dirty="0" err="1"/>
              <a:t>Antiflam</a:t>
            </a:r>
            <a:r>
              <a:rPr lang="pt-BR" sz="2000" dirty="0"/>
              <a:t>, da Pirelli e o </a:t>
            </a:r>
            <a:r>
              <a:rPr lang="pt-BR" sz="2000" i="1" dirty="0" err="1"/>
              <a:t>Noflam</a:t>
            </a:r>
            <a:r>
              <a:rPr lang="pt-BR" sz="2000" i="1" dirty="0"/>
              <a:t> BWF 750 V</a:t>
            </a:r>
            <a:r>
              <a:rPr lang="pt-BR" sz="2000" dirty="0"/>
              <a:t>, da Ficap.</a:t>
            </a:r>
          </a:p>
          <a:p>
            <a:pPr marL="1238250" indent="-514350">
              <a:buFont typeface="+mj-lt"/>
              <a:buAutoNum type="arabicPeriod" startAt="4"/>
            </a:pPr>
            <a:r>
              <a:rPr lang="pt-BR" sz="2800" b="1" i="1"/>
              <a:t>Resistentes </a:t>
            </a:r>
            <a:r>
              <a:rPr lang="pt-BR" sz="2800" b="1" i="1" dirty="0"/>
              <a:t>ao fogo.</a:t>
            </a:r>
            <a:endParaRPr lang="pt-BR" sz="2800" dirty="0"/>
          </a:p>
          <a:p>
            <a:pPr algn="just">
              <a:buNone/>
            </a:pPr>
            <a:endParaRPr lang="pt-BR" sz="24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Seções Mínimas dos Condutores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000108"/>
            <a:ext cx="8001056" cy="5357850"/>
          </a:xfrm>
        </p:spPr>
        <p:txBody>
          <a:bodyPr>
            <a:noAutofit/>
          </a:bodyPr>
          <a:lstStyle/>
          <a:p>
            <a:pPr lvl="0" algn="just">
              <a:buNone/>
            </a:pPr>
            <a:r>
              <a:rPr lang="pt-BR" sz="2600" dirty="0"/>
              <a:t>Em </a:t>
            </a:r>
            <a:r>
              <a:rPr lang="pt-BR" sz="2600" i="1" dirty="0"/>
              <a:t>instalações residenciais</a:t>
            </a:r>
            <a:r>
              <a:rPr lang="pt-BR" sz="2600" dirty="0"/>
              <a:t> só podem ser empregados condutores de cobre, exceto condutores de aterramento e proteção.</a:t>
            </a:r>
          </a:p>
          <a:p>
            <a:pPr lvl="0" algn="just"/>
            <a:r>
              <a:rPr lang="pt-BR" sz="2600" dirty="0"/>
              <a:t>Em </a:t>
            </a:r>
            <a:r>
              <a:rPr lang="pt-BR" sz="2600" i="1" dirty="0"/>
              <a:t>instalações comerciais</a:t>
            </a:r>
            <a:r>
              <a:rPr lang="pt-BR" sz="2600" dirty="0"/>
              <a:t> é permitido o emprego de condutores de alumínio com seções iguais ou superiores a 50 mm</a:t>
            </a:r>
            <a:r>
              <a:rPr lang="pt-BR" sz="2600" baseline="30000" dirty="0"/>
              <a:t>2</a:t>
            </a:r>
            <a:r>
              <a:rPr lang="pt-BR" sz="2600" dirty="0"/>
              <a:t>.</a:t>
            </a:r>
          </a:p>
          <a:p>
            <a:pPr lvl="0" algn="just"/>
            <a:r>
              <a:rPr lang="pt-BR" sz="2600" dirty="0"/>
              <a:t>Em </a:t>
            </a:r>
            <a:r>
              <a:rPr lang="pt-BR" sz="2600" i="1" dirty="0"/>
              <a:t>instalações industriais</a:t>
            </a:r>
            <a:r>
              <a:rPr lang="pt-BR" sz="2600" dirty="0"/>
              <a:t> podem ser utilizados condutores de alumínio, desde que sejam obedecidas simultaneamente as seguintes condições:</a:t>
            </a:r>
          </a:p>
          <a:p>
            <a:pPr lvl="0" algn="just"/>
            <a:r>
              <a:rPr lang="pt-BR" sz="2600" dirty="0"/>
              <a:t>Seção nominal dos condutores seja </a:t>
            </a:r>
            <a:r>
              <a:rPr lang="pt-BR" sz="2600" dirty="0">
                <a:sym typeface="Symbol"/>
              </a:rPr>
              <a:t></a:t>
            </a:r>
            <a:r>
              <a:rPr lang="pt-BR" sz="2600" dirty="0"/>
              <a:t> 16 mm</a:t>
            </a:r>
            <a:r>
              <a:rPr lang="pt-BR" sz="2600" baseline="30000" dirty="0"/>
              <a:t>2</a:t>
            </a:r>
            <a:r>
              <a:rPr lang="pt-BR" sz="2600" dirty="0"/>
              <a:t>.</a:t>
            </a:r>
          </a:p>
          <a:p>
            <a:pPr lvl="0" algn="just"/>
            <a:r>
              <a:rPr lang="pt-BR" sz="2600" dirty="0"/>
              <a:t>Potência instalada seja igual ou superior a 50 kW.</a:t>
            </a:r>
          </a:p>
          <a:p>
            <a:pPr lvl="0" algn="just"/>
            <a:r>
              <a:rPr lang="pt-BR" sz="2600" dirty="0"/>
              <a:t>Instalações e manutenção qualificadas.</a:t>
            </a:r>
          </a:p>
          <a:p>
            <a:pPr algn="just">
              <a:buNone/>
            </a:pPr>
            <a:endParaRPr lang="pt-BR" sz="2400" dirty="0"/>
          </a:p>
          <a:p>
            <a:pPr indent="393700" algn="just">
              <a:buNone/>
            </a:pPr>
            <a:endParaRPr lang="pt-BR" sz="2800" dirty="0"/>
          </a:p>
          <a:p>
            <a:pPr algn="just">
              <a:buNone/>
            </a:pPr>
            <a:r>
              <a:rPr lang="pt-BR" sz="2800" b="1" dirty="0"/>
              <a:t> 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01028" cy="71438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600" b="1" dirty="0"/>
              <a:t>Seções Mínimas dos Condutores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3011B-C0FC-4C31-BB6A-054B327D5C23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785786" y="928670"/>
          <a:ext cx="7858179" cy="528452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6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8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389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Tipo de Instalação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Utilização do Circuito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400" b="1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Seção mínima do condutor</a:t>
                      </a:r>
                      <a:endParaRPr lang="pt-BR" sz="1400" b="1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/>
                        <a:t>(mm</a:t>
                      </a:r>
                      <a:r>
                        <a:rPr lang="pt-BR" sz="1800" b="1" baseline="30000" dirty="0"/>
                        <a:t>2</a:t>
                      </a:r>
                      <a:r>
                        <a:rPr lang="pt-BR" sz="1800" b="1" dirty="0"/>
                        <a:t>) - Material</a:t>
                      </a:r>
                      <a:endParaRPr lang="pt-BR" sz="14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427">
                <a:tc rowSpan="5">
                  <a:txBody>
                    <a:bodyPr/>
                    <a:lstStyle/>
                    <a:p>
                      <a:pPr marL="46990">
                        <a:spcAft>
                          <a:spcPts val="0"/>
                        </a:spcAft>
                      </a:pPr>
                      <a:endParaRPr lang="pt-BR" sz="1600" b="1" dirty="0"/>
                    </a:p>
                    <a:p>
                      <a:pPr marL="46990">
                        <a:spcAft>
                          <a:spcPts val="0"/>
                        </a:spcAft>
                      </a:pPr>
                      <a:endParaRPr lang="pt-BR" sz="1600" b="1" dirty="0"/>
                    </a:p>
                    <a:p>
                      <a:pPr marL="46990">
                        <a:spcAft>
                          <a:spcPts val="0"/>
                        </a:spcAft>
                      </a:pPr>
                      <a:endParaRPr lang="pt-BR" sz="1600" b="1" dirty="0"/>
                    </a:p>
                    <a:p>
                      <a:pPr marL="46990">
                        <a:spcAft>
                          <a:spcPts val="0"/>
                        </a:spcAft>
                      </a:pPr>
                      <a:endParaRPr lang="pt-BR" sz="1600" b="1" dirty="0"/>
                    </a:p>
                    <a:p>
                      <a:pPr marL="46990">
                        <a:spcAft>
                          <a:spcPts val="0"/>
                        </a:spcAft>
                      </a:pPr>
                      <a:r>
                        <a:rPr lang="pt-BR" sz="1600" b="1" dirty="0"/>
                        <a:t>Instalações</a:t>
                      </a:r>
                      <a:endParaRPr lang="pt-BR" sz="1200" b="1" dirty="0"/>
                    </a:p>
                    <a:p>
                      <a:pPr marL="46990">
                        <a:spcAft>
                          <a:spcPts val="0"/>
                        </a:spcAft>
                      </a:pPr>
                      <a:r>
                        <a:rPr lang="pt-BR" sz="1600" b="1" dirty="0"/>
                        <a:t>fixas em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  <a:p>
                      <a:pPr marL="46990">
                        <a:spcAft>
                          <a:spcPts val="0"/>
                        </a:spcAft>
                      </a:pPr>
                      <a:r>
                        <a:rPr lang="pt-BR" sz="1600" b="1" dirty="0"/>
                        <a:t>geral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rowSpan="3">
                  <a:txBody>
                    <a:bodyPr/>
                    <a:lstStyle/>
                    <a:p>
                      <a:pPr marL="136525">
                        <a:spcAft>
                          <a:spcPts val="0"/>
                        </a:spcAft>
                      </a:pPr>
                      <a:endParaRPr lang="es-ES_tradnl" sz="1600" b="1" dirty="0"/>
                    </a:p>
                    <a:p>
                      <a:pPr marL="136525">
                        <a:spcAft>
                          <a:spcPts val="0"/>
                        </a:spcAft>
                      </a:pPr>
                      <a:endParaRPr lang="es-ES_tradnl" sz="1600" b="1" dirty="0"/>
                    </a:p>
                    <a:p>
                      <a:pPr marL="136525">
                        <a:spcAft>
                          <a:spcPts val="0"/>
                        </a:spcAft>
                      </a:pPr>
                      <a:endParaRPr lang="es-ES_tradnl" sz="1600" b="1" dirty="0"/>
                    </a:p>
                    <a:p>
                      <a:pPr marL="136525">
                        <a:spcAft>
                          <a:spcPts val="0"/>
                        </a:spcAft>
                      </a:pPr>
                      <a:r>
                        <a:rPr lang="es-ES_tradnl" sz="1600" b="1" dirty="0"/>
                        <a:t>Cabos </a:t>
                      </a:r>
                      <a:r>
                        <a:rPr lang="es-ES_tradnl" sz="1600" b="1" dirty="0" err="1"/>
                        <a:t>isolados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/>
                        <a:t>Circuitos de iluminação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/>
                        <a:t>1,5  -  Cu</a:t>
                      </a:r>
                      <a:endParaRPr lang="pt-BR" sz="12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/>
                        <a:t>16   -  Al</a:t>
                      </a:r>
                      <a:endParaRPr lang="pt-BR" sz="12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42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_tradnl" sz="11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pPr marL="136525">
                        <a:spcAft>
                          <a:spcPts val="0"/>
                        </a:spcAft>
                      </a:pPr>
                      <a:endParaRPr lang="pt-BR" sz="10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/>
                        <a:t>Circuitos de força</a:t>
                      </a:r>
                      <a:endParaRPr lang="pt-BR" sz="1200" dirty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/>
                        <a:t>(Tomadas de corrente)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/>
                        <a:t>2,5  -  Cu</a:t>
                      </a:r>
                      <a:endParaRPr lang="pt-BR" sz="12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/>
                        <a:t>16   -  Al</a:t>
                      </a:r>
                      <a:endParaRPr lang="pt-BR" sz="12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427">
                <a:tc vMerge="1">
                  <a:txBody>
                    <a:bodyPr/>
                    <a:lstStyle/>
                    <a:p>
                      <a:pPr marL="46990">
                        <a:spcAft>
                          <a:spcPts val="0"/>
                        </a:spcAft>
                      </a:pPr>
                      <a:endParaRPr lang="pt-BR" sz="10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/>
                        <a:t>Circuitos de sinalização e circuitos de controle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/>
                        <a:t>0,5  -  Cu</a:t>
                      </a:r>
                      <a:endParaRPr lang="pt-BR" sz="12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427">
                <a:tc vMerge="1">
                  <a:txBody>
                    <a:bodyPr/>
                    <a:lstStyle/>
                    <a:p>
                      <a:pPr marL="46990">
                        <a:spcAft>
                          <a:spcPts val="0"/>
                        </a:spcAft>
                      </a:pPr>
                      <a:endParaRPr lang="pt-BR" sz="10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rowSpan="2">
                  <a:txBody>
                    <a:bodyPr/>
                    <a:lstStyle/>
                    <a:p>
                      <a:pPr marL="46355">
                        <a:spcAft>
                          <a:spcPts val="0"/>
                        </a:spcAft>
                      </a:pPr>
                      <a:endParaRPr lang="pt-BR" sz="1600" b="1" dirty="0"/>
                    </a:p>
                    <a:p>
                      <a:pPr marL="46355">
                        <a:spcAft>
                          <a:spcPts val="0"/>
                        </a:spcAft>
                      </a:pPr>
                      <a:r>
                        <a:rPr lang="pt-BR" sz="1600" b="1" dirty="0"/>
                        <a:t>Condutores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  <a:p>
                      <a:pPr marL="46355">
                        <a:spcAft>
                          <a:spcPts val="0"/>
                        </a:spcAft>
                      </a:pPr>
                      <a:r>
                        <a:rPr lang="es-ES_tradnl" sz="1600" b="1" dirty="0" err="1"/>
                        <a:t>nus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/>
                        <a:t>Circuitos de força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/>
                        <a:t>10   -  Cu</a:t>
                      </a:r>
                      <a:endParaRPr lang="pt-BR" sz="120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600"/>
                        <a:t>16   -  Al</a:t>
                      </a:r>
                      <a:endParaRPr lang="pt-BR" sz="12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42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_tradnl" sz="11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vMerge="1">
                  <a:txBody>
                    <a:bodyPr/>
                    <a:lstStyle/>
                    <a:p>
                      <a:pPr marL="46355">
                        <a:spcAft>
                          <a:spcPts val="0"/>
                        </a:spcAft>
                      </a:pPr>
                      <a:endParaRPr lang="pt-BR" sz="10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/>
                        <a:t>Circuitos de sinalização e circuitos de controle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/>
                        <a:t>   4  -  Cu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427">
                <a:tc rowSpan="3" gridSpan="2">
                  <a:txBody>
                    <a:bodyPr/>
                    <a:lstStyle/>
                    <a:p>
                      <a:pPr marL="136525">
                        <a:spcAft>
                          <a:spcPts val="0"/>
                        </a:spcAft>
                      </a:pPr>
                      <a:endParaRPr lang="pt-BR" sz="1600" b="1" dirty="0"/>
                    </a:p>
                    <a:p>
                      <a:pPr marL="136525">
                        <a:spcAft>
                          <a:spcPts val="0"/>
                        </a:spcAft>
                      </a:pPr>
                      <a:endParaRPr lang="pt-BR" sz="1600" b="1" dirty="0"/>
                    </a:p>
                    <a:p>
                      <a:pPr marL="136525">
                        <a:spcAft>
                          <a:spcPts val="0"/>
                        </a:spcAft>
                      </a:pPr>
                      <a:r>
                        <a:rPr lang="pt-BR" sz="1600" b="1" dirty="0"/>
                        <a:t>Ligações flexíveis feitas</a:t>
                      </a:r>
                      <a:endParaRPr lang="pt-BR" sz="1200" b="1" dirty="0"/>
                    </a:p>
                    <a:p>
                      <a:pPr marL="136525">
                        <a:spcAft>
                          <a:spcPts val="0"/>
                        </a:spcAft>
                      </a:pPr>
                      <a:r>
                        <a:rPr lang="pt-BR" sz="1600" b="1" dirty="0"/>
                        <a:t>com cabos isolados</a:t>
                      </a:r>
                      <a:endParaRPr lang="pt-BR" sz="12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rowSpan="3"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/>
                        <a:t>Para um equipamento específico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/>
                        <a:t>Como especificado na</a:t>
                      </a:r>
                      <a:endParaRPr lang="pt-BR" sz="1200" dirty="0"/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/>
                        <a:t>norma do equipamento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427">
                <a:tc gridSpan="2" vMerge="1">
                  <a:txBody>
                    <a:bodyPr/>
                    <a:lstStyle/>
                    <a:p>
                      <a:pPr marL="136525">
                        <a:spcAft>
                          <a:spcPts val="0"/>
                        </a:spcAft>
                      </a:pPr>
                      <a:endParaRPr lang="pt-BR" sz="10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/>
                        <a:t>Para qualquer outra aplicação (Extensões)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/>
                        <a:t>0,75  -  Cu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13">
                <a:tc gridSpan="2"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 hMerge="1"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/>
                        <a:t>Circuitos a extra-baixa tensão</a:t>
                      </a:r>
                      <a:endParaRPr lang="pt-BR" sz="120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/>
                        <a:t>0,75  -  Cu</a:t>
                      </a:r>
                      <a:endParaRPr lang="pt-BR" sz="1200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740</TotalTime>
  <Words>1986</Words>
  <Application>Microsoft Office PowerPoint</Application>
  <PresentationFormat>Apresentação na tela (4:3)</PresentationFormat>
  <Paragraphs>510</Paragraphs>
  <Slides>25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Corbel</vt:lpstr>
      <vt:lpstr>Symbol</vt:lpstr>
      <vt:lpstr>Times New Roman</vt:lpstr>
      <vt:lpstr>Wingdings</vt:lpstr>
      <vt:lpstr>Wingdings 2</vt:lpstr>
      <vt:lpstr>Wingdings 3</vt:lpstr>
      <vt:lpstr>Metrô</vt:lpstr>
      <vt:lpstr>Equação</vt:lpstr>
      <vt:lpstr>Sistemas Elétricos</vt:lpstr>
      <vt:lpstr>O Condutor Elétrico</vt:lpstr>
      <vt:lpstr>O Condutor Elétrico</vt:lpstr>
      <vt:lpstr>Isolação x Isolamento</vt:lpstr>
      <vt:lpstr>Isolação x Isolamento</vt:lpstr>
      <vt:lpstr>Tipos de Cabos</vt:lpstr>
      <vt:lpstr>Tipos de Condutores de Baixa tensão (0,6 kV – 0,75kV – 1 kV)</vt:lpstr>
      <vt:lpstr>Seções Mínimas dos Condutores</vt:lpstr>
      <vt:lpstr>Seções Mínimas dos Condutores</vt:lpstr>
      <vt:lpstr>Redução da Seção do condutor Neutro</vt:lpstr>
      <vt:lpstr>Redução da Seção do condutor Neutro</vt:lpstr>
      <vt:lpstr>Dimensionamento dos Condutores Elétricos</vt:lpstr>
      <vt:lpstr>Dimensionamento dos Condutores Elétricos</vt:lpstr>
      <vt:lpstr>Critério da Capacidade de Condução de Corrente (Critério do Aquecimento)</vt:lpstr>
      <vt:lpstr>Número de Condutores Carregados</vt:lpstr>
      <vt:lpstr>Tipos de Linhas Elétricas</vt:lpstr>
      <vt:lpstr>Fatores de correção para agrupamento de mais de um circuito ou mais de um cabo multipolar - k1</vt:lpstr>
      <vt:lpstr>Correção da Corrente de Projeto pelo Fator de Agrupamento</vt:lpstr>
      <vt:lpstr>Correção da Corrente de Projeto pelo Fator de Agrupamento</vt:lpstr>
      <vt:lpstr>Fator de correção para temperaturas ambientes diferentes de 30ºC para cabos não enterrados e de 20ºC (temperatura do solo) para cabos enterrados — k2  .</vt:lpstr>
      <vt:lpstr>Correção da Corrente de Projeto pelo Fator de Agrupamento</vt:lpstr>
      <vt:lpstr>Capacidade de condução de corrente, em ampères, para as maneiras de instalar A, B, C e D</vt:lpstr>
      <vt:lpstr>Critério da Máxima Queda de Tensão Admissível (Critério da Queda de Tensão)</vt:lpstr>
      <vt:lpstr>Critério da Máxima Queda de Tensão Admissível (Critério da Queda de Tensão)</vt:lpstr>
      <vt:lpstr>Limites máximos de queda de tensão estabelecidos pela NBR 5410 (7%) e COPEL (5,5%)</vt:lpstr>
    </vt:vector>
  </TitlesOfParts>
  <Company>Residência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Elétricos</dc:title>
  <dc:creator>José Álvaro de Paiva</dc:creator>
  <cp:lastModifiedBy>JOSÉ ÁLVARO PAIVA</cp:lastModifiedBy>
  <cp:revision>148</cp:revision>
  <dcterms:created xsi:type="dcterms:W3CDTF">2009-03-27T10:28:32Z</dcterms:created>
  <dcterms:modified xsi:type="dcterms:W3CDTF">2016-12-07T21:32:51Z</dcterms:modified>
</cp:coreProperties>
</file>