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334" r:id="rId3"/>
    <p:sldId id="315" r:id="rId4"/>
    <p:sldId id="336" r:id="rId5"/>
    <p:sldId id="335" r:id="rId6"/>
    <p:sldId id="337" r:id="rId7"/>
    <p:sldId id="338" r:id="rId8"/>
    <p:sldId id="340" r:id="rId9"/>
    <p:sldId id="341" r:id="rId10"/>
    <p:sldId id="342" r:id="rId11"/>
    <p:sldId id="343" r:id="rId12"/>
    <p:sldId id="344" r:id="rId13"/>
    <p:sldId id="345" r:id="rId14"/>
    <p:sldId id="349" r:id="rId15"/>
    <p:sldId id="347" r:id="rId16"/>
    <p:sldId id="348" r:id="rId17"/>
    <p:sldId id="346" r:id="rId18"/>
    <p:sldId id="354" r:id="rId19"/>
    <p:sldId id="352" r:id="rId20"/>
    <p:sldId id="355" r:id="rId21"/>
    <p:sldId id="351" r:id="rId22"/>
    <p:sldId id="353" r:id="rId23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BB26FA-759E-4FED-8530-7A86EA4BD169}" type="datetimeFigureOut">
              <a:rPr lang="pt-BR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4528" y="4644271"/>
            <a:ext cx="5316220" cy="4399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4118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98FFE25-435A-4487-9EC2-C6AE6C8453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704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49BCB2-2387-406A-8024-9E416122F258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16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7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13FE0B-3215-4F9C-B35A-D580FAF238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F8303-3237-4B14-A5B0-35AAB679DD37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0CC6-B2A8-47FB-810D-B6325F6D8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D4E66-CDA5-4798-931A-4976EBB6835B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97032-1993-45F5-9151-EF10494511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11CF0-8DD2-443D-9F08-95D9A32FC2C0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3011B-C0FC-4C31-BB6A-054B327D5C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orma livre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orma livre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tângulo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tângulo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781A3B-69C5-4DE5-8187-1805AFD95DA9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2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4D3B8C-0162-45A8-B32B-8A2F410D4A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4A90D-7F3D-4AC8-A6D0-9728A8460C32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ED9AD2-BBED-45AD-9FCF-BFD775607E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tângulo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563126-C3A7-4755-AA9C-68416A296218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1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50F3B7-2A3D-406C-BFE9-A35BA10576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B62F7-D7E3-4BE1-A217-361E65974400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0CE5-93FB-4448-A9CC-325D4F0CB3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E279F4-A026-4392-837D-EF70C6951440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4DB439-557E-4AD3-BAF1-39425050EE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D6885-6740-4320-A3BE-0CCE24EA0C05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D7DA-E19C-4A43-91D7-0656B83F16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o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Conector reto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Conector reto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Conector reto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9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B3808-8258-4361-B00E-A33C92D9DF79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20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EBB231-465D-465F-958E-7FC6CEAB88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AB6A09B-C259-482A-B731-A940D5C2494E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BEFA688-E221-4B58-96A4-279545EFFE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796" r:id="rId2"/>
    <p:sldLayoutId id="2147483802" r:id="rId3"/>
    <p:sldLayoutId id="2147483803" r:id="rId4"/>
    <p:sldLayoutId id="2147483804" r:id="rId5"/>
    <p:sldLayoutId id="2147483797" r:id="rId6"/>
    <p:sldLayoutId id="2147483805" r:id="rId7"/>
    <p:sldLayoutId id="2147483798" r:id="rId8"/>
    <p:sldLayoutId id="2147483806" r:id="rId9"/>
    <p:sldLayoutId id="2147483799" r:id="rId10"/>
    <p:sldLayoutId id="21474838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FFFFA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4442" y="2571744"/>
            <a:ext cx="7772400" cy="714380"/>
          </a:xfrm>
        </p:spPr>
        <p:txBody>
          <a:bodyPr/>
          <a:lstStyle/>
          <a:p>
            <a:pPr marL="1255713" indent="-1255713" algn="ctr" eaLnBrk="1" fontAlgn="auto" hangingPunct="1">
              <a:spcAft>
                <a:spcPts val="0"/>
              </a:spcAft>
              <a:defRPr/>
            </a:pPr>
            <a:r>
              <a:rPr lang="pt-BR" cap="none" dirty="0">
                <a:solidFill>
                  <a:schemeClr val="tx2">
                    <a:satMod val="200000"/>
                  </a:schemeClr>
                </a:solidFill>
              </a:rPr>
              <a:t>Sistemas Elétricos</a:t>
            </a:r>
            <a:endParaRPr lang="pt-BR" sz="2800" cap="none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472" y="3143248"/>
            <a:ext cx="8215370" cy="3500462"/>
          </a:xfrm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sz="3000" b="1" dirty="0"/>
              <a:t>Elementos componentes de Uma instalação Elétrica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Condutos Elétricos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Dimensionamento dos </a:t>
            </a:r>
            <a:r>
              <a:rPr lang="pt-BR" sz="2800" dirty="0" err="1"/>
              <a:t>Eletrodutos</a:t>
            </a:r>
            <a:endParaRPr lang="pt-BR" sz="2800" dirty="0"/>
          </a:p>
          <a:p>
            <a:pPr marL="1255713" indent="-355600" algn="just" eaLnBrk="1" fontAlgn="auto" hangingPunct="1">
              <a:spcAft>
                <a:spcPts val="0"/>
              </a:spcAft>
              <a:defRPr/>
            </a:pPr>
            <a:endParaRPr lang="pt-BR" sz="28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400" b="1"/>
              <a:t>Aula 07</a:t>
            </a:r>
            <a:endParaRPr lang="pt-BR" sz="2800" b="1" dirty="0"/>
          </a:p>
        </p:txBody>
      </p:sp>
      <p:pic>
        <p:nvPicPr>
          <p:cNvPr id="8196" name="Imagem 4" descr="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66"/>
            <a:ext cx="6165310" cy="200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3FE0B-3215-4F9C-B35A-D580FAF23822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 err="1"/>
              <a:t>Eletrodutos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marL="95250" indent="-26988" algn="just">
              <a:buNone/>
            </a:pPr>
            <a:r>
              <a:rPr lang="pt-BR" sz="3200" dirty="0"/>
              <a:t>		</a:t>
            </a:r>
            <a:r>
              <a:rPr lang="pt-BR" sz="2800" dirty="0"/>
              <a:t>A principal função do </a:t>
            </a:r>
            <a:r>
              <a:rPr lang="pt-BR" sz="2800" dirty="0" err="1"/>
              <a:t>eletroduto</a:t>
            </a:r>
            <a:r>
              <a:rPr lang="pt-BR" sz="2800" dirty="0"/>
              <a:t> é proteger os condutores elétricos contra certas influências externas (choques mecânicos, agentes químicos etc.) podendo também, em alguns casos, proteger o meio ambiente contra perigos de incêndio e de explosão, resultantes de faltas envolvendo condutores e, até mesmo, servir como condutor de proteção.</a:t>
            </a:r>
          </a:p>
          <a:p>
            <a:pPr marL="0" indent="14288" algn="just">
              <a:buNone/>
            </a:pPr>
            <a:r>
              <a:rPr lang="pt-BR" sz="2800" dirty="0"/>
              <a:t>Muito embora a definição atual de </a:t>
            </a:r>
            <a:r>
              <a:rPr lang="pt-BR" sz="2800" b="1" dirty="0" err="1"/>
              <a:t>eletroduto</a:t>
            </a:r>
            <a:r>
              <a:rPr lang="pt-BR" sz="2800" dirty="0"/>
              <a:t> não faça qualquer referência à forma da seção, os de seção circular são os de uso mais freqüente e se constituem no tipo mais comum de conduto elétrico.</a:t>
            </a:r>
          </a:p>
          <a:p>
            <a:pPr marL="95250" indent="-26988" algn="just">
              <a:buNone/>
            </a:pPr>
            <a:endParaRPr lang="pt-BR" sz="3200" dirty="0"/>
          </a:p>
          <a:p>
            <a:pPr marL="0" indent="68263" algn="just"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Funções dos </a:t>
            </a:r>
            <a:r>
              <a:rPr lang="pt-BR" sz="3600" b="1" dirty="0" err="1"/>
              <a:t>Eletrodutos</a:t>
            </a:r>
            <a:endParaRPr lang="pt-BR" sz="36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1026" name="Picture 2" descr="Condutos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8450482" cy="21431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500034" y="128586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90000"/>
                  </a:schemeClr>
                </a:solidFill>
              </a:rPr>
              <a:t>Proteção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tx2">
                    <a:lumMod val="90000"/>
                  </a:schemeClr>
                </a:solidFill>
              </a:rPr>
              <a:t>contra choque mecânico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	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29190" y="1571612"/>
            <a:ext cx="4028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tx2">
                    <a:lumMod val="90000"/>
                  </a:schemeClr>
                </a:solidFill>
              </a:rPr>
              <a:t>Proteção externa ou revestimento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3251191" y="3393281"/>
            <a:ext cx="250033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Classificação dos </a:t>
            </a:r>
            <a:r>
              <a:rPr lang="pt-BR" sz="3600" b="1" dirty="0" err="1"/>
              <a:t>Eletrodutos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marL="95250" indent="-26988" algn="just">
              <a:buNone/>
            </a:pPr>
            <a:r>
              <a:rPr lang="pt-BR" sz="3200" dirty="0"/>
              <a:t>		Os </a:t>
            </a:r>
            <a:r>
              <a:rPr lang="pt-BR" sz="3200" dirty="0" err="1"/>
              <a:t>eletrodutos</a:t>
            </a:r>
            <a:r>
              <a:rPr lang="pt-BR" sz="3200" dirty="0"/>
              <a:t>, que, em função do material usado podem ser </a:t>
            </a:r>
            <a:r>
              <a:rPr lang="pt-BR" sz="3200" b="1" dirty="0"/>
              <a:t>metálicos</a:t>
            </a:r>
            <a:r>
              <a:rPr lang="pt-BR" sz="3200" dirty="0"/>
              <a:t> ou </a:t>
            </a:r>
            <a:r>
              <a:rPr lang="pt-BR" sz="3200" b="1" dirty="0"/>
              <a:t>isolantes</a:t>
            </a:r>
            <a:r>
              <a:rPr lang="pt-BR" sz="3200" dirty="0"/>
              <a:t> ou ainda </a:t>
            </a:r>
            <a:r>
              <a:rPr lang="pt-BR" sz="3200" b="1" dirty="0"/>
              <a:t>magnéticos</a:t>
            </a:r>
            <a:r>
              <a:rPr lang="pt-BR" sz="3200" dirty="0"/>
              <a:t> ou </a:t>
            </a:r>
            <a:r>
              <a:rPr lang="pt-BR" sz="3200" b="1" dirty="0"/>
              <a:t>não magnéticos</a:t>
            </a:r>
            <a:r>
              <a:rPr lang="pt-BR" sz="3200" dirty="0"/>
              <a:t>, classificam-se em:</a:t>
            </a:r>
          </a:p>
          <a:p>
            <a:pPr marL="723900" indent="354013" algn="just">
              <a:tabLst>
                <a:tab pos="627063" algn="l"/>
              </a:tabLst>
            </a:pPr>
            <a:r>
              <a:rPr lang="pt-BR" sz="3200" dirty="0"/>
              <a:t> </a:t>
            </a:r>
            <a:r>
              <a:rPr lang="pt-BR" sz="3200" b="1" dirty="0"/>
              <a:t>Rígidos;</a:t>
            </a:r>
          </a:p>
          <a:p>
            <a:pPr marL="723900" indent="354013" algn="just">
              <a:tabLst>
                <a:tab pos="627063" algn="l"/>
              </a:tabLst>
            </a:pPr>
            <a:r>
              <a:rPr lang="pt-BR" sz="3200" dirty="0"/>
              <a:t> </a:t>
            </a:r>
            <a:r>
              <a:rPr lang="pt-BR" sz="3200" b="1" dirty="0"/>
              <a:t>Curváveis;</a:t>
            </a:r>
          </a:p>
          <a:p>
            <a:pPr marL="723900" indent="354013" algn="just">
              <a:tabLst>
                <a:tab pos="627063" algn="l"/>
              </a:tabLst>
            </a:pPr>
            <a:r>
              <a:rPr lang="pt-BR" sz="3200" b="1" dirty="0"/>
              <a:t> </a:t>
            </a:r>
            <a:r>
              <a:rPr lang="pt-BR" sz="3200" dirty="0"/>
              <a:t> </a:t>
            </a:r>
            <a:r>
              <a:rPr lang="pt-BR" sz="3200" b="1" dirty="0"/>
              <a:t>Flexíveis;</a:t>
            </a:r>
            <a:r>
              <a:rPr lang="pt-BR" sz="3200" dirty="0"/>
              <a:t> </a:t>
            </a:r>
          </a:p>
          <a:p>
            <a:pPr marL="723900" indent="354013" algn="just">
              <a:tabLst>
                <a:tab pos="627063" algn="l"/>
              </a:tabLst>
            </a:pPr>
            <a:r>
              <a:rPr lang="pt-BR" sz="3200" b="1" dirty="0"/>
              <a:t>  Transversalmente elásticos</a:t>
            </a:r>
            <a:r>
              <a:rPr lang="pt-BR" sz="3200" dirty="0"/>
              <a:t>.</a:t>
            </a:r>
          </a:p>
          <a:p>
            <a:pPr marL="95250" indent="-26988" algn="just">
              <a:buNone/>
            </a:pPr>
            <a:endParaRPr lang="pt-BR" sz="3200" dirty="0"/>
          </a:p>
          <a:p>
            <a:pPr marL="0" indent="68263" algn="just"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Tipos de </a:t>
            </a:r>
            <a:r>
              <a:rPr lang="pt-BR" sz="3600" b="1" dirty="0" err="1"/>
              <a:t>Eletrodutos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lvl="0" algn="just"/>
            <a:r>
              <a:rPr lang="pt-BR" sz="2800" b="1" u="sng" dirty="0" err="1">
                <a:solidFill>
                  <a:schemeClr val="tx2">
                    <a:lumMod val="90000"/>
                  </a:schemeClr>
                </a:solidFill>
              </a:rPr>
              <a:t>Eletrodutos</a:t>
            </a:r>
            <a:r>
              <a:rPr lang="pt-BR" sz="2800" b="1" u="sng" dirty="0">
                <a:solidFill>
                  <a:schemeClr val="tx2">
                    <a:lumMod val="90000"/>
                  </a:schemeClr>
                </a:solidFill>
              </a:rPr>
              <a:t> Metálicos Rígidos:</a:t>
            </a:r>
            <a:r>
              <a:rPr lang="pt-BR" sz="28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sz="2800" dirty="0"/>
              <a:t>são geralmente de aço-carbono, com proteção interna e externa feita com materiais resistentes à corrosão, podendo, em certos casos, ser fabricados em aço especial ou em alumínio. Os </a:t>
            </a:r>
            <a:r>
              <a:rPr lang="pt-BR" sz="2800" dirty="0" err="1"/>
              <a:t>eletrodutos</a:t>
            </a:r>
            <a:r>
              <a:rPr lang="pt-BR" sz="2800" dirty="0"/>
              <a:t> metálicos rígidos são fabricados em “varas” de 3 metros.</a:t>
            </a:r>
          </a:p>
          <a:p>
            <a:pPr lvl="0" algn="just"/>
            <a:r>
              <a:rPr lang="pt-BR" sz="2800" b="1" u="sng" dirty="0" err="1">
                <a:solidFill>
                  <a:schemeClr val="tx2">
                    <a:lumMod val="90000"/>
                  </a:schemeClr>
                </a:solidFill>
              </a:rPr>
              <a:t>Eletrodutos</a:t>
            </a:r>
            <a:r>
              <a:rPr lang="pt-BR" sz="2800" b="1" u="sng" dirty="0">
                <a:solidFill>
                  <a:schemeClr val="tx2">
                    <a:lumMod val="90000"/>
                  </a:schemeClr>
                </a:solidFill>
              </a:rPr>
              <a:t> de PVC Rígidos:</a:t>
            </a:r>
            <a:r>
              <a:rPr lang="pt-BR" sz="28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sz="2800" dirty="0"/>
              <a:t>são fabricados com derivados de petróleo; são isolantes elétricos, não sofrem corrosão nem são atacados pelos ácidos. Podem possuir roscas para serem emendados com luvas, ou podem ser do tipo soldável com ponta e bolsa (extremo com diâmetro expandido).</a:t>
            </a:r>
          </a:p>
          <a:p>
            <a:pPr marL="95250" indent="-26988" algn="just">
              <a:buNone/>
            </a:pPr>
            <a:endParaRPr lang="pt-BR" sz="3200" dirty="0"/>
          </a:p>
          <a:p>
            <a:pPr marL="0" indent="68263" algn="just"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Tipos de </a:t>
            </a:r>
            <a:r>
              <a:rPr lang="pt-BR" sz="3600" b="1" dirty="0" err="1"/>
              <a:t>Eletrodutos</a:t>
            </a:r>
            <a:r>
              <a:rPr lang="pt-BR" sz="3600" b="1" dirty="0"/>
              <a:t> -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lvl="0" algn="just"/>
            <a:r>
              <a:rPr lang="pt-BR" sz="2600" b="1" u="sng" dirty="0" err="1">
                <a:solidFill>
                  <a:schemeClr val="tx2">
                    <a:lumMod val="90000"/>
                  </a:schemeClr>
                </a:solidFill>
              </a:rPr>
              <a:t>Eletrodutos</a:t>
            </a:r>
            <a:r>
              <a:rPr lang="pt-BR" sz="2600" b="1" u="sng" dirty="0">
                <a:solidFill>
                  <a:schemeClr val="tx2">
                    <a:lumMod val="90000"/>
                  </a:schemeClr>
                </a:solidFill>
              </a:rPr>
              <a:t> Metálicos Flexíveis:</a:t>
            </a:r>
            <a:r>
              <a:rPr lang="pt-BR" sz="26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sz="2600" dirty="0"/>
              <a:t>podem ser constituídos, em geral, por uma fita de aço enrolada em hélice, por vezes com uma cobertura impermeável de plástico, ou </a:t>
            </a:r>
            <a:r>
              <a:rPr lang="pt-BR" sz="2600" b="1" dirty="0"/>
              <a:t>isolantes</a:t>
            </a:r>
            <a:r>
              <a:rPr lang="pt-BR" sz="2600" dirty="0"/>
              <a:t>, de polietileno ou de PVC. Sua aplicação típica é na ligação de equipamentos que apresentem vibrações ou pequenos movimentos durante seu funcionamento.</a:t>
            </a:r>
          </a:p>
          <a:p>
            <a:pPr marL="355600" indent="-287338" algn="just"/>
            <a:r>
              <a:rPr lang="pt-BR" sz="2600" b="1" u="sng" dirty="0" err="1">
                <a:solidFill>
                  <a:schemeClr val="tx2">
                    <a:lumMod val="90000"/>
                  </a:schemeClr>
                </a:solidFill>
              </a:rPr>
              <a:t>Eletrodutos</a:t>
            </a:r>
            <a:r>
              <a:rPr lang="pt-BR" sz="2600" b="1" u="sng" dirty="0">
                <a:solidFill>
                  <a:schemeClr val="tx2">
                    <a:lumMod val="90000"/>
                  </a:schemeClr>
                </a:solidFill>
              </a:rPr>
              <a:t> de PVC Flexíveis:</a:t>
            </a:r>
            <a:r>
              <a:rPr lang="pt-BR" sz="26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sz="2600" dirty="0"/>
              <a:t>são fabricados em PVC </a:t>
            </a:r>
            <a:r>
              <a:rPr lang="pt-BR" sz="2600" dirty="0" err="1"/>
              <a:t>auto-extingüente</a:t>
            </a:r>
            <a:r>
              <a:rPr lang="pt-BR" sz="2600" dirty="0"/>
              <a:t>, devido a sua praticidade com elevada resistência diametral, são também resistentes contra amassamento. Sua principal vantagem sobre os </a:t>
            </a:r>
            <a:r>
              <a:rPr lang="pt-BR" sz="2600" dirty="0" err="1"/>
              <a:t>eletrodutos</a:t>
            </a:r>
            <a:r>
              <a:rPr lang="pt-BR" sz="2600" dirty="0"/>
              <a:t> rígidos é a facilidade de instalação e o fato de dispensarem o uso das tradicionais curvas. </a:t>
            </a:r>
          </a:p>
          <a:p>
            <a:pPr marL="95250" indent="-26988" algn="just">
              <a:buNone/>
            </a:pPr>
            <a:endParaRPr lang="pt-BR" sz="3200" dirty="0"/>
          </a:p>
          <a:p>
            <a:pPr marL="0" indent="68263" algn="just"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Funções dos </a:t>
            </a:r>
            <a:r>
              <a:rPr lang="pt-BR" sz="3600" b="1" dirty="0" err="1"/>
              <a:t>Eletrodutos</a:t>
            </a:r>
            <a:endParaRPr lang="pt-BR" sz="36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2844" y="169020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 err="1">
                <a:solidFill>
                  <a:schemeClr val="tx2">
                    <a:lumMod val="90000"/>
                  </a:schemeClr>
                </a:solidFill>
              </a:rPr>
              <a:t>Eletroduto</a:t>
            </a:r>
            <a:r>
              <a:rPr lang="pt-BR" sz="2400" dirty="0">
                <a:solidFill>
                  <a:schemeClr val="tx2">
                    <a:lumMod val="90000"/>
                  </a:schemeClr>
                </a:solidFill>
              </a:rPr>
              <a:t> Metálico Flexível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	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71934" y="4786322"/>
            <a:ext cx="4740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tx2">
                    <a:lumMod val="90000"/>
                  </a:schemeClr>
                </a:solidFill>
              </a:rPr>
              <a:t>Acessórios da linha de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</a:rPr>
              <a:t>eletroduto</a:t>
            </a:r>
            <a:endParaRPr lang="pt-BR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2050" name="Picture 2" descr="Condutos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723351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Conector reto 9"/>
          <p:cNvCxnSpPr/>
          <p:nvPr/>
        </p:nvCxnSpPr>
        <p:spPr>
          <a:xfrm rot="5400000">
            <a:off x="3108315" y="3393281"/>
            <a:ext cx="250033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Dimensionamento de </a:t>
            </a:r>
            <a:r>
              <a:rPr lang="pt-BR" sz="3600" b="1" dirty="0" err="1"/>
              <a:t>Eletrodutos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3600" dirty="0"/>
              <a:t>		As dimensões internas dos </a:t>
            </a:r>
            <a:r>
              <a:rPr lang="pt-BR" sz="3600" dirty="0" err="1"/>
              <a:t>eletrodutos</a:t>
            </a:r>
            <a:r>
              <a:rPr lang="pt-BR" sz="3600" dirty="0"/>
              <a:t> e respectivos acessórios, os comprimentos entre os pontos de puxada e o número de curvas devem ser tais que os condutores ou cabos a serem protegidos possam ser facilmente instalados e retirados após a instalação dos </a:t>
            </a:r>
            <a:r>
              <a:rPr lang="pt-BR" sz="3600" dirty="0" err="1"/>
              <a:t>eletrodutos</a:t>
            </a:r>
            <a:r>
              <a:rPr lang="pt-BR" sz="3600" dirty="0"/>
              <a:t> e acessórios.</a:t>
            </a:r>
          </a:p>
          <a:p>
            <a:pPr marL="95250" indent="-26988" algn="ctr">
              <a:buNone/>
            </a:pPr>
            <a:endParaRPr lang="pt-BR" sz="3200" dirty="0"/>
          </a:p>
          <a:p>
            <a:pPr marL="0" indent="68263" algn="just"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Dimensionamento de </a:t>
            </a:r>
            <a:r>
              <a:rPr lang="pt-BR" sz="3600" b="1" dirty="0" err="1"/>
              <a:t>Eletrodutos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r>
              <a:rPr lang="pt-BR" sz="2800" u="sng" dirty="0">
                <a:solidFill>
                  <a:schemeClr val="tx2">
                    <a:lumMod val="90000"/>
                  </a:schemeClr>
                </a:solidFill>
              </a:rPr>
              <a:t>Observações Importantes</a:t>
            </a:r>
            <a:r>
              <a:rPr lang="pt-BR" sz="2800" dirty="0">
                <a:solidFill>
                  <a:schemeClr val="tx2">
                    <a:lumMod val="90000"/>
                  </a:schemeClr>
                </a:solidFill>
              </a:rPr>
              <a:t>:</a:t>
            </a:r>
          </a:p>
          <a:p>
            <a:pPr lvl="0" algn="just">
              <a:buFont typeface="Wingdings" pitchFamily="2" charset="2"/>
              <a:buChar char="Ø"/>
            </a:pPr>
            <a:r>
              <a:rPr lang="pt-BR" sz="2200" dirty="0"/>
              <a:t>Os </a:t>
            </a:r>
            <a:r>
              <a:rPr lang="pt-BR" sz="2200" dirty="0" err="1"/>
              <a:t>eletrodutos</a:t>
            </a:r>
            <a:r>
              <a:rPr lang="pt-BR" sz="2200" dirty="0"/>
              <a:t> são caracterizados por seu tamanho nominal. </a:t>
            </a:r>
            <a:r>
              <a:rPr lang="pt-BR" sz="2200" b="1" i="1" dirty="0"/>
              <a:t>Tamanho nominal do </a:t>
            </a:r>
            <a:r>
              <a:rPr lang="pt-BR" sz="2200" b="1" i="1" dirty="0" err="1"/>
              <a:t>eletroduto</a:t>
            </a:r>
            <a:r>
              <a:rPr lang="pt-BR" sz="2200" b="1" i="1" dirty="0"/>
              <a:t> é o diâmetro externo do </a:t>
            </a:r>
            <a:r>
              <a:rPr lang="pt-BR" sz="2200" b="1" i="1" dirty="0" err="1"/>
              <a:t>eletroduto</a:t>
            </a:r>
            <a:r>
              <a:rPr lang="pt-BR" sz="2200" b="1" i="1" dirty="0"/>
              <a:t> expresso em milímetros</a:t>
            </a:r>
            <a:r>
              <a:rPr lang="pt-BR" sz="2200" dirty="0"/>
              <a:t>, padronizado por norma.</a:t>
            </a:r>
          </a:p>
          <a:p>
            <a:pPr lvl="0" algn="just">
              <a:buFont typeface="Wingdings" pitchFamily="2" charset="2"/>
              <a:buChar char="Ø"/>
            </a:pPr>
            <a:r>
              <a:rPr lang="pt-BR" sz="2200" b="1" i="1" dirty="0"/>
              <a:t>Nas linhas embutidas não devem ser utilizados </a:t>
            </a:r>
            <a:r>
              <a:rPr lang="pt-BR" sz="2200" b="1" i="1" dirty="0" err="1"/>
              <a:t>pseudo-eletrodutos</a:t>
            </a:r>
            <a:r>
              <a:rPr lang="pt-BR" sz="2200" b="1" i="1" dirty="0"/>
              <a:t> flexíveis plásticos conhecidos por “mangueiras”</a:t>
            </a:r>
            <a:r>
              <a:rPr lang="pt-BR" sz="2200" dirty="0"/>
              <a:t>, que não suportam qualquer tipo de esforço e comprometem os condutores.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200" dirty="0"/>
              <a:t> </a:t>
            </a:r>
            <a:r>
              <a:rPr lang="pt-BR" sz="2200" b="1" i="1" dirty="0"/>
              <a:t>Não deve haver trechos contínuos retilíneos de tubulação (sem interposição de caixas de passagem) superiores a 15 metros, sendo que nos trechos com curvas essa distância deve ser reduzida de 3 metros para cada curva de 90º</a:t>
            </a:r>
            <a:r>
              <a:rPr lang="pt-BR" sz="2200" dirty="0"/>
              <a:t>. Assim, por exemplo, um trecho de tubulação contendo 3 curvas não poderá ter um comprimento superior a 6 metros [15 - (3 </a:t>
            </a:r>
            <a:r>
              <a:rPr lang="pt-BR" sz="2200" dirty="0">
                <a:sym typeface="Symbol"/>
              </a:rPr>
              <a:t></a:t>
            </a:r>
            <a:r>
              <a:rPr lang="pt-BR" sz="2200" dirty="0"/>
              <a:t> 3) = 6].</a:t>
            </a:r>
          </a:p>
          <a:p>
            <a:pPr marL="95250" indent="-26988" algn="just">
              <a:buNone/>
            </a:pPr>
            <a:endParaRPr lang="pt-BR" sz="3200" dirty="0"/>
          </a:p>
          <a:p>
            <a:pPr marL="0" indent="68263" algn="just"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Tabela </a:t>
            </a:r>
            <a:r>
              <a:rPr lang="pt-BR" sz="3600" b="1"/>
              <a:t>de equivalência </a:t>
            </a:r>
            <a:r>
              <a:rPr lang="pt-BR" sz="3600" b="1" dirty="0"/>
              <a:t>de </a:t>
            </a:r>
            <a:r>
              <a:rPr lang="pt-BR" sz="3600" b="1" dirty="0" err="1"/>
              <a:t>Eletrodutos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3071834"/>
          </a:xfrm>
        </p:spPr>
        <p:txBody>
          <a:bodyPr>
            <a:noAutofit/>
          </a:bodyPr>
          <a:lstStyle/>
          <a:p>
            <a:r>
              <a:rPr lang="pt-BR" sz="2800" u="sng" dirty="0"/>
              <a:t>Observações Importantes</a:t>
            </a:r>
            <a:r>
              <a:rPr lang="pt-BR" sz="2800" dirty="0"/>
              <a:t>:</a:t>
            </a:r>
          </a:p>
          <a:p>
            <a:pPr lvl="0" algn="just"/>
            <a:r>
              <a:rPr lang="pt-BR" sz="2200" i="1" dirty="0"/>
              <a:t>Em um mesmo </a:t>
            </a:r>
            <a:r>
              <a:rPr lang="pt-BR" sz="2200" i="1" dirty="0" err="1"/>
              <a:t>eletroduto</a:t>
            </a:r>
            <a:r>
              <a:rPr lang="pt-BR" sz="2200" i="1" dirty="0"/>
              <a:t> só podem ser instalados condutores de circuitos diferentes quando eles pertencerem à mesma instalação e as seções dos respectivos condutores fase estiverem compreendidas num intervalo de 3 valores normalizados</a:t>
            </a:r>
            <a:r>
              <a:rPr lang="pt-BR" sz="2200" dirty="0"/>
              <a:t> (por exemplo, 2,5 mm</a:t>
            </a:r>
            <a:r>
              <a:rPr lang="pt-BR" sz="2200" baseline="30000" dirty="0"/>
              <a:t>2</a:t>
            </a:r>
            <a:r>
              <a:rPr lang="pt-BR" sz="2200" dirty="0"/>
              <a:t>, 4 mm</a:t>
            </a:r>
            <a:r>
              <a:rPr lang="pt-BR" sz="2200" baseline="30000" dirty="0"/>
              <a:t>2</a:t>
            </a:r>
            <a:r>
              <a:rPr lang="pt-BR" sz="2200" dirty="0"/>
              <a:t> e 6 mm</a:t>
            </a:r>
            <a:r>
              <a:rPr lang="pt-BR" sz="2200" baseline="30000" dirty="0"/>
              <a:t>2</a:t>
            </a:r>
            <a:r>
              <a:rPr lang="pt-BR" sz="2200" dirty="0"/>
              <a:t>).</a:t>
            </a:r>
          </a:p>
          <a:p>
            <a:pPr algn="just"/>
            <a:r>
              <a:rPr lang="pt-BR" sz="2200" dirty="0"/>
              <a:t> </a:t>
            </a:r>
            <a:r>
              <a:rPr lang="pt-BR" sz="2200" i="1" dirty="0"/>
              <a:t>A soma das áreas totais dos condutores contidos num </a:t>
            </a:r>
            <a:r>
              <a:rPr lang="pt-BR" sz="2200" i="1" dirty="0" err="1"/>
              <a:t>eletroduto</a:t>
            </a:r>
            <a:r>
              <a:rPr lang="pt-BR" sz="2200" i="1" dirty="0"/>
              <a:t> não pode ser superior a 40% da área útil do </a:t>
            </a:r>
            <a:r>
              <a:rPr lang="pt-BR" sz="2200" i="1" dirty="0" err="1"/>
              <a:t>eletroduto</a:t>
            </a:r>
            <a:r>
              <a:rPr lang="pt-BR" sz="2200" dirty="0"/>
              <a:t> </a:t>
            </a:r>
          </a:p>
          <a:p>
            <a:pPr marL="0" indent="68263" algn="just"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pic>
        <p:nvPicPr>
          <p:cNvPr id="3083" name="Picture 11" descr="Ocupação do Eletrodu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4391984"/>
            <a:ext cx="2032635" cy="2197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3143240" y="5192084"/>
            <a:ext cx="698500" cy="1155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162000" tIns="154800" rIns="162000" bIns="154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60%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40%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V="1">
            <a:off x="3723630" y="5957894"/>
            <a:ext cx="1092200" cy="1397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vert="horz" wrap="square" lIns="162000" tIns="154800" rIns="162000" bIns="15480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3716010" y="5284794"/>
            <a:ext cx="1054100" cy="177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vert="horz" wrap="square" lIns="162000" tIns="154800" rIns="162000" bIns="15480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Tabela </a:t>
            </a:r>
            <a:r>
              <a:rPr lang="pt-BR" sz="3600" b="1"/>
              <a:t>de equivalência </a:t>
            </a:r>
            <a:r>
              <a:rPr lang="pt-BR" sz="3600" b="1" dirty="0"/>
              <a:t>de </a:t>
            </a:r>
            <a:r>
              <a:rPr lang="pt-BR" sz="3600" b="1" dirty="0" err="1"/>
              <a:t>Eletrodutos</a:t>
            </a:r>
            <a:endParaRPr lang="pt-BR" sz="36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143108" y="1142984"/>
          <a:ext cx="5143536" cy="507210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11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err="1"/>
                        <a:t>Eletrodutos</a:t>
                      </a:r>
                      <a:r>
                        <a:rPr lang="pt-BR" sz="2000" b="1" dirty="0"/>
                        <a:t> de PVC Rígidos</a:t>
                      </a:r>
                      <a:endParaRPr lang="pt-BR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5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Tamanho Nominal</a:t>
                      </a:r>
                      <a:endParaRPr lang="pt-BR" sz="2000" b="1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/>
                        <a:t>Referência de Rosca</a:t>
                      </a:r>
                      <a:endParaRPr lang="pt-BR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5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/>
                        <a:t>(Diâmetro Externo)</a:t>
                      </a:r>
                      <a:endParaRPr lang="pt-BR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(Diâmetro Interno)</a:t>
                      </a:r>
                      <a:endParaRPr lang="pt-BR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Milímetros – mm</a:t>
                      </a:r>
                      <a:endParaRPr lang="pt-BR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Polegadas – ”</a:t>
                      </a:r>
                      <a:endParaRPr lang="pt-BR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16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½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20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¾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25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1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/>
                        <a:t>32</a:t>
                      </a:r>
                      <a:endParaRPr lang="pt-BR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1 ¼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/>
                        <a:t>40</a:t>
                      </a:r>
                      <a:endParaRPr lang="pt-BR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1 ½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/>
                        <a:t>50</a:t>
                      </a:r>
                      <a:endParaRPr lang="pt-BR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2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/>
                        <a:t>60</a:t>
                      </a:r>
                      <a:endParaRPr lang="pt-BR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2 ½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/>
                        <a:t>75</a:t>
                      </a:r>
                      <a:endParaRPr lang="pt-BR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3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/>
                        <a:t>85</a:t>
                      </a:r>
                      <a:endParaRPr lang="pt-BR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3 ½</a:t>
                      </a: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28588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/>
              <a:t>Condutos Elétricos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285860"/>
            <a:ext cx="8001056" cy="4500594"/>
          </a:xfrm>
        </p:spPr>
        <p:txBody>
          <a:bodyPr>
            <a:noAutofit/>
          </a:bodyPr>
          <a:lstStyle/>
          <a:p>
            <a:pPr marL="0" indent="531813" algn="just">
              <a:buNone/>
            </a:pPr>
            <a:r>
              <a:rPr lang="pt-BR" sz="3600" dirty="0"/>
              <a:t>Chamamos de conduto elétrico a uma canalização destinada a conter condutores elétricos. Nas instalações elétricas são utilizados vários tipos de condutos: </a:t>
            </a:r>
            <a:r>
              <a:rPr lang="pt-BR" sz="3600" dirty="0" err="1"/>
              <a:t>eletrodutos</a:t>
            </a:r>
            <a:r>
              <a:rPr lang="pt-BR" sz="3600" dirty="0"/>
              <a:t>, calhas, molduras, blocos </a:t>
            </a:r>
            <a:r>
              <a:rPr lang="pt-BR" sz="3600" dirty="0" err="1"/>
              <a:t>alveolados</a:t>
            </a:r>
            <a:r>
              <a:rPr lang="pt-BR" sz="3600" dirty="0"/>
              <a:t>, </a:t>
            </a:r>
            <a:r>
              <a:rPr lang="pt-BR" sz="3600" dirty="0" err="1"/>
              <a:t>canaletas</a:t>
            </a:r>
            <a:r>
              <a:rPr lang="pt-BR" sz="3600" dirty="0"/>
              <a:t>, bandejas, escadas para cabos, poços e galerias.</a:t>
            </a:r>
          </a:p>
          <a:p>
            <a:pPr>
              <a:buNone/>
            </a:pPr>
            <a:endParaRPr lang="pt-BR" sz="4000" dirty="0"/>
          </a:p>
          <a:p>
            <a:pPr indent="393700" algn="just">
              <a:buNone/>
            </a:pPr>
            <a:endParaRPr lang="pt-BR" sz="28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/>
              <a:t>Dimensionamento de </a:t>
            </a:r>
            <a:r>
              <a:rPr lang="pt-BR" b="1" dirty="0" err="1"/>
              <a:t>Eletrodutos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marL="0" indent="68263" algn="just">
              <a:buNone/>
            </a:pPr>
            <a:r>
              <a:rPr lang="pt-BR" sz="2800" b="1" i="1" dirty="0"/>
              <a:t>	</a:t>
            </a:r>
            <a:r>
              <a:rPr lang="pt-BR" sz="3400" b="1" i="1" dirty="0"/>
              <a:t>Dimensionar </a:t>
            </a:r>
            <a:r>
              <a:rPr lang="pt-BR" sz="3400" b="1" i="1" dirty="0" err="1"/>
              <a:t>eletrodutos</a:t>
            </a:r>
            <a:r>
              <a:rPr lang="pt-BR" sz="3400" b="1" i="1" dirty="0"/>
              <a:t> é determinar o tamanho nominal do </a:t>
            </a:r>
            <a:r>
              <a:rPr lang="pt-BR" sz="3400" b="1" i="1" dirty="0" err="1"/>
              <a:t>eletroduto</a:t>
            </a:r>
            <a:r>
              <a:rPr lang="pt-BR" sz="3400" b="1" i="1" dirty="0"/>
              <a:t> para cada trecho da instalação.</a:t>
            </a:r>
            <a:endParaRPr lang="pt-BR" sz="3400" dirty="0"/>
          </a:p>
          <a:p>
            <a:pPr marL="95250" indent="804863" algn="just">
              <a:buNone/>
            </a:pPr>
            <a:endParaRPr lang="pt-BR" sz="3400" dirty="0"/>
          </a:p>
          <a:p>
            <a:pPr marL="95250" indent="804863" algn="just">
              <a:buNone/>
            </a:pPr>
            <a:r>
              <a:rPr lang="pt-BR" sz="3400" dirty="0"/>
              <a:t>Para dimensionar os </a:t>
            </a:r>
            <a:r>
              <a:rPr lang="pt-BR" sz="3400" dirty="0" err="1"/>
              <a:t>eletrodutos</a:t>
            </a:r>
            <a:r>
              <a:rPr lang="pt-BR" sz="3400" dirty="0"/>
              <a:t> de um projeto, basta saber o número de condutores instalados dentro do </a:t>
            </a:r>
            <a:r>
              <a:rPr lang="pt-BR" sz="3400" dirty="0" err="1"/>
              <a:t>eletroduto</a:t>
            </a:r>
            <a:r>
              <a:rPr lang="pt-BR" sz="3400" dirty="0"/>
              <a:t> e qual a maior seção deles (ou qual a maior bitola dentre os condutores).</a:t>
            </a:r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b="1" dirty="0"/>
              <a:t>Dimensionamento de </a:t>
            </a:r>
            <a:r>
              <a:rPr lang="pt-BR" sz="4400" b="1" dirty="0" err="1"/>
              <a:t>Eletrodutos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marL="0" indent="68263" algn="just">
              <a:buNone/>
            </a:pPr>
            <a:r>
              <a:rPr lang="pt-BR" sz="3600" b="1" u="sng" dirty="0">
                <a:solidFill>
                  <a:schemeClr val="tx2">
                    <a:lumMod val="90000"/>
                  </a:schemeClr>
                </a:solidFill>
              </a:rPr>
              <a:t>EXEMPLO:</a:t>
            </a:r>
            <a:endParaRPr lang="pt-BR" sz="3600" dirty="0">
              <a:solidFill>
                <a:schemeClr val="tx2">
                  <a:lumMod val="90000"/>
                </a:schemeClr>
              </a:solidFill>
            </a:endParaRPr>
          </a:p>
          <a:p>
            <a:pPr marL="95250" indent="-26988" algn="just"/>
            <a:r>
              <a:rPr lang="pt-BR" sz="3600" dirty="0"/>
              <a:t> Número de condutores instalados no trecho do </a:t>
            </a:r>
            <a:r>
              <a:rPr lang="pt-BR" sz="3600" dirty="0" err="1"/>
              <a:t>eletroduto</a:t>
            </a:r>
            <a:r>
              <a:rPr lang="pt-BR" sz="3600" dirty="0"/>
              <a:t> de PVC = 6 condutores.</a:t>
            </a:r>
          </a:p>
          <a:p>
            <a:pPr algn="just"/>
            <a:r>
              <a:rPr lang="pt-BR" sz="3600" dirty="0"/>
              <a:t>Maior seção dos condutores instalados no trecho = 4 mm</a:t>
            </a:r>
            <a:r>
              <a:rPr lang="pt-BR" sz="3600" baseline="30000" dirty="0"/>
              <a:t>2</a:t>
            </a:r>
            <a:r>
              <a:rPr lang="pt-BR" sz="3600" dirty="0"/>
              <a:t>.</a:t>
            </a:r>
          </a:p>
          <a:p>
            <a:pPr algn="just">
              <a:buNone/>
            </a:pPr>
            <a:r>
              <a:rPr lang="pt-BR" sz="3600" u="sng" dirty="0">
                <a:solidFill>
                  <a:schemeClr val="tx2">
                    <a:lumMod val="90000"/>
                  </a:schemeClr>
                </a:solidFill>
              </a:rPr>
              <a:t>RESPOSTA:</a:t>
            </a:r>
            <a:r>
              <a:rPr lang="pt-BR" sz="36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sz="3600" b="1" dirty="0"/>
              <a:t>O tamanho nominal do </a:t>
            </a:r>
            <a:r>
              <a:rPr lang="pt-BR" sz="3600" b="1" dirty="0" err="1"/>
              <a:t>eletroduto</a:t>
            </a:r>
            <a:r>
              <a:rPr lang="pt-BR" sz="3600" b="1" dirty="0"/>
              <a:t> será de 20 mm.</a:t>
            </a:r>
            <a:endParaRPr lang="pt-BR" sz="32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Ocupação máxima dos </a:t>
            </a:r>
            <a:r>
              <a:rPr lang="pt-BR" sz="3600" b="1" dirty="0" err="1"/>
              <a:t>eletrodutos</a:t>
            </a:r>
            <a:r>
              <a:rPr lang="pt-BR" sz="3600" b="1" dirty="0"/>
              <a:t> de PVC por condutores de mesma seção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00166" y="1571612"/>
          <a:ext cx="6357977" cy="495209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55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522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Seção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Nominal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(mm</a:t>
                      </a:r>
                      <a:r>
                        <a:rPr lang="pt-BR" sz="1800" b="1" baseline="30000" dirty="0"/>
                        <a:t>2</a:t>
                      </a:r>
                      <a:r>
                        <a:rPr lang="pt-BR" sz="1800" b="1" dirty="0"/>
                        <a:t>)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Número de Condutores no </a:t>
                      </a:r>
                      <a:r>
                        <a:rPr lang="pt-BR" sz="1800" b="1" dirty="0" err="1"/>
                        <a:t>Eletroduto</a:t>
                      </a:r>
                      <a:endParaRPr lang="pt-BR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2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3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4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5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6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7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8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9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10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kern="0" dirty="0"/>
                        <a:t>Tamanho Nominal do </a:t>
                      </a:r>
                      <a:r>
                        <a:rPr lang="pt-BR" sz="1800" b="1" kern="0" dirty="0" err="1"/>
                        <a:t>Eletroduto</a:t>
                      </a:r>
                      <a:endParaRPr lang="pt-BR" sz="1800" b="1" kern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1,5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16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16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16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16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16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16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20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2,5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16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16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16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20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4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16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16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20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20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6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16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25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32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32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10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20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32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32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32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16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20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32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32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40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25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25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32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32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35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25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32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50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60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/>
                        <a:t>50</a:t>
                      </a:r>
                      <a:endParaRPr lang="pt-BR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32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60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60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60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70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40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60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60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75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95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40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60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60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75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85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85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120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60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85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85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—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150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60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85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85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—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—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—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185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50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85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85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—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—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—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—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240</a:t>
                      </a:r>
                      <a:endParaRPr lang="pt-BR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60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75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85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—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—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—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—</a:t>
                      </a:r>
                      <a:endParaRPr lang="pt-B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—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—</a:t>
                      </a:r>
                      <a:endParaRPr lang="pt-B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Condutos Elétricos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marL="0" indent="68263" algn="just"/>
            <a:r>
              <a:rPr lang="pt-BR" sz="28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90000"/>
                  </a:schemeClr>
                </a:solidFill>
              </a:rPr>
              <a:t>Eletroduto</a:t>
            </a:r>
            <a:endParaRPr lang="pt-BR" sz="2800" b="1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68263" algn="just">
              <a:buNone/>
            </a:pPr>
            <a:r>
              <a:rPr lang="pt-BR" sz="2200" dirty="0"/>
              <a:t>É um elemento de linha elétrica fechada, de seção circular ou não, destinado a conter condutores elétricos, permitindo tanto a enfiação quanto a retirada dos condutores por puxamento. São usados em linhas elétricas embutidas ou aparentes. </a:t>
            </a:r>
          </a:p>
          <a:p>
            <a:pPr marL="0" indent="68263" algn="just">
              <a:buNone/>
            </a:pPr>
            <a:r>
              <a:rPr lang="pt-BR" sz="2200" dirty="0"/>
              <a:t>Podem ser metálicos (aço ou alumínio) ou de material isolante (PVC, polietileno, </a:t>
            </a:r>
            <a:r>
              <a:rPr lang="pt-BR" sz="2200" dirty="0" err="1"/>
              <a:t>fibro-cimento</a:t>
            </a:r>
            <a:r>
              <a:rPr lang="pt-BR" sz="2200" dirty="0"/>
              <a:t> etc.).</a:t>
            </a:r>
          </a:p>
          <a:p>
            <a:pPr algn="just"/>
            <a:r>
              <a:rPr lang="pt-BR" sz="2800" b="1" dirty="0">
                <a:solidFill>
                  <a:schemeClr val="tx2">
                    <a:lumMod val="90000"/>
                  </a:schemeClr>
                </a:solidFill>
              </a:rPr>
              <a:t>Calha </a:t>
            </a:r>
          </a:p>
          <a:p>
            <a:pPr marL="95250" indent="-26988" algn="just">
              <a:buNone/>
            </a:pPr>
            <a:r>
              <a:rPr lang="pt-BR" sz="2200" dirty="0"/>
              <a:t> É um conduto fechado utilizado em linhas aparentes, com tampas desmontáveis em toda sua extensão, para permitir a instalação e a remoção dos condutores. </a:t>
            </a:r>
          </a:p>
          <a:p>
            <a:pPr marL="95250" indent="-26988" algn="just">
              <a:buNone/>
            </a:pPr>
            <a:r>
              <a:rPr lang="pt-BR" sz="2200" dirty="0"/>
              <a:t>Podem ser metálicas (aço ou alumínio) ou isolantes (plástico); as paredes podem ser maciças ou perfuradas e a tampa simplesmente encaixada ou fixada com auxílio de ferramenta.</a:t>
            </a:r>
          </a:p>
          <a:p>
            <a:endParaRPr lang="pt-BR" sz="2400" dirty="0"/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Condutos Elétricos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marL="0" indent="68263" algn="just"/>
            <a:r>
              <a:rPr lang="pt-BR" sz="2800" b="1" dirty="0">
                <a:solidFill>
                  <a:schemeClr val="tx2">
                    <a:lumMod val="90000"/>
                  </a:schemeClr>
                </a:solidFill>
              </a:rPr>
              <a:t> Moldura</a:t>
            </a:r>
          </a:p>
          <a:p>
            <a:pPr marL="0" indent="68263" algn="just">
              <a:buNone/>
            </a:pPr>
            <a:r>
              <a:rPr lang="pt-BR" sz="2400" dirty="0"/>
              <a:t>É um conduto utilizado em linhas aparentes, fixado ao longo de paredes, compreendendo uma base com ranhuras para colocação de condutores e uma tampa desmontável em toda sua extensão. Recebe o nome de </a:t>
            </a:r>
            <a:r>
              <a:rPr lang="pt-BR" sz="2400" b="1" dirty="0" err="1"/>
              <a:t>alizar</a:t>
            </a:r>
            <a:r>
              <a:rPr lang="pt-BR" sz="2400" dirty="0"/>
              <a:t>, quando fixada em torno de um vão de porta ou janela, e </a:t>
            </a:r>
            <a:r>
              <a:rPr lang="pt-BR" sz="2400" b="1" dirty="0"/>
              <a:t>rodapé</a:t>
            </a:r>
            <a:r>
              <a:rPr lang="pt-BR" sz="2400" dirty="0"/>
              <a:t>, quando fixada junto ao ângulo parede-piso. As molduras podem ser de madeira ou plástico (S</a:t>
            </a:r>
            <a:r>
              <a:rPr lang="pt-BR" sz="2400" i="1" dirty="0"/>
              <a:t>istema X – </a:t>
            </a:r>
            <a:r>
              <a:rPr lang="pt-BR" sz="2400" i="1" dirty="0" err="1"/>
              <a:t>Pial</a:t>
            </a:r>
            <a:r>
              <a:rPr lang="pt-BR" sz="2400" i="1" dirty="0"/>
              <a:t> </a:t>
            </a:r>
            <a:r>
              <a:rPr lang="pt-BR" sz="2400" i="1" dirty="0" err="1"/>
              <a:t>Legrand</a:t>
            </a:r>
            <a:r>
              <a:rPr lang="pt-BR" sz="2400" dirty="0"/>
              <a:t>).</a:t>
            </a:r>
          </a:p>
          <a:p>
            <a:pPr marL="0" indent="68263" algn="just"/>
            <a:r>
              <a:rPr lang="pt-BR" sz="2800" b="1" dirty="0">
                <a:solidFill>
                  <a:schemeClr val="tx2">
                    <a:lumMod val="90000"/>
                  </a:schemeClr>
                </a:solidFill>
              </a:rPr>
              <a:t> Bloco </a:t>
            </a:r>
            <a:r>
              <a:rPr lang="pt-BR" sz="2800" b="1" dirty="0" err="1">
                <a:solidFill>
                  <a:schemeClr val="tx2">
                    <a:lumMod val="90000"/>
                  </a:schemeClr>
                </a:solidFill>
              </a:rPr>
              <a:t>Alveolado</a:t>
            </a:r>
            <a:endParaRPr lang="pt-BR" sz="2400" b="1" dirty="0">
              <a:solidFill>
                <a:schemeClr val="tx2">
                  <a:lumMod val="90000"/>
                </a:schemeClr>
              </a:solidFill>
            </a:endParaRPr>
          </a:p>
          <a:p>
            <a:pPr marL="95250" indent="-26988" algn="just">
              <a:buNone/>
            </a:pPr>
            <a:r>
              <a:rPr lang="pt-BR" sz="2400" dirty="0"/>
              <a:t>É um bloco de construção, com um ou mais furos que, por justaposição com outros blocos, forma um ou mais condutos fechados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3042" y="785794"/>
            <a:ext cx="2500330" cy="642942"/>
          </a:xfrm>
        </p:spPr>
        <p:txBody>
          <a:bodyPr>
            <a:noAutofit/>
          </a:bodyPr>
          <a:lstStyle/>
          <a:p>
            <a:r>
              <a:rPr lang="pt-BR" sz="2800" b="1" dirty="0" err="1">
                <a:solidFill>
                  <a:schemeClr val="tx2">
                    <a:lumMod val="90000"/>
                  </a:schemeClr>
                </a:solidFill>
              </a:rPr>
              <a:t>Eletroduto</a:t>
            </a:r>
            <a:endParaRPr lang="pt-BR" sz="2800" b="1" dirty="0">
              <a:solidFill>
                <a:schemeClr val="tx2">
                  <a:lumMod val="90000"/>
                </a:schemeClr>
              </a:solidFill>
            </a:endParaRPr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643570" y="785794"/>
            <a:ext cx="250033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pt-BR" sz="2800" b="1" i="0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Calha</a:t>
            </a:r>
          </a:p>
          <a:p>
            <a:pPr marL="411163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3249" name="Picture 1" descr="Condutos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577966" cy="15716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3250" name="Picture 2" descr="Condutos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357694"/>
            <a:ext cx="7644634" cy="1143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Espaço Reservado para Conteúdo 2"/>
          <p:cNvSpPr txBox="1">
            <a:spLocks/>
          </p:cNvSpPr>
          <p:nvPr/>
        </p:nvSpPr>
        <p:spPr bwMode="auto">
          <a:xfrm>
            <a:off x="1643042" y="3571876"/>
            <a:ext cx="250033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Moldura</a:t>
            </a:r>
          </a:p>
          <a:p>
            <a:pPr marL="411163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4786314" y="3571876"/>
            <a:ext cx="335758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Bloco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Alveolado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163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Condutos Elétricos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marL="0" indent="68263" algn="just"/>
            <a:r>
              <a:rPr lang="pt-BR" sz="2200" b="1" dirty="0">
                <a:solidFill>
                  <a:schemeClr val="tx2">
                    <a:lumMod val="90000"/>
                  </a:schemeClr>
                </a:solidFill>
              </a:rPr>
              <a:t>  </a:t>
            </a:r>
            <a:r>
              <a:rPr lang="pt-BR" sz="2200" b="1" dirty="0" err="1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pt-BR" sz="2800" b="1" dirty="0" err="1">
                <a:solidFill>
                  <a:schemeClr val="tx2">
                    <a:lumMod val="90000"/>
                  </a:schemeClr>
                </a:solidFill>
              </a:rPr>
              <a:t>analeta</a:t>
            </a:r>
            <a:endParaRPr lang="pt-BR" sz="2200" b="1" dirty="0">
              <a:solidFill>
                <a:schemeClr val="tx2">
                  <a:lumMod val="90000"/>
                </a:schemeClr>
              </a:solidFill>
            </a:endParaRPr>
          </a:p>
          <a:p>
            <a:pPr marL="95250" indent="-26988" algn="just">
              <a:buNone/>
            </a:pPr>
            <a:r>
              <a:rPr lang="pt-BR" sz="2400" dirty="0"/>
              <a:t> É um conduto com tampas ao nível do solo, removíveis e instaladas em toda sua extensão. As tampas podem ser maciças e/ou ventiladas e os cabos podem ser instalados diretamente ou em </a:t>
            </a:r>
            <a:r>
              <a:rPr lang="pt-BR" sz="2400" dirty="0" err="1"/>
              <a:t>eletrodutos</a:t>
            </a:r>
            <a:r>
              <a:rPr lang="pt-BR" sz="2400" dirty="0"/>
              <a:t>.</a:t>
            </a:r>
          </a:p>
          <a:p>
            <a:pPr algn="just"/>
            <a:r>
              <a:rPr lang="pt-BR" sz="2800" b="1" dirty="0">
                <a:solidFill>
                  <a:schemeClr val="tx2">
                    <a:lumMod val="90000"/>
                  </a:schemeClr>
                </a:solidFill>
              </a:rPr>
              <a:t> Bandeja</a:t>
            </a:r>
          </a:p>
          <a:p>
            <a:pPr marL="95250" indent="-26988" algn="just">
              <a:buNone/>
            </a:pPr>
            <a:r>
              <a:rPr lang="pt-BR" sz="2200" dirty="0"/>
              <a:t> </a:t>
            </a:r>
            <a:r>
              <a:rPr lang="pt-BR" sz="2400" dirty="0"/>
              <a:t>É um suporte de cabos constituído por uma base contínua com rebordos e sem cobertura, podendo ser ou não perfurada; é considerada perfurada se a superfície retirada da base for superior a 30%. As bandejas são geralmente metálicas (aço ou alumínio).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Condutos Elétricos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marL="0" indent="68263" algn="just"/>
            <a:r>
              <a:rPr lang="pt-BR" sz="2200" b="1" dirty="0">
                <a:solidFill>
                  <a:schemeClr val="tx2">
                    <a:lumMod val="90000"/>
                  </a:schemeClr>
                </a:solidFill>
              </a:rPr>
              <a:t>  </a:t>
            </a:r>
            <a:r>
              <a:rPr lang="pt-BR" sz="2800" b="1" dirty="0">
                <a:solidFill>
                  <a:schemeClr val="tx2">
                    <a:lumMod val="90000"/>
                  </a:schemeClr>
                </a:solidFill>
              </a:rPr>
              <a:t>Escada para Cabos</a:t>
            </a:r>
            <a:endParaRPr lang="pt-BR" sz="2200" b="1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68263" algn="just">
              <a:buNone/>
            </a:pPr>
            <a:r>
              <a:rPr lang="pt-BR" sz="2400" dirty="0"/>
              <a:t>É um suporte constituído por uma base descontínua, formada por travessas ligadas a duas </a:t>
            </a:r>
            <a:r>
              <a:rPr lang="pt-BR" sz="2400" dirty="0" err="1"/>
              <a:t>longarinas</a:t>
            </a:r>
            <a:r>
              <a:rPr lang="pt-BR" sz="2400" dirty="0"/>
              <a:t> longitudinais, sem cobertura. As travessas devem ocupar menos de 10% da área total da base. Assim como as bandejas, as escadas são geralmente metálicas.</a:t>
            </a:r>
          </a:p>
          <a:p>
            <a:pPr marL="0" indent="68263" algn="just">
              <a:buNone/>
            </a:pPr>
            <a:r>
              <a:rPr lang="pt-BR" sz="2400" b="1" dirty="0">
                <a:solidFill>
                  <a:schemeClr val="tx2">
                    <a:lumMod val="90000"/>
                  </a:schemeClr>
                </a:solidFill>
              </a:rPr>
              <a:t> Poço</a:t>
            </a:r>
          </a:p>
          <a:p>
            <a:pPr marL="0" indent="68263" algn="just">
              <a:buNone/>
            </a:pPr>
            <a:r>
              <a:rPr lang="pt-BR" sz="2400" dirty="0"/>
              <a:t>É um conduto vertical formado na estrutura do prédio. Nos poços, via de regra, os condutores são fixados diretamente às paredes ou a bandejas ou escadas verticais ou são instalados em </a:t>
            </a:r>
            <a:r>
              <a:rPr lang="pt-BR" sz="2400" dirty="0" err="1"/>
              <a:t>eletrodutos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3042" y="500042"/>
            <a:ext cx="2500330" cy="642942"/>
          </a:xfrm>
        </p:spPr>
        <p:txBody>
          <a:bodyPr>
            <a:noAutofit/>
          </a:bodyPr>
          <a:lstStyle/>
          <a:p>
            <a:r>
              <a:rPr lang="pt-BR" sz="2800" dirty="0" err="1">
                <a:solidFill>
                  <a:schemeClr val="tx2">
                    <a:lumMod val="90000"/>
                  </a:schemeClr>
                </a:solidFill>
              </a:rPr>
              <a:t>Canaleta</a:t>
            </a:r>
            <a:endParaRPr lang="pt-BR" sz="2800" dirty="0">
              <a:solidFill>
                <a:schemeClr val="tx2">
                  <a:lumMod val="90000"/>
                </a:schemeClr>
              </a:solidFill>
            </a:endParaRPr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715008" y="571480"/>
            <a:ext cx="250033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pt-BR" sz="2800" b="0" i="0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Bandeja</a:t>
            </a:r>
          </a:p>
          <a:p>
            <a:pPr marL="411163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 bwMode="auto">
          <a:xfrm>
            <a:off x="1285852" y="3286124"/>
            <a:ext cx="314327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11163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Escada para cabos</a:t>
            </a:r>
          </a:p>
          <a:p>
            <a:pPr marL="411163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4786314" y="3286124"/>
            <a:ext cx="335758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11163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Prateleira</a:t>
            </a:r>
            <a:r>
              <a:rPr kumimoji="0" lang="pt-BR" sz="28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kumimoji="0" lang="pt-BR" sz="2800" b="0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ganch</a:t>
            </a:r>
            <a:r>
              <a:rPr lang="pt-BR" sz="2800" dirty="0">
                <a:solidFill>
                  <a:schemeClr val="tx2">
                    <a:lumMod val="90000"/>
                  </a:schemeClr>
                </a:solidFill>
                <a:latin typeface="+mn-lt"/>
              </a:rPr>
              <a:t>o para cabos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4754" name="Picture 2" descr="Condutos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142984"/>
            <a:ext cx="7291113" cy="1857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4755" name="Picture 3" descr="Condutos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357694"/>
            <a:ext cx="7323751" cy="1857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71472" y="571480"/>
            <a:ext cx="79296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11163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pt-BR" sz="3200" b="1" i="0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Outros</a:t>
            </a:r>
            <a:r>
              <a:rPr kumimoji="0" lang="pt-BR" sz="3200" b="1" i="0" strike="noStrike" kern="1200" cap="none" spc="0" normalizeH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termos utilizados por profissionais da área e pelos catálogos de fabricante</a:t>
            </a:r>
            <a:endParaRPr kumimoji="0" lang="pt-BR" sz="3200" b="1" i="0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163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28802"/>
            <a:ext cx="2928958" cy="19470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357694"/>
            <a:ext cx="3683026" cy="20002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928802"/>
            <a:ext cx="3364547" cy="20002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901</TotalTime>
  <Words>1166</Words>
  <Application>Microsoft Office PowerPoint</Application>
  <PresentationFormat>Apresentação na tela (4:3)</PresentationFormat>
  <Paragraphs>310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Metrô</vt:lpstr>
      <vt:lpstr>Sistemas Elétricos</vt:lpstr>
      <vt:lpstr>Condutos Elétricos</vt:lpstr>
      <vt:lpstr>Condutos Elétricos</vt:lpstr>
      <vt:lpstr>Condutos Elétricos</vt:lpstr>
      <vt:lpstr>Apresentação do PowerPoint</vt:lpstr>
      <vt:lpstr>Condutos Elétricos</vt:lpstr>
      <vt:lpstr>Condutos Elétricos</vt:lpstr>
      <vt:lpstr>Apresentação do PowerPoint</vt:lpstr>
      <vt:lpstr>Apresentação do PowerPoint</vt:lpstr>
      <vt:lpstr>Eletrodutos</vt:lpstr>
      <vt:lpstr>Funções dos Eletrodutos</vt:lpstr>
      <vt:lpstr>Classificação dos Eletrodutos</vt:lpstr>
      <vt:lpstr>Tipos de Eletrodutos</vt:lpstr>
      <vt:lpstr>Tipos de Eletrodutos - Continuação</vt:lpstr>
      <vt:lpstr>Funções dos Eletrodutos</vt:lpstr>
      <vt:lpstr>Dimensionamento de Eletrodutos</vt:lpstr>
      <vt:lpstr>Dimensionamento de Eletrodutos</vt:lpstr>
      <vt:lpstr>Tabela de equivalência de Eletrodutos</vt:lpstr>
      <vt:lpstr>Tabela de equivalência de Eletrodutos</vt:lpstr>
      <vt:lpstr>Dimensionamento de Eletrodutos</vt:lpstr>
      <vt:lpstr>Dimensionamento de Eletrodutos</vt:lpstr>
      <vt:lpstr>Ocupação máxima dos eletrodutos de PVC por condutores de mesma seção</vt:lpstr>
    </vt:vector>
  </TitlesOfParts>
  <Company>Residência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Elétricos</dc:title>
  <dc:creator>José Álvaro de Paiva</dc:creator>
  <cp:lastModifiedBy>JOSÉ ÁLVARO PAIVA</cp:lastModifiedBy>
  <cp:revision>171</cp:revision>
  <dcterms:created xsi:type="dcterms:W3CDTF">2009-03-27T10:28:32Z</dcterms:created>
  <dcterms:modified xsi:type="dcterms:W3CDTF">2016-12-07T21:32:32Z</dcterms:modified>
</cp:coreProperties>
</file>