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334" r:id="rId3"/>
    <p:sldId id="356" r:id="rId4"/>
    <p:sldId id="357" r:id="rId5"/>
    <p:sldId id="358" r:id="rId6"/>
    <p:sldId id="359" r:id="rId7"/>
    <p:sldId id="335" r:id="rId8"/>
    <p:sldId id="360" r:id="rId9"/>
    <p:sldId id="361" r:id="rId10"/>
    <p:sldId id="362" r:id="rId11"/>
    <p:sldId id="365" r:id="rId12"/>
    <p:sldId id="367" r:id="rId13"/>
    <p:sldId id="368" r:id="rId14"/>
  </p:sldIdLst>
  <p:sldSz cx="9144000" cy="6858000" type="screen4x3"/>
  <p:notesSz cx="6645275" cy="97774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64118" y="0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DBB26FA-759E-4FED-8530-7A86EA4BD169}" type="datetimeFigureOut">
              <a:rPr lang="pt-BR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733425"/>
            <a:ext cx="48895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4528" y="4644271"/>
            <a:ext cx="5316220" cy="4399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286845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64118" y="9286845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98FFE25-435A-4487-9EC2-C6AE6C8453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744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tângulo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5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49BCB2-2387-406A-8024-9E416122F258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16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7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13FE0B-3215-4F9C-B35A-D580FAF238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F8303-3237-4B14-A5B0-35AAB679DD37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80CC6-B2A8-47FB-810D-B6325F6D86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D4E66-CDA5-4798-931A-4976EBB6835B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97032-1993-45F5-9151-EF10494511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11CF0-8DD2-443D-9F08-95D9A32FC2C0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3011B-C0FC-4C31-BB6A-054B327D5C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orma livre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orma livre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tângulo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etângulo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tângulo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tângulo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tângulo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2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781A3B-69C5-4DE5-8187-1805AFD95DA9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2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4D3B8C-0162-45A8-B32B-8A2F410D4A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44A90D-7F3D-4AC8-A6D0-9728A8460C32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1ED9AD2-BBED-45AD-9FCF-BFD775607E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tângulo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tângulo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tângulo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563126-C3A7-4755-AA9C-68416A296218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1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50F3B7-2A3D-406C-BFE9-A35BA10576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B62F7-D7E3-4BE1-A217-361E65974400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90CE5-93FB-4448-A9CC-325D4F0CB3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E279F4-A026-4392-837D-EF70C6951440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4DB439-557E-4AD3-BAF1-39425050EE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D6885-6740-4320-A3BE-0CCE24EA0C05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3D7DA-E19C-4A43-91D7-0656B83F16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o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Conector reto 7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Conector reto 11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Conector reto 15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9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4B3808-8258-4361-B00E-A33C92D9DF79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20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1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1EBB231-465D-465F-958E-7FC6CEAB88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36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9AB6A09B-C259-482A-B731-A940D5C2494E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5BEFA688-E221-4B58-96A4-279545EFFE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796" r:id="rId2"/>
    <p:sldLayoutId id="2147483802" r:id="rId3"/>
    <p:sldLayoutId id="2147483803" r:id="rId4"/>
    <p:sldLayoutId id="2147483804" r:id="rId5"/>
    <p:sldLayoutId id="2147483797" r:id="rId6"/>
    <p:sldLayoutId id="2147483805" r:id="rId7"/>
    <p:sldLayoutId id="2147483798" r:id="rId8"/>
    <p:sldLayoutId id="2147483806" r:id="rId9"/>
    <p:sldLayoutId id="2147483799" r:id="rId10"/>
    <p:sldLayoutId id="214748380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FFFFA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E7BC29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E7BC29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14442" y="2428868"/>
            <a:ext cx="7772400" cy="714380"/>
          </a:xfrm>
        </p:spPr>
        <p:txBody>
          <a:bodyPr/>
          <a:lstStyle/>
          <a:p>
            <a:pPr marL="1255713" indent="-1255713" algn="ctr" eaLnBrk="1" fontAlgn="auto" hangingPunct="1">
              <a:spcAft>
                <a:spcPts val="0"/>
              </a:spcAft>
              <a:defRPr/>
            </a:pPr>
            <a:r>
              <a:rPr lang="pt-BR" cap="none" dirty="0">
                <a:solidFill>
                  <a:schemeClr val="tx2">
                    <a:satMod val="200000"/>
                  </a:schemeClr>
                </a:solidFill>
              </a:rPr>
              <a:t>Sistemas Elétricos</a:t>
            </a:r>
            <a:endParaRPr lang="pt-BR" sz="2800" cap="none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1472" y="3143248"/>
            <a:ext cx="8215370" cy="3500462"/>
          </a:xfrm>
        </p:spPr>
        <p:txBody>
          <a:bodyPr>
            <a:normAutofit fontScale="92500" lnSpcReduction="10000"/>
          </a:bodyPr>
          <a:lstStyle/>
          <a:p>
            <a:pPr algn="ctr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pt-BR" sz="3000" b="1" dirty="0"/>
              <a:t>Aterramento Elétrico</a:t>
            </a:r>
          </a:p>
          <a:p>
            <a:pPr algn="ctr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endParaRPr lang="pt-BR" sz="3000" b="1" dirty="0"/>
          </a:p>
          <a:p>
            <a:pPr marL="804863" indent="-177800">
              <a:buFont typeface="Wingdings" pitchFamily="2" charset="2"/>
              <a:buChar char="§"/>
            </a:pPr>
            <a:r>
              <a:rPr lang="pt-BR" sz="2800" dirty="0"/>
              <a:t> Tipos de Aterramento;</a:t>
            </a:r>
          </a:p>
          <a:p>
            <a:pPr marL="804863" indent="-177800">
              <a:buFont typeface="Wingdings" pitchFamily="2" charset="2"/>
              <a:buChar char="§"/>
            </a:pPr>
            <a:r>
              <a:rPr lang="pt-BR" sz="2800" dirty="0"/>
              <a:t> Classificação dos sistemas de aterramento;</a:t>
            </a:r>
          </a:p>
          <a:p>
            <a:pPr marL="804863" indent="-177800">
              <a:buFont typeface="Wingdings" pitchFamily="2" charset="2"/>
              <a:buChar char="§"/>
            </a:pPr>
            <a:r>
              <a:rPr lang="pt-BR" sz="2800" dirty="0"/>
              <a:t> Tipos de sistemas de aterramento;</a:t>
            </a:r>
          </a:p>
          <a:p>
            <a:pPr marL="804863" indent="-177800">
              <a:buFont typeface="Wingdings" pitchFamily="2" charset="2"/>
              <a:buChar char="§"/>
            </a:pPr>
            <a:r>
              <a:rPr lang="pt-BR" sz="2800" dirty="0"/>
              <a:t> Aterramento de tomadas;</a:t>
            </a:r>
          </a:p>
          <a:p>
            <a:pPr marL="804863" indent="-177800">
              <a:buFont typeface="Wingdings" pitchFamily="2" charset="2"/>
              <a:buChar char="§"/>
            </a:pPr>
            <a:r>
              <a:rPr lang="pt-BR" sz="2800" dirty="0"/>
              <a:t> Classe de isolação dos equipamentos elétricos.</a:t>
            </a:r>
          </a:p>
          <a:p>
            <a:pPr marL="1255713" indent="-355600" algn="just" eaLnBrk="1" fontAlgn="auto" hangingPunct="1">
              <a:spcAft>
                <a:spcPts val="0"/>
              </a:spcAft>
              <a:defRPr/>
            </a:pPr>
            <a:endParaRPr lang="pt-BR" sz="28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2400" b="1"/>
              <a:t>Aula 08</a:t>
            </a:r>
            <a:endParaRPr lang="pt-BR" sz="2800" b="1" dirty="0"/>
          </a:p>
        </p:txBody>
      </p:sp>
      <p:pic>
        <p:nvPicPr>
          <p:cNvPr id="8196" name="Imagem 4" descr="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7166"/>
            <a:ext cx="6165310" cy="200024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3FE0B-3215-4F9C-B35A-D580FAF23822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1142984"/>
            <a:ext cx="8358246" cy="642942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solidFill>
                  <a:schemeClr val="tx2">
                    <a:lumMod val="90000"/>
                  </a:schemeClr>
                </a:solidFill>
              </a:rPr>
              <a:t>Sistema TT (Clássico)</a:t>
            </a:r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Classificação dos Sistemas de Aterramento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14488"/>
            <a:ext cx="7080100" cy="486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01028" cy="1214446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Seção mínima dos condutores de proteção em relação à Seção dos condutores Fases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000232" y="2571744"/>
          <a:ext cx="5857915" cy="341108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6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5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01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kern="0" dirty="0"/>
                        <a:t>Seção dos condutores</a:t>
                      </a:r>
                      <a:endParaRPr lang="pt-BR" sz="2400" b="1" kern="0" dirty="0">
                        <a:latin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dirty="0"/>
                        <a:t>fases  (S)</a:t>
                      </a:r>
                      <a:endParaRPr lang="pt-BR" sz="2400" b="1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dirty="0"/>
                        <a:t>(mm</a:t>
                      </a:r>
                      <a:r>
                        <a:rPr lang="pt-BR" sz="2400" b="1" baseline="30000" dirty="0"/>
                        <a:t>2</a:t>
                      </a:r>
                      <a:r>
                        <a:rPr lang="pt-BR" sz="2400" b="1" dirty="0"/>
                        <a:t>)</a:t>
                      </a:r>
                      <a:endParaRPr lang="pt-BR" sz="2400" b="1" dirty="0">
                        <a:latin typeface="Times New Roman"/>
                        <a:ea typeface="Times New Roman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dirty="0"/>
                        <a:t>Seção mínima dos condutores</a:t>
                      </a:r>
                      <a:endParaRPr lang="pt-BR" sz="2400" b="1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dirty="0"/>
                        <a:t>de proteção  (S’)</a:t>
                      </a:r>
                      <a:endParaRPr lang="pt-BR" sz="2400" b="1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dirty="0"/>
                        <a:t>(mm</a:t>
                      </a:r>
                      <a:r>
                        <a:rPr lang="pt-BR" sz="2400" b="1" baseline="30000" dirty="0"/>
                        <a:t>2</a:t>
                      </a:r>
                      <a:r>
                        <a:rPr lang="pt-BR" sz="2400" b="1" dirty="0"/>
                        <a:t>)</a:t>
                      </a:r>
                      <a:endParaRPr lang="pt-BR" sz="2400" b="1" dirty="0">
                        <a:latin typeface="Times New Roman"/>
                        <a:ea typeface="Times New Roman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/>
                        <a:t>S </a:t>
                      </a:r>
                      <a:r>
                        <a:rPr lang="pt-BR" sz="2400">
                          <a:sym typeface="Symbol"/>
                        </a:rPr>
                        <a:t></a:t>
                      </a:r>
                      <a:r>
                        <a:rPr lang="pt-BR" sz="2400"/>
                        <a:t> 16</a:t>
                      </a:r>
                      <a:endParaRPr lang="pt-BR" sz="2400">
                        <a:latin typeface="Times New Roman"/>
                        <a:ea typeface="Times New Roman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/>
                        <a:t>S’ = S</a:t>
                      </a:r>
                      <a:endParaRPr lang="pt-BR" sz="2400" dirty="0">
                        <a:latin typeface="Times New Roman"/>
                        <a:ea typeface="Times New Roman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/>
                        <a:t>16 </a:t>
                      </a:r>
                      <a:r>
                        <a:rPr lang="pt-BR" sz="2400">
                          <a:sym typeface="Symbol"/>
                        </a:rPr>
                        <a:t></a:t>
                      </a:r>
                      <a:r>
                        <a:rPr lang="pt-BR" sz="2400"/>
                        <a:t> S </a:t>
                      </a:r>
                      <a:r>
                        <a:rPr lang="pt-BR" sz="2400">
                          <a:sym typeface="Symbol"/>
                        </a:rPr>
                        <a:t></a:t>
                      </a:r>
                      <a:r>
                        <a:rPr lang="pt-BR" sz="2400"/>
                        <a:t> 35</a:t>
                      </a:r>
                      <a:endParaRPr lang="pt-BR" sz="2400">
                        <a:latin typeface="Times New Roman"/>
                        <a:ea typeface="Times New Roman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/>
                        <a:t>S’ = 16</a:t>
                      </a:r>
                      <a:endParaRPr lang="pt-BR" sz="2400" dirty="0">
                        <a:latin typeface="Times New Roman"/>
                        <a:ea typeface="Times New Roman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/>
                        <a:t>S </a:t>
                      </a:r>
                      <a:r>
                        <a:rPr lang="pt-BR" sz="2400">
                          <a:sym typeface="Symbol"/>
                        </a:rPr>
                        <a:t></a:t>
                      </a:r>
                      <a:r>
                        <a:rPr lang="pt-BR" sz="2400"/>
                        <a:t> 35</a:t>
                      </a:r>
                      <a:endParaRPr lang="pt-BR" sz="2400">
                        <a:latin typeface="Times New Roman"/>
                        <a:ea typeface="Times New Roman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/>
                        <a:t>S’ </a:t>
                      </a:r>
                      <a:r>
                        <a:rPr lang="pt-BR" sz="2400" dirty="0">
                          <a:sym typeface="Symbol"/>
                        </a:rPr>
                        <a:t></a:t>
                      </a:r>
                      <a:r>
                        <a:rPr lang="pt-BR" sz="2400" dirty="0"/>
                        <a:t> S/2</a:t>
                      </a:r>
                      <a:endParaRPr lang="pt-BR" sz="2400" dirty="0">
                        <a:latin typeface="Times New Roman"/>
                        <a:ea typeface="Times New Roman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01028" cy="1214446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Classe de Isolação dos Equipamentos Elétricos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285852" y="1857364"/>
          <a:ext cx="7000923" cy="473303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71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Classe de Isolação</a:t>
                      </a:r>
                      <a:endParaRPr lang="pt-BR" sz="18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Características do Equipamento</a:t>
                      </a:r>
                      <a:endParaRPr lang="pt-BR" sz="1800" b="1" dirty="0">
                        <a:latin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kern="0"/>
                        <a:t>Exemplos</a:t>
                      </a:r>
                      <a:endParaRPr lang="pt-BR" sz="1800" b="1" kern="0">
                        <a:latin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0</a:t>
                      </a:r>
                      <a:endParaRPr lang="pt-BR" sz="18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/>
                        <a:t>Só possui a isolação básica, carcaça plástica.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/>
                        <a:t>Liquidificador, Ventilador,...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0, I</a:t>
                      </a:r>
                      <a:endParaRPr lang="pt-BR" sz="18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/>
                        <a:t>Tomada com dois pinos (F+N) e o condutor de proteção fixado na carcaça do equipamento.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  <a:tab pos="449580" algn="l"/>
                        </a:tabLst>
                      </a:pPr>
                      <a:r>
                        <a:rPr lang="pt-BR" sz="1800"/>
                        <a:t>Freezer, Geladeira, Máquina de Lavar Roupa,...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1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/>
                        <a:t>I</a:t>
                      </a:r>
                      <a:endParaRPr lang="pt-BR" sz="18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80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/>
                        <a:t>Tomada com três pinos (F+N+T).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/>
                        <a:t>Ar Condicionado, Computador,...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61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/>
                        <a:t>II</a:t>
                      </a:r>
                      <a:endParaRPr lang="pt-BR" sz="18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  <a:tab pos="449580" algn="l"/>
                        </a:tabLst>
                      </a:pPr>
                      <a:r>
                        <a:rPr lang="pt-BR" sz="1800" dirty="0"/>
                        <a:t>Além da isolação básica (carcaça plástica) existe uma isolação complementar (blindagem).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/>
                        <a:t>Chuveiro Elétrico, Furadeira,...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61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/>
                        <a:t>III</a:t>
                      </a:r>
                      <a:endParaRPr lang="pt-BR" sz="18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/>
                        <a:t>Equipamentos que trabalham com Extra Baixa Tensão de Segurança (EBTS – 12 V, no máximo).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/>
                        <a:t>Lâmpadas sub-aquáticas, Banheiras,...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2357430"/>
            <a:ext cx="3071834" cy="1785950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/>
              <a:t>Padrão de Entrada adotado pela COSERN (Alimentação por rede pública BT)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214290"/>
            <a:ext cx="4500594" cy="64046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28588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/>
              <a:t>Aterramento Elétrico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71546"/>
            <a:ext cx="8001056" cy="550072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400" dirty="0"/>
              <a:t>		Aterramento é a ligação intencional de um condutor à terra. Em uma instalação elétrica o aterramento pode ser de dois tipos:</a:t>
            </a:r>
          </a:p>
          <a:p>
            <a:pPr lvl="0" algn="just"/>
            <a:r>
              <a:rPr lang="pt-BR" sz="2400" b="1" u="sng" dirty="0">
                <a:solidFill>
                  <a:srgbClr val="FFFF00"/>
                </a:solidFill>
              </a:rPr>
              <a:t>Aterramento Funcional:</a:t>
            </a:r>
            <a:r>
              <a:rPr lang="pt-BR" sz="2400" dirty="0">
                <a:solidFill>
                  <a:srgbClr val="FFFF00"/>
                </a:solidFill>
              </a:rPr>
              <a:t> </a:t>
            </a:r>
            <a:r>
              <a:rPr lang="pt-BR" sz="2400" dirty="0"/>
              <a:t>consiste na ligação à terra de um dos condutores do sistema (o neutro), com o objetivo de garantir o funcionamento correto, seguro e confiável da instalação.</a:t>
            </a:r>
          </a:p>
          <a:p>
            <a:pPr algn="just"/>
            <a:r>
              <a:rPr lang="pt-BR" sz="2400" dirty="0"/>
              <a:t> </a:t>
            </a:r>
            <a:r>
              <a:rPr lang="pt-BR" sz="2400" b="1" u="sng" dirty="0">
                <a:solidFill>
                  <a:srgbClr val="FFFF00"/>
                </a:solidFill>
              </a:rPr>
              <a:t>Aterramento de Proteção:</a:t>
            </a:r>
            <a:r>
              <a:rPr lang="pt-BR" sz="2400" dirty="0">
                <a:solidFill>
                  <a:srgbClr val="FFFF00"/>
                </a:solidFill>
              </a:rPr>
              <a:t> </a:t>
            </a:r>
            <a:r>
              <a:rPr lang="pt-BR" sz="2400" dirty="0"/>
              <a:t>consiste na ligação à terra das massas e dos elementos condutores estranhos à instalação (carcaças dos motores e transformadores, quadros metálicos etc.), com o único objetivo de proporcionar proteção contra choque elétrico por contatos indiretos.</a:t>
            </a:r>
          </a:p>
          <a:p>
            <a:pPr algn="just"/>
            <a:r>
              <a:rPr lang="pt-BR" sz="2400" dirty="0"/>
              <a:t> Algumas vezes são realizados aterramentos “conjuntos”, funcionais e de proteção.</a:t>
            </a:r>
          </a:p>
          <a:p>
            <a:pPr>
              <a:buNone/>
            </a:pPr>
            <a:endParaRPr lang="pt-BR" sz="4000" dirty="0"/>
          </a:p>
          <a:p>
            <a:pPr indent="393700" algn="just">
              <a:buNone/>
            </a:pPr>
            <a:endParaRPr lang="pt-BR" sz="2800" dirty="0"/>
          </a:p>
          <a:p>
            <a:pPr indent="393700"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28588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/>
              <a:t>Aterramento Elétrico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71546"/>
            <a:ext cx="8001056" cy="55007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 dirty="0"/>
              <a:t>		Com o aterramento objetiva-se:</a:t>
            </a:r>
          </a:p>
          <a:p>
            <a:pPr algn="just"/>
            <a:r>
              <a:rPr lang="pt-BR" sz="2400" dirty="0"/>
              <a:t> assegurar sem perigo o escoamento das correntes de falta e fuga para terra, satisfazendo as necessidades de segurança das pessoas e funcionais das instalações.</a:t>
            </a:r>
          </a:p>
          <a:p>
            <a:pPr marL="95250" indent="-26988" algn="just">
              <a:buNone/>
            </a:pPr>
            <a:r>
              <a:rPr lang="pt-BR" sz="2400" dirty="0"/>
              <a:t>		 Em princípio, todos os circuitos de distribuição e terminais devem possuir um condutor de proteção que convém fique no mesmo </a:t>
            </a:r>
            <a:r>
              <a:rPr lang="pt-BR" sz="2400" dirty="0" err="1"/>
              <a:t>eletroduto</a:t>
            </a:r>
            <a:r>
              <a:rPr lang="pt-BR" sz="2400" dirty="0"/>
              <a:t> dos condutores vivos do circuito.</a:t>
            </a:r>
          </a:p>
          <a:p>
            <a:r>
              <a:rPr lang="pt-BR" sz="2400" dirty="0"/>
              <a:t>O aterramento é executado com o emprego de :</a:t>
            </a:r>
          </a:p>
          <a:p>
            <a:pPr marL="1077913" indent="-176213"/>
            <a:r>
              <a:rPr lang="pt-BR" sz="2400" i="1" dirty="0"/>
              <a:t>Condutor de proteção</a:t>
            </a:r>
            <a:r>
              <a:rPr lang="pt-BR" sz="2400" dirty="0"/>
              <a:t> </a:t>
            </a:r>
          </a:p>
          <a:p>
            <a:pPr marL="1077913" indent="-176213"/>
            <a:r>
              <a:rPr lang="pt-BR" sz="2400" i="1" dirty="0"/>
              <a:t>Eletrodo de aterramento</a:t>
            </a:r>
          </a:p>
          <a:p>
            <a:pPr marL="1077913" indent="-176213"/>
            <a:r>
              <a:rPr lang="pt-BR" sz="2400" i="1" dirty="0"/>
              <a:t> </a:t>
            </a:r>
            <a:r>
              <a:rPr lang="pt-BR" sz="2400" i="1" dirty="0" err="1"/>
              <a:t>Betonita</a:t>
            </a:r>
            <a:r>
              <a:rPr lang="pt-BR" sz="2400" i="1" dirty="0"/>
              <a:t> ou gel para melhorar o contato entre a haste e o solo.</a:t>
            </a:r>
            <a:endParaRPr lang="pt-BR" sz="4000" dirty="0"/>
          </a:p>
          <a:p>
            <a:pPr indent="393700" algn="just">
              <a:buNone/>
            </a:pPr>
            <a:endParaRPr lang="pt-BR" sz="2800" dirty="0"/>
          </a:p>
          <a:p>
            <a:pPr indent="393700"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28588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/>
              <a:t>Identificação dos condutores de Aterramento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71546"/>
            <a:ext cx="8001056" cy="550072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400" dirty="0"/>
              <a:t>		</a:t>
            </a:r>
            <a:endParaRPr lang="pt-BR" sz="2600" dirty="0"/>
          </a:p>
          <a:p>
            <a:pPr algn="just"/>
            <a:r>
              <a:rPr lang="pt-BR" sz="2600" i="1" dirty="0"/>
              <a:t>O condutor de proteção</a:t>
            </a:r>
            <a:r>
              <a:rPr lang="pt-BR" sz="2600" dirty="0"/>
              <a:t> (“TERRA”) é designado por </a:t>
            </a:r>
            <a:r>
              <a:rPr lang="pt-BR" sz="2600" i="1" dirty="0"/>
              <a:t>PE;</a:t>
            </a:r>
          </a:p>
          <a:p>
            <a:pPr algn="just"/>
            <a:r>
              <a:rPr lang="pt-BR" sz="2600" dirty="0"/>
              <a:t>O condutor neutro é designado pela letra </a:t>
            </a:r>
            <a:r>
              <a:rPr lang="pt-BR" sz="2600" i="1" dirty="0"/>
              <a:t>N;</a:t>
            </a:r>
          </a:p>
          <a:p>
            <a:pPr algn="just"/>
            <a:r>
              <a:rPr lang="pt-BR" sz="2600" dirty="0"/>
              <a:t>Quando o condutor tem funções combinadas de neutro e de condutor de proteção, é designado por </a:t>
            </a:r>
            <a:r>
              <a:rPr lang="pt-BR" sz="2600" i="1" dirty="0"/>
              <a:t>PEN;</a:t>
            </a:r>
          </a:p>
          <a:p>
            <a:pPr algn="just"/>
            <a:r>
              <a:rPr lang="pt-BR" sz="2600" dirty="0"/>
              <a:t>Os condutores de proteção (</a:t>
            </a:r>
            <a:r>
              <a:rPr lang="pt-BR" sz="2600" i="1" dirty="0"/>
              <a:t>PE</a:t>
            </a:r>
            <a:r>
              <a:rPr lang="pt-BR" sz="2600" dirty="0"/>
              <a:t>) deve ser dupla coloração verde-amarelo ou, opcionalmente, a cor verde;</a:t>
            </a:r>
          </a:p>
          <a:p>
            <a:pPr algn="just"/>
            <a:r>
              <a:rPr lang="pt-BR" sz="2600" dirty="0"/>
              <a:t>No caso dos condutores </a:t>
            </a:r>
            <a:r>
              <a:rPr lang="pt-BR" sz="2600" i="1" dirty="0"/>
              <a:t>PEN</a:t>
            </a:r>
            <a:r>
              <a:rPr lang="pt-BR" sz="2600" dirty="0"/>
              <a:t> deve ser usada a cor azul-claro (a mesma que identifica o neutro), com indicação verde-amarelo nos pontos visíveis e/ou acessíveis.</a:t>
            </a:r>
          </a:p>
          <a:p>
            <a:endParaRPr lang="pt-BR" sz="2800" i="1" dirty="0"/>
          </a:p>
          <a:p>
            <a:endParaRPr lang="pt-BR" sz="2800" dirty="0"/>
          </a:p>
          <a:p>
            <a:pPr indent="393700" algn="just">
              <a:buNone/>
            </a:pPr>
            <a:endParaRPr lang="pt-BR" sz="2800" dirty="0"/>
          </a:p>
          <a:p>
            <a:pPr indent="393700"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01028" cy="857256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Classificação dos Sistemas de Aterramento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71546"/>
            <a:ext cx="8001056" cy="550072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400" dirty="0"/>
              <a:t>		</a:t>
            </a:r>
            <a:endParaRPr lang="pt-BR" sz="2600" dirty="0"/>
          </a:p>
          <a:p>
            <a:pPr>
              <a:buNone/>
            </a:pPr>
            <a:r>
              <a:rPr lang="pt-BR" sz="2200" dirty="0"/>
              <a:t>A NBR 5410 classifica os sistemas de aterramento de acordo com a seguinte notação:</a:t>
            </a:r>
          </a:p>
          <a:p>
            <a:pPr lvl="0"/>
            <a:r>
              <a:rPr lang="pt-BR" sz="2200" dirty="0"/>
              <a:t>A </a:t>
            </a:r>
            <a:r>
              <a:rPr lang="pt-BR" sz="2200" i="1" dirty="0"/>
              <a:t>primeira letra</a:t>
            </a:r>
            <a:r>
              <a:rPr lang="pt-BR" sz="2200" dirty="0"/>
              <a:t> indica a situação da alimentação em relação à terra.</a:t>
            </a:r>
          </a:p>
          <a:p>
            <a:pPr lvl="1">
              <a:tabLst>
                <a:tab pos="900113" algn="l"/>
                <a:tab pos="1350963" algn="l"/>
              </a:tabLst>
            </a:pPr>
            <a:r>
              <a:rPr lang="pt-BR" sz="2200" i="1" dirty="0">
                <a:solidFill>
                  <a:srgbClr val="FFFF00"/>
                </a:solidFill>
              </a:rPr>
              <a:t>T</a:t>
            </a:r>
            <a:r>
              <a:rPr lang="pt-BR" sz="2200" dirty="0">
                <a:solidFill>
                  <a:srgbClr val="FFFF00"/>
                </a:solidFill>
              </a:rPr>
              <a:t>	</a:t>
            </a:r>
            <a:r>
              <a:rPr lang="pt-BR" sz="2200" dirty="0"/>
              <a:t>–</a:t>
            </a:r>
            <a:r>
              <a:rPr lang="pt-BR" sz="2200" dirty="0">
                <a:solidFill>
                  <a:srgbClr val="FFFF00"/>
                </a:solidFill>
              </a:rPr>
              <a:t> </a:t>
            </a:r>
            <a:r>
              <a:rPr lang="pt-BR" sz="2200" dirty="0"/>
              <a:t>para um ponto diretamente aterrado.</a:t>
            </a:r>
          </a:p>
          <a:p>
            <a:pPr lvl="1">
              <a:tabLst>
                <a:tab pos="900113" algn="l"/>
                <a:tab pos="1350963" algn="l"/>
              </a:tabLst>
            </a:pPr>
            <a:r>
              <a:rPr lang="pt-BR" sz="2200" i="1" dirty="0">
                <a:solidFill>
                  <a:srgbClr val="FFFF00"/>
                </a:solidFill>
              </a:rPr>
              <a:t>I</a:t>
            </a:r>
            <a:r>
              <a:rPr lang="pt-BR" sz="2200" dirty="0"/>
              <a:t>	– isolação de todas as partes vivas em relação à terra ou emprego de uma impedância de  aterramento, a fim de limitar a corrente de curto-circuito para a terra.</a:t>
            </a:r>
          </a:p>
          <a:p>
            <a:pPr lvl="0"/>
            <a:r>
              <a:rPr lang="pt-BR" sz="2200" dirty="0"/>
              <a:t>A </a:t>
            </a:r>
            <a:r>
              <a:rPr lang="pt-BR" sz="2200" i="1" dirty="0"/>
              <a:t>segunda letra</a:t>
            </a:r>
            <a:r>
              <a:rPr lang="pt-BR" sz="2200" dirty="0"/>
              <a:t> indica a situação das massas em relação à terra.</a:t>
            </a:r>
          </a:p>
          <a:p>
            <a:pPr lvl="1"/>
            <a:r>
              <a:rPr lang="pt-BR" sz="2200" i="1" dirty="0">
                <a:solidFill>
                  <a:srgbClr val="FFFF00"/>
                </a:solidFill>
              </a:rPr>
              <a:t>T</a:t>
            </a:r>
            <a:r>
              <a:rPr lang="pt-BR" sz="2200" dirty="0"/>
              <a:t>	–  para massas diretamente aterradas, independentemente de aterramento eventual de um  ponto de alimentação.</a:t>
            </a:r>
          </a:p>
          <a:p>
            <a:pPr lvl="1"/>
            <a:r>
              <a:rPr lang="pt-BR" sz="2200" i="1" dirty="0">
                <a:solidFill>
                  <a:srgbClr val="FFFF00"/>
                </a:solidFill>
              </a:rPr>
              <a:t>N </a:t>
            </a:r>
            <a:r>
              <a:rPr lang="pt-BR" sz="2200" dirty="0"/>
              <a:t>–  massas ligadas diretamente ao ponto de alimentação aterrado (normalmente, é o ponto  neutro).</a:t>
            </a:r>
          </a:p>
          <a:p>
            <a:pPr>
              <a:buNone/>
            </a:pPr>
            <a:endParaRPr lang="pt-BR" sz="2800" i="1" dirty="0"/>
          </a:p>
          <a:p>
            <a:endParaRPr lang="pt-BR" sz="2800" dirty="0"/>
          </a:p>
          <a:p>
            <a:pPr indent="393700" algn="just">
              <a:buNone/>
            </a:pPr>
            <a:endParaRPr lang="pt-BR" sz="2800" dirty="0"/>
          </a:p>
          <a:p>
            <a:pPr indent="393700"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Classificação dos Sistemas de Aterramento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428736"/>
            <a:ext cx="8001056" cy="5143536"/>
          </a:xfrm>
        </p:spPr>
        <p:txBody>
          <a:bodyPr>
            <a:noAutofit/>
          </a:bodyPr>
          <a:lstStyle/>
          <a:p>
            <a:r>
              <a:rPr lang="pt-BR" sz="2000" dirty="0"/>
              <a:t> </a:t>
            </a:r>
            <a:r>
              <a:rPr lang="pt-BR" sz="2400" i="1" dirty="0"/>
              <a:t>Outras letras</a:t>
            </a:r>
            <a:r>
              <a:rPr lang="pt-BR" sz="2400" dirty="0"/>
              <a:t> (eventualmente), para indicar a disposição do condutor neutro e do condutor de proteção.</a:t>
            </a:r>
          </a:p>
          <a:p>
            <a:pPr lvl="1" algn="just"/>
            <a:r>
              <a:rPr lang="pt-BR" sz="2400" i="1" dirty="0">
                <a:solidFill>
                  <a:srgbClr val="FFFF00"/>
                </a:solidFill>
              </a:rPr>
              <a:t>S</a:t>
            </a:r>
            <a:r>
              <a:rPr lang="pt-BR" sz="2400" dirty="0"/>
              <a:t>	 –  quando as funções de neutro e de condutor de proteção são realizadas por condutores distintos (ou separados).</a:t>
            </a:r>
          </a:p>
          <a:p>
            <a:pPr lvl="1" algn="just"/>
            <a:r>
              <a:rPr lang="pt-BR" sz="2400" i="1" dirty="0">
                <a:solidFill>
                  <a:srgbClr val="FFFF00"/>
                </a:solidFill>
              </a:rPr>
              <a:t>C</a:t>
            </a:r>
            <a:r>
              <a:rPr lang="pt-BR" sz="2400" dirty="0">
                <a:solidFill>
                  <a:srgbClr val="FFFF00"/>
                </a:solidFill>
              </a:rPr>
              <a:t>	 </a:t>
            </a:r>
            <a:r>
              <a:rPr lang="pt-BR" sz="2400" dirty="0"/>
              <a:t>– quando as funções de neutro e de condutor de proteção são combinadas num único condutor (que é o condutor </a:t>
            </a:r>
            <a:r>
              <a:rPr lang="pt-BR" sz="2400" i="1" dirty="0"/>
              <a:t>PEN</a:t>
            </a:r>
            <a:r>
              <a:rPr lang="pt-BR" sz="2400" dirty="0"/>
              <a:t>).</a:t>
            </a:r>
          </a:p>
          <a:p>
            <a:pPr algn="just"/>
            <a:r>
              <a:rPr lang="pt-BR" sz="2400" dirty="0"/>
              <a:t> </a:t>
            </a:r>
            <a:r>
              <a:rPr lang="pt-BR" sz="2400" u="sng" dirty="0">
                <a:solidFill>
                  <a:srgbClr val="FFFF00"/>
                </a:solidFill>
              </a:rPr>
              <a:t>Observação:</a:t>
            </a:r>
            <a:r>
              <a:rPr lang="pt-BR" sz="2400" dirty="0"/>
              <a:t>  Quando a alimentação se realizar em baixa-tensão, o condutor neutro deve sempre ser aterrado na origem da instalação do consumidor, ou seja, no quadro geral.</a:t>
            </a:r>
          </a:p>
          <a:p>
            <a:endParaRPr lang="pt-BR" sz="2800" i="1" dirty="0"/>
          </a:p>
          <a:p>
            <a:endParaRPr lang="pt-BR" sz="2800" dirty="0"/>
          </a:p>
          <a:p>
            <a:pPr indent="393700" algn="just">
              <a:buNone/>
            </a:pPr>
            <a:endParaRPr lang="pt-BR" sz="2800" dirty="0"/>
          </a:p>
          <a:p>
            <a:pPr indent="393700"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86116" y="1142984"/>
            <a:ext cx="3286148" cy="642942"/>
          </a:xfrm>
        </p:spPr>
        <p:txBody>
          <a:bodyPr>
            <a:noAutofit/>
          </a:bodyPr>
          <a:lstStyle/>
          <a:p>
            <a:r>
              <a:rPr lang="pt-BR" sz="2800" b="1" dirty="0">
                <a:solidFill>
                  <a:schemeClr val="tx2">
                    <a:lumMod val="90000"/>
                  </a:schemeClr>
                </a:solidFill>
              </a:rPr>
              <a:t>Sistema TN-S</a:t>
            </a:r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Classificação dos Sistemas de Aterramento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5635" y="1643050"/>
            <a:ext cx="7445455" cy="486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86116" y="1142984"/>
            <a:ext cx="3286148" cy="642942"/>
          </a:xfrm>
        </p:spPr>
        <p:txBody>
          <a:bodyPr>
            <a:noAutofit/>
          </a:bodyPr>
          <a:lstStyle/>
          <a:p>
            <a:r>
              <a:rPr lang="pt-BR" sz="2800" b="1" dirty="0">
                <a:solidFill>
                  <a:schemeClr val="tx2">
                    <a:lumMod val="90000"/>
                  </a:schemeClr>
                </a:solidFill>
              </a:rPr>
              <a:t>Sistema TN-C</a:t>
            </a:r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Classificação dos Sistemas de Aterramento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43050"/>
            <a:ext cx="7417895" cy="486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71604" y="1142984"/>
            <a:ext cx="5500726" cy="642942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solidFill>
                  <a:schemeClr val="tx2">
                    <a:lumMod val="90000"/>
                  </a:schemeClr>
                </a:solidFill>
              </a:rPr>
              <a:t>Sistema TN-C-S (Clássico)</a:t>
            </a:r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Classificação dos Sistemas de Aterramento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7537960" cy="486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917</TotalTime>
  <Words>290</Words>
  <Application>Microsoft Office PowerPoint</Application>
  <PresentationFormat>Apresentação na tela (4:3)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Corbel</vt:lpstr>
      <vt:lpstr>Symbol</vt:lpstr>
      <vt:lpstr>Times New Roman</vt:lpstr>
      <vt:lpstr>Wingdings</vt:lpstr>
      <vt:lpstr>Wingdings 2</vt:lpstr>
      <vt:lpstr>Wingdings 3</vt:lpstr>
      <vt:lpstr>Metrô</vt:lpstr>
      <vt:lpstr>Sistemas Elétricos</vt:lpstr>
      <vt:lpstr>Aterramento Elétrico</vt:lpstr>
      <vt:lpstr>Aterramento Elétrico</vt:lpstr>
      <vt:lpstr>Identificação dos condutores de Aterramento</vt:lpstr>
      <vt:lpstr>Classificação dos Sistemas de Aterramento</vt:lpstr>
      <vt:lpstr>Classificação dos Sistemas de Aterramento</vt:lpstr>
      <vt:lpstr>Classificação dos Sistemas de Aterramento</vt:lpstr>
      <vt:lpstr>Classificação dos Sistemas de Aterramento</vt:lpstr>
      <vt:lpstr>Classificação dos Sistemas de Aterramento</vt:lpstr>
      <vt:lpstr>Classificação dos Sistemas de Aterramento</vt:lpstr>
      <vt:lpstr>Seção mínima dos condutores de proteção em relação à Seção dos condutores Fases</vt:lpstr>
      <vt:lpstr>Classe de Isolação dos Equipamentos Elétricos</vt:lpstr>
      <vt:lpstr>Padrão de Entrada adotado pela COSERN (Alimentação por rede pública BT)</vt:lpstr>
    </vt:vector>
  </TitlesOfParts>
  <Company>Residência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Elétricos</dc:title>
  <dc:creator>José Álvaro de Paiva</dc:creator>
  <cp:lastModifiedBy>JOSÉ ÁLVARO PAIVA</cp:lastModifiedBy>
  <cp:revision>182</cp:revision>
  <dcterms:created xsi:type="dcterms:W3CDTF">2009-03-27T10:28:32Z</dcterms:created>
  <dcterms:modified xsi:type="dcterms:W3CDTF">2016-12-07T21:31:42Z</dcterms:modified>
</cp:coreProperties>
</file>