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5"/>
  </p:notesMasterIdLst>
  <p:sldIdLst>
    <p:sldId id="256" r:id="rId2"/>
    <p:sldId id="368" r:id="rId3"/>
    <p:sldId id="374" r:id="rId4"/>
    <p:sldId id="375" r:id="rId5"/>
    <p:sldId id="335" r:id="rId6"/>
    <p:sldId id="334" r:id="rId7"/>
    <p:sldId id="376" r:id="rId8"/>
    <p:sldId id="367" r:id="rId9"/>
    <p:sldId id="370" r:id="rId10"/>
    <p:sldId id="377" r:id="rId11"/>
    <p:sldId id="371" r:id="rId12"/>
    <p:sldId id="372" r:id="rId13"/>
    <p:sldId id="373" r:id="rId14"/>
  </p:sldIdLst>
  <p:sldSz cx="9144000" cy="6858000" type="screen4x3"/>
  <p:notesSz cx="6645275" cy="9777413"/>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8" d="100"/>
          <a:sy n="68" d="100"/>
        </p:scale>
        <p:origin x="145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879619" cy="488871"/>
          </a:xfrm>
          <a:prstGeom prst="rect">
            <a:avLst/>
          </a:prstGeom>
        </p:spPr>
        <p:txBody>
          <a:bodyPr vert="horz" lIns="91440" tIns="45720" rIns="91440" bIns="45720" rtlCol="0"/>
          <a:lstStyle>
            <a:lvl1pPr algn="l">
              <a:defRPr sz="1200" smtClean="0"/>
            </a:lvl1pPr>
          </a:lstStyle>
          <a:p>
            <a:pPr>
              <a:defRPr/>
            </a:pPr>
            <a:endParaRPr lang="pt-BR"/>
          </a:p>
        </p:txBody>
      </p:sp>
      <p:sp>
        <p:nvSpPr>
          <p:cNvPr id="3" name="Espaço Reservado para Data 2"/>
          <p:cNvSpPr>
            <a:spLocks noGrp="1"/>
          </p:cNvSpPr>
          <p:nvPr>
            <p:ph type="dt" idx="1"/>
          </p:nvPr>
        </p:nvSpPr>
        <p:spPr>
          <a:xfrm>
            <a:off x="3764118" y="0"/>
            <a:ext cx="2879619" cy="488871"/>
          </a:xfrm>
          <a:prstGeom prst="rect">
            <a:avLst/>
          </a:prstGeom>
        </p:spPr>
        <p:txBody>
          <a:bodyPr vert="horz" lIns="91440" tIns="45720" rIns="91440" bIns="45720" rtlCol="0"/>
          <a:lstStyle>
            <a:lvl1pPr algn="r">
              <a:defRPr sz="1200" smtClean="0"/>
            </a:lvl1pPr>
          </a:lstStyle>
          <a:p>
            <a:pPr>
              <a:defRPr/>
            </a:pPr>
            <a:fld id="{EDBB26FA-759E-4FED-8530-7A86EA4BD169}" type="datetimeFigureOut">
              <a:rPr lang="pt-BR"/>
              <a:pPr>
                <a:defRPr/>
              </a:pPr>
              <a:t>07/12/2016</a:t>
            </a:fld>
            <a:endParaRPr lang="pt-BR"/>
          </a:p>
        </p:txBody>
      </p:sp>
      <p:sp>
        <p:nvSpPr>
          <p:cNvPr id="4" name="Espaço Reservado para Imagem de Slide 3"/>
          <p:cNvSpPr>
            <a:spLocks noGrp="1" noRot="1" noChangeAspect="1"/>
          </p:cNvSpPr>
          <p:nvPr>
            <p:ph type="sldImg" idx="2"/>
          </p:nvPr>
        </p:nvSpPr>
        <p:spPr>
          <a:xfrm>
            <a:off x="877888" y="733425"/>
            <a:ext cx="4889500" cy="3667125"/>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Espaço Reservado para Anotações 4"/>
          <p:cNvSpPr>
            <a:spLocks noGrp="1"/>
          </p:cNvSpPr>
          <p:nvPr>
            <p:ph type="body" sz="quarter" idx="3"/>
          </p:nvPr>
        </p:nvSpPr>
        <p:spPr>
          <a:xfrm>
            <a:off x="664528" y="4644271"/>
            <a:ext cx="5316220" cy="4399836"/>
          </a:xfrm>
          <a:prstGeom prst="rect">
            <a:avLst/>
          </a:prstGeom>
        </p:spPr>
        <p:txBody>
          <a:bodyPr vert="horz" lIns="91440" tIns="45720" rIns="91440" bIns="45720" rtlCol="0">
            <a:normAutofit/>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9286845"/>
            <a:ext cx="2879619" cy="488871"/>
          </a:xfrm>
          <a:prstGeom prst="rect">
            <a:avLst/>
          </a:prstGeom>
        </p:spPr>
        <p:txBody>
          <a:bodyPr vert="horz" lIns="91440" tIns="45720" rIns="91440" bIns="45720" rtlCol="0" anchor="b"/>
          <a:lstStyle>
            <a:lvl1pPr algn="l">
              <a:defRPr sz="1200" smtClean="0"/>
            </a:lvl1pPr>
          </a:lstStyle>
          <a:p>
            <a:pPr>
              <a:defRPr/>
            </a:pPr>
            <a:endParaRPr lang="pt-BR"/>
          </a:p>
        </p:txBody>
      </p:sp>
      <p:sp>
        <p:nvSpPr>
          <p:cNvPr id="7" name="Espaço Reservado para Número de Slide 6"/>
          <p:cNvSpPr>
            <a:spLocks noGrp="1"/>
          </p:cNvSpPr>
          <p:nvPr>
            <p:ph type="sldNum" sz="quarter" idx="5"/>
          </p:nvPr>
        </p:nvSpPr>
        <p:spPr>
          <a:xfrm>
            <a:off x="3764118" y="9286845"/>
            <a:ext cx="2879619" cy="488871"/>
          </a:xfrm>
          <a:prstGeom prst="rect">
            <a:avLst/>
          </a:prstGeom>
        </p:spPr>
        <p:txBody>
          <a:bodyPr vert="horz" lIns="91440" tIns="45720" rIns="91440" bIns="45720" rtlCol="0" anchor="b"/>
          <a:lstStyle>
            <a:lvl1pPr algn="r">
              <a:defRPr sz="1200" smtClean="0"/>
            </a:lvl1pPr>
          </a:lstStyle>
          <a:p>
            <a:pPr>
              <a:defRPr/>
            </a:pPr>
            <a:fld id="{E98FFE25-435A-4487-9EC2-C6AE6C845360}" type="slidenum">
              <a:rPr lang="pt-BR"/>
              <a:pPr>
                <a:defRPr/>
              </a:pPr>
              <a:t>‹nº›</a:t>
            </a:fld>
            <a:endParaRPr lang="pt-BR"/>
          </a:p>
        </p:txBody>
      </p:sp>
    </p:spTree>
    <p:extLst>
      <p:ext uri="{BB962C8B-B14F-4D97-AF65-F5344CB8AC3E}">
        <p14:creationId xmlns:p14="http://schemas.microsoft.com/office/powerpoint/2010/main" val="12722140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Retângulo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tângulo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tângulo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tângulo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tângulo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tângulo 10"/>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tângulo 11"/>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tângulo 12"/>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tângulo 13"/>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ítulo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pt-BR"/>
              <a:t>Clique para editar o estilo do título mestre</a:t>
            </a:r>
            <a:endParaRPr lang="en-US"/>
          </a:p>
        </p:txBody>
      </p:sp>
      <p:sp>
        <p:nvSpPr>
          <p:cNvPr id="9" name="Subtítulo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t-BR"/>
              <a:t>Clique para editar o estilo do subtítulo mestre</a:t>
            </a:r>
            <a:endParaRPr lang="en-US"/>
          </a:p>
        </p:txBody>
      </p:sp>
      <p:sp>
        <p:nvSpPr>
          <p:cNvPr id="15" name="Espaço Reservado para Data 27"/>
          <p:cNvSpPr>
            <a:spLocks noGrp="1"/>
          </p:cNvSpPr>
          <p:nvPr>
            <p:ph type="dt" sz="half" idx="10"/>
          </p:nvPr>
        </p:nvSpPr>
        <p:spPr/>
        <p:txBody>
          <a:bodyPr/>
          <a:lstStyle>
            <a:lvl1pPr>
              <a:defRPr/>
            </a:lvl1pPr>
            <a:extLst/>
          </a:lstStyle>
          <a:p>
            <a:pPr>
              <a:defRPr/>
            </a:pPr>
            <a:fld id="{7549BCB2-2387-406A-8024-9E416122F258}" type="datetime1">
              <a:rPr lang="pt-BR" smtClean="0"/>
              <a:pPr>
                <a:defRPr/>
              </a:pPr>
              <a:t>07/12/2016</a:t>
            </a:fld>
            <a:endParaRPr lang="pt-BR"/>
          </a:p>
        </p:txBody>
      </p:sp>
      <p:sp>
        <p:nvSpPr>
          <p:cNvPr id="16" name="Espaço Reservado para Rodapé 16"/>
          <p:cNvSpPr>
            <a:spLocks noGrp="1"/>
          </p:cNvSpPr>
          <p:nvPr>
            <p:ph type="ftr" sz="quarter" idx="11"/>
          </p:nvPr>
        </p:nvSpPr>
        <p:spPr/>
        <p:txBody>
          <a:bodyPr/>
          <a:lstStyle>
            <a:lvl1pPr>
              <a:defRPr/>
            </a:lvl1pPr>
            <a:extLst/>
          </a:lstStyle>
          <a:p>
            <a:pPr>
              <a:defRPr/>
            </a:pPr>
            <a:endParaRPr lang="pt-BR"/>
          </a:p>
        </p:txBody>
      </p:sp>
      <p:sp>
        <p:nvSpPr>
          <p:cNvPr id="17" name="Espaço Reservado para Número de Slide 28"/>
          <p:cNvSpPr>
            <a:spLocks noGrp="1"/>
          </p:cNvSpPr>
          <p:nvPr>
            <p:ph type="sldNum" sz="quarter" idx="12"/>
          </p:nvPr>
        </p:nvSpPr>
        <p:spPr/>
        <p:txBody>
          <a:bodyPr/>
          <a:lstStyle>
            <a:lvl1pPr>
              <a:defRPr/>
            </a:lvl1pPr>
            <a:extLst/>
          </a:lstStyle>
          <a:p>
            <a:pPr>
              <a:defRPr/>
            </a:pPr>
            <a:fld id="{6213FE0B-3215-4F9C-B35A-D580FAF23822}" type="slidenum">
              <a:rPr lang="pt-BR"/>
              <a:pPr>
                <a:defRP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fld id="{880F8303-3237-4B14-A5B0-35AAB679DD37}" type="datetime1">
              <a:rPr lang="pt-BR" smtClean="0"/>
              <a:pPr>
                <a:defRPr/>
              </a:pPr>
              <a:t>07/12/2016</a:t>
            </a:fld>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C5E80CC6-B2A8-47FB-810D-B6325F6D8607}" type="slidenum">
              <a:rPr lang="pt-BR"/>
              <a:pPr>
                <a:defRP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981200" cy="5851525"/>
          </a:xfrm>
        </p:spPr>
        <p:txBody>
          <a:bodyPr vert="eaVert" anchor="ctr"/>
          <a:lstStyle/>
          <a:p>
            <a:r>
              <a:rPr lang="pt-BR"/>
              <a:t>Clique para editar o estilo do título mestre</a:t>
            </a:r>
            <a:endParaRPr lang="en-US"/>
          </a:p>
        </p:txBody>
      </p:sp>
      <p:sp>
        <p:nvSpPr>
          <p:cNvPr id="3" name="Espaço Reservado para Texto Vertical 2"/>
          <p:cNvSpPr>
            <a:spLocks noGrp="1"/>
          </p:cNvSpPr>
          <p:nvPr>
            <p:ph type="body" orient="vert" idx="1"/>
          </p:nvPr>
        </p:nvSpPr>
        <p:spPr>
          <a:xfrm>
            <a:off x="609600" y="274639"/>
            <a:ext cx="58674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fld id="{264D4E66-CDA5-4798-931A-4976EBB6835B}" type="datetime1">
              <a:rPr lang="pt-BR" smtClean="0"/>
              <a:pPr>
                <a:defRPr/>
              </a:pPr>
              <a:t>07/12/2016</a:t>
            </a:fld>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A9597032-1993-45F5-9151-EF10494511EB}" type="slidenum">
              <a:rPr lang="pt-BR"/>
              <a:pPr>
                <a:defRP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endParaRPr lang="en-US"/>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fld id="{17E11CF0-8DD2-443D-9F08-95D9A32FC2C0}" type="datetime1">
              <a:rPr lang="pt-BR" smtClean="0"/>
              <a:pPr>
                <a:defRPr/>
              </a:pPr>
              <a:t>07/12/2016</a:t>
            </a:fld>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24B3011B-C0FC-4C31-BB6A-054B327D5C23}" type="slidenum">
              <a:rPr lang="pt-BR"/>
              <a:pPr>
                <a:defRP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Forma livre 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5" name="Forma livre 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Forma livre 5"/>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Forma livre 6"/>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orma livre 7"/>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Forma livre 8"/>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Forma livre 9"/>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Forma livre 10"/>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Forma livre 11"/>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orma livre 12"/>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Forma livre 13"/>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Forma livre 14"/>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Forma livre 15"/>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7" name="Forma livre 16"/>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8" name="Forma livre 17"/>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9" name="Retângulo 18"/>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tângulo 19"/>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Retângulo 20"/>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Retângulo 21"/>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tângulo 22"/>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Retângulo 23"/>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Espaço Reservado para Texto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t-BR"/>
              <a:t>Clique para editar os estilos do texto mestre</a:t>
            </a:r>
          </a:p>
        </p:txBody>
      </p:sp>
      <p:sp>
        <p:nvSpPr>
          <p:cNvPr id="2" name="Título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pt-BR"/>
              <a:t>Clique para editar o estilo do título mestre</a:t>
            </a:r>
            <a:endParaRPr lang="en-US"/>
          </a:p>
        </p:txBody>
      </p:sp>
      <p:sp>
        <p:nvSpPr>
          <p:cNvPr id="25" name="Espaço Reservado para Data 3"/>
          <p:cNvSpPr>
            <a:spLocks noGrp="1"/>
          </p:cNvSpPr>
          <p:nvPr>
            <p:ph type="dt" sz="half" idx="10"/>
          </p:nvPr>
        </p:nvSpPr>
        <p:spPr/>
        <p:txBody>
          <a:bodyPr/>
          <a:lstStyle>
            <a:lvl1pPr>
              <a:defRPr/>
            </a:lvl1pPr>
            <a:extLst/>
          </a:lstStyle>
          <a:p>
            <a:pPr>
              <a:defRPr/>
            </a:pPr>
            <a:fld id="{F0781A3B-69C5-4DE5-8187-1805AFD95DA9}" type="datetime1">
              <a:rPr lang="pt-BR" smtClean="0"/>
              <a:pPr>
                <a:defRPr/>
              </a:pPr>
              <a:t>07/12/2016</a:t>
            </a:fld>
            <a:endParaRPr lang="pt-BR"/>
          </a:p>
        </p:txBody>
      </p:sp>
      <p:sp>
        <p:nvSpPr>
          <p:cNvPr id="26" name="Espaço Reservado para Rodapé 4"/>
          <p:cNvSpPr>
            <a:spLocks noGrp="1"/>
          </p:cNvSpPr>
          <p:nvPr>
            <p:ph type="ftr" sz="quarter" idx="11"/>
          </p:nvPr>
        </p:nvSpPr>
        <p:spPr/>
        <p:txBody>
          <a:bodyPr/>
          <a:lstStyle>
            <a:lvl1pPr>
              <a:defRPr/>
            </a:lvl1pPr>
            <a:extLst/>
          </a:lstStyle>
          <a:p>
            <a:pPr>
              <a:defRPr/>
            </a:pPr>
            <a:endParaRPr lang="pt-BR"/>
          </a:p>
        </p:txBody>
      </p:sp>
      <p:sp>
        <p:nvSpPr>
          <p:cNvPr id="27" name="Espaço Reservado para Número de Slide 5"/>
          <p:cNvSpPr>
            <a:spLocks noGrp="1"/>
          </p:cNvSpPr>
          <p:nvPr>
            <p:ph type="sldNum" sz="quarter" idx="12"/>
          </p:nvPr>
        </p:nvSpPr>
        <p:spPr/>
        <p:txBody>
          <a:bodyPr/>
          <a:lstStyle>
            <a:lvl1pPr>
              <a:defRPr/>
            </a:lvl1pPr>
            <a:extLst/>
          </a:lstStyle>
          <a:p>
            <a:pPr>
              <a:defRPr/>
            </a:pPr>
            <a:fld id="{BE4D3B8C-0162-45A8-B32B-8A2F410D4AC9}" type="slidenum">
              <a:rPr lang="pt-BR"/>
              <a:pPr>
                <a:defRP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512064"/>
            <a:ext cx="8229600" cy="914400"/>
          </a:xfrm>
        </p:spPr>
        <p:txBody>
          <a:bodyPr/>
          <a:lstStyle/>
          <a:p>
            <a:r>
              <a:rPr lang="pt-BR"/>
              <a:t>Clique para editar o estilo do título mestre</a:t>
            </a:r>
            <a:endParaRPr lang="en-US"/>
          </a:p>
        </p:txBody>
      </p:sp>
      <p:sp>
        <p:nvSpPr>
          <p:cNvPr id="3" name="Espaço Reservado para Conteúdo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4"/>
          <p:cNvSpPr>
            <a:spLocks noGrp="1"/>
          </p:cNvSpPr>
          <p:nvPr>
            <p:ph type="dt" sz="half" idx="10"/>
          </p:nvPr>
        </p:nvSpPr>
        <p:spPr/>
        <p:txBody>
          <a:bodyPr/>
          <a:lstStyle>
            <a:lvl1pPr>
              <a:defRPr/>
            </a:lvl1pPr>
            <a:extLst/>
          </a:lstStyle>
          <a:p>
            <a:pPr>
              <a:defRPr/>
            </a:pPr>
            <a:fld id="{0F44A90D-7F3D-4AC8-A6D0-9728A8460C32}" type="datetime1">
              <a:rPr lang="pt-BR" smtClean="0"/>
              <a:pPr>
                <a:defRPr/>
              </a:pPr>
              <a:t>07/12/2016</a:t>
            </a:fld>
            <a:endParaRPr lang="pt-BR"/>
          </a:p>
        </p:txBody>
      </p:sp>
      <p:sp>
        <p:nvSpPr>
          <p:cNvPr id="6" name="Espaço Reservado para Rodapé 5"/>
          <p:cNvSpPr>
            <a:spLocks noGrp="1"/>
          </p:cNvSpPr>
          <p:nvPr>
            <p:ph type="ftr" sz="quarter" idx="11"/>
          </p:nvPr>
        </p:nvSpPr>
        <p:spPr/>
        <p:txBody>
          <a:bodyPr/>
          <a:lstStyle>
            <a:lvl1pPr>
              <a:defRPr/>
            </a:lvl1pPr>
            <a:extLst/>
          </a:lstStyle>
          <a:p>
            <a:pPr>
              <a:defRPr/>
            </a:pPr>
            <a:endParaRPr lang="pt-BR"/>
          </a:p>
        </p:txBody>
      </p:sp>
      <p:sp>
        <p:nvSpPr>
          <p:cNvPr id="7" name="Espaço Reservado para Número de Slide 6"/>
          <p:cNvSpPr>
            <a:spLocks noGrp="1"/>
          </p:cNvSpPr>
          <p:nvPr>
            <p:ph type="sldNum" sz="quarter" idx="12"/>
          </p:nvPr>
        </p:nvSpPr>
        <p:spPr/>
        <p:txBody>
          <a:bodyPr/>
          <a:lstStyle>
            <a:lvl1pPr>
              <a:defRPr/>
            </a:lvl1pPr>
            <a:extLst/>
          </a:lstStyle>
          <a:p>
            <a:pPr>
              <a:defRPr/>
            </a:pPr>
            <a:fld id="{61ED9AD2-BBED-45AD-9FCF-BFD775607EC2}" type="slidenum">
              <a:rPr lang="pt-BR"/>
              <a:pPr>
                <a:defRP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7" name="Retângulo 6"/>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tângulo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tângulo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tângulo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tângulo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tângulo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tângulo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tângulo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tângulo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tângulo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ítulo 1"/>
          <p:cNvSpPr>
            <a:spLocks noGrp="1"/>
          </p:cNvSpPr>
          <p:nvPr>
            <p:ph type="title"/>
          </p:nvPr>
        </p:nvSpPr>
        <p:spPr>
          <a:xfrm>
            <a:off x="504824" y="512064"/>
            <a:ext cx="7772400" cy="914400"/>
          </a:xfrm>
        </p:spPr>
        <p:txBody>
          <a:bodyPr/>
          <a:lstStyle>
            <a:lvl1pPr>
              <a:defRPr sz="4000"/>
            </a:lvl1pPr>
            <a:extLst/>
          </a:lstStyle>
          <a:p>
            <a:r>
              <a:rPr lang="pt-BR"/>
              <a:t>Clique para editar o estilo do título mestre</a:t>
            </a:r>
            <a:endParaRPr lang="en-US"/>
          </a:p>
        </p:txBody>
      </p:sp>
      <p:sp>
        <p:nvSpPr>
          <p:cNvPr id="3" name="Espaço Reservado para Texto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pt-BR"/>
              <a:t>Clique para editar os estilos do texto mestre</a:t>
            </a:r>
          </a:p>
        </p:txBody>
      </p:sp>
      <p:sp>
        <p:nvSpPr>
          <p:cNvPr id="4" name="Espaço Reservado para Texto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pt-BR"/>
              <a:t>Clique para editar os estilos do texto mestre</a:t>
            </a:r>
          </a:p>
        </p:txBody>
      </p:sp>
      <p:sp>
        <p:nvSpPr>
          <p:cNvPr id="5" name="Espaço Reservado para Conteúdo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Espaço Reservado para Conteúdo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7" name="Espaço Reservado para Data 6"/>
          <p:cNvSpPr>
            <a:spLocks noGrp="1"/>
          </p:cNvSpPr>
          <p:nvPr>
            <p:ph type="dt" sz="half" idx="10"/>
          </p:nvPr>
        </p:nvSpPr>
        <p:spPr/>
        <p:txBody>
          <a:bodyPr/>
          <a:lstStyle>
            <a:lvl1pPr>
              <a:defRPr/>
            </a:lvl1pPr>
            <a:extLst/>
          </a:lstStyle>
          <a:p>
            <a:pPr>
              <a:defRPr/>
            </a:pPr>
            <a:fld id="{2D563126-C3A7-4755-AA9C-68416A296218}" type="datetime1">
              <a:rPr lang="pt-BR" smtClean="0"/>
              <a:pPr>
                <a:defRPr/>
              </a:pPr>
              <a:t>07/12/2016</a:t>
            </a:fld>
            <a:endParaRPr lang="pt-BR"/>
          </a:p>
        </p:txBody>
      </p:sp>
      <p:sp>
        <p:nvSpPr>
          <p:cNvPr id="18" name="Espaço Reservado para Rodapé 7"/>
          <p:cNvSpPr>
            <a:spLocks noGrp="1"/>
          </p:cNvSpPr>
          <p:nvPr>
            <p:ph type="ftr" sz="quarter" idx="11"/>
          </p:nvPr>
        </p:nvSpPr>
        <p:spPr/>
        <p:txBody>
          <a:bodyPr/>
          <a:lstStyle>
            <a:lvl1pPr>
              <a:defRPr/>
            </a:lvl1pPr>
            <a:extLst/>
          </a:lstStyle>
          <a:p>
            <a:pPr>
              <a:defRPr/>
            </a:pPr>
            <a:endParaRPr lang="pt-BR"/>
          </a:p>
        </p:txBody>
      </p:sp>
      <p:sp>
        <p:nvSpPr>
          <p:cNvPr id="19" name="Espaço Reservado para Número de Slide 8"/>
          <p:cNvSpPr>
            <a:spLocks noGrp="1"/>
          </p:cNvSpPr>
          <p:nvPr>
            <p:ph type="sldNum" sz="quarter" idx="12"/>
          </p:nvPr>
        </p:nvSpPr>
        <p:spPr/>
        <p:txBody>
          <a:bodyPr/>
          <a:lstStyle>
            <a:lvl1pPr>
              <a:defRPr/>
            </a:lvl1pPr>
            <a:extLst/>
          </a:lstStyle>
          <a:p>
            <a:pPr>
              <a:defRPr/>
            </a:pPr>
            <a:fld id="{8750F3B7-2A3D-406C-BFE9-A35BA10576A7}" type="slidenum">
              <a:rPr lang="pt-BR"/>
              <a:pPr>
                <a:defRP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512064"/>
            <a:ext cx="7772400" cy="914400"/>
          </a:xfrm>
        </p:spPr>
        <p:txBody>
          <a:bodyPr/>
          <a:lstStyle>
            <a:lvl1pPr>
              <a:defRPr sz="4000" cap="none" baseline="0"/>
            </a:lvl1pPr>
            <a:extLst/>
          </a:lstStyle>
          <a:p>
            <a:r>
              <a:rPr lang="pt-BR"/>
              <a:t>Clique para editar o estilo do título mestre</a:t>
            </a:r>
            <a:endParaRPr lang="en-US"/>
          </a:p>
        </p:txBody>
      </p:sp>
      <p:sp>
        <p:nvSpPr>
          <p:cNvPr id="3" name="Espaço Reservado para Data 13"/>
          <p:cNvSpPr>
            <a:spLocks noGrp="1"/>
          </p:cNvSpPr>
          <p:nvPr>
            <p:ph type="dt" sz="half" idx="10"/>
          </p:nvPr>
        </p:nvSpPr>
        <p:spPr/>
        <p:txBody>
          <a:bodyPr/>
          <a:lstStyle>
            <a:lvl1pPr>
              <a:defRPr/>
            </a:lvl1pPr>
          </a:lstStyle>
          <a:p>
            <a:pPr>
              <a:defRPr/>
            </a:pPr>
            <a:fld id="{573B62F7-D7E3-4BE1-A217-361E65974400}" type="datetime1">
              <a:rPr lang="pt-BR" smtClean="0"/>
              <a:pPr>
                <a:defRPr/>
              </a:pPr>
              <a:t>07/12/2016</a:t>
            </a:fld>
            <a:endParaRPr lang="pt-BR"/>
          </a:p>
        </p:txBody>
      </p:sp>
      <p:sp>
        <p:nvSpPr>
          <p:cNvPr id="4" name="Espaço Reservado para Rodapé 2"/>
          <p:cNvSpPr>
            <a:spLocks noGrp="1"/>
          </p:cNvSpPr>
          <p:nvPr>
            <p:ph type="ftr" sz="quarter" idx="11"/>
          </p:nvPr>
        </p:nvSpPr>
        <p:spPr/>
        <p:txBody>
          <a:bodyPr/>
          <a:lstStyle>
            <a:lvl1pPr>
              <a:defRPr/>
            </a:lvl1pPr>
          </a:lstStyle>
          <a:p>
            <a:pPr>
              <a:defRPr/>
            </a:pPr>
            <a:endParaRPr lang="pt-BR"/>
          </a:p>
        </p:txBody>
      </p:sp>
      <p:sp>
        <p:nvSpPr>
          <p:cNvPr id="5" name="Espaço Reservado para Número de Slide 22"/>
          <p:cNvSpPr>
            <a:spLocks noGrp="1"/>
          </p:cNvSpPr>
          <p:nvPr>
            <p:ph type="sldNum" sz="quarter" idx="12"/>
          </p:nvPr>
        </p:nvSpPr>
        <p:spPr/>
        <p:txBody>
          <a:bodyPr/>
          <a:lstStyle>
            <a:lvl1pPr>
              <a:defRPr/>
            </a:lvl1pPr>
          </a:lstStyle>
          <a:p>
            <a:pPr>
              <a:defRPr/>
            </a:pPr>
            <a:fld id="{02390CE5-93FB-4448-A9CC-325D4F0CB380}" type="slidenum">
              <a:rPr lang="pt-BR"/>
              <a:pPr>
                <a:defRP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extLst/>
          </a:lstStyle>
          <a:p>
            <a:pPr>
              <a:defRPr/>
            </a:pPr>
            <a:fld id="{D8E279F4-A026-4392-837D-EF70C6951440}" type="datetime1">
              <a:rPr lang="pt-BR" smtClean="0"/>
              <a:pPr>
                <a:defRPr/>
              </a:pPr>
              <a:t>07/12/2016</a:t>
            </a:fld>
            <a:endParaRPr lang="pt-BR"/>
          </a:p>
        </p:txBody>
      </p:sp>
      <p:sp>
        <p:nvSpPr>
          <p:cNvPr id="3" name="Espaço Reservado para Rodapé 2"/>
          <p:cNvSpPr>
            <a:spLocks noGrp="1"/>
          </p:cNvSpPr>
          <p:nvPr>
            <p:ph type="ftr" sz="quarter" idx="11"/>
          </p:nvPr>
        </p:nvSpPr>
        <p:spPr/>
        <p:txBody>
          <a:bodyPr/>
          <a:lstStyle>
            <a:lvl1pPr>
              <a:defRPr/>
            </a:lvl1pPr>
            <a:extLst/>
          </a:lstStyle>
          <a:p>
            <a:pPr>
              <a:defRPr/>
            </a:pPr>
            <a:endParaRPr lang="pt-BR"/>
          </a:p>
        </p:txBody>
      </p:sp>
      <p:sp>
        <p:nvSpPr>
          <p:cNvPr id="4" name="Espaço Reservado para Número de Slide 3"/>
          <p:cNvSpPr>
            <a:spLocks noGrp="1"/>
          </p:cNvSpPr>
          <p:nvPr>
            <p:ph type="sldNum" sz="quarter" idx="12"/>
          </p:nvPr>
        </p:nvSpPr>
        <p:spPr/>
        <p:txBody>
          <a:bodyPr/>
          <a:lstStyle>
            <a:lvl1pPr>
              <a:defRPr/>
            </a:lvl1pPr>
            <a:extLst/>
          </a:lstStyle>
          <a:p>
            <a:pPr>
              <a:defRPr/>
            </a:pPr>
            <a:fld id="{354DB439-557E-4AD3-BAF1-39425050EEB1}" type="slidenum">
              <a:rPr lang="pt-BR"/>
              <a:pPr>
                <a:defRP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273050"/>
            <a:ext cx="8229600" cy="1162050"/>
          </a:xfrm>
        </p:spPr>
        <p:txBody>
          <a:bodyPr anchor="ctr"/>
          <a:lstStyle>
            <a:lvl1pPr algn="l">
              <a:buNone/>
              <a:defRPr sz="3600" b="0"/>
            </a:lvl1pPr>
            <a:extLst/>
          </a:lstStyle>
          <a:p>
            <a:r>
              <a:rPr lang="pt-BR"/>
              <a:t>Clique para editar o estilo do título mestre</a:t>
            </a:r>
            <a:endParaRPr lang="en-US"/>
          </a:p>
        </p:txBody>
      </p:sp>
      <p:sp>
        <p:nvSpPr>
          <p:cNvPr id="3" name="Espaço Reservado para Texto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pt-BR"/>
              <a:t>Clique para editar os estilos do texto mestre</a:t>
            </a:r>
          </a:p>
        </p:txBody>
      </p:sp>
      <p:sp>
        <p:nvSpPr>
          <p:cNvPr id="4" name="Espaço Reservado para Conteúdo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13"/>
          <p:cNvSpPr>
            <a:spLocks noGrp="1"/>
          </p:cNvSpPr>
          <p:nvPr>
            <p:ph type="dt" sz="half" idx="10"/>
          </p:nvPr>
        </p:nvSpPr>
        <p:spPr/>
        <p:txBody>
          <a:bodyPr/>
          <a:lstStyle>
            <a:lvl1pPr>
              <a:defRPr/>
            </a:lvl1pPr>
          </a:lstStyle>
          <a:p>
            <a:pPr>
              <a:defRPr/>
            </a:pPr>
            <a:fld id="{076D6885-6740-4320-A3BE-0CCE24EA0C05}" type="datetime1">
              <a:rPr lang="pt-BR" smtClean="0"/>
              <a:pPr>
                <a:defRPr/>
              </a:pPr>
              <a:t>07/12/2016</a:t>
            </a:fld>
            <a:endParaRPr lang="pt-BR"/>
          </a:p>
        </p:txBody>
      </p:sp>
      <p:sp>
        <p:nvSpPr>
          <p:cNvPr id="6" name="Espaço Reservado para Rodapé 2"/>
          <p:cNvSpPr>
            <a:spLocks noGrp="1"/>
          </p:cNvSpPr>
          <p:nvPr>
            <p:ph type="ftr" sz="quarter" idx="11"/>
          </p:nvPr>
        </p:nvSpPr>
        <p:spPr/>
        <p:txBody>
          <a:bodyPr/>
          <a:lstStyle>
            <a:lvl1pPr>
              <a:defRPr/>
            </a:lvl1pPr>
          </a:lstStyle>
          <a:p>
            <a:pPr>
              <a:defRPr/>
            </a:pPr>
            <a:endParaRPr lang="pt-BR"/>
          </a:p>
        </p:txBody>
      </p:sp>
      <p:sp>
        <p:nvSpPr>
          <p:cNvPr id="7" name="Espaço Reservado para Número de Slide 22"/>
          <p:cNvSpPr>
            <a:spLocks noGrp="1"/>
          </p:cNvSpPr>
          <p:nvPr>
            <p:ph type="sldNum" sz="quarter" idx="12"/>
          </p:nvPr>
        </p:nvSpPr>
        <p:spPr/>
        <p:txBody>
          <a:bodyPr/>
          <a:lstStyle>
            <a:lvl1pPr>
              <a:defRPr/>
            </a:lvl1pPr>
          </a:lstStyle>
          <a:p>
            <a:pPr>
              <a:defRPr/>
            </a:pPr>
            <a:fld id="{E923D7DA-E19C-4A43-91D7-0656B83F16B3}" type="slidenum">
              <a:rPr lang="pt-BR"/>
              <a:pPr>
                <a:defRP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5" name="Retângulo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Conector reto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upo 19"/>
          <p:cNvGrpSpPr>
            <a:grpSpLocks/>
          </p:cNvGrpSpPr>
          <p:nvPr/>
        </p:nvGrpSpPr>
        <p:grpSpPr bwMode="auto">
          <a:xfrm rot="5400000">
            <a:off x="8515351" y="1219200"/>
            <a:ext cx="131762" cy="128587"/>
            <a:chOff x="6668087" y="1297746"/>
            <a:chExt cx="161840" cy="156602"/>
          </a:xfrm>
        </p:grpSpPr>
        <p:cxnSp>
          <p:nvCxnSpPr>
            <p:cNvPr id="8" name="Conector reto 7"/>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Conector reto 8"/>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Conector reto 9"/>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upo 25"/>
          <p:cNvGrpSpPr>
            <a:grpSpLocks/>
          </p:cNvGrpSpPr>
          <p:nvPr/>
        </p:nvGrpSpPr>
        <p:grpSpPr bwMode="auto">
          <a:xfrm rot="5400000">
            <a:off x="8667751" y="1371600"/>
            <a:ext cx="131762" cy="128587"/>
            <a:chOff x="6668087" y="1297746"/>
            <a:chExt cx="161840" cy="156602"/>
          </a:xfrm>
        </p:grpSpPr>
        <p:cxnSp>
          <p:nvCxnSpPr>
            <p:cNvPr id="12" name="Conector reto 11"/>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Conector reto 12"/>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Conector reto 13"/>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upo 29"/>
          <p:cNvGrpSpPr>
            <a:grpSpLocks/>
          </p:cNvGrpSpPr>
          <p:nvPr/>
        </p:nvGrpSpPr>
        <p:grpSpPr bwMode="auto">
          <a:xfrm rot="5400000">
            <a:off x="8320087" y="1474788"/>
            <a:ext cx="131763" cy="128588"/>
            <a:chOff x="6668087" y="1297746"/>
            <a:chExt cx="161840" cy="156602"/>
          </a:xfrm>
        </p:grpSpPr>
        <p:cxnSp>
          <p:nvCxnSpPr>
            <p:cNvPr id="16" name="Conector reto 15"/>
            <p:cNvCxnSpPr/>
            <p:nvPr/>
          </p:nvCxnSpPr>
          <p:spPr>
            <a:xfrm rot="16200000">
              <a:off x="6663592" y="12964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Conector reto 16"/>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Conector reto 17"/>
            <p:cNvCxnSpPr/>
            <p:nvPr/>
          </p:nvCxnSpPr>
          <p:spPr>
            <a:xfrm rot="5400000" flipH="1">
              <a:off x="6744512" y="1295466"/>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ítulo 1"/>
          <p:cNvSpPr>
            <a:spLocks noGrp="1"/>
          </p:cNvSpPr>
          <p:nvPr>
            <p:ph type="title"/>
          </p:nvPr>
        </p:nvSpPr>
        <p:spPr bwMode="grayWhite">
          <a:xfrm>
            <a:off x="914400" y="441251"/>
            <a:ext cx="6858000" cy="701749"/>
          </a:xfrm>
        </p:spPr>
        <p:txBody>
          <a:bodyPr anchor="b"/>
          <a:lstStyle>
            <a:lvl1pPr algn="l">
              <a:buNone/>
              <a:defRPr sz="2100" b="0"/>
            </a:lvl1pPr>
            <a:extLst/>
          </a:lstStyle>
          <a:p>
            <a:r>
              <a:rPr lang="pt-BR"/>
              <a:t>Clique para editar o estilo do título mestre</a:t>
            </a:r>
            <a:endParaRPr lang="en-US"/>
          </a:p>
        </p:txBody>
      </p:sp>
      <p:sp>
        <p:nvSpPr>
          <p:cNvPr id="3" name="Espaço Reservado para Imagem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pt-BR" noProof="0"/>
              <a:t>Clique no ícone para adicionar uma imagem</a:t>
            </a:r>
            <a:endParaRPr lang="en-US" noProof="0"/>
          </a:p>
        </p:txBody>
      </p:sp>
      <p:sp>
        <p:nvSpPr>
          <p:cNvPr id="4" name="Espaço Reservado para Texto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pt-BR"/>
              <a:t>Clique para editar os estilos do texto mestre</a:t>
            </a:r>
          </a:p>
        </p:txBody>
      </p:sp>
      <p:sp>
        <p:nvSpPr>
          <p:cNvPr id="19" name="Espaço Reservado para Data 4"/>
          <p:cNvSpPr>
            <a:spLocks noGrp="1"/>
          </p:cNvSpPr>
          <p:nvPr>
            <p:ph type="dt" sz="half" idx="10"/>
          </p:nvPr>
        </p:nvSpPr>
        <p:spPr>
          <a:xfrm>
            <a:off x="6477000" y="55563"/>
            <a:ext cx="2133600" cy="365125"/>
          </a:xfrm>
        </p:spPr>
        <p:txBody>
          <a:bodyPr/>
          <a:lstStyle>
            <a:lvl1pPr>
              <a:defRPr/>
            </a:lvl1pPr>
            <a:extLst/>
          </a:lstStyle>
          <a:p>
            <a:pPr>
              <a:defRPr/>
            </a:pPr>
            <a:fld id="{0F4B3808-8258-4361-B00E-A33C92D9DF79}" type="datetime1">
              <a:rPr lang="pt-BR" smtClean="0"/>
              <a:pPr>
                <a:defRPr/>
              </a:pPr>
              <a:t>07/12/2016</a:t>
            </a:fld>
            <a:endParaRPr lang="pt-BR"/>
          </a:p>
        </p:txBody>
      </p:sp>
      <p:sp>
        <p:nvSpPr>
          <p:cNvPr id="20" name="Espaço Reservado para Rodapé 5"/>
          <p:cNvSpPr>
            <a:spLocks noGrp="1"/>
          </p:cNvSpPr>
          <p:nvPr>
            <p:ph type="ftr" sz="quarter" idx="11"/>
          </p:nvPr>
        </p:nvSpPr>
        <p:spPr>
          <a:xfrm>
            <a:off x="914400" y="55563"/>
            <a:ext cx="5562600" cy="365125"/>
          </a:xfrm>
        </p:spPr>
        <p:txBody>
          <a:bodyPr/>
          <a:lstStyle>
            <a:lvl1pPr>
              <a:defRPr/>
            </a:lvl1pPr>
            <a:extLst/>
          </a:lstStyle>
          <a:p>
            <a:pPr>
              <a:defRPr/>
            </a:pPr>
            <a:endParaRPr lang="pt-BR"/>
          </a:p>
        </p:txBody>
      </p:sp>
      <p:sp>
        <p:nvSpPr>
          <p:cNvPr id="21" name="Espaço Reservado para Número de Slide 6"/>
          <p:cNvSpPr>
            <a:spLocks noGrp="1"/>
          </p:cNvSpPr>
          <p:nvPr>
            <p:ph type="sldNum" sz="quarter" idx="12"/>
          </p:nvPr>
        </p:nvSpPr>
        <p:spPr>
          <a:xfrm>
            <a:off x="8610600" y="55563"/>
            <a:ext cx="457200" cy="365125"/>
          </a:xfrm>
        </p:spPr>
        <p:txBody>
          <a:bodyPr/>
          <a:lstStyle>
            <a:lvl1pPr>
              <a:defRPr/>
            </a:lvl1pPr>
            <a:extLst/>
          </a:lstStyle>
          <a:p>
            <a:pPr>
              <a:defRPr/>
            </a:pPr>
            <a:fld id="{41EBB231-465D-465F-958E-7FC6CEAB884A}" type="slidenum">
              <a:rPr lang="pt-BR"/>
              <a:pPr>
                <a:defRP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tângulo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tângulo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tângulo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tângulo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tângulo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tângulo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tângulo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tângulo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tângulo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Espaço Reservado para Título 21"/>
          <p:cNvSpPr>
            <a:spLocks noGrp="1"/>
          </p:cNvSpPr>
          <p:nvPr>
            <p:ph type="title"/>
          </p:nvPr>
        </p:nvSpPr>
        <p:spPr>
          <a:xfrm>
            <a:off x="914400" y="512763"/>
            <a:ext cx="7772400" cy="914400"/>
          </a:xfrm>
          <a:prstGeom prst="rect">
            <a:avLst/>
          </a:prstGeom>
        </p:spPr>
        <p:txBody>
          <a:bodyPr vert="horz" anchor="t">
            <a:noAutofit/>
          </a:bodyPr>
          <a:lstStyle/>
          <a:p>
            <a:r>
              <a:rPr lang="pt-BR"/>
              <a:t>Clique para editar o estilo do título mestre</a:t>
            </a:r>
            <a:endParaRPr lang="en-US"/>
          </a:p>
        </p:txBody>
      </p:sp>
      <p:sp>
        <p:nvSpPr>
          <p:cNvPr id="1036" name="Espaço Reservado para Texto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4" name="Espaço Reservado para Data 13"/>
          <p:cNvSpPr>
            <a:spLocks noGrp="1"/>
          </p:cNvSpPr>
          <p:nvPr>
            <p:ph type="dt" sz="half" idx="2"/>
          </p:nvPr>
        </p:nvSpPr>
        <p:spPr>
          <a:xfrm>
            <a:off x="6477000" y="6416675"/>
            <a:ext cx="2133600" cy="365125"/>
          </a:xfrm>
          <a:prstGeom prst="rect">
            <a:avLst/>
          </a:prstGeom>
        </p:spPr>
        <p:txBody>
          <a:bodyPr vert="horz" anchor="b"/>
          <a:lstStyle>
            <a:lvl1pPr algn="l" eaLnBrk="1" fontAlgn="auto" latinLnBrk="0" hangingPunct="1">
              <a:spcBef>
                <a:spcPts val="0"/>
              </a:spcBef>
              <a:spcAft>
                <a:spcPts val="0"/>
              </a:spcAft>
              <a:defRPr kumimoji="0" sz="1100">
                <a:solidFill>
                  <a:schemeClr val="tx2"/>
                </a:solidFill>
                <a:latin typeface="+mn-lt"/>
              </a:defRPr>
            </a:lvl1pPr>
            <a:extLst/>
          </a:lstStyle>
          <a:p>
            <a:pPr>
              <a:defRPr/>
            </a:pPr>
            <a:fld id="{9AB6A09B-C259-482A-B731-A940D5C2494E}" type="datetime1">
              <a:rPr lang="pt-BR" smtClean="0"/>
              <a:pPr>
                <a:defRPr/>
              </a:pPr>
              <a:t>07/12/2016</a:t>
            </a:fld>
            <a:endParaRPr lang="pt-BR"/>
          </a:p>
        </p:txBody>
      </p:sp>
      <p:sp>
        <p:nvSpPr>
          <p:cNvPr id="3" name="Espaço Reservado para Rodapé 2"/>
          <p:cNvSpPr>
            <a:spLocks noGrp="1"/>
          </p:cNvSpPr>
          <p:nvPr>
            <p:ph type="ftr" sz="quarter" idx="3"/>
          </p:nvPr>
        </p:nvSpPr>
        <p:spPr>
          <a:xfrm>
            <a:off x="914400" y="6416675"/>
            <a:ext cx="55626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defRPr>
            </a:lvl1pPr>
            <a:extLst/>
          </a:lstStyle>
          <a:p>
            <a:pPr>
              <a:defRPr/>
            </a:pPr>
            <a:endParaRPr lang="pt-BR"/>
          </a:p>
        </p:txBody>
      </p:sp>
      <p:sp>
        <p:nvSpPr>
          <p:cNvPr id="23" name="Espaço Reservado para Número de Slide 22"/>
          <p:cNvSpPr>
            <a:spLocks noGrp="1"/>
          </p:cNvSpPr>
          <p:nvPr>
            <p:ph type="sldNum" sz="quarter" idx="4"/>
          </p:nvPr>
        </p:nvSpPr>
        <p:spPr>
          <a:xfrm>
            <a:off x="8610600" y="6416675"/>
            <a:ext cx="457200" cy="365125"/>
          </a:xfrm>
          <a:prstGeom prst="rect">
            <a:avLst/>
          </a:prstGeom>
        </p:spPr>
        <p:txBody>
          <a:bodyPr vert="horz" anchor="b"/>
          <a:lstStyle>
            <a:lvl1pPr algn="l" eaLnBrk="1" fontAlgn="auto" latinLnBrk="0" hangingPunct="1">
              <a:spcBef>
                <a:spcPts val="0"/>
              </a:spcBef>
              <a:spcAft>
                <a:spcPts val="0"/>
              </a:spcAft>
              <a:defRPr kumimoji="0" sz="1200">
                <a:solidFill>
                  <a:schemeClr val="tx2"/>
                </a:solidFill>
                <a:latin typeface="+mn-lt"/>
              </a:defRPr>
            </a:lvl1pPr>
            <a:extLst/>
          </a:lstStyle>
          <a:p>
            <a:pPr>
              <a:defRPr/>
            </a:pPr>
            <a:fld id="{5BEFA688-E221-4B58-96A4-279545EFFED9}" type="slidenum">
              <a:rPr lang="pt-BR"/>
              <a:pPr>
                <a:defRPr/>
              </a:pPr>
              <a:t>‹nº›</a:t>
            </a:fld>
            <a:endParaRPr lang="pt-BR"/>
          </a:p>
        </p:txBody>
      </p:sp>
    </p:spTree>
  </p:cSld>
  <p:clrMap bg1="dk1" tx1="lt1" bg2="dk2" tx2="lt2" accent1="accent1" accent2="accent2" accent3="accent3" accent4="accent4" accent5="accent5" accent6="accent6" hlink="hlink" folHlink="folHlink"/>
  <p:sldLayoutIdLst>
    <p:sldLayoutId id="2147483801" r:id="rId1"/>
    <p:sldLayoutId id="2147483796" r:id="rId2"/>
    <p:sldLayoutId id="2147483802" r:id="rId3"/>
    <p:sldLayoutId id="2147483803" r:id="rId4"/>
    <p:sldLayoutId id="2147483804" r:id="rId5"/>
    <p:sldLayoutId id="2147483797" r:id="rId6"/>
    <p:sldLayoutId id="2147483805" r:id="rId7"/>
    <p:sldLayoutId id="2147483798" r:id="rId8"/>
    <p:sldLayoutId id="2147483806" r:id="rId9"/>
    <p:sldLayoutId id="2147483799" r:id="rId10"/>
    <p:sldLayoutId id="2147483800" r:id="rId11"/>
  </p:sldLayoutIdLst>
  <p:hf hdr="0" ftr="0" dt="0"/>
  <p:txStyles>
    <p:titleStyle>
      <a:lvl1pPr algn="l" rtl="0" eaLnBrk="0" fontAlgn="base" hangingPunct="0">
        <a:spcBef>
          <a:spcPct val="0"/>
        </a:spcBef>
        <a:spcAft>
          <a:spcPct val="0"/>
        </a:spcAft>
        <a:defRPr sz="4000" kern="1200" spc="-100">
          <a:solidFill>
            <a:srgbClr val="FFFFAF"/>
          </a:solidFill>
          <a:latin typeface="+mj-lt"/>
          <a:ea typeface="+mj-ea"/>
          <a:cs typeface="+mj-cs"/>
        </a:defRPr>
      </a:lvl1pPr>
      <a:lvl2pPr algn="l" rtl="0" eaLnBrk="0" fontAlgn="base" hangingPunct="0">
        <a:spcBef>
          <a:spcPct val="0"/>
        </a:spcBef>
        <a:spcAft>
          <a:spcPct val="0"/>
        </a:spcAft>
        <a:defRPr sz="4000">
          <a:solidFill>
            <a:srgbClr val="FFFFAF"/>
          </a:solidFill>
          <a:latin typeface="Corbel" pitchFamily="34" charset="0"/>
        </a:defRPr>
      </a:lvl2pPr>
      <a:lvl3pPr algn="l" rtl="0" eaLnBrk="0" fontAlgn="base" hangingPunct="0">
        <a:spcBef>
          <a:spcPct val="0"/>
        </a:spcBef>
        <a:spcAft>
          <a:spcPct val="0"/>
        </a:spcAft>
        <a:defRPr sz="4000">
          <a:solidFill>
            <a:srgbClr val="FFFFAF"/>
          </a:solidFill>
          <a:latin typeface="Corbel" pitchFamily="34" charset="0"/>
        </a:defRPr>
      </a:lvl3pPr>
      <a:lvl4pPr algn="l" rtl="0" eaLnBrk="0" fontAlgn="base" hangingPunct="0">
        <a:spcBef>
          <a:spcPct val="0"/>
        </a:spcBef>
        <a:spcAft>
          <a:spcPct val="0"/>
        </a:spcAft>
        <a:defRPr sz="4000">
          <a:solidFill>
            <a:srgbClr val="FFFFAF"/>
          </a:solidFill>
          <a:latin typeface="Corbel" pitchFamily="34" charset="0"/>
        </a:defRPr>
      </a:lvl4pPr>
      <a:lvl5pPr algn="l" rtl="0" eaLnBrk="0" fontAlgn="base" hangingPunct="0">
        <a:spcBef>
          <a:spcPct val="0"/>
        </a:spcBef>
        <a:spcAft>
          <a:spcPct val="0"/>
        </a:spcAft>
        <a:defRPr sz="4000">
          <a:solidFill>
            <a:srgbClr val="FFFFAF"/>
          </a:solidFill>
          <a:latin typeface="Corbel" pitchFamily="34" charset="0"/>
        </a:defRPr>
      </a:lvl5pPr>
      <a:lvl6pPr marL="457200" algn="l" rtl="0" fontAlgn="base">
        <a:spcBef>
          <a:spcPct val="0"/>
        </a:spcBef>
        <a:spcAft>
          <a:spcPct val="0"/>
        </a:spcAft>
        <a:defRPr sz="4000">
          <a:solidFill>
            <a:srgbClr val="FFFFAF"/>
          </a:solidFill>
          <a:latin typeface="Corbel" pitchFamily="34" charset="0"/>
        </a:defRPr>
      </a:lvl6pPr>
      <a:lvl7pPr marL="914400" algn="l" rtl="0" fontAlgn="base">
        <a:spcBef>
          <a:spcPct val="0"/>
        </a:spcBef>
        <a:spcAft>
          <a:spcPct val="0"/>
        </a:spcAft>
        <a:defRPr sz="4000">
          <a:solidFill>
            <a:srgbClr val="FFFFAF"/>
          </a:solidFill>
          <a:latin typeface="Corbel" pitchFamily="34" charset="0"/>
        </a:defRPr>
      </a:lvl7pPr>
      <a:lvl8pPr marL="1371600" algn="l" rtl="0" fontAlgn="base">
        <a:spcBef>
          <a:spcPct val="0"/>
        </a:spcBef>
        <a:spcAft>
          <a:spcPct val="0"/>
        </a:spcAft>
        <a:defRPr sz="4000">
          <a:solidFill>
            <a:srgbClr val="FFFFAF"/>
          </a:solidFill>
          <a:latin typeface="Corbel" pitchFamily="34" charset="0"/>
        </a:defRPr>
      </a:lvl8pPr>
      <a:lvl9pPr marL="1828800" algn="l" rtl="0" fontAlgn="base">
        <a:spcBef>
          <a:spcPct val="0"/>
        </a:spcBef>
        <a:spcAft>
          <a:spcPct val="0"/>
        </a:spcAft>
        <a:defRPr sz="4000">
          <a:solidFill>
            <a:srgbClr val="FFFFAF"/>
          </a:solidFill>
          <a:latin typeface="Corbel" pitchFamily="34" charset="0"/>
        </a:defRPr>
      </a:lvl9pPr>
      <a:extLst/>
    </p:titleStyle>
    <p:bodyStyle>
      <a:lvl1pPr marL="411163" indent="-342900" algn="l" rtl="0" eaLnBrk="0" fontAlgn="base" hangingPunct="0">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E7BC29"/>
        </a:buClr>
        <a:buFont typeface="Wingdings 3"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E7BC29"/>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14442" y="2428868"/>
            <a:ext cx="7772400" cy="714380"/>
          </a:xfrm>
        </p:spPr>
        <p:txBody>
          <a:bodyPr/>
          <a:lstStyle/>
          <a:p>
            <a:pPr marL="1255713" indent="-1255713" algn="ctr" eaLnBrk="1" fontAlgn="auto" hangingPunct="1">
              <a:spcAft>
                <a:spcPts val="0"/>
              </a:spcAft>
              <a:defRPr/>
            </a:pPr>
            <a:r>
              <a:rPr lang="pt-BR" cap="none" dirty="0">
                <a:solidFill>
                  <a:schemeClr val="tx2">
                    <a:satMod val="200000"/>
                  </a:schemeClr>
                </a:solidFill>
              </a:rPr>
              <a:t>Sistemas Elétricos</a:t>
            </a:r>
            <a:endParaRPr lang="pt-BR" sz="2800" cap="none" dirty="0">
              <a:solidFill>
                <a:schemeClr val="tx2">
                  <a:satMod val="200000"/>
                </a:schemeClr>
              </a:solidFill>
            </a:endParaRPr>
          </a:p>
        </p:txBody>
      </p:sp>
      <p:sp>
        <p:nvSpPr>
          <p:cNvPr id="3" name="Subtítulo 2"/>
          <p:cNvSpPr>
            <a:spLocks noGrp="1"/>
          </p:cNvSpPr>
          <p:nvPr>
            <p:ph type="subTitle" idx="1"/>
          </p:nvPr>
        </p:nvSpPr>
        <p:spPr>
          <a:xfrm>
            <a:off x="571472" y="3143248"/>
            <a:ext cx="8215370" cy="3500462"/>
          </a:xfrm>
        </p:spPr>
        <p:txBody>
          <a:bodyPr>
            <a:normAutofit/>
          </a:bodyPr>
          <a:lstStyle/>
          <a:p>
            <a:pPr algn="ctr" eaLnBrk="1" fontAlgn="auto" hangingPunct="1">
              <a:lnSpc>
                <a:spcPct val="120000"/>
              </a:lnSpc>
              <a:spcAft>
                <a:spcPts val="0"/>
              </a:spcAft>
              <a:defRPr/>
            </a:pPr>
            <a:r>
              <a:rPr lang="pt-BR" sz="3000" b="1" dirty="0"/>
              <a:t>Choque Elétrico </a:t>
            </a:r>
          </a:p>
          <a:p>
            <a:pPr algn="ctr" eaLnBrk="1" fontAlgn="auto" hangingPunct="1">
              <a:lnSpc>
                <a:spcPct val="120000"/>
              </a:lnSpc>
              <a:spcAft>
                <a:spcPts val="0"/>
              </a:spcAft>
              <a:defRPr/>
            </a:pPr>
            <a:endParaRPr lang="pt-BR" sz="1800" b="1" dirty="0"/>
          </a:p>
          <a:p>
            <a:pPr marL="804863" indent="-177800">
              <a:buFont typeface="Wingdings" pitchFamily="2" charset="2"/>
              <a:buChar char="§"/>
            </a:pPr>
            <a:r>
              <a:rPr lang="pt-BR" sz="2800" dirty="0"/>
              <a:t> Tipos de Proteção;</a:t>
            </a:r>
          </a:p>
          <a:p>
            <a:pPr marL="804863" indent="-177800">
              <a:buFont typeface="Wingdings" pitchFamily="2" charset="2"/>
              <a:buChar char="§"/>
            </a:pPr>
            <a:r>
              <a:rPr lang="pt-BR" sz="2800" dirty="0"/>
              <a:t> Efeitos do Choque elétrico;</a:t>
            </a:r>
          </a:p>
          <a:p>
            <a:pPr marL="804863" indent="-177800">
              <a:buFont typeface="Wingdings" pitchFamily="2" charset="2"/>
              <a:buChar char="§"/>
            </a:pPr>
            <a:r>
              <a:rPr lang="pt-BR" sz="2800" dirty="0"/>
              <a:t>Tipos de Contatos;</a:t>
            </a:r>
          </a:p>
          <a:p>
            <a:pPr marL="804863" indent="-177800">
              <a:buFont typeface="Wingdings" pitchFamily="2" charset="2"/>
              <a:buChar char="§"/>
            </a:pPr>
            <a:r>
              <a:rPr lang="pt-BR" sz="2800" dirty="0"/>
              <a:t>Fenômenos Patológicos Críticos.</a:t>
            </a:r>
          </a:p>
          <a:p>
            <a:pPr marL="1255713" indent="-355600" algn="just" eaLnBrk="1" fontAlgn="auto" hangingPunct="1">
              <a:spcAft>
                <a:spcPts val="0"/>
              </a:spcAft>
              <a:defRPr/>
            </a:pPr>
            <a:endParaRPr lang="pt-BR" sz="2800" dirty="0"/>
          </a:p>
          <a:p>
            <a:pPr algn="ctr" eaLnBrk="1" fontAlgn="auto" hangingPunct="1">
              <a:spcAft>
                <a:spcPts val="0"/>
              </a:spcAft>
              <a:defRPr/>
            </a:pPr>
            <a:r>
              <a:rPr lang="pt-BR" sz="2400" b="1"/>
              <a:t>Aula 09</a:t>
            </a:r>
            <a:endParaRPr lang="pt-BR" sz="2800" b="1" dirty="0"/>
          </a:p>
        </p:txBody>
      </p:sp>
      <p:pic>
        <p:nvPicPr>
          <p:cNvPr id="8196" name="Imagem 4" descr="logo.png"/>
          <p:cNvPicPr>
            <a:picLocks noChangeAspect="1"/>
          </p:cNvPicPr>
          <p:nvPr/>
        </p:nvPicPr>
        <p:blipFill>
          <a:blip r:embed="rId2"/>
          <a:srcRect/>
          <a:stretch>
            <a:fillRect/>
          </a:stretch>
        </p:blipFill>
        <p:spPr bwMode="auto">
          <a:xfrm>
            <a:off x="1714480" y="357166"/>
            <a:ext cx="6165310" cy="2000242"/>
          </a:xfrm>
          <a:prstGeom prst="rect">
            <a:avLst/>
          </a:prstGeom>
          <a:noFill/>
          <a:ln w="9525">
            <a:solidFill>
              <a:schemeClr val="accent1"/>
            </a:solidFill>
            <a:miter lim="800000"/>
            <a:headEnd/>
            <a:tailEnd/>
          </a:ln>
        </p:spPr>
      </p:pic>
      <p:sp>
        <p:nvSpPr>
          <p:cNvPr id="5" name="Espaço Reservado para Número de Slide 4"/>
          <p:cNvSpPr>
            <a:spLocks noGrp="1"/>
          </p:cNvSpPr>
          <p:nvPr>
            <p:ph type="sldNum" sz="quarter" idx="12"/>
          </p:nvPr>
        </p:nvSpPr>
        <p:spPr/>
        <p:txBody>
          <a:bodyPr/>
          <a:lstStyle/>
          <a:p>
            <a:pPr>
              <a:defRPr/>
            </a:pPr>
            <a:fld id="{6213FE0B-3215-4F9C-B35A-D580FAF23822}" type="slidenum">
              <a:rPr lang="pt-BR" smtClean="0"/>
              <a:pPr>
                <a:defRPr/>
              </a:pPr>
              <a:t>1</a:t>
            </a:fld>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10</a:t>
            </a:fld>
            <a:endParaRPr lang="pt-BR"/>
          </a:p>
        </p:txBody>
      </p:sp>
      <p:sp>
        <p:nvSpPr>
          <p:cNvPr id="9" name="Título 1"/>
          <p:cNvSpPr>
            <a:spLocks noGrp="1"/>
          </p:cNvSpPr>
          <p:nvPr>
            <p:ph type="title"/>
          </p:nvPr>
        </p:nvSpPr>
        <p:spPr>
          <a:xfrm>
            <a:off x="642910" y="428604"/>
            <a:ext cx="8358246" cy="1143008"/>
          </a:xfrm>
        </p:spPr>
        <p:txBody>
          <a:bodyPr>
            <a:noAutofit/>
          </a:bodyPr>
          <a:lstStyle/>
          <a:p>
            <a:pPr algn="ctr"/>
            <a:r>
              <a:rPr lang="pt-BR" b="1" dirty="0"/>
              <a:t>Tipos de Contatos</a:t>
            </a:r>
          </a:p>
        </p:txBody>
      </p:sp>
      <p:pic>
        <p:nvPicPr>
          <p:cNvPr id="21506" name="Picture 2" descr="Choque 2"/>
          <p:cNvPicPr>
            <a:picLocks noChangeAspect="1" noChangeArrowheads="1"/>
          </p:cNvPicPr>
          <p:nvPr/>
        </p:nvPicPr>
        <p:blipFill>
          <a:blip r:embed="rId2"/>
          <a:srcRect/>
          <a:stretch>
            <a:fillRect/>
          </a:stretch>
        </p:blipFill>
        <p:spPr bwMode="auto">
          <a:xfrm>
            <a:off x="642910" y="1285860"/>
            <a:ext cx="8053997" cy="4929222"/>
          </a:xfrm>
          <a:prstGeom prst="rect">
            <a:avLst/>
          </a:prstGeom>
          <a:noFill/>
          <a:ln w="9525">
            <a:solidFill>
              <a:schemeClr val="accent1"/>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5814" y="500042"/>
            <a:ext cx="8201028" cy="1214446"/>
          </a:xfrm>
        </p:spPr>
        <p:txBody>
          <a:bodyPr>
            <a:noAutofit/>
          </a:bodyPr>
          <a:lstStyle/>
          <a:p>
            <a:pPr algn="ctr" eaLnBrk="1" fontAlgn="auto" hangingPunct="1">
              <a:spcAft>
                <a:spcPts val="0"/>
              </a:spcAft>
              <a:defRPr/>
            </a:pPr>
            <a:r>
              <a:rPr lang="pt-BR" sz="3200" b="1" dirty="0"/>
              <a:t>Efeitos fisiológicos da corrente elétrica</a:t>
            </a:r>
            <a:br>
              <a:rPr lang="pt-BR" sz="3200" b="1" dirty="0"/>
            </a:br>
            <a:r>
              <a:rPr lang="pt-BR" sz="3200" b="1" dirty="0"/>
              <a:t> (choque elétrico)</a:t>
            </a: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11</a:t>
            </a:fld>
            <a:endParaRPr lang="pt-BR"/>
          </a:p>
        </p:txBody>
      </p:sp>
      <p:graphicFrame>
        <p:nvGraphicFramePr>
          <p:cNvPr id="6" name="Tabela 5"/>
          <p:cNvGraphicFramePr>
            <a:graphicFrameLocks noGrp="1"/>
          </p:cNvGraphicFramePr>
          <p:nvPr/>
        </p:nvGraphicFramePr>
        <p:xfrm>
          <a:off x="571472" y="1623598"/>
          <a:ext cx="8286808" cy="4593311"/>
        </p:xfrm>
        <a:graphic>
          <a:graphicData uri="http://schemas.openxmlformats.org/drawingml/2006/table">
            <a:tbl>
              <a:tblPr>
                <a:tableStyleId>{3C2FFA5D-87B4-456A-9821-1D502468CF0F}</a:tableStyleId>
              </a:tblPr>
              <a:tblGrid>
                <a:gridCol w="2786082">
                  <a:extLst>
                    <a:ext uri="{9D8B030D-6E8A-4147-A177-3AD203B41FA5}">
                      <a16:colId xmlns:a16="http://schemas.microsoft.com/office/drawing/2014/main" val="20000"/>
                    </a:ext>
                  </a:extLst>
                </a:gridCol>
                <a:gridCol w="5500726">
                  <a:extLst>
                    <a:ext uri="{9D8B030D-6E8A-4147-A177-3AD203B41FA5}">
                      <a16:colId xmlns:a16="http://schemas.microsoft.com/office/drawing/2014/main" val="20001"/>
                    </a:ext>
                  </a:extLst>
                </a:gridCol>
              </a:tblGrid>
              <a:tr h="545714">
                <a:tc gridSpan="2">
                  <a:txBody>
                    <a:bodyPr/>
                    <a:lstStyle/>
                    <a:p>
                      <a:pPr marL="281940" algn="ctr">
                        <a:spcAft>
                          <a:spcPts val="0"/>
                        </a:spcAft>
                      </a:pPr>
                      <a:r>
                        <a:rPr lang="pt-BR" sz="1800" b="1" i="1" dirty="0">
                          <a:latin typeface="Arial" pitchFamily="34" charset="0"/>
                          <a:ea typeface="Times New Roman"/>
                          <a:cs typeface="Arial" pitchFamily="34" charset="0"/>
                        </a:rPr>
                        <a:t>Corrente Alternada de 15 a 100 Hz, trajeto entre extremidades do corpo, pessoas de, no mínimo, 50 kg de peso</a:t>
                      </a:r>
                      <a:endParaRPr lang="pt-BR" sz="1600" dirty="0">
                        <a:latin typeface="Arial" pitchFamily="34" charset="0"/>
                        <a:ea typeface="Times New Roman"/>
                        <a:cs typeface="Arial" pitchFamily="34" charset="0"/>
                      </a:endParaRPr>
                    </a:p>
                  </a:txBody>
                  <a:tcPr marL="44450" marR="44450" marT="0" marB="0" anchor="ctr"/>
                </a:tc>
                <a:tc hMerge="1">
                  <a:txBody>
                    <a:bodyPr/>
                    <a:lstStyle/>
                    <a:p>
                      <a:endParaRPr lang="pt-BR"/>
                    </a:p>
                  </a:txBody>
                  <a:tcPr/>
                </a:tc>
                <a:extLst>
                  <a:ext uri="{0D108BD9-81ED-4DB2-BD59-A6C34878D82A}">
                    <a16:rowId xmlns:a16="http://schemas.microsoft.com/office/drawing/2014/main" val="10000"/>
                  </a:ext>
                </a:extLst>
              </a:tr>
              <a:tr h="328068">
                <a:tc>
                  <a:txBody>
                    <a:bodyPr/>
                    <a:lstStyle/>
                    <a:p>
                      <a:pPr marL="167640">
                        <a:spcAft>
                          <a:spcPts val="0"/>
                        </a:spcAft>
                      </a:pPr>
                      <a:r>
                        <a:rPr lang="pt-BR" sz="1800" b="1" dirty="0">
                          <a:latin typeface="Arial" pitchFamily="34" charset="0"/>
                          <a:ea typeface="Times New Roman"/>
                          <a:cs typeface="Arial" pitchFamily="34" charset="0"/>
                        </a:rPr>
                        <a:t>Faixa de Corrente</a:t>
                      </a:r>
                    </a:p>
                  </a:txBody>
                  <a:tcPr marL="44450" marR="44450" marT="0" marB="0"/>
                </a:tc>
                <a:tc>
                  <a:txBody>
                    <a:bodyPr/>
                    <a:lstStyle/>
                    <a:p>
                      <a:pPr marL="147320" algn="ctr">
                        <a:spcAft>
                          <a:spcPts val="0"/>
                        </a:spcAft>
                      </a:pPr>
                      <a:r>
                        <a:rPr lang="pt-BR" sz="1800" b="1" dirty="0">
                          <a:latin typeface="Arial" pitchFamily="34" charset="0"/>
                          <a:ea typeface="Times New Roman"/>
                          <a:cs typeface="Arial" pitchFamily="34" charset="0"/>
                        </a:rPr>
                        <a:t>Reações Fisiológicas Habituais</a:t>
                      </a:r>
                    </a:p>
                  </a:txBody>
                  <a:tcPr marL="44450" marR="44450" marT="0" marB="0"/>
                </a:tc>
                <a:extLst>
                  <a:ext uri="{0D108BD9-81ED-4DB2-BD59-A6C34878D82A}">
                    <a16:rowId xmlns:a16="http://schemas.microsoft.com/office/drawing/2014/main" val="10001"/>
                  </a:ext>
                </a:extLst>
              </a:tr>
              <a:tr h="452731">
                <a:tc>
                  <a:txBody>
                    <a:bodyPr/>
                    <a:lstStyle/>
                    <a:p>
                      <a:pPr marL="167640">
                        <a:spcAft>
                          <a:spcPts val="0"/>
                        </a:spcAft>
                      </a:pPr>
                      <a:r>
                        <a:rPr lang="pt-BR" sz="2400" dirty="0">
                          <a:latin typeface="Arial" pitchFamily="34" charset="0"/>
                          <a:ea typeface="Times New Roman"/>
                          <a:cs typeface="Arial" pitchFamily="34" charset="0"/>
                        </a:rPr>
                        <a:t>0,1 a 0,5 </a:t>
                      </a:r>
                      <a:r>
                        <a:rPr lang="pt-BR" sz="2400" dirty="0" err="1">
                          <a:latin typeface="Arial" pitchFamily="34" charset="0"/>
                          <a:ea typeface="Times New Roman"/>
                          <a:cs typeface="Arial" pitchFamily="34" charset="0"/>
                        </a:rPr>
                        <a:t>mA</a:t>
                      </a:r>
                      <a:endParaRPr lang="pt-BR" sz="2800" dirty="0">
                        <a:latin typeface="Arial" pitchFamily="34" charset="0"/>
                        <a:ea typeface="Times New Roman"/>
                        <a:cs typeface="Arial" pitchFamily="34" charset="0"/>
                      </a:endParaRPr>
                    </a:p>
                  </a:txBody>
                  <a:tcPr marL="44450" marR="44450" marT="0" marB="0"/>
                </a:tc>
                <a:tc>
                  <a:txBody>
                    <a:bodyPr/>
                    <a:lstStyle/>
                    <a:p>
                      <a:pPr marL="147320" algn="just">
                        <a:spcAft>
                          <a:spcPts val="0"/>
                        </a:spcAft>
                      </a:pPr>
                      <a:r>
                        <a:rPr lang="pt-BR" sz="1600" dirty="0">
                          <a:latin typeface="Arial" pitchFamily="34" charset="0"/>
                          <a:ea typeface="Times New Roman"/>
                          <a:cs typeface="Arial" pitchFamily="34" charset="0"/>
                        </a:rPr>
                        <a:t>Leve percepção superficial; habitualmente nenhum efeito.</a:t>
                      </a:r>
                      <a:endParaRPr lang="pt-BR" sz="1800" dirty="0">
                        <a:latin typeface="Arial" pitchFamily="34" charset="0"/>
                        <a:ea typeface="Times New Roman"/>
                        <a:cs typeface="Arial" pitchFamily="34" charset="0"/>
                      </a:endParaRPr>
                    </a:p>
                  </a:txBody>
                  <a:tcPr marL="44450" marR="44450" marT="0" marB="0"/>
                </a:tc>
                <a:extLst>
                  <a:ext uri="{0D108BD9-81ED-4DB2-BD59-A6C34878D82A}">
                    <a16:rowId xmlns:a16="http://schemas.microsoft.com/office/drawing/2014/main" val="10002"/>
                  </a:ext>
                </a:extLst>
              </a:tr>
              <a:tr h="636666">
                <a:tc>
                  <a:txBody>
                    <a:bodyPr/>
                    <a:lstStyle/>
                    <a:p>
                      <a:pPr marL="167640">
                        <a:spcAft>
                          <a:spcPts val="0"/>
                        </a:spcAft>
                      </a:pPr>
                      <a:r>
                        <a:rPr lang="pt-BR" sz="2400" dirty="0">
                          <a:latin typeface="Arial" pitchFamily="34" charset="0"/>
                          <a:ea typeface="Times New Roman"/>
                          <a:cs typeface="Arial" pitchFamily="34" charset="0"/>
                        </a:rPr>
                        <a:t>0,5 a 10 </a:t>
                      </a:r>
                      <a:r>
                        <a:rPr lang="pt-BR" sz="2400" dirty="0" err="1">
                          <a:latin typeface="Arial" pitchFamily="34" charset="0"/>
                          <a:ea typeface="Times New Roman"/>
                          <a:cs typeface="Arial" pitchFamily="34" charset="0"/>
                        </a:rPr>
                        <a:t>mA</a:t>
                      </a:r>
                      <a:endParaRPr lang="pt-BR" sz="2800" dirty="0">
                        <a:latin typeface="Arial" pitchFamily="34" charset="0"/>
                        <a:ea typeface="Times New Roman"/>
                        <a:cs typeface="Arial" pitchFamily="34" charset="0"/>
                      </a:endParaRPr>
                    </a:p>
                  </a:txBody>
                  <a:tcPr marL="44450" marR="44450" marT="0" marB="0"/>
                </a:tc>
                <a:tc>
                  <a:txBody>
                    <a:bodyPr/>
                    <a:lstStyle/>
                    <a:p>
                      <a:pPr marL="147320" algn="just">
                        <a:spcAft>
                          <a:spcPts val="0"/>
                        </a:spcAft>
                      </a:pPr>
                      <a:r>
                        <a:rPr lang="pt-BR" sz="1600" dirty="0">
                          <a:latin typeface="Arial" pitchFamily="34" charset="0"/>
                          <a:ea typeface="Times New Roman"/>
                          <a:cs typeface="Arial" pitchFamily="34" charset="0"/>
                        </a:rPr>
                        <a:t>Ligeira paralisia nos músculos do braço, com início de </a:t>
                      </a:r>
                      <a:r>
                        <a:rPr lang="pt-BR" sz="1600" dirty="0" err="1">
                          <a:latin typeface="Arial" pitchFamily="34" charset="0"/>
                          <a:ea typeface="Times New Roman"/>
                          <a:cs typeface="Arial" pitchFamily="34" charset="0"/>
                        </a:rPr>
                        <a:t>tetanização</a:t>
                      </a:r>
                      <a:r>
                        <a:rPr lang="pt-BR" sz="1600" dirty="0">
                          <a:latin typeface="Arial" pitchFamily="34" charset="0"/>
                          <a:ea typeface="Times New Roman"/>
                          <a:cs typeface="Arial" pitchFamily="34" charset="0"/>
                        </a:rPr>
                        <a:t>; habitualmente nenhum efeito perigoso.</a:t>
                      </a:r>
                      <a:endParaRPr lang="pt-BR" sz="1800" dirty="0">
                        <a:latin typeface="Arial" pitchFamily="34" charset="0"/>
                        <a:ea typeface="Times New Roman"/>
                        <a:cs typeface="Arial" pitchFamily="34" charset="0"/>
                      </a:endParaRPr>
                    </a:p>
                  </a:txBody>
                  <a:tcPr marL="44450" marR="44450" marT="0" marB="0"/>
                </a:tc>
                <a:extLst>
                  <a:ext uri="{0D108BD9-81ED-4DB2-BD59-A6C34878D82A}">
                    <a16:rowId xmlns:a16="http://schemas.microsoft.com/office/drawing/2014/main" val="10003"/>
                  </a:ext>
                </a:extLst>
              </a:tr>
              <a:tr h="452731">
                <a:tc>
                  <a:txBody>
                    <a:bodyPr/>
                    <a:lstStyle/>
                    <a:p>
                      <a:pPr marL="167640">
                        <a:spcAft>
                          <a:spcPts val="0"/>
                        </a:spcAft>
                      </a:pPr>
                      <a:r>
                        <a:rPr lang="pt-BR" sz="2400" b="1" i="1" dirty="0">
                          <a:latin typeface="Arial" pitchFamily="34" charset="0"/>
                          <a:ea typeface="Times New Roman"/>
                          <a:cs typeface="Arial" pitchFamily="34" charset="0"/>
                        </a:rPr>
                        <a:t>10 a 30 </a:t>
                      </a:r>
                      <a:r>
                        <a:rPr lang="pt-BR" sz="2400" b="1" i="1" dirty="0" err="1">
                          <a:latin typeface="Arial" pitchFamily="34" charset="0"/>
                          <a:ea typeface="Times New Roman"/>
                          <a:cs typeface="Arial" pitchFamily="34" charset="0"/>
                        </a:rPr>
                        <a:t>mA</a:t>
                      </a:r>
                      <a:endParaRPr lang="pt-BR" sz="2800" dirty="0">
                        <a:latin typeface="Arial" pitchFamily="34" charset="0"/>
                        <a:ea typeface="Times New Roman"/>
                        <a:cs typeface="Arial" pitchFamily="34" charset="0"/>
                      </a:endParaRPr>
                    </a:p>
                  </a:txBody>
                  <a:tcPr marL="44450" marR="44450" marT="0" marB="0"/>
                </a:tc>
                <a:tc>
                  <a:txBody>
                    <a:bodyPr/>
                    <a:lstStyle/>
                    <a:p>
                      <a:pPr marL="147320" algn="just">
                        <a:spcAft>
                          <a:spcPts val="0"/>
                        </a:spcAft>
                      </a:pPr>
                      <a:r>
                        <a:rPr lang="pt-BR" sz="1600" b="1" i="1" dirty="0">
                          <a:latin typeface="Arial" pitchFamily="34" charset="0"/>
                          <a:ea typeface="Times New Roman"/>
                          <a:cs typeface="Arial" pitchFamily="34" charset="0"/>
                        </a:rPr>
                        <a:t>Nenhum efeito perigoso se houver interrupção em, no máximo, 5 segundos.</a:t>
                      </a:r>
                      <a:endParaRPr lang="pt-BR" sz="1800" dirty="0">
                        <a:latin typeface="Arial" pitchFamily="34" charset="0"/>
                        <a:ea typeface="Times New Roman"/>
                        <a:cs typeface="Arial" pitchFamily="34" charset="0"/>
                      </a:endParaRPr>
                    </a:p>
                  </a:txBody>
                  <a:tcPr marL="44450" marR="44450" marT="0" marB="0"/>
                </a:tc>
                <a:extLst>
                  <a:ext uri="{0D108BD9-81ED-4DB2-BD59-A6C34878D82A}">
                    <a16:rowId xmlns:a16="http://schemas.microsoft.com/office/drawing/2014/main" val="10004"/>
                  </a:ext>
                </a:extLst>
              </a:tr>
              <a:tr h="1131827">
                <a:tc>
                  <a:txBody>
                    <a:bodyPr/>
                    <a:lstStyle/>
                    <a:p>
                      <a:pPr marL="167640">
                        <a:spcAft>
                          <a:spcPts val="0"/>
                        </a:spcAft>
                      </a:pPr>
                      <a:r>
                        <a:rPr lang="pt-BR" sz="2400" dirty="0">
                          <a:latin typeface="Arial" pitchFamily="34" charset="0"/>
                          <a:ea typeface="Times New Roman"/>
                          <a:cs typeface="Arial" pitchFamily="34" charset="0"/>
                        </a:rPr>
                        <a:t>30 a 500 </a:t>
                      </a:r>
                      <a:r>
                        <a:rPr lang="pt-BR" sz="2400" dirty="0" err="1">
                          <a:latin typeface="Arial" pitchFamily="34" charset="0"/>
                          <a:ea typeface="Times New Roman"/>
                          <a:cs typeface="Arial" pitchFamily="34" charset="0"/>
                        </a:rPr>
                        <a:t>mA</a:t>
                      </a:r>
                      <a:endParaRPr lang="pt-BR" sz="2800" dirty="0">
                        <a:latin typeface="Arial" pitchFamily="34" charset="0"/>
                        <a:ea typeface="Times New Roman"/>
                        <a:cs typeface="Arial" pitchFamily="34" charset="0"/>
                      </a:endParaRPr>
                    </a:p>
                  </a:txBody>
                  <a:tcPr marL="44450" marR="44450" marT="0" marB="0"/>
                </a:tc>
                <a:tc>
                  <a:txBody>
                    <a:bodyPr/>
                    <a:lstStyle/>
                    <a:p>
                      <a:pPr marL="147320" algn="just">
                        <a:spcAft>
                          <a:spcPts val="0"/>
                        </a:spcAft>
                      </a:pPr>
                      <a:r>
                        <a:rPr lang="pt-BR" sz="1600" dirty="0">
                          <a:latin typeface="Arial" pitchFamily="34" charset="0"/>
                          <a:ea typeface="Times New Roman"/>
                          <a:cs typeface="Arial" pitchFamily="34" charset="0"/>
                        </a:rPr>
                        <a:t>Paralisia estendida aos músculos do tórax, com sensação de falta de ar e tontura; possibilidade de </a:t>
                      </a:r>
                      <a:r>
                        <a:rPr lang="pt-BR" sz="1600" dirty="0" err="1">
                          <a:latin typeface="Arial" pitchFamily="34" charset="0"/>
                          <a:ea typeface="Times New Roman"/>
                          <a:cs typeface="Arial" pitchFamily="34" charset="0"/>
                        </a:rPr>
                        <a:t>fibrilação</a:t>
                      </a:r>
                      <a:r>
                        <a:rPr lang="pt-BR" sz="1600" dirty="0">
                          <a:latin typeface="Arial" pitchFamily="34" charset="0"/>
                          <a:ea typeface="Times New Roman"/>
                          <a:cs typeface="Arial" pitchFamily="34" charset="0"/>
                        </a:rPr>
                        <a:t> ventricular se a descarga elétrica se manifestar na fase crítica do ciclo cardíaco (diástole) e por um tempo superior a 200 </a:t>
                      </a:r>
                      <a:r>
                        <a:rPr lang="pt-BR" sz="1600" dirty="0" err="1">
                          <a:latin typeface="Arial" pitchFamily="34" charset="0"/>
                          <a:ea typeface="Times New Roman"/>
                          <a:cs typeface="Arial" pitchFamily="34" charset="0"/>
                        </a:rPr>
                        <a:t>ms</a:t>
                      </a:r>
                      <a:r>
                        <a:rPr lang="pt-BR" sz="1600" dirty="0">
                          <a:latin typeface="Arial" pitchFamily="34" charset="0"/>
                          <a:ea typeface="Times New Roman"/>
                          <a:cs typeface="Arial" pitchFamily="34" charset="0"/>
                        </a:rPr>
                        <a:t>.</a:t>
                      </a:r>
                      <a:endParaRPr lang="pt-BR" sz="1800" dirty="0">
                        <a:latin typeface="Arial" pitchFamily="34" charset="0"/>
                        <a:ea typeface="Times New Roman"/>
                        <a:cs typeface="Arial" pitchFamily="34" charset="0"/>
                      </a:endParaRPr>
                    </a:p>
                  </a:txBody>
                  <a:tcPr marL="44450" marR="44450" marT="0" marB="0"/>
                </a:tc>
                <a:extLst>
                  <a:ext uri="{0D108BD9-81ED-4DB2-BD59-A6C34878D82A}">
                    <a16:rowId xmlns:a16="http://schemas.microsoft.com/office/drawing/2014/main" val="10005"/>
                  </a:ext>
                </a:extLst>
              </a:tr>
              <a:tr h="920326">
                <a:tc>
                  <a:txBody>
                    <a:bodyPr/>
                    <a:lstStyle/>
                    <a:p>
                      <a:pPr marL="167640">
                        <a:spcAft>
                          <a:spcPts val="0"/>
                        </a:spcAft>
                      </a:pPr>
                      <a:r>
                        <a:rPr lang="pt-BR" sz="2400" dirty="0">
                          <a:latin typeface="Arial" pitchFamily="34" charset="0"/>
                          <a:ea typeface="Times New Roman"/>
                          <a:cs typeface="Arial" pitchFamily="34" charset="0"/>
                        </a:rPr>
                        <a:t>Acima de 500 </a:t>
                      </a:r>
                      <a:r>
                        <a:rPr lang="pt-BR" sz="2400" dirty="0" err="1">
                          <a:latin typeface="Arial" pitchFamily="34" charset="0"/>
                          <a:ea typeface="Times New Roman"/>
                          <a:cs typeface="Arial" pitchFamily="34" charset="0"/>
                        </a:rPr>
                        <a:t>mA</a:t>
                      </a:r>
                      <a:endParaRPr lang="pt-BR" sz="2800" dirty="0">
                        <a:latin typeface="Arial" pitchFamily="34" charset="0"/>
                        <a:ea typeface="Times New Roman"/>
                        <a:cs typeface="Arial" pitchFamily="34" charset="0"/>
                      </a:endParaRPr>
                    </a:p>
                  </a:txBody>
                  <a:tcPr marL="44450" marR="44450" marT="0" marB="0"/>
                </a:tc>
                <a:tc>
                  <a:txBody>
                    <a:bodyPr/>
                    <a:lstStyle/>
                    <a:p>
                      <a:pPr marL="147320" algn="just">
                        <a:spcAft>
                          <a:spcPts val="0"/>
                        </a:spcAft>
                      </a:pPr>
                      <a:r>
                        <a:rPr lang="pt-BR" sz="1600" dirty="0">
                          <a:latin typeface="Arial" pitchFamily="34" charset="0"/>
                          <a:ea typeface="Times New Roman"/>
                          <a:cs typeface="Arial" pitchFamily="34" charset="0"/>
                        </a:rPr>
                        <a:t>Traumas cardíacos persistentes; nesse caso o efeito é letal, salvo intervenção imediata de pessoal especializado com equipamento adequado (</a:t>
                      </a:r>
                      <a:r>
                        <a:rPr lang="pt-BR" sz="1600" dirty="0" err="1">
                          <a:latin typeface="Arial" pitchFamily="34" charset="0"/>
                          <a:ea typeface="Times New Roman"/>
                          <a:cs typeface="Arial" pitchFamily="34" charset="0"/>
                        </a:rPr>
                        <a:t>desfibrilador</a:t>
                      </a:r>
                      <a:r>
                        <a:rPr lang="pt-BR" sz="1600" dirty="0">
                          <a:latin typeface="Arial" pitchFamily="34" charset="0"/>
                          <a:ea typeface="Times New Roman"/>
                          <a:cs typeface="Arial" pitchFamily="34" charset="0"/>
                        </a:rPr>
                        <a:t>).</a:t>
                      </a:r>
                      <a:endParaRPr lang="pt-BR" sz="1800" dirty="0">
                        <a:latin typeface="Arial" pitchFamily="34" charset="0"/>
                        <a:ea typeface="Times New Roman"/>
                        <a:cs typeface="Arial" pitchFamily="34" charset="0"/>
                      </a:endParaRPr>
                    </a:p>
                  </a:txBody>
                  <a:tcPr marL="44450" marR="4445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2910" y="285728"/>
            <a:ext cx="8201028" cy="857256"/>
          </a:xfrm>
        </p:spPr>
        <p:txBody>
          <a:bodyPr>
            <a:noAutofit/>
          </a:bodyPr>
          <a:lstStyle/>
          <a:p>
            <a:pPr algn="ctr" eaLnBrk="1" fontAlgn="auto" hangingPunct="1">
              <a:spcAft>
                <a:spcPts val="0"/>
              </a:spcAft>
              <a:defRPr/>
            </a:pPr>
            <a:r>
              <a:rPr lang="pt-BR" sz="4400" b="1" dirty="0"/>
              <a:t>Fenômenos Patológicos Críticos</a:t>
            </a:r>
          </a:p>
        </p:txBody>
      </p:sp>
      <p:sp>
        <p:nvSpPr>
          <p:cNvPr id="3" name="Espaço Reservado para Conteúdo 2"/>
          <p:cNvSpPr>
            <a:spLocks noGrp="1"/>
          </p:cNvSpPr>
          <p:nvPr>
            <p:ph idx="1"/>
          </p:nvPr>
        </p:nvSpPr>
        <p:spPr>
          <a:xfrm>
            <a:off x="642910" y="1428736"/>
            <a:ext cx="8001056" cy="4429156"/>
          </a:xfrm>
        </p:spPr>
        <p:txBody>
          <a:bodyPr>
            <a:noAutofit/>
          </a:bodyPr>
          <a:lstStyle/>
          <a:p>
            <a:pPr algn="just"/>
            <a:r>
              <a:rPr lang="pt-BR" sz="2800" dirty="0">
                <a:latin typeface="Calibri" pitchFamily="34" charset="0"/>
              </a:rPr>
              <a:t> </a:t>
            </a:r>
            <a:r>
              <a:rPr lang="pt-BR" sz="2400" b="1" u="sng" dirty="0" err="1">
                <a:solidFill>
                  <a:schemeClr val="tx2">
                    <a:lumMod val="75000"/>
                  </a:schemeClr>
                </a:solidFill>
                <a:latin typeface="Calibri" pitchFamily="34" charset="0"/>
              </a:rPr>
              <a:t>Tetanização</a:t>
            </a:r>
            <a:r>
              <a:rPr lang="pt-BR" sz="2400" b="1" u="sng" dirty="0">
                <a:solidFill>
                  <a:schemeClr val="tx2">
                    <a:lumMod val="75000"/>
                  </a:schemeClr>
                </a:solidFill>
                <a:latin typeface="Calibri" pitchFamily="34" charset="0"/>
              </a:rPr>
              <a:t>:</a:t>
            </a:r>
            <a:r>
              <a:rPr lang="pt-BR" sz="2400" dirty="0">
                <a:solidFill>
                  <a:schemeClr val="tx2">
                    <a:lumMod val="75000"/>
                  </a:schemeClr>
                </a:solidFill>
                <a:latin typeface="Calibri" pitchFamily="34" charset="0"/>
              </a:rPr>
              <a:t> </a:t>
            </a:r>
            <a:r>
              <a:rPr lang="pt-BR" sz="2400" dirty="0">
                <a:latin typeface="Calibri" pitchFamily="34" charset="0"/>
              </a:rPr>
              <a:t>é a paralisia muscular provocada pela circulação de corrente através dos tecidos nervosos que controlam os músculos. Superposta aos impulsos de comando da mente, a corrente os anula podendo bloquear um membro ou o corpo inteiro. De nada valem, nesses casos, a consciência do indivíduo e sua vontade de interromper o contato.</a:t>
            </a:r>
          </a:p>
          <a:p>
            <a:pPr lvl="0" algn="just"/>
            <a:r>
              <a:rPr lang="pt-BR" sz="2400" b="1" u="sng" dirty="0">
                <a:solidFill>
                  <a:schemeClr val="tx2">
                    <a:lumMod val="75000"/>
                  </a:schemeClr>
                </a:solidFill>
                <a:latin typeface="Calibri" pitchFamily="34" charset="0"/>
              </a:rPr>
              <a:t>Parada Respiratória:</a:t>
            </a:r>
            <a:r>
              <a:rPr lang="pt-BR" sz="2400" dirty="0">
                <a:solidFill>
                  <a:schemeClr val="tx2">
                    <a:lumMod val="75000"/>
                  </a:schemeClr>
                </a:solidFill>
                <a:latin typeface="Calibri" pitchFamily="34" charset="0"/>
              </a:rPr>
              <a:t> </a:t>
            </a:r>
            <a:r>
              <a:rPr lang="pt-BR" sz="2400" dirty="0">
                <a:latin typeface="Calibri" pitchFamily="34" charset="0"/>
              </a:rPr>
              <a:t>quando estão envolvidos na </a:t>
            </a:r>
            <a:r>
              <a:rPr lang="pt-BR" sz="2400" dirty="0" err="1">
                <a:latin typeface="Calibri" pitchFamily="34" charset="0"/>
              </a:rPr>
              <a:t>tetanização</a:t>
            </a:r>
            <a:r>
              <a:rPr lang="pt-BR" sz="2400" dirty="0">
                <a:latin typeface="Calibri" pitchFamily="34" charset="0"/>
              </a:rPr>
              <a:t> os músculos peitorais, os pulmões são bloqueados e pára a função vital de respiração. Trata-se de uma situação de emergência.</a:t>
            </a:r>
          </a:p>
          <a:p>
            <a:pPr marL="1077913" indent="-176213"/>
            <a:endParaRPr lang="pt-BR" sz="4000" dirty="0">
              <a:latin typeface="Calibri" pitchFamily="34" charset="0"/>
            </a:endParaRPr>
          </a:p>
          <a:p>
            <a:pPr indent="393700" algn="just">
              <a:buNone/>
            </a:pPr>
            <a:endParaRPr lang="pt-BR" sz="2800" dirty="0">
              <a:latin typeface="Calibri" pitchFamily="34" charset="0"/>
            </a:endParaRPr>
          </a:p>
          <a:p>
            <a:pPr indent="393700" algn="just">
              <a:buNone/>
            </a:pPr>
            <a:endParaRPr lang="pt-BR" sz="2800" dirty="0">
              <a:latin typeface="Calibri" pitchFamily="34" charset="0"/>
            </a:endParaRPr>
          </a:p>
          <a:p>
            <a:pPr algn="just">
              <a:buNone/>
            </a:pPr>
            <a:r>
              <a:rPr lang="pt-BR" sz="2800" b="1" dirty="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12</a:t>
            </a:fld>
            <a:endParaRPr lang="pt-B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857256"/>
          </a:xfrm>
        </p:spPr>
        <p:txBody>
          <a:bodyPr>
            <a:noAutofit/>
          </a:bodyPr>
          <a:lstStyle/>
          <a:p>
            <a:pPr algn="ctr" eaLnBrk="1" fontAlgn="auto" hangingPunct="1">
              <a:spcAft>
                <a:spcPts val="0"/>
              </a:spcAft>
              <a:defRPr/>
            </a:pPr>
            <a:r>
              <a:rPr lang="pt-BR" sz="4400" b="1" dirty="0"/>
              <a:t>Fenômenos Patológicos Críticos</a:t>
            </a:r>
          </a:p>
        </p:txBody>
      </p:sp>
      <p:sp>
        <p:nvSpPr>
          <p:cNvPr id="3" name="Espaço Reservado para Conteúdo 2"/>
          <p:cNvSpPr>
            <a:spLocks noGrp="1"/>
          </p:cNvSpPr>
          <p:nvPr>
            <p:ph idx="1"/>
          </p:nvPr>
        </p:nvSpPr>
        <p:spPr>
          <a:xfrm>
            <a:off x="714348" y="1071546"/>
            <a:ext cx="8143932" cy="5500726"/>
          </a:xfrm>
        </p:spPr>
        <p:txBody>
          <a:bodyPr>
            <a:noAutofit/>
          </a:bodyPr>
          <a:lstStyle/>
          <a:p>
            <a:pPr algn="just"/>
            <a:r>
              <a:rPr lang="pt-BR" sz="2400" dirty="0">
                <a:latin typeface="Calibri" pitchFamily="34" charset="0"/>
              </a:rPr>
              <a:t> </a:t>
            </a:r>
            <a:r>
              <a:rPr lang="pt-BR" sz="2400" b="1" u="sng" dirty="0">
                <a:solidFill>
                  <a:schemeClr val="tx2">
                    <a:lumMod val="75000"/>
                  </a:schemeClr>
                </a:solidFill>
                <a:latin typeface="Calibri" pitchFamily="34" charset="0"/>
              </a:rPr>
              <a:t>Queimaduras:</a:t>
            </a:r>
            <a:r>
              <a:rPr lang="pt-BR" sz="2400" dirty="0">
                <a:solidFill>
                  <a:schemeClr val="tx2">
                    <a:lumMod val="75000"/>
                  </a:schemeClr>
                </a:solidFill>
                <a:latin typeface="Calibri" pitchFamily="34" charset="0"/>
              </a:rPr>
              <a:t> </a:t>
            </a:r>
            <a:r>
              <a:rPr lang="pt-BR" sz="2400" dirty="0">
                <a:latin typeface="Calibri" pitchFamily="34" charset="0"/>
              </a:rPr>
              <a:t>a passagem de corrente elétrica pelo corpo humano é acompanhada do desenvolvimento de calor por efeito Joule, podendo produzir queimaduras. As queimaduras produzidas por corrente elétrica são, geralmente, as mais profundas e as de cura mais difícil, podendo mesmo causar a morte por insuficiência renal.</a:t>
            </a:r>
          </a:p>
          <a:p>
            <a:pPr lvl="0" algn="just"/>
            <a:r>
              <a:rPr lang="pt-BR" sz="2400" b="1" u="sng" dirty="0" err="1">
                <a:solidFill>
                  <a:schemeClr val="tx2">
                    <a:lumMod val="75000"/>
                  </a:schemeClr>
                </a:solidFill>
                <a:latin typeface="Calibri" pitchFamily="34" charset="0"/>
              </a:rPr>
              <a:t>Fibrilação</a:t>
            </a:r>
            <a:r>
              <a:rPr lang="pt-BR" sz="2400" b="1" u="sng" dirty="0">
                <a:solidFill>
                  <a:schemeClr val="tx2">
                    <a:lumMod val="75000"/>
                  </a:schemeClr>
                </a:solidFill>
                <a:latin typeface="Calibri" pitchFamily="34" charset="0"/>
              </a:rPr>
              <a:t> Ventricular:</a:t>
            </a:r>
            <a:r>
              <a:rPr lang="pt-BR" sz="2400" dirty="0">
                <a:solidFill>
                  <a:schemeClr val="tx2">
                    <a:lumMod val="75000"/>
                  </a:schemeClr>
                </a:solidFill>
                <a:latin typeface="Calibri" pitchFamily="34" charset="0"/>
              </a:rPr>
              <a:t> </a:t>
            </a:r>
            <a:r>
              <a:rPr lang="pt-BR" sz="2400" dirty="0">
                <a:latin typeface="Calibri" pitchFamily="34" charset="0"/>
              </a:rPr>
              <a:t>se a corrente atinge diretamente o músculo cardíaco, poderá perturbar seu funcionamento regular. Os impulsos periódicos que, em condições normais, regulam as contrações (sístole) e as expansões (diástole) são alterados: o coração vibra desordenadamente e, em termos técnicos, “perde o passo”. A </a:t>
            </a:r>
            <a:r>
              <a:rPr lang="pt-BR" sz="2400" dirty="0" err="1">
                <a:latin typeface="Calibri" pitchFamily="34" charset="0"/>
              </a:rPr>
              <a:t>fibrilação</a:t>
            </a:r>
            <a:r>
              <a:rPr lang="pt-BR" sz="2400" dirty="0">
                <a:latin typeface="Calibri" pitchFamily="34" charset="0"/>
              </a:rPr>
              <a:t> é um fenômeno irreversível que só pode ser anulada mediante o emprego de um “</a:t>
            </a:r>
            <a:r>
              <a:rPr lang="pt-BR" sz="2400" dirty="0" err="1">
                <a:latin typeface="Calibri" pitchFamily="34" charset="0"/>
              </a:rPr>
              <a:t>desfibrilador</a:t>
            </a:r>
            <a:r>
              <a:rPr lang="pt-BR" sz="2400" dirty="0">
                <a:latin typeface="Calibri" pitchFamily="34" charset="0"/>
              </a:rPr>
              <a:t> ventricular”.</a:t>
            </a:r>
          </a:p>
          <a:p>
            <a:pPr marL="1077913" indent="-176213"/>
            <a:endParaRPr lang="pt-BR" sz="4000" dirty="0">
              <a:latin typeface="Calibri" pitchFamily="34" charset="0"/>
            </a:endParaRPr>
          </a:p>
          <a:p>
            <a:pPr indent="393700" algn="just">
              <a:buNone/>
            </a:pPr>
            <a:endParaRPr lang="pt-BR" sz="2800" dirty="0">
              <a:latin typeface="Calibri" pitchFamily="34" charset="0"/>
            </a:endParaRPr>
          </a:p>
          <a:p>
            <a:pPr indent="393700" algn="just">
              <a:buNone/>
            </a:pPr>
            <a:endParaRPr lang="pt-BR" sz="2800" dirty="0">
              <a:latin typeface="Calibri" pitchFamily="34" charset="0"/>
            </a:endParaRPr>
          </a:p>
          <a:p>
            <a:pPr algn="just">
              <a:buNone/>
            </a:pPr>
            <a:r>
              <a:rPr lang="pt-BR" sz="2800" b="1" dirty="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13</a:t>
            </a:fld>
            <a:endParaRPr lang="pt-B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1285884"/>
          </a:xfrm>
        </p:spPr>
        <p:txBody>
          <a:bodyPr>
            <a:noAutofit/>
          </a:bodyPr>
          <a:lstStyle/>
          <a:p>
            <a:pPr algn="ctr" eaLnBrk="1" fontAlgn="auto" hangingPunct="1">
              <a:spcAft>
                <a:spcPts val="0"/>
              </a:spcAft>
              <a:defRPr/>
            </a:pPr>
            <a:r>
              <a:rPr lang="pt-BR" b="1" dirty="0"/>
              <a:t>O choque Elétrico</a:t>
            </a: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2</a:t>
            </a:fld>
            <a:endParaRPr lang="pt-BR"/>
          </a:p>
        </p:txBody>
      </p:sp>
      <p:sp>
        <p:nvSpPr>
          <p:cNvPr id="6" name="Espaço Reservado para Conteúdo 5"/>
          <p:cNvSpPr>
            <a:spLocks noGrp="1"/>
          </p:cNvSpPr>
          <p:nvPr>
            <p:ph idx="1"/>
          </p:nvPr>
        </p:nvSpPr>
        <p:spPr>
          <a:xfrm>
            <a:off x="785786" y="1285860"/>
            <a:ext cx="7772400" cy="5072098"/>
          </a:xfrm>
        </p:spPr>
        <p:txBody>
          <a:bodyPr/>
          <a:lstStyle/>
          <a:p>
            <a:pPr marL="355600" indent="-355600" algn="just"/>
            <a:r>
              <a:rPr lang="pt-BR" sz="2200" dirty="0">
                <a:latin typeface="Calibri" pitchFamily="34" charset="0"/>
              </a:rPr>
              <a:t>O contato entre um condutor vivo e a massa de um elemento metálico, a corrente de fuga normal, ou ainda uma deficiência ou falta de isolamento em um condutor ou equipamento (máquina de lavar roupa, chuveiro elétrico, geladeira etc.) podem representar risco de choque elétrico. </a:t>
            </a:r>
          </a:p>
          <a:p>
            <a:pPr marL="355600" indent="-355600" algn="just"/>
            <a:r>
              <a:rPr lang="pt-BR" sz="2200" dirty="0">
                <a:latin typeface="Calibri" pitchFamily="34" charset="0"/>
              </a:rPr>
              <a:t>Uma pessoa que neles venha a tocar recebe uma descarga de corrente, em virtude da diferença de potencial entre a fase energizada e a terra.</a:t>
            </a:r>
          </a:p>
          <a:p>
            <a:pPr marL="355600" indent="-355600" algn="just"/>
            <a:r>
              <a:rPr lang="pt-BR" sz="2200" dirty="0">
                <a:latin typeface="Calibri" pitchFamily="34" charset="0"/>
              </a:rPr>
              <a:t> A corrente atravessa o corpo humano, no sentido da terra. </a:t>
            </a:r>
          </a:p>
          <a:p>
            <a:pPr marL="355600" indent="-355600" algn="just"/>
            <a:r>
              <a:rPr lang="pt-BR" sz="2200" dirty="0">
                <a:latin typeface="Calibri" pitchFamily="34" charset="0"/>
              </a:rPr>
              <a:t>O choque elétrico e seus efeitos serão tanto maiores quanto maiores forem: </a:t>
            </a:r>
            <a:r>
              <a:rPr lang="pt-BR" sz="2200" b="1" u="sng" dirty="0">
                <a:latin typeface="Calibri" pitchFamily="34" charset="0"/>
              </a:rPr>
              <a:t>a superfície do corpo humano em contato com o condutor e com a terra, a intensidade da corrente, o percurso da corrente no corpo humano e o tempo de duração do choque</a:t>
            </a:r>
            <a:r>
              <a:rPr lang="pt-BR" sz="2200" dirty="0">
                <a:latin typeface="Calibri" pitchFamily="34" charset="0"/>
              </a:rPr>
              <a:t>.</a:t>
            </a:r>
          </a:p>
          <a:p>
            <a:endParaRPr lang="pt-BR" dirty="0">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1285884"/>
          </a:xfrm>
        </p:spPr>
        <p:txBody>
          <a:bodyPr>
            <a:noAutofit/>
          </a:bodyPr>
          <a:lstStyle/>
          <a:p>
            <a:pPr algn="ctr" eaLnBrk="1" fontAlgn="auto" hangingPunct="1">
              <a:spcAft>
                <a:spcPts val="0"/>
              </a:spcAft>
              <a:defRPr/>
            </a:pPr>
            <a:r>
              <a:rPr lang="pt-BR" b="1" dirty="0"/>
              <a:t>Tipos de Proteção</a:t>
            </a:r>
          </a:p>
        </p:txBody>
      </p:sp>
      <p:sp>
        <p:nvSpPr>
          <p:cNvPr id="3" name="Espaço Reservado para Conteúdo 2"/>
          <p:cNvSpPr>
            <a:spLocks noGrp="1"/>
          </p:cNvSpPr>
          <p:nvPr>
            <p:ph idx="1"/>
          </p:nvPr>
        </p:nvSpPr>
        <p:spPr>
          <a:xfrm>
            <a:off x="714348" y="1071546"/>
            <a:ext cx="8001056" cy="5500726"/>
          </a:xfrm>
        </p:spPr>
        <p:txBody>
          <a:bodyPr>
            <a:noAutofit/>
          </a:bodyPr>
          <a:lstStyle/>
          <a:p>
            <a:pPr algn="just"/>
            <a:r>
              <a:rPr lang="pt-BR" sz="2800" b="1" dirty="0">
                <a:latin typeface="Calibri" pitchFamily="34" charset="0"/>
              </a:rPr>
              <a:t>O Condutor de Proteção (Fio Terra) – </a:t>
            </a:r>
            <a:r>
              <a:rPr lang="pt-BR" sz="2800" dirty="0">
                <a:latin typeface="Calibri" pitchFamily="34" charset="0"/>
              </a:rPr>
              <a:t>Permite o desvio das correntes de fuga, residual ou de curto-circuito para a terra;</a:t>
            </a:r>
          </a:p>
          <a:p>
            <a:pPr algn="just"/>
            <a:r>
              <a:rPr lang="pt-BR" sz="2800" dirty="0">
                <a:latin typeface="Calibri" pitchFamily="34" charset="0"/>
              </a:rPr>
              <a:t> </a:t>
            </a:r>
            <a:r>
              <a:rPr lang="pt-BR" sz="2800" b="1" dirty="0">
                <a:latin typeface="Calibri" pitchFamily="34" charset="0"/>
              </a:rPr>
              <a:t>O Dispositivo Interruptor de Corrente de Fuga (DR) – </a:t>
            </a:r>
            <a:r>
              <a:rPr lang="pt-BR" sz="2800" dirty="0">
                <a:latin typeface="Calibri" pitchFamily="34" charset="0"/>
              </a:rPr>
              <a:t>Quando a corrente de fuga atinge determinado valor, provoca a atuação do dispositivo de proteção denominado </a:t>
            </a:r>
            <a:r>
              <a:rPr lang="pt-BR" sz="2800" i="1" dirty="0">
                <a:latin typeface="Calibri" pitchFamily="34" charset="0"/>
              </a:rPr>
              <a:t>dispositivo de proteção à corrente diferencial-residual</a:t>
            </a:r>
            <a:r>
              <a:rPr lang="pt-BR" sz="2800" dirty="0">
                <a:latin typeface="Calibri" pitchFamily="34" charset="0"/>
              </a:rPr>
              <a:t> (dispositivo DR). </a:t>
            </a:r>
          </a:p>
          <a:p>
            <a:pPr algn="just">
              <a:buNone/>
            </a:pPr>
            <a:r>
              <a:rPr lang="pt-BR" sz="2800" dirty="0">
                <a:latin typeface="Calibri" pitchFamily="34" charset="0"/>
              </a:rPr>
              <a:t>Em geral, o dispositivo DR vem incorporado ao disjuntor termomagnético que protege o circuito e atuam para correntes de fuga a partir de 30 </a:t>
            </a:r>
            <a:r>
              <a:rPr lang="pt-BR" sz="2800" dirty="0" err="1">
                <a:latin typeface="Calibri" pitchFamily="34" charset="0"/>
              </a:rPr>
              <a:t>mA</a:t>
            </a:r>
            <a:r>
              <a:rPr lang="pt-BR" sz="2800" dirty="0">
                <a:latin typeface="Calibri" pitchFamily="34" charset="0"/>
              </a:rPr>
              <a:t>.</a:t>
            </a:r>
          </a:p>
          <a:p>
            <a:pPr>
              <a:buNone/>
            </a:pPr>
            <a:endParaRPr lang="pt-BR" sz="4000" dirty="0">
              <a:latin typeface="Calibri" pitchFamily="34" charset="0"/>
            </a:endParaRPr>
          </a:p>
          <a:p>
            <a:pPr indent="393700" algn="just">
              <a:buNone/>
            </a:pPr>
            <a:endParaRPr lang="pt-BR" sz="2800" dirty="0">
              <a:latin typeface="Calibri" pitchFamily="34" charset="0"/>
            </a:endParaRPr>
          </a:p>
          <a:p>
            <a:pPr indent="393700" algn="just">
              <a:buNone/>
            </a:pPr>
            <a:endParaRPr lang="pt-BR" sz="2800" dirty="0">
              <a:latin typeface="Calibri" pitchFamily="34" charset="0"/>
            </a:endParaRPr>
          </a:p>
          <a:p>
            <a:pPr algn="just">
              <a:buNone/>
            </a:pPr>
            <a:r>
              <a:rPr lang="pt-BR" sz="2800" b="1" dirty="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3</a:t>
            </a:fld>
            <a:endParaRPr lang="pt-B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1285884"/>
          </a:xfrm>
        </p:spPr>
        <p:txBody>
          <a:bodyPr>
            <a:noAutofit/>
          </a:bodyPr>
          <a:lstStyle/>
          <a:p>
            <a:pPr algn="ctr" eaLnBrk="1" fontAlgn="auto" hangingPunct="1">
              <a:spcAft>
                <a:spcPts val="0"/>
              </a:spcAft>
              <a:defRPr/>
            </a:pPr>
            <a:r>
              <a:rPr lang="pt-BR" b="1" dirty="0"/>
              <a:t>Efeitos do Choque Elétrico</a:t>
            </a:r>
          </a:p>
        </p:txBody>
      </p:sp>
      <p:sp>
        <p:nvSpPr>
          <p:cNvPr id="3" name="Espaço Reservado para Conteúdo 2"/>
          <p:cNvSpPr>
            <a:spLocks noGrp="1"/>
          </p:cNvSpPr>
          <p:nvPr>
            <p:ph idx="1"/>
          </p:nvPr>
        </p:nvSpPr>
        <p:spPr>
          <a:xfrm>
            <a:off x="714348" y="1071546"/>
            <a:ext cx="8001056" cy="5500726"/>
          </a:xfrm>
        </p:spPr>
        <p:txBody>
          <a:bodyPr>
            <a:noAutofit/>
          </a:bodyPr>
          <a:lstStyle/>
          <a:p>
            <a:pPr algn="just"/>
            <a:r>
              <a:rPr lang="pt-BR" sz="2400" dirty="0">
                <a:latin typeface="Calibri" pitchFamily="34" charset="0"/>
              </a:rPr>
              <a:t>Morte aparente ou perda dos sentidos;</a:t>
            </a:r>
          </a:p>
          <a:p>
            <a:pPr algn="just"/>
            <a:r>
              <a:rPr lang="pt-BR" sz="2400" dirty="0" err="1">
                <a:solidFill>
                  <a:schemeClr val="tx2">
                    <a:lumMod val="75000"/>
                  </a:schemeClr>
                </a:solidFill>
                <a:latin typeface="Calibri" pitchFamily="34" charset="0"/>
              </a:rPr>
              <a:t>Anoxia</a:t>
            </a:r>
            <a:r>
              <a:rPr lang="pt-BR" sz="2400" dirty="0">
                <a:solidFill>
                  <a:schemeClr val="tx2">
                    <a:lumMod val="75000"/>
                  </a:schemeClr>
                </a:solidFill>
                <a:latin typeface="Calibri" pitchFamily="34" charset="0"/>
              </a:rPr>
              <a:t> –</a:t>
            </a:r>
            <a:r>
              <a:rPr lang="pt-BR" sz="2400" dirty="0">
                <a:latin typeface="Calibri" pitchFamily="34" charset="0"/>
              </a:rPr>
              <a:t> </a:t>
            </a:r>
            <a:r>
              <a:rPr lang="pt-BR" sz="2400" dirty="0" err="1">
                <a:latin typeface="Calibri" pitchFamily="34" charset="0"/>
              </a:rPr>
              <a:t>paralização</a:t>
            </a:r>
            <a:r>
              <a:rPr lang="pt-BR" sz="2400" dirty="0">
                <a:latin typeface="Calibri" pitchFamily="34" charset="0"/>
              </a:rPr>
              <a:t> da respiração por falta de oxigênio;</a:t>
            </a:r>
          </a:p>
          <a:p>
            <a:pPr algn="just"/>
            <a:r>
              <a:rPr lang="pt-BR" sz="2400" dirty="0">
                <a:solidFill>
                  <a:schemeClr val="tx2">
                    <a:lumMod val="75000"/>
                  </a:schemeClr>
                </a:solidFill>
                <a:latin typeface="Calibri" pitchFamily="34" charset="0"/>
              </a:rPr>
              <a:t>Asfixia –</a:t>
            </a:r>
            <a:r>
              <a:rPr lang="pt-BR" sz="2400" dirty="0">
                <a:latin typeface="Calibri" pitchFamily="34" charset="0"/>
              </a:rPr>
              <a:t>  ausência de respiração;</a:t>
            </a:r>
          </a:p>
          <a:p>
            <a:pPr algn="just"/>
            <a:r>
              <a:rPr lang="pt-BR" sz="2400" dirty="0" err="1">
                <a:solidFill>
                  <a:schemeClr val="tx2">
                    <a:lumMod val="75000"/>
                  </a:schemeClr>
                </a:solidFill>
                <a:latin typeface="Calibri" pitchFamily="34" charset="0"/>
              </a:rPr>
              <a:t>Anoxemia</a:t>
            </a:r>
            <a:r>
              <a:rPr lang="pt-BR" sz="2400" dirty="0">
                <a:solidFill>
                  <a:schemeClr val="tx2">
                    <a:lumMod val="75000"/>
                  </a:schemeClr>
                </a:solidFill>
                <a:latin typeface="Calibri" pitchFamily="34" charset="0"/>
              </a:rPr>
              <a:t> –</a:t>
            </a:r>
            <a:r>
              <a:rPr lang="pt-BR" sz="2400" dirty="0">
                <a:latin typeface="Calibri" pitchFamily="34" charset="0"/>
              </a:rPr>
              <a:t>  ausência de oxigênio no sangue como conseqüência da </a:t>
            </a:r>
            <a:r>
              <a:rPr lang="pt-BR" sz="2400" dirty="0" err="1">
                <a:latin typeface="Calibri" pitchFamily="34" charset="0"/>
              </a:rPr>
              <a:t>anoxia</a:t>
            </a:r>
            <a:r>
              <a:rPr lang="pt-BR" sz="2400" dirty="0">
                <a:latin typeface="Calibri" pitchFamily="34" charset="0"/>
              </a:rPr>
              <a:t>;</a:t>
            </a:r>
          </a:p>
          <a:p>
            <a:pPr algn="just"/>
            <a:r>
              <a:rPr lang="pt-BR" sz="2400" dirty="0">
                <a:solidFill>
                  <a:schemeClr val="tx2">
                    <a:lumMod val="75000"/>
                  </a:schemeClr>
                </a:solidFill>
                <a:latin typeface="Calibri" pitchFamily="34" charset="0"/>
              </a:rPr>
              <a:t>Danos no músculo cardíaco – </a:t>
            </a:r>
            <a:r>
              <a:rPr lang="pt-BR" sz="2400" dirty="0">
                <a:latin typeface="Calibri" pitchFamily="34" charset="0"/>
              </a:rPr>
              <a:t>provocados pela violenta contração;</a:t>
            </a:r>
          </a:p>
          <a:p>
            <a:pPr algn="just"/>
            <a:r>
              <a:rPr lang="pt-BR" sz="2400" dirty="0" err="1">
                <a:solidFill>
                  <a:schemeClr val="tx2">
                    <a:lumMod val="75000"/>
                  </a:schemeClr>
                </a:solidFill>
                <a:latin typeface="Calibri" pitchFamily="34" charset="0"/>
              </a:rPr>
              <a:t>Fibrilação</a:t>
            </a:r>
            <a:r>
              <a:rPr lang="pt-BR" sz="2400" dirty="0">
                <a:solidFill>
                  <a:schemeClr val="tx2">
                    <a:lumMod val="75000"/>
                  </a:schemeClr>
                </a:solidFill>
                <a:latin typeface="Calibri" pitchFamily="34" charset="0"/>
              </a:rPr>
              <a:t> ventricular </a:t>
            </a:r>
          </a:p>
          <a:p>
            <a:pPr marL="0" indent="68263" algn="just">
              <a:buNone/>
            </a:pPr>
            <a:r>
              <a:rPr lang="pt-BR" sz="2400" dirty="0">
                <a:latin typeface="Calibri" pitchFamily="34" charset="0"/>
              </a:rPr>
              <a:t>	As alterações musculares e outros efeitos fisiológicos da corrente (queimaduras, efeitos eletrolíticos etc.) irão depender </a:t>
            </a:r>
            <a:r>
              <a:rPr lang="pt-BR" sz="2400" b="1" u="sng" dirty="0">
                <a:latin typeface="Calibri" pitchFamily="34" charset="0"/>
              </a:rPr>
              <a:t>da intensidade e do percurso da corrente pelo corpo humano</a:t>
            </a:r>
            <a:r>
              <a:rPr lang="pt-BR" sz="2400" dirty="0">
                <a:latin typeface="Calibri" pitchFamily="34" charset="0"/>
              </a:rPr>
              <a:t>. A corrente poderá atingir partes vitais ou não.</a:t>
            </a:r>
          </a:p>
          <a:p>
            <a:pPr algn="just">
              <a:buNone/>
            </a:pPr>
            <a:endParaRPr lang="pt-BR" sz="4000" dirty="0">
              <a:latin typeface="Calibri" pitchFamily="34" charset="0"/>
            </a:endParaRPr>
          </a:p>
          <a:p>
            <a:pPr indent="393700" algn="just">
              <a:buNone/>
            </a:pPr>
            <a:endParaRPr lang="pt-BR" sz="2800" dirty="0">
              <a:latin typeface="Calibri" pitchFamily="34" charset="0"/>
            </a:endParaRPr>
          </a:p>
          <a:p>
            <a:pPr indent="393700" algn="just">
              <a:buNone/>
            </a:pPr>
            <a:endParaRPr lang="pt-BR" sz="2800" dirty="0">
              <a:latin typeface="Calibri" pitchFamily="34" charset="0"/>
            </a:endParaRPr>
          </a:p>
          <a:p>
            <a:pPr algn="just">
              <a:buNone/>
            </a:pPr>
            <a:r>
              <a:rPr lang="pt-BR" sz="2800" b="1" dirty="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4</a:t>
            </a:fld>
            <a:endParaRPr lang="pt-B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5</a:t>
            </a:fld>
            <a:endParaRPr lang="pt-BR"/>
          </a:p>
        </p:txBody>
      </p:sp>
      <p:sp>
        <p:nvSpPr>
          <p:cNvPr id="9" name="Título 1"/>
          <p:cNvSpPr>
            <a:spLocks noGrp="1"/>
          </p:cNvSpPr>
          <p:nvPr>
            <p:ph type="title"/>
          </p:nvPr>
        </p:nvSpPr>
        <p:spPr>
          <a:xfrm>
            <a:off x="642910" y="428604"/>
            <a:ext cx="8358246" cy="500066"/>
          </a:xfrm>
        </p:spPr>
        <p:txBody>
          <a:bodyPr>
            <a:noAutofit/>
          </a:bodyPr>
          <a:lstStyle/>
          <a:p>
            <a:pPr algn="ctr" eaLnBrk="1" fontAlgn="auto" hangingPunct="1">
              <a:spcAft>
                <a:spcPts val="0"/>
              </a:spcAft>
              <a:defRPr/>
            </a:pPr>
            <a:r>
              <a:rPr lang="pt-BR" sz="3200" b="1" dirty="0"/>
              <a:t>Percursos da corrente elétrica no corpo humano</a:t>
            </a:r>
          </a:p>
        </p:txBody>
      </p:sp>
      <p:pic>
        <p:nvPicPr>
          <p:cNvPr id="1026" name="Picture 2" descr="Choque 1"/>
          <p:cNvPicPr>
            <a:picLocks noChangeAspect="1" noChangeArrowheads="1"/>
          </p:cNvPicPr>
          <p:nvPr/>
        </p:nvPicPr>
        <p:blipFill>
          <a:blip r:embed="rId2"/>
          <a:srcRect/>
          <a:stretch>
            <a:fillRect/>
          </a:stretch>
        </p:blipFill>
        <p:spPr bwMode="auto">
          <a:xfrm>
            <a:off x="1714480" y="1000108"/>
            <a:ext cx="6572296" cy="5598584"/>
          </a:xfrm>
          <a:prstGeom prst="rect">
            <a:avLst/>
          </a:prstGeom>
          <a:noFill/>
          <a:ln w="9525">
            <a:solidFill>
              <a:schemeClr val="accent1"/>
            </a:solid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714348" y="1071546"/>
            <a:ext cx="8001056" cy="5500726"/>
          </a:xfrm>
        </p:spPr>
        <p:txBody>
          <a:bodyPr>
            <a:noAutofit/>
          </a:bodyPr>
          <a:lstStyle/>
          <a:p>
            <a:pPr algn="just"/>
            <a:r>
              <a:rPr lang="pt-BR" sz="2800" dirty="0"/>
              <a:t>O organismo humano é mais sensível à corrente alternada do que à corrente contínua.</a:t>
            </a:r>
          </a:p>
          <a:p>
            <a:pPr algn="just"/>
            <a:r>
              <a:rPr lang="pt-BR" sz="2800" dirty="0"/>
              <a:t>Na freqüência de 60 Hz, o limiar de sensação da corrente alternada é de 1 </a:t>
            </a:r>
            <a:r>
              <a:rPr lang="pt-BR" sz="2800" dirty="0" err="1"/>
              <a:t>mA</a:t>
            </a:r>
            <a:r>
              <a:rPr lang="pt-BR" sz="2800" dirty="0"/>
              <a:t>, ao passo que, no caso da corrente contínua é de 5 </a:t>
            </a:r>
            <a:r>
              <a:rPr lang="pt-BR" sz="2800" dirty="0" err="1"/>
              <a:t>mA</a:t>
            </a:r>
            <a:r>
              <a:rPr lang="pt-BR" sz="2800" dirty="0"/>
              <a:t>. </a:t>
            </a:r>
          </a:p>
          <a:p>
            <a:pPr algn="just"/>
            <a:r>
              <a:rPr lang="pt-BR" sz="2800" dirty="0"/>
              <a:t>As perturbações orgânicas são mais acentuadas em acidentes com correntes de baixa freqüência, denominadas industriais, do que para as freqüências elevadas. </a:t>
            </a:r>
          </a:p>
          <a:p>
            <a:pPr algn="just"/>
            <a:r>
              <a:rPr lang="pt-BR" sz="2800" dirty="0"/>
              <a:t>O corpo humano comporta-se como um condutor complexo, mas, numa simplificação, podemos assimilá-lo a um condutor simples e homogêneo. </a:t>
            </a:r>
          </a:p>
          <a:p>
            <a:pPr algn="just"/>
            <a:endParaRPr lang="pt-BR" sz="2400" dirty="0">
              <a:latin typeface="Calibri" pitchFamily="34" charset="0"/>
            </a:endParaRPr>
          </a:p>
          <a:p>
            <a:pPr algn="just">
              <a:buNone/>
            </a:pPr>
            <a:endParaRPr lang="pt-BR" sz="4000" dirty="0">
              <a:latin typeface="Calibri" pitchFamily="34" charset="0"/>
            </a:endParaRPr>
          </a:p>
          <a:p>
            <a:pPr indent="393700" algn="just">
              <a:buNone/>
            </a:pPr>
            <a:endParaRPr lang="pt-BR" sz="2800" dirty="0">
              <a:latin typeface="Calibri" pitchFamily="34" charset="0"/>
            </a:endParaRPr>
          </a:p>
          <a:p>
            <a:pPr indent="393700" algn="just">
              <a:buNone/>
            </a:pPr>
            <a:endParaRPr lang="pt-BR" sz="2800" dirty="0">
              <a:latin typeface="Calibri" pitchFamily="34" charset="0"/>
            </a:endParaRPr>
          </a:p>
          <a:p>
            <a:pPr algn="just">
              <a:buNone/>
            </a:pPr>
            <a:r>
              <a:rPr lang="pt-BR" sz="2800" b="1" dirty="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6</a:t>
            </a:fld>
            <a:endParaRPr lang="pt-BR"/>
          </a:p>
        </p:txBody>
      </p:sp>
      <p:sp>
        <p:nvSpPr>
          <p:cNvPr id="6" name="Título 1"/>
          <p:cNvSpPr>
            <a:spLocks noGrp="1"/>
          </p:cNvSpPr>
          <p:nvPr>
            <p:ph type="title"/>
          </p:nvPr>
        </p:nvSpPr>
        <p:spPr>
          <a:xfrm>
            <a:off x="500034" y="214290"/>
            <a:ext cx="8201028" cy="714380"/>
          </a:xfrm>
        </p:spPr>
        <p:txBody>
          <a:bodyPr>
            <a:noAutofit/>
          </a:bodyPr>
          <a:lstStyle/>
          <a:p>
            <a:pPr algn="ctr" eaLnBrk="1" fontAlgn="auto" hangingPunct="1">
              <a:spcAft>
                <a:spcPts val="0"/>
              </a:spcAft>
              <a:defRPr/>
            </a:pPr>
            <a:r>
              <a:rPr lang="pt-BR" sz="3600" b="1" dirty="0"/>
              <a:t>Características Elétricas do Corpo Humano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714380"/>
          </a:xfrm>
        </p:spPr>
        <p:txBody>
          <a:bodyPr>
            <a:noAutofit/>
          </a:bodyPr>
          <a:lstStyle/>
          <a:p>
            <a:pPr algn="ctr" eaLnBrk="1" fontAlgn="auto" hangingPunct="1">
              <a:spcAft>
                <a:spcPts val="0"/>
              </a:spcAft>
              <a:defRPr/>
            </a:pPr>
            <a:r>
              <a:rPr lang="pt-BR" sz="3600" b="1" dirty="0"/>
              <a:t>Características Elétricas do Corpo Humano</a:t>
            </a:r>
          </a:p>
        </p:txBody>
      </p:sp>
      <p:sp>
        <p:nvSpPr>
          <p:cNvPr id="3" name="Espaço Reservado para Conteúdo 2"/>
          <p:cNvSpPr>
            <a:spLocks noGrp="1"/>
          </p:cNvSpPr>
          <p:nvPr>
            <p:ph idx="1"/>
          </p:nvPr>
        </p:nvSpPr>
        <p:spPr>
          <a:xfrm>
            <a:off x="714348" y="1000108"/>
            <a:ext cx="8001056" cy="5572164"/>
          </a:xfrm>
        </p:spPr>
        <p:txBody>
          <a:bodyPr>
            <a:noAutofit/>
          </a:bodyPr>
          <a:lstStyle/>
          <a:p>
            <a:r>
              <a:rPr lang="pt-BR" sz="2000" dirty="0">
                <a:latin typeface="Calibri" pitchFamily="34" charset="0"/>
              </a:rPr>
              <a:t>O corpo humano submetido a um circuito energizado sob uma tensão V, seja percorrido por uma corrente elétrica </a:t>
            </a:r>
            <a:r>
              <a:rPr lang="pt-BR" sz="2000" i="1" dirty="0" err="1">
                <a:latin typeface="Calibri" pitchFamily="34" charset="0"/>
              </a:rPr>
              <a:t>I</a:t>
            </a:r>
            <a:r>
              <a:rPr lang="pt-BR" sz="2000" i="1" baseline="-25000" dirty="0" err="1">
                <a:latin typeface="Calibri" pitchFamily="34" charset="0"/>
              </a:rPr>
              <a:t>ch</a:t>
            </a:r>
            <a:r>
              <a:rPr lang="pt-BR" sz="2000" dirty="0">
                <a:latin typeface="Calibri" pitchFamily="34" charset="0"/>
              </a:rPr>
              <a:t>, determinada por:</a:t>
            </a:r>
          </a:p>
          <a:p>
            <a:pPr algn="just"/>
            <a:endParaRPr lang="pt-BR" sz="2000" dirty="0">
              <a:latin typeface="Calibri" pitchFamily="34" charset="0"/>
            </a:endParaRPr>
          </a:p>
          <a:p>
            <a:pPr algn="just"/>
            <a:endParaRPr lang="pt-BR" sz="2000" dirty="0">
              <a:latin typeface="Calibri" pitchFamily="34" charset="0"/>
            </a:endParaRPr>
          </a:p>
          <a:p>
            <a:pPr algn="just">
              <a:buNone/>
            </a:pPr>
            <a:endParaRPr lang="pt-BR" sz="2000" dirty="0">
              <a:latin typeface="Calibri" pitchFamily="34" charset="0"/>
            </a:endParaRPr>
          </a:p>
          <a:p>
            <a:pPr algn="just">
              <a:buNone/>
            </a:pPr>
            <a:r>
              <a:rPr lang="pt-BR" sz="2000" dirty="0">
                <a:latin typeface="Calibri" pitchFamily="34" charset="0"/>
              </a:rPr>
              <a:t>Onde</a:t>
            </a:r>
            <a:r>
              <a:rPr lang="pt-BR" sz="2000" i="1" dirty="0">
                <a:latin typeface="Calibri" pitchFamily="34" charset="0"/>
              </a:rPr>
              <a:t> </a:t>
            </a:r>
          </a:p>
          <a:p>
            <a:pPr algn="just"/>
            <a:r>
              <a:rPr lang="pt-BR" sz="2000" i="1" dirty="0" err="1">
                <a:latin typeface="Calibri" pitchFamily="34" charset="0"/>
              </a:rPr>
              <a:t>R</a:t>
            </a:r>
            <a:r>
              <a:rPr lang="pt-BR" sz="2000" baseline="-25000" dirty="0" err="1">
                <a:latin typeface="Calibri" pitchFamily="34" charset="0"/>
              </a:rPr>
              <a:t>cont</a:t>
            </a:r>
            <a:r>
              <a:rPr lang="pt-BR" sz="2000" baseline="-25000" dirty="0">
                <a:latin typeface="Calibri" pitchFamily="34" charset="0"/>
              </a:rPr>
              <a:t>.1</a:t>
            </a:r>
            <a:r>
              <a:rPr lang="pt-BR" sz="2000" dirty="0">
                <a:latin typeface="Calibri" pitchFamily="34" charset="0"/>
              </a:rPr>
              <a:t> e </a:t>
            </a:r>
            <a:r>
              <a:rPr lang="pt-BR" sz="2000" i="1" dirty="0" err="1">
                <a:latin typeface="Calibri" pitchFamily="34" charset="0"/>
              </a:rPr>
              <a:t>R</a:t>
            </a:r>
            <a:r>
              <a:rPr lang="pt-BR" sz="2000" baseline="-25000" dirty="0" err="1">
                <a:latin typeface="Calibri" pitchFamily="34" charset="0"/>
              </a:rPr>
              <a:t>cont</a:t>
            </a:r>
            <a:r>
              <a:rPr lang="pt-BR" sz="2000" baseline="-25000" dirty="0">
                <a:latin typeface="Calibri" pitchFamily="34" charset="0"/>
              </a:rPr>
              <a:t>.2</a:t>
            </a:r>
            <a:r>
              <a:rPr lang="pt-BR" sz="2000" dirty="0">
                <a:latin typeface="Calibri" pitchFamily="34" charset="0"/>
              </a:rPr>
              <a:t> são resistências de contato do corpo com os condutores ou entre condutor e terra. Essas resistências são da ordem de 15.000 </a:t>
            </a:r>
            <a:r>
              <a:rPr lang="pt-BR" sz="2000" dirty="0">
                <a:latin typeface="Calibri" pitchFamily="34" charset="0"/>
                <a:sym typeface="Symbol"/>
              </a:rPr>
              <a:t></a:t>
            </a:r>
            <a:r>
              <a:rPr lang="pt-BR" sz="2000" dirty="0">
                <a:latin typeface="Calibri" pitchFamily="34" charset="0"/>
              </a:rPr>
              <a:t>/cm</a:t>
            </a:r>
            <a:r>
              <a:rPr lang="pt-BR" sz="2000" baseline="30000" dirty="0">
                <a:latin typeface="Calibri" pitchFamily="34" charset="0"/>
              </a:rPr>
              <a:t>2</a:t>
            </a:r>
            <a:r>
              <a:rPr lang="pt-BR" sz="2000" dirty="0">
                <a:latin typeface="Calibri" pitchFamily="34" charset="0"/>
              </a:rPr>
              <a:t> de pele. </a:t>
            </a:r>
          </a:p>
          <a:p>
            <a:pPr algn="just"/>
            <a:r>
              <a:rPr lang="pt-BR" sz="2000" i="1" dirty="0" err="1">
                <a:latin typeface="Calibri" pitchFamily="34" charset="0"/>
              </a:rPr>
              <a:t>R</a:t>
            </a:r>
            <a:r>
              <a:rPr lang="pt-BR" sz="2000" baseline="-25000" dirty="0" err="1">
                <a:latin typeface="Calibri" pitchFamily="34" charset="0"/>
              </a:rPr>
              <a:t>corpo</a:t>
            </a:r>
            <a:r>
              <a:rPr lang="pt-BR" sz="2000" dirty="0">
                <a:latin typeface="Calibri" pitchFamily="34" charset="0"/>
              </a:rPr>
              <a:t> é a resistência do corpo à passagem da corrente. Depende do percurso, isto é, dos pontos de ligação do corpo com as partes energizadas dos circuitos. </a:t>
            </a:r>
            <a:r>
              <a:rPr lang="pt-BR" sz="2000" i="1" dirty="0" err="1">
                <a:latin typeface="Calibri" pitchFamily="34" charset="0"/>
              </a:rPr>
              <a:t>R</a:t>
            </a:r>
            <a:r>
              <a:rPr lang="pt-BR" sz="2000" baseline="-25000" dirty="0" err="1">
                <a:latin typeface="Calibri" pitchFamily="34" charset="0"/>
              </a:rPr>
              <a:t>corpo</a:t>
            </a:r>
            <a:r>
              <a:rPr lang="pt-BR" sz="2000" dirty="0">
                <a:latin typeface="Calibri" pitchFamily="34" charset="0"/>
              </a:rPr>
              <a:t> </a:t>
            </a:r>
            <a:r>
              <a:rPr lang="pt-BR" sz="2000" dirty="0">
                <a:latin typeface="Calibri" pitchFamily="34" charset="0"/>
                <a:sym typeface="Symbol"/>
              </a:rPr>
              <a:t></a:t>
            </a:r>
            <a:r>
              <a:rPr lang="pt-BR" sz="2000" dirty="0">
                <a:latin typeface="Calibri" pitchFamily="34" charset="0"/>
              </a:rPr>
              <a:t> 500 </a:t>
            </a:r>
            <a:r>
              <a:rPr lang="pt-BR" sz="2000" dirty="0">
                <a:latin typeface="Calibri" pitchFamily="34" charset="0"/>
                <a:sym typeface="Symbol"/>
              </a:rPr>
              <a:t></a:t>
            </a:r>
            <a:r>
              <a:rPr lang="pt-BR" sz="2000" dirty="0">
                <a:latin typeface="Calibri" pitchFamily="34" charset="0"/>
              </a:rPr>
              <a:t>, desde a palma da mão à outra ou à planta do pé. </a:t>
            </a:r>
          </a:p>
          <a:p>
            <a:pPr algn="just">
              <a:buNone/>
            </a:pPr>
            <a:r>
              <a:rPr lang="pt-BR" sz="2000" u="sng" dirty="0">
                <a:solidFill>
                  <a:schemeClr val="tx2">
                    <a:lumMod val="75000"/>
                  </a:schemeClr>
                </a:solidFill>
                <a:latin typeface="Calibri" pitchFamily="34" charset="0"/>
              </a:rPr>
              <a:t>Observação</a:t>
            </a:r>
            <a:r>
              <a:rPr lang="pt-BR" sz="2000" dirty="0">
                <a:solidFill>
                  <a:schemeClr val="tx2">
                    <a:lumMod val="75000"/>
                  </a:schemeClr>
                </a:solidFill>
                <a:latin typeface="Calibri" pitchFamily="34" charset="0"/>
              </a:rPr>
              <a:t>: </a:t>
            </a:r>
            <a:r>
              <a:rPr lang="pt-BR" sz="2000" dirty="0">
                <a:latin typeface="Calibri" pitchFamily="34" charset="0"/>
              </a:rPr>
              <a:t>Quando a pele se acha molhada, a resistência de contato torna-se menor porque a água penetra em seus poros e melhora o contato.</a:t>
            </a:r>
          </a:p>
          <a:p>
            <a:pPr algn="just"/>
            <a:endParaRPr lang="pt-BR" sz="2400" dirty="0">
              <a:latin typeface="Calibri" pitchFamily="34" charset="0"/>
            </a:endParaRPr>
          </a:p>
          <a:p>
            <a:pPr algn="just">
              <a:buNone/>
            </a:pPr>
            <a:endParaRPr lang="pt-BR" sz="4000" dirty="0">
              <a:latin typeface="Calibri" pitchFamily="34" charset="0"/>
            </a:endParaRPr>
          </a:p>
          <a:p>
            <a:pPr indent="393700" algn="just">
              <a:buNone/>
            </a:pPr>
            <a:endParaRPr lang="pt-BR" sz="2800" dirty="0">
              <a:latin typeface="Calibri" pitchFamily="34" charset="0"/>
            </a:endParaRPr>
          </a:p>
          <a:p>
            <a:pPr indent="393700" algn="just">
              <a:buNone/>
            </a:pPr>
            <a:endParaRPr lang="pt-BR" sz="2800" dirty="0">
              <a:latin typeface="Calibri" pitchFamily="34" charset="0"/>
            </a:endParaRPr>
          </a:p>
          <a:p>
            <a:pPr algn="just">
              <a:buNone/>
            </a:pPr>
            <a:r>
              <a:rPr lang="pt-BR" sz="2800" b="1" dirty="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7</a:t>
            </a:fld>
            <a:endParaRPr lang="pt-BR"/>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p>
        </p:txBody>
      </p:sp>
      <p:graphicFrame>
        <p:nvGraphicFramePr>
          <p:cNvPr id="22529" name="Object 1"/>
          <p:cNvGraphicFramePr>
            <a:graphicFrameLocks noChangeAspect="1"/>
          </p:cNvGraphicFramePr>
          <p:nvPr/>
        </p:nvGraphicFramePr>
        <p:xfrm>
          <a:off x="2857488" y="2214554"/>
          <a:ext cx="3554041" cy="893587"/>
        </p:xfrm>
        <a:graphic>
          <a:graphicData uri="http://schemas.openxmlformats.org/presentationml/2006/ole">
            <mc:AlternateContent xmlns:mc="http://schemas.openxmlformats.org/markup-compatibility/2006">
              <mc:Choice xmlns:v="urn:schemas-microsoft-com:vml" Requires="v">
                <p:oleObj spid="_x0000_s22531" name="Equação" r:id="rId3" imgW="1663700" imgH="419100" progId="Equation.3">
                  <p:embed/>
                </p:oleObj>
              </mc:Choice>
              <mc:Fallback>
                <p:oleObj name="Equação" r:id="rId3" imgW="1663700" imgH="4191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488" y="2214554"/>
                        <a:ext cx="3554041" cy="893587"/>
                      </a:xfrm>
                      <a:prstGeom prst="rect">
                        <a:avLst/>
                      </a:prstGeom>
                      <a:solidFill>
                        <a:schemeClr val="tx1"/>
                      </a:solidFill>
                      <a:ln w="12700">
                        <a:solidFill>
                          <a:srgbClr val="000000"/>
                        </a:solidFill>
                        <a:miter lim="800000"/>
                        <a:headEnd/>
                        <a:tailEnd/>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1143008"/>
          </a:xfrm>
        </p:spPr>
        <p:txBody>
          <a:bodyPr>
            <a:noAutofit/>
          </a:bodyPr>
          <a:lstStyle/>
          <a:p>
            <a:pPr algn="ctr" eaLnBrk="1" fontAlgn="auto" hangingPunct="1">
              <a:spcAft>
                <a:spcPts val="0"/>
              </a:spcAft>
              <a:defRPr/>
            </a:pPr>
            <a:r>
              <a:rPr lang="pt-BR" sz="3200" b="1" dirty="0"/>
              <a:t>Resistência total, incluindo as resistências por contatos para corrente alternada – 60 Hz</a:t>
            </a: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8</a:t>
            </a:fld>
            <a:endParaRPr lang="pt-BR"/>
          </a:p>
        </p:txBody>
      </p:sp>
      <p:graphicFrame>
        <p:nvGraphicFramePr>
          <p:cNvPr id="6" name="Tabela 5"/>
          <p:cNvGraphicFramePr>
            <a:graphicFrameLocks noGrp="1"/>
          </p:cNvGraphicFramePr>
          <p:nvPr/>
        </p:nvGraphicFramePr>
        <p:xfrm>
          <a:off x="857224" y="1285860"/>
          <a:ext cx="7643866" cy="5293058"/>
        </p:xfrm>
        <a:graphic>
          <a:graphicData uri="http://schemas.openxmlformats.org/drawingml/2006/table">
            <a:tbl>
              <a:tblPr>
                <a:tableStyleId>{3C2FFA5D-87B4-456A-9821-1D502468CF0F}</a:tableStyleId>
              </a:tblPr>
              <a:tblGrid>
                <a:gridCol w="3857652">
                  <a:extLst>
                    <a:ext uri="{9D8B030D-6E8A-4147-A177-3AD203B41FA5}">
                      <a16:colId xmlns:a16="http://schemas.microsoft.com/office/drawing/2014/main" val="20000"/>
                    </a:ext>
                  </a:extLst>
                </a:gridCol>
                <a:gridCol w="1900843">
                  <a:extLst>
                    <a:ext uri="{9D8B030D-6E8A-4147-A177-3AD203B41FA5}">
                      <a16:colId xmlns:a16="http://schemas.microsoft.com/office/drawing/2014/main" val="20001"/>
                    </a:ext>
                  </a:extLst>
                </a:gridCol>
                <a:gridCol w="1885371">
                  <a:extLst>
                    <a:ext uri="{9D8B030D-6E8A-4147-A177-3AD203B41FA5}">
                      <a16:colId xmlns:a16="http://schemas.microsoft.com/office/drawing/2014/main" val="20002"/>
                    </a:ext>
                  </a:extLst>
                </a:gridCol>
              </a:tblGrid>
              <a:tr h="800639">
                <a:tc>
                  <a:txBody>
                    <a:bodyPr/>
                    <a:lstStyle/>
                    <a:p>
                      <a:pPr algn="ctr">
                        <a:spcAft>
                          <a:spcPts val="0"/>
                        </a:spcAft>
                      </a:pPr>
                      <a:endParaRPr lang="pt-BR" sz="1600" dirty="0"/>
                    </a:p>
                    <a:p>
                      <a:pPr algn="ctr">
                        <a:spcAft>
                          <a:spcPts val="0"/>
                        </a:spcAft>
                      </a:pPr>
                      <a:endParaRPr lang="pt-BR" sz="1600" dirty="0"/>
                    </a:p>
                    <a:p>
                      <a:pPr algn="ctr">
                        <a:spcAft>
                          <a:spcPts val="0"/>
                        </a:spcAft>
                      </a:pPr>
                      <a:r>
                        <a:rPr lang="pt-BR" sz="2400" dirty="0"/>
                        <a:t>Situação</a:t>
                      </a:r>
                      <a:endParaRPr lang="pt-BR" sz="2400" dirty="0">
                        <a:latin typeface="Times New Roman"/>
                        <a:ea typeface="Times New Roman"/>
                        <a:cs typeface="Times New Roman"/>
                      </a:endParaRPr>
                    </a:p>
                  </a:txBody>
                  <a:tcPr marL="45085" marR="45085" marT="0" marB="0"/>
                </a:tc>
                <a:tc>
                  <a:txBody>
                    <a:bodyPr/>
                    <a:lstStyle/>
                    <a:p>
                      <a:pPr algn="ctr">
                        <a:spcAft>
                          <a:spcPts val="0"/>
                        </a:spcAft>
                      </a:pPr>
                      <a:r>
                        <a:rPr lang="pt-BR" sz="1600" dirty="0"/>
                        <a:t>Resistência total</a:t>
                      </a:r>
                    </a:p>
                    <a:p>
                      <a:pPr algn="ctr">
                        <a:spcAft>
                          <a:spcPts val="0"/>
                        </a:spcAft>
                      </a:pPr>
                      <a:r>
                        <a:rPr lang="pt-BR" sz="1600" dirty="0"/>
                        <a:t>ordem de grandeza</a:t>
                      </a:r>
                    </a:p>
                    <a:p>
                      <a:pPr algn="ctr">
                        <a:spcAft>
                          <a:spcPts val="0"/>
                        </a:spcAft>
                      </a:pPr>
                      <a:r>
                        <a:rPr lang="pt-BR" sz="1600" dirty="0"/>
                        <a:t>(em ohms)</a:t>
                      </a:r>
                      <a:endParaRPr lang="pt-BR" sz="1600" dirty="0">
                        <a:latin typeface="Times New Roman"/>
                        <a:ea typeface="Times New Roman"/>
                        <a:cs typeface="Times New Roman"/>
                      </a:endParaRPr>
                    </a:p>
                  </a:txBody>
                  <a:tcPr marL="45085" marR="45085" marT="0" marB="0"/>
                </a:tc>
                <a:tc>
                  <a:txBody>
                    <a:bodyPr/>
                    <a:lstStyle/>
                    <a:p>
                      <a:pPr algn="ctr">
                        <a:spcAft>
                          <a:spcPts val="0"/>
                        </a:spcAft>
                      </a:pPr>
                      <a:r>
                        <a:rPr lang="pt-BR" sz="1600" dirty="0"/>
                        <a:t>Corrente no corpo sob</a:t>
                      </a:r>
                    </a:p>
                    <a:p>
                      <a:pPr algn="ctr">
                        <a:spcAft>
                          <a:spcPts val="0"/>
                        </a:spcAft>
                      </a:pPr>
                      <a:r>
                        <a:rPr lang="pt-BR" sz="1600" dirty="0"/>
                        <a:t>a tensão de 100 volts</a:t>
                      </a:r>
                    </a:p>
                    <a:p>
                      <a:pPr algn="ctr">
                        <a:spcAft>
                          <a:spcPts val="0"/>
                        </a:spcAft>
                      </a:pPr>
                      <a:r>
                        <a:rPr lang="pt-BR" sz="1600" dirty="0"/>
                        <a:t>(em </a:t>
                      </a:r>
                      <a:r>
                        <a:rPr lang="pt-BR" sz="1600" dirty="0" err="1"/>
                        <a:t>miliampères</a:t>
                      </a:r>
                      <a:r>
                        <a:rPr lang="pt-BR" sz="1600" dirty="0"/>
                        <a:t>)</a:t>
                      </a:r>
                      <a:endParaRPr lang="pt-BR" sz="1600" dirty="0">
                        <a:latin typeface="Times New Roman"/>
                        <a:ea typeface="Times New Roman"/>
                        <a:cs typeface="Times New Roman"/>
                      </a:endParaRPr>
                    </a:p>
                  </a:txBody>
                  <a:tcPr marL="45085" marR="45085" marT="0" marB="0"/>
                </a:tc>
                <a:extLst>
                  <a:ext uri="{0D108BD9-81ED-4DB2-BD59-A6C34878D82A}">
                    <a16:rowId xmlns:a16="http://schemas.microsoft.com/office/drawing/2014/main" val="10000"/>
                  </a:ext>
                </a:extLst>
              </a:tr>
              <a:tr h="842978">
                <a:tc>
                  <a:txBody>
                    <a:bodyPr/>
                    <a:lstStyle/>
                    <a:p>
                      <a:pPr marL="306070" marR="53975" indent="-234315">
                        <a:spcAft>
                          <a:spcPts val="0"/>
                        </a:spcAft>
                      </a:pPr>
                      <a:r>
                        <a:rPr lang="pt-BR" sz="1600" dirty="0"/>
                        <a:t>1.   A corrente entra pela ponta do dedo de uma das mãos e sai pela ponta do dedo de outra mão (dedos secos).</a:t>
                      </a:r>
                      <a:endParaRPr lang="pt-BR" sz="1600" dirty="0">
                        <a:latin typeface="Times New Roman"/>
                        <a:ea typeface="Times New Roman"/>
                        <a:cs typeface="Times New Roman"/>
                      </a:endParaRPr>
                    </a:p>
                  </a:txBody>
                  <a:tcPr marL="45085" marR="45085" marT="0" marB="0"/>
                </a:tc>
                <a:tc>
                  <a:txBody>
                    <a:bodyPr/>
                    <a:lstStyle/>
                    <a:p>
                      <a:pPr algn="ctr">
                        <a:spcAft>
                          <a:spcPts val="0"/>
                        </a:spcAft>
                      </a:pPr>
                      <a:endParaRPr lang="pt-BR" sz="1800" dirty="0"/>
                    </a:p>
                    <a:p>
                      <a:pPr algn="ctr">
                        <a:spcAft>
                          <a:spcPts val="0"/>
                        </a:spcAft>
                      </a:pPr>
                      <a:r>
                        <a:rPr lang="pt-BR" sz="1800" dirty="0"/>
                        <a:t>15.700</a:t>
                      </a:r>
                      <a:endParaRPr lang="pt-BR" sz="1800" dirty="0">
                        <a:latin typeface="Times New Roman"/>
                        <a:ea typeface="Times New Roman"/>
                        <a:cs typeface="Times New Roman"/>
                      </a:endParaRPr>
                    </a:p>
                  </a:txBody>
                  <a:tcPr marL="45085" marR="45085" marT="0" marB="0"/>
                </a:tc>
                <a:tc>
                  <a:txBody>
                    <a:bodyPr/>
                    <a:lstStyle/>
                    <a:p>
                      <a:pPr algn="ctr">
                        <a:spcAft>
                          <a:spcPts val="0"/>
                        </a:spcAft>
                      </a:pPr>
                      <a:endParaRPr lang="pt-BR" sz="1800"/>
                    </a:p>
                    <a:p>
                      <a:pPr algn="ctr">
                        <a:spcAft>
                          <a:spcPts val="0"/>
                        </a:spcAft>
                      </a:pPr>
                      <a:r>
                        <a:rPr lang="pt-BR" sz="1800"/>
                        <a:t>6</a:t>
                      </a:r>
                      <a:endParaRPr lang="pt-BR" sz="1800">
                        <a:latin typeface="Times New Roman"/>
                        <a:ea typeface="Times New Roman"/>
                        <a:cs typeface="Times New Roman"/>
                      </a:endParaRPr>
                    </a:p>
                  </a:txBody>
                  <a:tcPr marL="45085" marR="45085" marT="0" marB="0"/>
                </a:tc>
                <a:extLst>
                  <a:ext uri="{0D108BD9-81ED-4DB2-BD59-A6C34878D82A}">
                    <a16:rowId xmlns:a16="http://schemas.microsoft.com/office/drawing/2014/main" val="10001"/>
                  </a:ext>
                </a:extLst>
              </a:tr>
              <a:tr h="533760">
                <a:tc>
                  <a:txBody>
                    <a:bodyPr/>
                    <a:lstStyle/>
                    <a:p>
                      <a:pPr marL="306070" marR="53975" indent="-234315">
                        <a:spcAft>
                          <a:spcPts val="0"/>
                        </a:spcAft>
                      </a:pPr>
                      <a:r>
                        <a:rPr lang="pt-BR" sz="1600" dirty="0"/>
                        <a:t>2.   A corrente entra pela palma de uma das mãos e sai pela palma da outra mão (secas).</a:t>
                      </a:r>
                      <a:endParaRPr lang="pt-BR" sz="1600" dirty="0">
                        <a:latin typeface="Times New Roman"/>
                        <a:ea typeface="Times New Roman"/>
                        <a:cs typeface="Times New Roman"/>
                      </a:endParaRPr>
                    </a:p>
                  </a:txBody>
                  <a:tcPr marL="45085" marR="45085" marT="0" marB="0"/>
                </a:tc>
                <a:tc>
                  <a:txBody>
                    <a:bodyPr/>
                    <a:lstStyle/>
                    <a:p>
                      <a:pPr algn="ctr">
                        <a:spcAft>
                          <a:spcPts val="0"/>
                        </a:spcAft>
                      </a:pPr>
                      <a:endParaRPr lang="pt-BR" sz="1800" dirty="0"/>
                    </a:p>
                    <a:p>
                      <a:pPr algn="ctr">
                        <a:spcAft>
                          <a:spcPts val="0"/>
                        </a:spcAft>
                      </a:pPr>
                      <a:r>
                        <a:rPr lang="pt-BR" sz="1800" dirty="0"/>
                        <a:t>900</a:t>
                      </a:r>
                      <a:endParaRPr lang="pt-BR" sz="1800" dirty="0">
                        <a:latin typeface="Times New Roman"/>
                        <a:ea typeface="Times New Roman"/>
                        <a:cs typeface="Times New Roman"/>
                      </a:endParaRPr>
                    </a:p>
                  </a:txBody>
                  <a:tcPr marL="45085" marR="45085" marT="0" marB="0"/>
                </a:tc>
                <a:tc>
                  <a:txBody>
                    <a:bodyPr/>
                    <a:lstStyle/>
                    <a:p>
                      <a:pPr algn="ctr">
                        <a:spcAft>
                          <a:spcPts val="0"/>
                        </a:spcAft>
                      </a:pPr>
                      <a:endParaRPr lang="pt-BR" sz="1800"/>
                    </a:p>
                    <a:p>
                      <a:pPr algn="ctr">
                        <a:spcAft>
                          <a:spcPts val="0"/>
                        </a:spcAft>
                      </a:pPr>
                      <a:r>
                        <a:rPr lang="pt-BR" sz="1800"/>
                        <a:t>111</a:t>
                      </a:r>
                      <a:endParaRPr lang="pt-BR" sz="1800">
                        <a:latin typeface="Times New Roman"/>
                        <a:ea typeface="Times New Roman"/>
                        <a:cs typeface="Times New Roman"/>
                      </a:endParaRPr>
                    </a:p>
                  </a:txBody>
                  <a:tcPr marL="45085" marR="45085" marT="0" marB="0"/>
                </a:tc>
                <a:extLst>
                  <a:ext uri="{0D108BD9-81ED-4DB2-BD59-A6C34878D82A}">
                    <a16:rowId xmlns:a16="http://schemas.microsoft.com/office/drawing/2014/main" val="10002"/>
                  </a:ext>
                </a:extLst>
              </a:tr>
              <a:tr h="533760">
                <a:tc>
                  <a:txBody>
                    <a:bodyPr/>
                    <a:lstStyle/>
                    <a:p>
                      <a:pPr marL="306070" marR="53975" indent="-234315">
                        <a:spcAft>
                          <a:spcPts val="0"/>
                        </a:spcAft>
                      </a:pPr>
                      <a:r>
                        <a:rPr lang="pt-BR" sz="1600" dirty="0"/>
                        <a:t>3.   A corrente entra pela ponta do dedo e sai pelos pés calçados.</a:t>
                      </a:r>
                      <a:endParaRPr lang="pt-BR" sz="1600" dirty="0">
                        <a:latin typeface="Times New Roman"/>
                        <a:ea typeface="Times New Roman"/>
                        <a:cs typeface="Times New Roman"/>
                      </a:endParaRPr>
                    </a:p>
                  </a:txBody>
                  <a:tcPr marL="45085" marR="45085" marT="0" marB="0"/>
                </a:tc>
                <a:tc>
                  <a:txBody>
                    <a:bodyPr/>
                    <a:lstStyle/>
                    <a:p>
                      <a:pPr algn="ctr">
                        <a:spcAft>
                          <a:spcPts val="0"/>
                        </a:spcAft>
                      </a:pPr>
                      <a:endParaRPr lang="pt-BR" sz="1800" dirty="0"/>
                    </a:p>
                    <a:p>
                      <a:pPr algn="ctr">
                        <a:spcAft>
                          <a:spcPts val="0"/>
                        </a:spcAft>
                      </a:pPr>
                      <a:r>
                        <a:rPr lang="pt-BR" sz="1800" dirty="0"/>
                        <a:t>18.500</a:t>
                      </a:r>
                      <a:endParaRPr lang="pt-BR" sz="1800" dirty="0">
                        <a:latin typeface="Times New Roman"/>
                        <a:ea typeface="Times New Roman"/>
                        <a:cs typeface="Times New Roman"/>
                      </a:endParaRPr>
                    </a:p>
                  </a:txBody>
                  <a:tcPr marL="45085" marR="45085" marT="0" marB="0"/>
                </a:tc>
                <a:tc>
                  <a:txBody>
                    <a:bodyPr/>
                    <a:lstStyle/>
                    <a:p>
                      <a:pPr algn="ctr">
                        <a:spcAft>
                          <a:spcPts val="0"/>
                        </a:spcAft>
                      </a:pPr>
                      <a:endParaRPr lang="pt-BR" sz="1800"/>
                    </a:p>
                    <a:p>
                      <a:pPr algn="ctr">
                        <a:spcAft>
                          <a:spcPts val="0"/>
                        </a:spcAft>
                      </a:pPr>
                      <a:r>
                        <a:rPr lang="pt-BR" sz="1800"/>
                        <a:t>5</a:t>
                      </a:r>
                      <a:endParaRPr lang="pt-BR" sz="1800">
                        <a:latin typeface="Times New Roman"/>
                        <a:ea typeface="Times New Roman"/>
                        <a:cs typeface="Times New Roman"/>
                      </a:endParaRPr>
                    </a:p>
                  </a:txBody>
                  <a:tcPr marL="45085" marR="45085" marT="0" marB="0"/>
                </a:tc>
                <a:extLst>
                  <a:ext uri="{0D108BD9-81ED-4DB2-BD59-A6C34878D82A}">
                    <a16:rowId xmlns:a16="http://schemas.microsoft.com/office/drawing/2014/main" val="10003"/>
                  </a:ext>
                </a:extLst>
              </a:tr>
              <a:tr h="533760">
                <a:tc>
                  <a:txBody>
                    <a:bodyPr/>
                    <a:lstStyle/>
                    <a:p>
                      <a:pPr marL="306070" marR="53975" indent="-234315">
                        <a:spcAft>
                          <a:spcPts val="0"/>
                        </a:spcAft>
                      </a:pPr>
                      <a:r>
                        <a:rPr lang="pt-BR" sz="1600"/>
                        <a:t>4.   A corrente entra pela ponta do dedo e sai pelos pés calçados ou descalços (molhados).</a:t>
                      </a:r>
                      <a:endParaRPr lang="pt-BR" sz="1600">
                        <a:latin typeface="Times New Roman"/>
                        <a:ea typeface="Times New Roman"/>
                        <a:cs typeface="Times New Roman"/>
                      </a:endParaRPr>
                    </a:p>
                  </a:txBody>
                  <a:tcPr marL="45085" marR="45085" marT="0" marB="0"/>
                </a:tc>
                <a:tc>
                  <a:txBody>
                    <a:bodyPr/>
                    <a:lstStyle/>
                    <a:p>
                      <a:pPr algn="ctr">
                        <a:spcAft>
                          <a:spcPts val="0"/>
                        </a:spcAft>
                      </a:pPr>
                      <a:endParaRPr lang="pt-BR" sz="1800" dirty="0"/>
                    </a:p>
                    <a:p>
                      <a:pPr algn="ctr">
                        <a:spcAft>
                          <a:spcPts val="0"/>
                        </a:spcAft>
                      </a:pPr>
                      <a:r>
                        <a:rPr lang="pt-BR" sz="1800" dirty="0"/>
                        <a:t>15.500</a:t>
                      </a:r>
                      <a:endParaRPr lang="pt-BR" sz="1800" dirty="0">
                        <a:latin typeface="Times New Roman"/>
                        <a:ea typeface="Times New Roman"/>
                        <a:cs typeface="Times New Roman"/>
                      </a:endParaRPr>
                    </a:p>
                  </a:txBody>
                  <a:tcPr marL="45085" marR="45085" marT="0" marB="0"/>
                </a:tc>
                <a:tc>
                  <a:txBody>
                    <a:bodyPr/>
                    <a:lstStyle/>
                    <a:p>
                      <a:pPr algn="ctr">
                        <a:spcAft>
                          <a:spcPts val="0"/>
                        </a:spcAft>
                      </a:pPr>
                      <a:endParaRPr lang="pt-BR" sz="1800"/>
                    </a:p>
                    <a:p>
                      <a:pPr algn="ctr">
                        <a:spcAft>
                          <a:spcPts val="0"/>
                        </a:spcAft>
                      </a:pPr>
                      <a:r>
                        <a:rPr lang="pt-BR" sz="1800"/>
                        <a:t>6</a:t>
                      </a:r>
                      <a:endParaRPr lang="pt-BR" sz="1800">
                        <a:latin typeface="Times New Roman"/>
                        <a:ea typeface="Times New Roman"/>
                        <a:cs typeface="Times New Roman"/>
                      </a:endParaRPr>
                    </a:p>
                  </a:txBody>
                  <a:tcPr marL="45085" marR="45085" marT="0" marB="0"/>
                </a:tc>
                <a:extLst>
                  <a:ext uri="{0D108BD9-81ED-4DB2-BD59-A6C34878D82A}">
                    <a16:rowId xmlns:a16="http://schemas.microsoft.com/office/drawing/2014/main" val="10004"/>
                  </a:ext>
                </a:extLst>
              </a:tr>
              <a:tr h="533760">
                <a:tc>
                  <a:txBody>
                    <a:bodyPr/>
                    <a:lstStyle/>
                    <a:p>
                      <a:pPr marL="306070" marR="53975" indent="-234315">
                        <a:spcAft>
                          <a:spcPts val="0"/>
                        </a:spcAft>
                      </a:pPr>
                      <a:r>
                        <a:rPr lang="pt-BR" sz="1600"/>
                        <a:t>5.   A corrente entra pela mão através de uma ferramenta e sai pelos pés calçados (molhados).</a:t>
                      </a:r>
                      <a:endParaRPr lang="pt-BR" sz="1600">
                        <a:latin typeface="Times New Roman"/>
                        <a:ea typeface="Times New Roman"/>
                        <a:cs typeface="Times New Roman"/>
                      </a:endParaRPr>
                    </a:p>
                  </a:txBody>
                  <a:tcPr marL="45085" marR="45085" marT="0" marB="0"/>
                </a:tc>
                <a:tc>
                  <a:txBody>
                    <a:bodyPr/>
                    <a:lstStyle/>
                    <a:p>
                      <a:pPr algn="ctr">
                        <a:spcAft>
                          <a:spcPts val="0"/>
                        </a:spcAft>
                      </a:pPr>
                      <a:endParaRPr lang="pt-BR" sz="1800" dirty="0"/>
                    </a:p>
                    <a:p>
                      <a:pPr algn="ctr">
                        <a:spcAft>
                          <a:spcPts val="0"/>
                        </a:spcAft>
                      </a:pPr>
                      <a:r>
                        <a:rPr lang="pt-BR" sz="1800" dirty="0"/>
                        <a:t>600</a:t>
                      </a:r>
                      <a:endParaRPr lang="pt-BR" sz="1800" dirty="0">
                        <a:latin typeface="Times New Roman"/>
                        <a:ea typeface="Times New Roman"/>
                        <a:cs typeface="Times New Roman"/>
                      </a:endParaRPr>
                    </a:p>
                  </a:txBody>
                  <a:tcPr marL="45085" marR="45085" marT="0" marB="0"/>
                </a:tc>
                <a:tc>
                  <a:txBody>
                    <a:bodyPr/>
                    <a:lstStyle/>
                    <a:p>
                      <a:pPr algn="ctr">
                        <a:spcAft>
                          <a:spcPts val="0"/>
                        </a:spcAft>
                      </a:pPr>
                      <a:endParaRPr lang="pt-BR" sz="1800" dirty="0"/>
                    </a:p>
                    <a:p>
                      <a:pPr algn="ctr">
                        <a:spcAft>
                          <a:spcPts val="0"/>
                        </a:spcAft>
                      </a:pPr>
                      <a:r>
                        <a:rPr lang="pt-BR" sz="1800" dirty="0"/>
                        <a:t>116</a:t>
                      </a:r>
                      <a:endParaRPr lang="pt-BR" sz="1800" dirty="0">
                        <a:latin typeface="Times New Roman"/>
                        <a:ea typeface="Times New Roman"/>
                        <a:cs typeface="Times New Roman"/>
                      </a:endParaRPr>
                    </a:p>
                  </a:txBody>
                  <a:tcPr marL="45085" marR="45085" marT="0" marB="0"/>
                </a:tc>
                <a:extLst>
                  <a:ext uri="{0D108BD9-81ED-4DB2-BD59-A6C34878D82A}">
                    <a16:rowId xmlns:a16="http://schemas.microsoft.com/office/drawing/2014/main" val="10005"/>
                  </a:ext>
                </a:extLst>
              </a:tr>
              <a:tr h="533760">
                <a:tc>
                  <a:txBody>
                    <a:bodyPr/>
                    <a:lstStyle/>
                    <a:p>
                      <a:pPr marL="306070" marR="53975" indent="-234315">
                        <a:spcAft>
                          <a:spcPts val="0"/>
                        </a:spcAft>
                      </a:pPr>
                      <a:r>
                        <a:rPr lang="pt-BR" sz="1600" dirty="0"/>
                        <a:t>6.   A corrente entra pela mão molhada e sai por todo o corpo mergulhado em uma banheira.</a:t>
                      </a:r>
                      <a:endParaRPr lang="pt-BR" sz="1600" dirty="0">
                        <a:latin typeface="Times New Roman"/>
                        <a:ea typeface="Times New Roman"/>
                        <a:cs typeface="Times New Roman"/>
                      </a:endParaRPr>
                    </a:p>
                  </a:txBody>
                  <a:tcPr marL="45085" marR="45085" marT="0" marB="0"/>
                </a:tc>
                <a:tc>
                  <a:txBody>
                    <a:bodyPr/>
                    <a:lstStyle/>
                    <a:p>
                      <a:pPr algn="ctr">
                        <a:spcAft>
                          <a:spcPts val="0"/>
                        </a:spcAft>
                      </a:pPr>
                      <a:endParaRPr lang="pt-BR" sz="1800"/>
                    </a:p>
                    <a:p>
                      <a:pPr algn="ctr">
                        <a:spcAft>
                          <a:spcPts val="0"/>
                        </a:spcAft>
                      </a:pPr>
                      <a:r>
                        <a:rPr lang="pt-BR" sz="1800"/>
                        <a:t>500</a:t>
                      </a:r>
                      <a:endParaRPr lang="pt-BR" sz="1800">
                        <a:latin typeface="Times New Roman"/>
                        <a:ea typeface="Times New Roman"/>
                        <a:cs typeface="Times New Roman"/>
                      </a:endParaRPr>
                    </a:p>
                  </a:txBody>
                  <a:tcPr marL="45085" marR="45085" marT="0" marB="0"/>
                </a:tc>
                <a:tc>
                  <a:txBody>
                    <a:bodyPr/>
                    <a:lstStyle/>
                    <a:p>
                      <a:pPr algn="ctr">
                        <a:spcAft>
                          <a:spcPts val="0"/>
                        </a:spcAft>
                      </a:pPr>
                      <a:endParaRPr lang="pt-BR" sz="1800" dirty="0"/>
                    </a:p>
                    <a:p>
                      <a:pPr algn="ctr">
                        <a:spcAft>
                          <a:spcPts val="0"/>
                        </a:spcAft>
                      </a:pPr>
                      <a:r>
                        <a:rPr lang="pt-BR" sz="1800" dirty="0"/>
                        <a:t>200</a:t>
                      </a:r>
                      <a:endParaRPr lang="pt-BR" sz="1800" dirty="0">
                        <a:latin typeface="Times New Roman"/>
                        <a:ea typeface="Times New Roman"/>
                        <a:cs typeface="Times New Roman"/>
                      </a:endParaRPr>
                    </a:p>
                  </a:txBody>
                  <a:tcPr marL="45085" marR="45085"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9</a:t>
            </a:fld>
            <a:endParaRPr lang="pt-BR"/>
          </a:p>
        </p:txBody>
      </p:sp>
      <p:sp>
        <p:nvSpPr>
          <p:cNvPr id="9" name="Título 1"/>
          <p:cNvSpPr>
            <a:spLocks noGrp="1"/>
          </p:cNvSpPr>
          <p:nvPr>
            <p:ph type="title"/>
          </p:nvPr>
        </p:nvSpPr>
        <p:spPr>
          <a:xfrm>
            <a:off x="642910" y="428604"/>
            <a:ext cx="8358246" cy="1143008"/>
          </a:xfrm>
        </p:spPr>
        <p:txBody>
          <a:bodyPr>
            <a:noAutofit/>
          </a:bodyPr>
          <a:lstStyle/>
          <a:p>
            <a:pPr algn="ctr"/>
            <a:r>
              <a:rPr lang="pt-BR" b="1" dirty="0"/>
              <a:t>Tipos de Contatos</a:t>
            </a:r>
          </a:p>
        </p:txBody>
      </p:sp>
      <p:sp>
        <p:nvSpPr>
          <p:cNvPr id="21507" name="Rectangle 3"/>
          <p:cNvSpPr>
            <a:spLocks noChangeArrowheads="1"/>
          </p:cNvSpPr>
          <p:nvPr/>
        </p:nvSpPr>
        <p:spPr bwMode="auto">
          <a:xfrm>
            <a:off x="500034" y="1142984"/>
            <a:ext cx="8072494"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pt-BR" sz="2200" b="0" i="0" u="none" strike="noStrike" cap="none" normalizeH="0" baseline="0" dirty="0">
                <a:ln>
                  <a:noFill/>
                </a:ln>
                <a:solidFill>
                  <a:schemeClr val="tx1"/>
                </a:solidFill>
                <a:effectLst/>
                <a:latin typeface="Calibri" pitchFamily="34" charset="0"/>
                <a:ea typeface="Times New Roman" pitchFamily="18" charset="0"/>
                <a:cs typeface="Arial" pitchFamily="34" charset="0"/>
              </a:rPr>
              <a:t>Os choques elétricos em uma instalação podem se originar de dois tipos de situação:</a:t>
            </a:r>
            <a:endParaRPr kumimoji="0" lang="pt-BR" sz="2200" b="0" i="0" u="none" strike="noStrike" cap="none" normalizeH="0" baseline="0" dirty="0">
              <a:ln>
                <a:noFill/>
              </a:ln>
              <a:solidFill>
                <a:schemeClr val="tx1"/>
              </a:solidFill>
              <a:effectLst/>
              <a:latin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pt-BR" sz="2200" b="1" i="0" u="sng" strike="noStrike" cap="none" normalizeH="0" baseline="0" dirty="0">
                <a:ln>
                  <a:noFill/>
                </a:ln>
                <a:solidFill>
                  <a:schemeClr val="tx2">
                    <a:lumMod val="75000"/>
                  </a:schemeClr>
                </a:solidFill>
                <a:effectLst/>
                <a:latin typeface="Calibri" pitchFamily="34" charset="0"/>
                <a:ea typeface="Times New Roman" pitchFamily="18" charset="0"/>
                <a:cs typeface="Arial" pitchFamily="34" charset="0"/>
              </a:rPr>
              <a:t> Contatos Diretos:</a:t>
            </a:r>
            <a:r>
              <a:rPr kumimoji="0" lang="pt-BR" sz="2200" b="0" i="0" u="none" strike="noStrike" cap="none" normalizeH="0" baseline="0" dirty="0">
                <a:ln>
                  <a:noFill/>
                </a:ln>
                <a:solidFill>
                  <a:schemeClr val="tx2">
                    <a:lumMod val="75000"/>
                  </a:schemeClr>
                </a:solidFill>
                <a:effectLst/>
                <a:latin typeface="Calibri" pitchFamily="34" charset="0"/>
                <a:ea typeface="Times New Roman" pitchFamily="18" charset="0"/>
                <a:cs typeface="Arial" pitchFamily="34" charset="0"/>
              </a:rPr>
              <a:t> </a:t>
            </a:r>
            <a:r>
              <a:rPr kumimoji="0" lang="pt-BR" sz="2200" b="0" i="0" u="none" strike="noStrike" cap="none" normalizeH="0" baseline="0" dirty="0">
                <a:ln>
                  <a:noFill/>
                </a:ln>
                <a:solidFill>
                  <a:schemeClr val="tx1"/>
                </a:solidFill>
                <a:effectLst/>
                <a:latin typeface="Calibri" pitchFamily="34" charset="0"/>
                <a:ea typeface="Times New Roman" pitchFamily="18" charset="0"/>
                <a:cs typeface="Arial" pitchFamily="34" charset="0"/>
              </a:rPr>
              <a:t>que são os contatos de pessoas ou animais com partes vivas sob tensão (fases).</a:t>
            </a:r>
            <a:r>
              <a:rPr kumimoji="0" lang="pt-BR" sz="2200" b="0" i="0" u="none" strike="noStrike" cap="none" normalizeH="0" dirty="0">
                <a:ln>
                  <a:noFill/>
                </a:ln>
                <a:solidFill>
                  <a:schemeClr val="tx1"/>
                </a:solidFill>
                <a:effectLst/>
                <a:latin typeface="Calibri" pitchFamily="34" charset="0"/>
                <a:ea typeface="Times New Roman" pitchFamily="18" charset="0"/>
                <a:cs typeface="Arial" pitchFamily="34" charset="0"/>
              </a:rPr>
              <a:t> S</a:t>
            </a:r>
            <a:r>
              <a:rPr kumimoji="0" lang="pt-BR" sz="2200" b="0" i="0" u="none" strike="noStrike" cap="none" normalizeH="0" baseline="0" dirty="0">
                <a:ln>
                  <a:noFill/>
                </a:ln>
                <a:solidFill>
                  <a:schemeClr val="tx1"/>
                </a:solidFill>
                <a:effectLst/>
                <a:latin typeface="Calibri" pitchFamily="34" charset="0"/>
                <a:ea typeface="Times New Roman" pitchFamily="18" charset="0"/>
                <a:cs typeface="Arial" pitchFamily="34" charset="0"/>
              </a:rPr>
              <a:t>ão provocados, via de regra por falhas de isolamento, por ruptura ou remoção indevida de partes isolantes ou por atitude imprudente de uma pessoa com uma parte viva (energizada).</a:t>
            </a:r>
            <a:endParaRPr kumimoji="0" lang="pt-BR" sz="2200" b="0" i="0" u="none" strike="noStrike" cap="none" normalizeH="0" baseline="0" dirty="0">
              <a:ln>
                <a:noFill/>
              </a:ln>
              <a:solidFill>
                <a:schemeClr val="tx1"/>
              </a:solidFill>
              <a:effectLst/>
              <a:latin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pt-BR" sz="2200" b="1" i="0" u="sng" strike="noStrike" cap="none" normalizeH="0" baseline="0" dirty="0">
                <a:ln>
                  <a:noFill/>
                </a:ln>
                <a:solidFill>
                  <a:schemeClr val="tx2">
                    <a:lumMod val="75000"/>
                  </a:schemeClr>
                </a:solidFill>
                <a:effectLst/>
                <a:latin typeface="Calibri" pitchFamily="34" charset="0"/>
                <a:ea typeface="Times New Roman" pitchFamily="18" charset="0"/>
                <a:cs typeface="Arial" pitchFamily="34" charset="0"/>
              </a:rPr>
              <a:t> Contatos Indiretos:</a:t>
            </a:r>
            <a:r>
              <a:rPr kumimoji="0" lang="pt-BR" sz="2200" b="0" i="0" u="none" strike="noStrike" cap="none" normalizeH="0" baseline="0" dirty="0">
                <a:ln>
                  <a:noFill/>
                </a:ln>
                <a:solidFill>
                  <a:schemeClr val="tx2">
                    <a:lumMod val="75000"/>
                  </a:schemeClr>
                </a:solidFill>
                <a:effectLst/>
                <a:latin typeface="Calibri" pitchFamily="34" charset="0"/>
                <a:ea typeface="Times New Roman" pitchFamily="18" charset="0"/>
                <a:cs typeface="Arial" pitchFamily="34" charset="0"/>
              </a:rPr>
              <a:t> </a:t>
            </a:r>
            <a:r>
              <a:rPr kumimoji="0" lang="pt-BR" sz="2200" b="0" i="0" u="none" strike="noStrike" cap="none" normalizeH="0" baseline="0" dirty="0">
                <a:ln>
                  <a:noFill/>
                </a:ln>
                <a:solidFill>
                  <a:schemeClr val="tx1"/>
                </a:solidFill>
                <a:effectLst/>
                <a:latin typeface="Calibri" pitchFamily="34" charset="0"/>
                <a:ea typeface="Times New Roman" pitchFamily="18" charset="0"/>
                <a:cs typeface="Arial" pitchFamily="34" charset="0"/>
              </a:rPr>
              <a:t>que são os contatos de pessoas ou animais com massas que ficaram sob tensão devido a uma falha de isolamento. Os </a:t>
            </a:r>
            <a:r>
              <a:rPr kumimoji="0" lang="pt-BR" sz="2200" b="1" i="1" u="none" strike="noStrike" cap="none" normalizeH="0" baseline="0" dirty="0">
                <a:ln>
                  <a:noFill/>
                </a:ln>
                <a:solidFill>
                  <a:schemeClr val="tx1"/>
                </a:solidFill>
                <a:effectLst/>
                <a:latin typeface="Calibri" pitchFamily="34" charset="0"/>
                <a:ea typeface="Times New Roman" pitchFamily="18" charset="0"/>
                <a:cs typeface="Arial" pitchFamily="34" charset="0"/>
              </a:rPr>
              <a:t>contatos indiretos</a:t>
            </a:r>
            <a:r>
              <a:rPr kumimoji="0" lang="pt-BR" sz="2200" b="0" i="0" u="none" strike="noStrike" cap="none" normalizeH="0" baseline="0" dirty="0">
                <a:ln>
                  <a:noFill/>
                </a:ln>
                <a:solidFill>
                  <a:schemeClr val="tx1"/>
                </a:solidFill>
                <a:effectLst/>
                <a:latin typeface="Calibri" pitchFamily="34" charset="0"/>
                <a:ea typeface="Times New Roman" pitchFamily="18" charset="0"/>
                <a:cs typeface="Arial" pitchFamily="34" charset="0"/>
              </a:rPr>
              <a:t>, por sua vez, são particularmente perigosos, uma vez que o usuário que encosta a mão numa massa de equipamento</a:t>
            </a:r>
            <a:r>
              <a:rPr kumimoji="0" lang="pt-BR" sz="2200" b="0" i="0" u="none" strike="noStrike" cap="none" normalizeH="0" dirty="0">
                <a:ln>
                  <a:noFill/>
                </a:ln>
                <a:solidFill>
                  <a:schemeClr val="tx1"/>
                </a:solidFill>
                <a:effectLst/>
                <a:latin typeface="Calibri" pitchFamily="34" charset="0"/>
                <a:ea typeface="Times New Roman" pitchFamily="18" charset="0"/>
                <a:cs typeface="Arial" pitchFamily="34" charset="0"/>
              </a:rPr>
              <a:t> </a:t>
            </a:r>
            <a:r>
              <a:rPr kumimoji="0" lang="pt-BR" sz="2200" b="0" i="0" u="none" strike="noStrike" cap="none" normalizeH="0" baseline="0" dirty="0">
                <a:ln>
                  <a:noFill/>
                </a:ln>
                <a:solidFill>
                  <a:schemeClr val="tx1"/>
                </a:solidFill>
                <a:effectLst/>
                <a:latin typeface="Calibri" pitchFamily="34" charset="0"/>
                <a:ea typeface="Times New Roman" pitchFamily="18" charset="0"/>
                <a:cs typeface="Arial" pitchFamily="34" charset="0"/>
              </a:rPr>
              <a:t>com</a:t>
            </a:r>
            <a:r>
              <a:rPr kumimoji="0" lang="pt-BR" sz="2200" b="0" i="0" u="none" strike="noStrike" cap="none" normalizeH="0" dirty="0">
                <a:ln>
                  <a:noFill/>
                </a:ln>
                <a:solidFill>
                  <a:schemeClr val="tx1"/>
                </a:solidFill>
                <a:effectLst/>
                <a:latin typeface="Calibri" pitchFamily="34" charset="0"/>
                <a:ea typeface="Times New Roman" pitchFamily="18" charset="0"/>
                <a:cs typeface="Arial" pitchFamily="34" charset="0"/>
              </a:rPr>
              <a:t> problema de isolamento provocado por uma </a:t>
            </a:r>
            <a:r>
              <a:rPr kumimoji="0" lang="pt-BR" sz="2200" b="0" i="0" u="none" strike="noStrike" cap="none" normalizeH="0" baseline="0" dirty="0">
                <a:ln>
                  <a:noFill/>
                </a:ln>
                <a:solidFill>
                  <a:schemeClr val="tx1"/>
                </a:solidFill>
                <a:effectLst/>
                <a:latin typeface="Calibri" pitchFamily="34" charset="0"/>
                <a:ea typeface="Times New Roman" pitchFamily="18" charset="0"/>
                <a:cs typeface="Arial" pitchFamily="34" charset="0"/>
              </a:rPr>
              <a:t>falta ou por um defeito interno no equipamento. Por essas razões,</a:t>
            </a:r>
            <a:r>
              <a:rPr kumimoji="0" lang="pt-BR" sz="2200" b="0" i="0" u="none" strike="noStrike" cap="none" normalizeH="0" dirty="0">
                <a:ln>
                  <a:noFill/>
                </a:ln>
                <a:solidFill>
                  <a:schemeClr val="tx1"/>
                </a:solidFill>
                <a:effectLst/>
                <a:latin typeface="Calibri" pitchFamily="34" charset="0"/>
                <a:ea typeface="Times New Roman" pitchFamily="18" charset="0"/>
                <a:cs typeface="Arial" pitchFamily="34" charset="0"/>
              </a:rPr>
              <a:t> </a:t>
            </a:r>
            <a:r>
              <a:rPr kumimoji="0" lang="pt-BR" sz="2200" b="0" i="0" u="none" strike="noStrike" cap="none" normalizeH="0" baseline="0" dirty="0">
                <a:ln>
                  <a:noFill/>
                </a:ln>
                <a:solidFill>
                  <a:schemeClr val="tx1"/>
                </a:solidFill>
                <a:effectLst/>
                <a:latin typeface="Calibri" pitchFamily="34" charset="0"/>
                <a:ea typeface="Times New Roman" pitchFamily="18" charset="0"/>
                <a:cs typeface="Arial" pitchFamily="34" charset="0"/>
              </a:rPr>
              <a:t>a NBR 5410 dá uma ênfase especial à proteção contra contatos indiretos (condutor de proteção e dispositivos DR).</a:t>
            </a:r>
            <a:r>
              <a:rPr kumimoji="0" lang="pt-BR" sz="2200" b="0" i="0" u="none" strike="noStrike" cap="none" normalizeH="0" baseline="0" dirty="0">
                <a:ln>
                  <a:noFill/>
                </a:ln>
                <a:solidFill>
                  <a:schemeClr val="tx1"/>
                </a:solidFill>
                <a:effectLst/>
                <a:latin typeface="Calibri" pitchFamily="34" charset="0"/>
                <a:cs typeface="Arial" pitchFamily="34" charset="0"/>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ô">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trô">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990</TotalTime>
  <Words>936</Words>
  <Application>Microsoft Office PowerPoint</Application>
  <PresentationFormat>Apresentação na tela (4:3)</PresentationFormat>
  <Paragraphs>145</Paragraphs>
  <Slides>13</Slides>
  <Notes>0</Notes>
  <HiddenSlides>0</HiddenSlides>
  <MMClips>0</MMClips>
  <ScaleCrop>false</ScaleCrop>
  <HeadingPairs>
    <vt:vector size="8" baseType="variant">
      <vt:variant>
        <vt:lpstr>Fontes usadas</vt:lpstr>
      </vt:variant>
      <vt:variant>
        <vt:i4>8</vt:i4>
      </vt:variant>
      <vt:variant>
        <vt:lpstr>Tema</vt:lpstr>
      </vt:variant>
      <vt:variant>
        <vt:i4>1</vt:i4>
      </vt:variant>
      <vt:variant>
        <vt:lpstr>Servidores OLE inseridos</vt:lpstr>
      </vt:variant>
      <vt:variant>
        <vt:i4>1</vt:i4>
      </vt:variant>
      <vt:variant>
        <vt:lpstr>Títulos de slides</vt:lpstr>
      </vt:variant>
      <vt:variant>
        <vt:i4>13</vt:i4>
      </vt:variant>
    </vt:vector>
  </HeadingPairs>
  <TitlesOfParts>
    <vt:vector size="23" baseType="lpstr">
      <vt:lpstr>Arial</vt:lpstr>
      <vt:lpstr>Calibri</vt:lpstr>
      <vt:lpstr>Corbel</vt:lpstr>
      <vt:lpstr>Symbol</vt:lpstr>
      <vt:lpstr>Times New Roman</vt:lpstr>
      <vt:lpstr>Wingdings</vt:lpstr>
      <vt:lpstr>Wingdings 2</vt:lpstr>
      <vt:lpstr>Wingdings 3</vt:lpstr>
      <vt:lpstr>Metrô</vt:lpstr>
      <vt:lpstr>Equação</vt:lpstr>
      <vt:lpstr>Sistemas Elétricos</vt:lpstr>
      <vt:lpstr>O choque Elétrico</vt:lpstr>
      <vt:lpstr>Tipos de Proteção</vt:lpstr>
      <vt:lpstr>Efeitos do Choque Elétrico</vt:lpstr>
      <vt:lpstr>Percursos da corrente elétrica no corpo humano</vt:lpstr>
      <vt:lpstr>Características Elétricas do Corpo Humano</vt:lpstr>
      <vt:lpstr>Características Elétricas do Corpo Humano</vt:lpstr>
      <vt:lpstr>Resistência total, incluindo as resistências por contatos para corrente alternada – 60 Hz</vt:lpstr>
      <vt:lpstr>Tipos de Contatos</vt:lpstr>
      <vt:lpstr>Tipos de Contatos</vt:lpstr>
      <vt:lpstr>Efeitos fisiológicos da corrente elétrica  (choque elétrico)</vt:lpstr>
      <vt:lpstr>Fenômenos Patológicos Críticos</vt:lpstr>
      <vt:lpstr>Fenômenos Patológicos Críticos</vt:lpstr>
    </vt:vector>
  </TitlesOfParts>
  <Company>Residência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Elétricos</dc:title>
  <dc:creator>José Álvaro de Paiva</dc:creator>
  <cp:lastModifiedBy>JOSÉ ÁLVARO PAIVA</cp:lastModifiedBy>
  <cp:revision>196</cp:revision>
  <dcterms:created xsi:type="dcterms:W3CDTF">2009-03-27T10:28:32Z</dcterms:created>
  <dcterms:modified xsi:type="dcterms:W3CDTF">2016-12-07T21:31:24Z</dcterms:modified>
</cp:coreProperties>
</file>