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17"/>
  </p:notesMasterIdLst>
  <p:sldIdLst>
    <p:sldId id="256" r:id="rId2"/>
    <p:sldId id="298" r:id="rId3"/>
    <p:sldId id="283" r:id="rId4"/>
    <p:sldId id="284" r:id="rId5"/>
    <p:sldId id="285" r:id="rId6"/>
    <p:sldId id="286" r:id="rId7"/>
    <p:sldId id="289" r:id="rId8"/>
    <p:sldId id="305" r:id="rId9"/>
    <p:sldId id="301" r:id="rId10"/>
    <p:sldId id="291" r:id="rId11"/>
    <p:sldId id="294" r:id="rId12"/>
    <p:sldId id="306" r:id="rId13"/>
    <p:sldId id="297" r:id="rId14"/>
    <p:sldId id="304" r:id="rId15"/>
    <p:sldId id="307" r:id="rId16"/>
  </p:sldIdLst>
  <p:sldSz cx="9144000" cy="6858000" type="screen4x3"/>
  <p:notesSz cx="6645275" cy="97774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lvaro de Paiva" userId="ee2bacd6-5669-4b3d-b067-5438f31674b7" providerId="ADAL" clId="{A02DE6AD-C649-476D-9E19-B17B15E77C61}"/>
    <pc:docChg chg="modSld">
      <pc:chgData name="Jose Alvaro de Paiva" userId="ee2bacd6-5669-4b3d-b067-5438f31674b7" providerId="ADAL" clId="{A02DE6AD-C649-476D-9E19-B17B15E77C61}" dt="2017-12-18T21:58:07.707" v="2" actId="20577"/>
      <pc:docMkLst>
        <pc:docMk/>
      </pc:docMkLst>
      <pc:sldChg chg="modSp">
        <pc:chgData name="Jose Alvaro de Paiva" userId="ee2bacd6-5669-4b3d-b067-5438f31674b7" providerId="ADAL" clId="{A02DE6AD-C649-476D-9E19-B17B15E77C61}" dt="2017-12-18T21:58:07.707" v="2" actId="20577"/>
        <pc:sldMkLst>
          <pc:docMk/>
          <pc:sldMk cId="0" sldId="256"/>
        </pc:sldMkLst>
        <pc:spChg chg="mod">
          <ac:chgData name="Jose Alvaro de Paiva" userId="ee2bacd6-5669-4b3d-b067-5438f31674b7" providerId="ADAL" clId="{A02DE6AD-C649-476D-9E19-B17B15E77C61}" dt="2017-12-18T21:58:07.707" v="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Jose Alvaro de Paiva" userId="ee2bacd6-5669-4b3d-b067-5438f31674b7" providerId="ADAL" clId="{A02DE6AD-C649-476D-9E19-B17B15E77C61}" dt="2017-12-18T21:57:06.311" v="0" actId="1076"/>
        <pc:sldMkLst>
          <pc:docMk/>
          <pc:sldMk cId="0" sldId="286"/>
        </pc:sldMkLst>
        <pc:picChg chg="mod">
          <ac:chgData name="Jose Alvaro de Paiva" userId="ee2bacd6-5669-4b3d-b067-5438f31674b7" providerId="ADAL" clId="{A02DE6AD-C649-476D-9E19-B17B15E77C61}" dt="2017-12-18T21:57:06.311" v="0" actId="1076"/>
          <ac:picMkLst>
            <pc:docMk/>
            <pc:sldMk cId="0" sldId="286"/>
            <ac:picMk id="8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12B0D20-32D9-4EA3-BA80-53BC075E70E5}" type="datetimeFigureOut">
              <a:rPr lang="pt-BR"/>
              <a:pPr>
                <a:defRPr/>
              </a:pPr>
              <a:t>18/12/2017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4528" y="4644271"/>
            <a:ext cx="5316220" cy="4399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4118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C3E1F13-53AB-4EE0-8290-B555359626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424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3E1F13-53AB-4EE0-8290-B555359626D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572320-C4A9-4E4A-ABBA-3CCF81721B71}" type="datetime1">
              <a:rPr lang="pt-BR" smtClean="0"/>
              <a:pPr>
                <a:defRPr/>
              </a:pPr>
              <a:t>18/12/2017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A02329-B80A-4FDA-BEEE-6E2F783F61C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8CD162-5D0A-4E3F-B5F6-694FFE948878}" type="datetime1">
              <a:rPr lang="pt-BR" smtClean="0"/>
              <a:pPr>
                <a:defRPr/>
              </a:pPr>
              <a:t>18/12/2017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3BCAE-4E97-4F72-9CC4-5E3CA045056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F8FED0-D57B-404E-B7C1-1E747F21B236}" type="datetime1">
              <a:rPr lang="pt-BR" smtClean="0"/>
              <a:pPr>
                <a:defRPr/>
              </a:pPr>
              <a:t>18/12/2017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A2890-1EA3-40CF-82D4-BD5EDECE066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0D7F7-51C5-4269-8A08-0D2120BB474B}" type="datetime1">
              <a:rPr lang="pt-BR" smtClean="0"/>
              <a:pPr>
                <a:defRPr/>
              </a:pPr>
              <a:t>18/12/2017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7044CD-9269-49A0-96D7-E86765336BC2}" type="datetime1">
              <a:rPr lang="pt-BR" smtClean="0"/>
              <a:pPr>
                <a:defRPr/>
              </a:pPr>
              <a:t>18/12/2017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7E84A-E9A4-4324-917C-091BCAE95A2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3EA41A-05E0-4286-91A7-08AF5C0B3242}" type="datetime1">
              <a:rPr lang="pt-BR" smtClean="0"/>
              <a:pPr>
                <a:defRPr/>
              </a:pPr>
              <a:t>18/12/2017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E06D1-6042-41C4-8C7F-35FB29F27BD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BA6D5B-FDEE-4D9D-99D9-DB4564452A5C}" type="datetime1">
              <a:rPr lang="pt-BR" smtClean="0"/>
              <a:pPr>
                <a:defRPr/>
              </a:pPr>
              <a:t>18/12/2017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F7355-2770-4FA9-BF3A-BD799A4ABAB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10EBF4-376D-48B7-A95D-90DE1567B009}" type="datetime1">
              <a:rPr lang="pt-BR" smtClean="0"/>
              <a:pPr>
                <a:defRPr/>
              </a:pPr>
              <a:t>18/12/2017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D65A8-F28E-4719-90F9-51C2A6FC176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27A650-4D0F-4494-8775-E9B93BAE432D}" type="datetime1">
              <a:rPr lang="pt-BR" smtClean="0"/>
              <a:pPr>
                <a:defRPr/>
              </a:pPr>
              <a:t>18/12/2017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F26E-10B3-487A-96CC-8E00D7230BC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02B13D-358B-4949-80D7-A422305FC6D9}" type="datetime1">
              <a:rPr lang="pt-BR" smtClean="0"/>
              <a:pPr>
                <a:defRPr/>
              </a:pPr>
              <a:t>18/12/2017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9A211-95E2-42E7-A3F4-9D693D12062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533C83-7EEF-44FF-996D-EF486BECD92A}" type="datetime1">
              <a:rPr lang="pt-BR" smtClean="0"/>
              <a:pPr>
                <a:defRPr/>
              </a:pPr>
              <a:t>18/12/2017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F365FD-650A-4DE9-BE9B-61C84CCA641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A4BBABFC-78CE-44EE-854B-C1BFDACAD03F}" type="datetime1">
              <a:rPr lang="pt-BR" smtClean="0"/>
              <a:pPr>
                <a:defRPr/>
              </a:pPr>
              <a:t>18/12/2017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4E7D2A-DC7C-423F-828D-6DB1C4788A1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1538" y="2428868"/>
            <a:ext cx="7772400" cy="714380"/>
          </a:xfrm>
        </p:spPr>
        <p:txBody>
          <a:bodyPr>
            <a:normAutofit fontScale="90000"/>
          </a:bodyPr>
          <a:lstStyle/>
          <a:p>
            <a:pPr marL="1255713" indent="-1255713" algn="ctr" eaLnBrk="1" fontAlgn="auto" hangingPunct="1">
              <a:spcAft>
                <a:spcPts val="0"/>
              </a:spcAft>
              <a:defRPr/>
            </a:pPr>
            <a:r>
              <a:rPr lang="pt-BR" cap="none" dirty="0">
                <a:solidFill>
                  <a:schemeClr val="tx2">
                    <a:satMod val="200000"/>
                  </a:schemeClr>
                </a:solidFill>
              </a:rPr>
              <a:t>Sistemas Elétricos</a:t>
            </a:r>
            <a:endParaRPr lang="pt-BR" sz="2800" cap="none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24" y="3286124"/>
            <a:ext cx="7786688" cy="3214710"/>
          </a:xfrm>
        </p:spPr>
        <p:txBody>
          <a:bodyPr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pt-BR" sz="3600" dirty="0"/>
              <a:t>Problemas e Perturbações nas redes de Energia elétrica</a:t>
            </a:r>
          </a:p>
          <a:p>
            <a:pPr marL="1076325" indent="265113" algn="just" eaLnBrk="1" fontAlgn="auto" hangingPunct="1">
              <a:spcAft>
                <a:spcPts val="0"/>
              </a:spcAft>
              <a:defRPr/>
            </a:pPr>
            <a:endParaRPr lang="pt-BR" sz="2600" dirty="0"/>
          </a:p>
          <a:p>
            <a:pPr marL="1076325" indent="265113" algn="just" eaLnBrk="1" fontAlgn="auto" hangingPunct="1">
              <a:spcAft>
                <a:spcPts val="0"/>
              </a:spcAft>
              <a:defRPr/>
            </a:pPr>
            <a:endParaRPr lang="pt-BR" sz="2600" dirty="0"/>
          </a:p>
          <a:p>
            <a:pPr marL="1076325" indent="265113" algn="just" eaLnBrk="1" fontAlgn="auto" hangingPunct="1">
              <a:spcAft>
                <a:spcPts val="0"/>
              </a:spcAft>
              <a:defRPr/>
            </a:pPr>
            <a:endParaRPr lang="pt-BR" sz="2600" dirty="0"/>
          </a:p>
          <a:p>
            <a:pPr marL="1076325" indent="265113" algn="just" eaLnBrk="1" fontAlgn="auto" hangingPunct="1">
              <a:spcAft>
                <a:spcPts val="0"/>
              </a:spcAft>
              <a:defRPr/>
            </a:pPr>
            <a:endParaRPr lang="pt-BR" sz="2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1800" b="1" dirty="0"/>
              <a:t>Aula 10</a:t>
            </a:r>
            <a:endParaRPr lang="pt-BR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57166"/>
            <a:ext cx="6165310" cy="200024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630222"/>
          </a:xfrm>
        </p:spPr>
        <p:txBody>
          <a:bodyPr>
            <a:normAutofit fontScale="90000"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pt-BR" sz="2800" dirty="0"/>
              <a:t>Problemas que ocorrem na rede de Energia elétrica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214422"/>
            <a:ext cx="7772400" cy="5357850"/>
          </a:xfrm>
        </p:spPr>
        <p:txBody>
          <a:bodyPr>
            <a:normAutofit/>
          </a:bodyPr>
          <a:lstStyle/>
          <a:p>
            <a:pPr marL="95250" indent="260350" algn="just" eaLnBrk="1" fontAlgn="auto" hangingPunct="1">
              <a:spcAft>
                <a:spcPts val="0"/>
              </a:spcAft>
              <a:buFont typeface="Wingdings" pitchFamily="2" charset="2"/>
              <a:buChar char="§"/>
              <a:tabLst>
                <a:tab pos="0" algn="l"/>
              </a:tabLst>
              <a:defRPr/>
            </a:pPr>
            <a:r>
              <a:rPr lang="pt-BR" sz="2800" dirty="0" err="1">
                <a:solidFill>
                  <a:schemeClr val="tx2">
                    <a:lumMod val="75000"/>
                  </a:schemeClr>
                </a:solidFill>
              </a:rPr>
              <a:t>Brownout</a:t>
            </a:r>
            <a:endParaRPr lang="pt-BR" sz="2800" dirty="0">
              <a:solidFill>
                <a:schemeClr val="tx2">
                  <a:lumMod val="75000"/>
                </a:schemeClr>
              </a:solidFill>
            </a:endParaRPr>
          </a:p>
          <a:p>
            <a:pPr marL="95250" indent="260350" algn="just" eaLnBrk="1" fontAlgn="auto" hangingPunct="1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pt-BR" sz="2800" dirty="0"/>
              <a:t>É uma </a:t>
            </a:r>
            <a:r>
              <a:rPr lang="pt-BR" sz="2800" dirty="0" err="1"/>
              <a:t>subtensão</a:t>
            </a:r>
            <a:r>
              <a:rPr lang="pt-BR" sz="2800" dirty="0"/>
              <a:t> severa e prolongada e é causada, geralmente, pela queda de uma das fases da rede que gera desbalanceamento das tensões elétricas.</a:t>
            </a:r>
          </a:p>
          <a:p>
            <a:pPr marL="95250" indent="260350" algn="just" eaLnBrk="1" fontAlgn="auto" hangingPunct="1">
              <a:spcAft>
                <a:spcPts val="0"/>
              </a:spcAft>
              <a:buFont typeface="Wingdings" pitchFamily="2" charset="2"/>
              <a:buChar char="§"/>
              <a:tabLst>
                <a:tab pos="0" algn="l"/>
              </a:tabLst>
              <a:defRPr/>
            </a:pP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Blackout</a:t>
            </a:r>
          </a:p>
          <a:p>
            <a:pPr marL="95250" indent="260350" algn="just" eaLnBrk="1" fontAlgn="auto" hangingPunct="1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pt-BR" sz="2800" dirty="0"/>
              <a:t>É a ausência total de energia elétrica e pode ser causada por demanda excessiva de energia, fenômenos da natureza, acidentes na rede de transmissão entre outros. </a:t>
            </a:r>
            <a:endParaRPr lang="pt-BR" sz="4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630222"/>
          </a:xfrm>
        </p:spPr>
        <p:txBody>
          <a:bodyPr>
            <a:normAutofit fontScale="90000"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pt-BR" sz="2800" dirty="0"/>
              <a:t>Problemas que ocorrem na rede de Energia elétrica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214422"/>
            <a:ext cx="7772400" cy="4143404"/>
          </a:xfrm>
        </p:spPr>
        <p:txBody>
          <a:bodyPr>
            <a:normAutofit lnSpcReduction="10000"/>
          </a:bodyPr>
          <a:lstStyle/>
          <a:p>
            <a:pPr marL="0" indent="177800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Variações de Frequência</a:t>
            </a:r>
          </a:p>
          <a:p>
            <a:pPr marL="0" indent="177800" algn="just" eaLnBrk="1" fontAlgn="auto" hangingPunct="1">
              <a:spcAft>
                <a:spcPts val="0"/>
              </a:spcAft>
              <a:buNone/>
              <a:defRPr/>
            </a:pPr>
            <a:r>
              <a:rPr lang="pt-BR" sz="3200" dirty="0"/>
              <a:t>São variações acima de ± 5% da frequência nominal da rede elétrica.  Elas podem ser causadas por variações na rotação dos geradores de pequenas usinas ou mesmo  de grupo geradores. Segundo a norma IEC 61000-2-2, são aceitáveis variações de até ± 1% do valor nominal frequência da rede. </a:t>
            </a:r>
          </a:p>
          <a:p>
            <a:pPr marL="1076325" indent="-981075" algn="just" eaLnBrk="1" fontAlgn="auto" hangingPunct="1">
              <a:spcAft>
                <a:spcPts val="0"/>
              </a:spcAft>
              <a:buNone/>
              <a:defRPr/>
            </a:pPr>
            <a:endParaRPr lang="pt-BR" sz="4800" dirty="0"/>
          </a:p>
          <a:p>
            <a:pPr marL="1076325" indent="265113" algn="just" eaLnBrk="1" fontAlgn="auto" hangingPunct="1">
              <a:spcAft>
                <a:spcPts val="0"/>
              </a:spcAft>
              <a:buNone/>
              <a:defRPr/>
            </a:pPr>
            <a:endParaRPr lang="pt-BR" sz="4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6302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dirty="0"/>
              <a:t>Interferências Eletromagnéticas (EMI)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214422"/>
            <a:ext cx="7772400" cy="1643074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pt-BR" sz="2800" dirty="0"/>
              <a:t>Podem ser geradas por:</a:t>
            </a:r>
          </a:p>
          <a:p>
            <a:pPr marL="0" indent="0" algn="just" eaLnBrk="1" fontAlgn="auto" hangingPunct="1">
              <a:spcAft>
                <a:spcPts val="0"/>
              </a:spcAft>
              <a:defRPr/>
            </a:pPr>
            <a:r>
              <a:rPr lang="pt-BR" sz="2800" dirty="0"/>
              <a:t> Acoplamento por condução;</a:t>
            </a:r>
          </a:p>
          <a:p>
            <a:pPr marL="0" indent="0" algn="just" eaLnBrk="1" fontAlgn="auto" hangingPunct="1">
              <a:spcAft>
                <a:spcPts val="0"/>
              </a:spcAft>
              <a:defRPr/>
            </a:pPr>
            <a:r>
              <a:rPr lang="pt-BR" sz="2800" dirty="0"/>
              <a:t> Acoplamento por irradiação.</a:t>
            </a:r>
          </a:p>
          <a:p>
            <a:pPr marL="1076325" indent="265113" algn="just" eaLnBrk="1" fontAlgn="auto" hangingPunct="1">
              <a:spcAft>
                <a:spcPts val="0"/>
              </a:spcAft>
              <a:buNone/>
              <a:defRPr/>
            </a:pPr>
            <a:endParaRPr lang="pt-BR" sz="4500" dirty="0"/>
          </a:p>
          <a:p>
            <a:pPr marL="1076325" indent="265113" algn="just" eaLnBrk="1" fontAlgn="auto" hangingPunct="1">
              <a:spcAft>
                <a:spcPts val="0"/>
              </a:spcAft>
              <a:buNone/>
              <a:defRPr/>
            </a:pPr>
            <a:endParaRPr lang="pt-BR" sz="45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pic>
        <p:nvPicPr>
          <p:cNvPr id="5" name="Imagem 4" descr="figura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3000372"/>
            <a:ext cx="5429288" cy="350195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214422"/>
            <a:ext cx="7772400" cy="1785950"/>
          </a:xfrm>
        </p:spPr>
        <p:txBody>
          <a:bodyPr>
            <a:normAutofit fontScale="92500" lnSpcReduction="10000"/>
          </a:bodyPr>
          <a:lstStyle/>
          <a:p>
            <a:pPr marL="95250" indent="177800" algn="just" eaLnBrk="1" fontAlgn="auto" hangingPunct="1">
              <a:spcAft>
                <a:spcPts val="0"/>
              </a:spcAft>
              <a:defRPr/>
            </a:pP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Oscilações</a:t>
            </a:r>
          </a:p>
          <a:p>
            <a:pPr marL="95250" indent="355600" algn="just" eaLnBrk="1" fontAlgn="auto" hangingPunct="1">
              <a:spcAft>
                <a:spcPts val="0"/>
              </a:spcAft>
              <a:buNone/>
              <a:defRPr/>
            </a:pPr>
            <a:r>
              <a:rPr lang="pt-BR" sz="2400" dirty="0"/>
              <a:t>São efeitos causados por interferência eletromagnética (EMI) e Interferência de Rádio Frequência (RF) vindos de outro equipamento, modificando a suavidade da onda senoidal da rede elétrica.</a:t>
            </a:r>
          </a:p>
          <a:p>
            <a:pPr marL="1076325" indent="265113" algn="just" eaLnBrk="1" fontAlgn="auto" hangingPunct="1">
              <a:spcAft>
                <a:spcPts val="0"/>
              </a:spcAft>
              <a:buNone/>
              <a:defRPr/>
            </a:pP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5" name="Imagem 4" descr="figura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2786058"/>
            <a:ext cx="4643470" cy="3866207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00034" y="500042"/>
            <a:ext cx="8215370" cy="630222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A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Interferências eletromagnéticas na rede de Energia elétrica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14348" y="512763"/>
            <a:ext cx="8215370" cy="630222"/>
          </a:xfrm>
        </p:spPr>
        <p:txBody>
          <a:bodyPr>
            <a:noAutofit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pt-BR" sz="2800" dirty="0"/>
              <a:t>Interferências eletromagnéticas na rede de Energia elétrica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214422"/>
            <a:ext cx="7772400" cy="535785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pt-BR" sz="3200" dirty="0" err="1">
                <a:solidFill>
                  <a:schemeClr val="tx2">
                    <a:lumMod val="75000"/>
                  </a:schemeClr>
                </a:solidFill>
              </a:rPr>
              <a:t>Diafonia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 ou </a:t>
            </a:r>
            <a:r>
              <a:rPr lang="pt-BR" sz="3200" i="1" dirty="0" err="1">
                <a:solidFill>
                  <a:schemeClr val="tx2">
                    <a:lumMod val="75000"/>
                  </a:schemeClr>
                </a:solidFill>
              </a:rPr>
              <a:t>Crosstalk</a:t>
            </a:r>
            <a:endParaRPr lang="pt-BR" sz="32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273050" algn="just" eaLnBrk="1" fontAlgn="auto" hangingPunct="1">
              <a:spcAft>
                <a:spcPts val="0"/>
              </a:spcAft>
              <a:buNone/>
              <a:defRPr/>
            </a:pPr>
            <a:r>
              <a:rPr lang="pt-BR" sz="2400" dirty="0"/>
              <a:t>É a medida da interferência eletromagnética gerada em um par de condutores gerada pelo sinal que está atravessando um par adjacente, mesmo que não estejam conectados entre si.</a:t>
            </a:r>
            <a:endParaRPr lang="pt-BR" sz="4500" dirty="0"/>
          </a:p>
          <a:p>
            <a:pPr marL="1076325" indent="265113" algn="just" eaLnBrk="1" fontAlgn="auto" hangingPunct="1">
              <a:spcAft>
                <a:spcPts val="0"/>
              </a:spcAft>
              <a:buNone/>
              <a:defRPr/>
            </a:pPr>
            <a:endParaRPr lang="pt-BR" sz="45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4" name="Imagem 3" descr="figura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3429000"/>
            <a:ext cx="5357850" cy="307771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714348" y="512763"/>
            <a:ext cx="8215370" cy="630222"/>
          </a:xfrm>
        </p:spPr>
        <p:txBody>
          <a:bodyPr>
            <a:noAutofit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pt-BR" sz="2800" dirty="0"/>
              <a:t>Interferências eletromagnéticas na rede de Energia elétrica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268760"/>
            <a:ext cx="7772400" cy="1656184"/>
          </a:xfrm>
        </p:spPr>
        <p:txBody>
          <a:bodyPr>
            <a:normAutofit lnSpcReduction="10000"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Outras fontes de EMI</a:t>
            </a:r>
            <a:endParaRPr lang="pt-BR" sz="28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273050" algn="just" eaLnBrk="1" fontAlgn="auto" hangingPunct="1">
              <a:spcAft>
                <a:spcPts val="0"/>
              </a:spcAft>
              <a:buNone/>
              <a:defRPr/>
            </a:pPr>
            <a:r>
              <a:rPr lang="pt-BR" sz="1800" dirty="0"/>
              <a:t>Outras fontes de sinais externos podem afetar os condutores de um cabo. São provenientes de equipamentos </a:t>
            </a:r>
            <a:r>
              <a:rPr lang="pt-BR" sz="1800" dirty="0" err="1"/>
              <a:t>eletroeletronicos</a:t>
            </a:r>
            <a:r>
              <a:rPr lang="pt-BR" sz="1800" dirty="0"/>
              <a:t> de uso comum que operam em faixas de frequências específicas que interferem no funcionamento de uma rede de computadores.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2014"/>
              </p:ext>
            </p:extLst>
          </p:nvPr>
        </p:nvGraphicFramePr>
        <p:xfrm>
          <a:off x="817707" y="2852936"/>
          <a:ext cx="7786741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/>
                        <a:t>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/>
                        <a:t>Faixas</a:t>
                      </a:r>
                      <a:r>
                        <a:rPr lang="pt-BR" b="1" i="1" baseline="0" dirty="0"/>
                        <a:t> de Frequência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/>
                        <a:t>Principais</a:t>
                      </a:r>
                      <a:r>
                        <a:rPr lang="pt-BR" b="1" i="1" baseline="0" dirty="0"/>
                        <a:t> fontes de EMI</a:t>
                      </a:r>
                      <a:endParaRPr lang="pt-BR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 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10kHz a 150 </a:t>
                      </a:r>
                      <a:r>
                        <a:rPr lang="pt-BR" dirty="0" err="1"/>
                        <a:t>KHz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Luzes Fluorescentes, aquecedores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Média 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10kHz a 150 </a:t>
                      </a:r>
                      <a:r>
                        <a:rPr lang="pt-BR" dirty="0" err="1"/>
                        <a:t>KHz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Aparelhos</a:t>
                      </a:r>
                      <a:r>
                        <a:rPr lang="pt-BR" baseline="0" dirty="0"/>
                        <a:t> de rádio, dispositivos eletrônicos, esterilizadores de ar.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Alta 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16kHz a 1000 </a:t>
                      </a:r>
                      <a:r>
                        <a:rPr lang="pt-BR" dirty="0" err="1"/>
                        <a:t>KHz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Aparelhos de rádio e televisão, computadores, dispositivos</a:t>
                      </a:r>
                      <a:r>
                        <a:rPr lang="pt-BR" baseline="0" dirty="0"/>
                        <a:t> eletrônicos, sensores de movimento, radares.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Impulso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10kHz a 100 </a:t>
                      </a:r>
                      <a:r>
                        <a:rPr lang="pt-BR" dirty="0" err="1"/>
                        <a:t>KHz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Motores,</a:t>
                      </a:r>
                      <a:r>
                        <a:rPr lang="pt-BR" baseline="0" dirty="0"/>
                        <a:t> comutadores, máquinas de soldar e ignições automáticas.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772400" cy="790767"/>
          </a:xfrm>
        </p:spPr>
        <p:txBody>
          <a:bodyPr>
            <a:normAutofit/>
          </a:bodyPr>
          <a:lstStyle/>
          <a:p>
            <a:pPr lvl="3" algn="ctr" eaLnBrk="1" fontAlgn="auto" hangingPunct="1">
              <a:spcAft>
                <a:spcPts val="0"/>
              </a:spcAft>
              <a:defRPr/>
            </a:pPr>
            <a:r>
              <a:rPr lang="pt-BR" sz="3700" dirty="0">
                <a:solidFill>
                  <a:schemeClr val="accent5">
                    <a:lumMod val="75000"/>
                  </a:schemeClr>
                </a:solidFill>
              </a:rPr>
              <a:t>Distúrbios sobre a Rede elétrica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24" y="1714488"/>
            <a:ext cx="7772400" cy="4000528"/>
          </a:xfrm>
        </p:spPr>
        <p:txBody>
          <a:bodyPr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pt-BR" sz="2000" dirty="0"/>
              <a:t>	</a:t>
            </a:r>
            <a:r>
              <a:rPr lang="pt-BR" sz="2800" dirty="0"/>
              <a:t>Genericamente, podem ser produzidos quatro tipos de perturbações elétricas básicas no sinal em uma instalação elétrica. São elas:</a:t>
            </a:r>
          </a:p>
          <a:p>
            <a:pPr marL="1160463" indent="-260350" algn="just" eaLnBrk="1" fontAlgn="auto" hangingPunct="1">
              <a:spcAft>
                <a:spcPts val="0"/>
              </a:spcAft>
              <a:defRPr/>
            </a:pPr>
            <a:r>
              <a:rPr lang="pt-BR" sz="2800" dirty="0"/>
              <a:t>Perturbações na amplitude do sinal;</a:t>
            </a:r>
          </a:p>
          <a:p>
            <a:pPr marL="1160463" indent="-260350" algn="just" eaLnBrk="1" fontAlgn="auto" hangingPunct="1">
              <a:spcAft>
                <a:spcPts val="0"/>
              </a:spcAft>
              <a:defRPr/>
            </a:pPr>
            <a:r>
              <a:rPr lang="pt-BR" sz="2800" dirty="0"/>
              <a:t> Perturbações na frequência do sinal;</a:t>
            </a:r>
          </a:p>
          <a:p>
            <a:pPr marL="1160463" indent="-260350" algn="just" eaLnBrk="1" fontAlgn="auto" hangingPunct="1">
              <a:spcAft>
                <a:spcPts val="0"/>
              </a:spcAft>
              <a:defRPr/>
            </a:pPr>
            <a:r>
              <a:rPr lang="pt-BR" sz="2800" dirty="0"/>
              <a:t> Desequilíbrios de tensão ou corrente em sistemas trifásicos;</a:t>
            </a:r>
          </a:p>
          <a:p>
            <a:pPr marL="1160463" indent="-260350" algn="just" eaLnBrk="1" fontAlgn="auto" hangingPunct="1">
              <a:spcAft>
                <a:spcPts val="0"/>
              </a:spcAft>
              <a:defRPr/>
            </a:pPr>
            <a:r>
              <a:rPr lang="pt-BR" sz="2800" dirty="0"/>
              <a:t> Perturbações na forma de onda do sinal.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63022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800" dirty="0"/>
              <a:t>Problemas que ocorrem na rede de Energia elétrica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527534"/>
            <a:ext cx="7772400" cy="5357850"/>
          </a:xfrm>
        </p:spPr>
        <p:txBody>
          <a:bodyPr>
            <a:normAutofit lnSpcReduction="10000"/>
          </a:bodyPr>
          <a:lstStyle/>
          <a:p>
            <a:pPr marL="0" indent="355600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Falta Elétrica</a:t>
            </a:r>
          </a:p>
          <a:p>
            <a:pPr marL="0" indent="355600" algn="just" eaLnBrk="1" fontAlgn="auto" hangingPunct="1">
              <a:spcAft>
                <a:spcPts val="0"/>
              </a:spcAft>
              <a:buNone/>
              <a:defRPr/>
            </a:pPr>
            <a:r>
              <a:rPr lang="pt-BR" sz="3200" dirty="0"/>
              <a:t>É o contato ou arco acidental entre partes com potenciais diferentes, bem como de uma ou mais dessas partes para a terra, em um sistema ou equipamento energizado.</a:t>
            </a:r>
          </a:p>
          <a:p>
            <a:pPr marL="0" indent="355600" algn="just" eaLnBrk="1" fontAlgn="auto" hangingPunct="1">
              <a:spcAft>
                <a:spcPts val="0"/>
              </a:spcAft>
              <a:buNone/>
              <a:defRPr/>
            </a:pPr>
            <a:r>
              <a:rPr lang="pt-BR" sz="3200" dirty="0"/>
              <a:t>As faltas são geralmente causadas por falhas no isolamento entre as partes, tornando a impedância entre elas nula ou desprezível gerando assim um Curto -Circuito.</a:t>
            </a:r>
            <a:endParaRPr lang="pt-BR" sz="4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214422"/>
            <a:ext cx="7772400" cy="5357850"/>
          </a:xfrm>
        </p:spPr>
        <p:txBody>
          <a:bodyPr>
            <a:normAutofit/>
          </a:bodyPr>
          <a:lstStyle/>
          <a:p>
            <a:pPr marL="355600" indent="-355600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Sobrecarga, </a:t>
            </a:r>
            <a:r>
              <a:rPr lang="pt-BR" sz="3200" dirty="0" err="1">
                <a:solidFill>
                  <a:schemeClr val="tx2">
                    <a:lumMod val="75000"/>
                  </a:schemeClr>
                </a:solidFill>
              </a:rPr>
              <a:t>sobrecorrente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 e corrente de Curto circuito:</a:t>
            </a:r>
          </a:p>
          <a:p>
            <a:pPr marL="328612" lvl="1" indent="0" algn="just" eaLnBrk="1" fontAlgn="auto" hangingPunct="1">
              <a:spcAft>
                <a:spcPts val="0"/>
              </a:spcAft>
              <a:defRPr/>
            </a:pPr>
            <a:r>
              <a:rPr lang="pt-BR" sz="2800" i="1" dirty="0"/>
              <a:t> Sobrecarga </a:t>
            </a:r>
            <a:r>
              <a:rPr lang="pt-BR" sz="2800" dirty="0"/>
              <a:t>- É a parte da carga existente em um circuito ou equipamento que excede a plena carga.</a:t>
            </a:r>
          </a:p>
          <a:p>
            <a:pPr marL="328612" lvl="1" indent="0" algn="just" eaLnBrk="1" fontAlgn="auto" hangingPunct="1">
              <a:spcAft>
                <a:spcPts val="0"/>
              </a:spcAft>
              <a:defRPr/>
            </a:pPr>
            <a:r>
              <a:rPr lang="pt-BR" sz="2800" dirty="0"/>
              <a:t> </a:t>
            </a:r>
            <a:r>
              <a:rPr lang="pt-BR" sz="2800" i="1" dirty="0" err="1"/>
              <a:t>Sobrecorrente</a:t>
            </a:r>
            <a:r>
              <a:rPr lang="pt-BR" sz="2800" i="1" dirty="0"/>
              <a:t> </a:t>
            </a:r>
            <a:r>
              <a:rPr lang="pt-BR" sz="2800" dirty="0"/>
              <a:t>– É a corrente que excede o valor nominal, que, nos condutores elétricos representa a capacidade de condução.</a:t>
            </a:r>
          </a:p>
          <a:p>
            <a:pPr marL="328612" lvl="1" indent="0" algn="just" eaLnBrk="1" fontAlgn="auto" hangingPunct="1">
              <a:spcAft>
                <a:spcPts val="0"/>
              </a:spcAft>
              <a:defRPr/>
            </a:pPr>
            <a:r>
              <a:rPr lang="pt-BR" sz="2800" dirty="0"/>
              <a:t> </a:t>
            </a:r>
            <a:r>
              <a:rPr lang="pt-BR" sz="2800" i="1" dirty="0"/>
              <a:t>Corrente de Curto circuito </a:t>
            </a:r>
            <a:r>
              <a:rPr lang="pt-BR" sz="2800" dirty="0"/>
              <a:t>– É a </a:t>
            </a:r>
            <a:r>
              <a:rPr lang="pt-BR" sz="2800" dirty="0" err="1"/>
              <a:t>sobrecorrente</a:t>
            </a:r>
            <a:r>
              <a:rPr lang="pt-BR" sz="2800" dirty="0"/>
              <a:t> resultante de uma falta direta entre condutores energizados.</a:t>
            </a:r>
          </a:p>
          <a:p>
            <a:pPr marL="328612" lvl="1" indent="0" algn="just" eaLnBrk="1" fontAlgn="auto" hangingPunct="1">
              <a:spcAft>
                <a:spcPts val="0"/>
              </a:spcAft>
              <a:defRPr/>
            </a:pPr>
            <a:endParaRPr lang="pt-BR" sz="28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14400" y="512763"/>
            <a:ext cx="7772400" cy="63022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A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Problemas que ocorrem na rede de Energia elétrica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657300"/>
            <a:ext cx="7772400" cy="3571900"/>
          </a:xfrm>
        </p:spPr>
        <p:txBody>
          <a:bodyPr>
            <a:normAutofit lnSpcReduction="10000"/>
          </a:bodyPr>
          <a:lstStyle/>
          <a:p>
            <a:pPr marL="0" indent="355600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Corrente de Fuga</a:t>
            </a:r>
          </a:p>
          <a:p>
            <a:pPr marL="0" indent="355600" algn="just" eaLnBrk="1" fontAlgn="auto" hangingPunct="1">
              <a:spcAft>
                <a:spcPts val="0"/>
              </a:spcAft>
              <a:buNone/>
              <a:defRPr/>
            </a:pPr>
            <a:r>
              <a:rPr lang="pt-BR" sz="3200" dirty="0"/>
              <a:t>É uma corrente muito pequena que percorre um caminho diferente do previsto. Exemplo: Corrente através de dielétricos do material isolante; corrente presente nas saias </a:t>
            </a:r>
            <a:r>
              <a:rPr lang="pt-BR" sz="3200" dirty="0" err="1"/>
              <a:t>lsoladores</a:t>
            </a:r>
            <a:r>
              <a:rPr lang="pt-BR" sz="3200" dirty="0"/>
              <a:t> da rede elétrica.</a:t>
            </a:r>
          </a:p>
          <a:p>
            <a:pPr marL="0" indent="355600" algn="just" eaLnBrk="1" fontAlgn="auto" hangingPunct="1">
              <a:spcAft>
                <a:spcPts val="0"/>
              </a:spcAft>
              <a:buNone/>
              <a:defRPr/>
            </a:pPr>
            <a:endParaRPr lang="pt-BR" sz="3200" dirty="0">
              <a:solidFill>
                <a:schemeClr val="tx2">
                  <a:lumMod val="75000"/>
                </a:schemeClr>
              </a:solidFill>
            </a:endParaRPr>
          </a:p>
          <a:p>
            <a:pPr marL="1076325" indent="265113" algn="just" eaLnBrk="1" fontAlgn="auto" hangingPunct="1">
              <a:spcAft>
                <a:spcPts val="0"/>
              </a:spcAft>
              <a:buNone/>
              <a:defRPr/>
            </a:pPr>
            <a:endParaRPr lang="pt-BR" sz="45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57224" y="357166"/>
            <a:ext cx="7772400" cy="63022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A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Problemas que ocorrem na rede de Energia elétrica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0325" y="1412776"/>
            <a:ext cx="7772400" cy="5092048"/>
          </a:xfrm>
        </p:spPr>
        <p:txBody>
          <a:bodyPr>
            <a:normAutofit lnSpcReduction="10000"/>
          </a:bodyPr>
          <a:lstStyle/>
          <a:p>
            <a:pPr marL="95250" indent="260350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Corrente diferencial residual (</a:t>
            </a:r>
            <a:r>
              <a:rPr lang="pt-BR" sz="2800" i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800" i="1" baseline="-250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273050" indent="354013" algn="just" eaLnBrk="1" fontAlgn="auto" hangingPunct="1">
              <a:spcAft>
                <a:spcPts val="0"/>
              </a:spcAft>
              <a:buNone/>
              <a:defRPr/>
            </a:pPr>
            <a:r>
              <a:rPr lang="pt-BR" sz="2400" dirty="0"/>
              <a:t>Definida como a soma dos valores instantâneos das corrente que percorrem todos os condutores vivos do circuito considerado.</a:t>
            </a:r>
          </a:p>
          <a:p>
            <a:pPr marL="273050" indent="354013" algn="just" eaLnBrk="1" fontAlgn="auto" hangingPunct="1">
              <a:spcAft>
                <a:spcPts val="0"/>
              </a:spcAft>
              <a:buNone/>
              <a:defRPr/>
            </a:pPr>
            <a:endParaRPr lang="pt-BR" sz="2400" dirty="0"/>
          </a:p>
          <a:p>
            <a:pPr marL="273050" indent="354013" algn="just" eaLnBrk="1" fontAlgn="auto" hangingPunct="1">
              <a:spcAft>
                <a:spcPts val="0"/>
              </a:spcAft>
              <a:buNone/>
              <a:defRPr/>
            </a:pPr>
            <a:endParaRPr lang="pt-BR" sz="2400" dirty="0"/>
          </a:p>
          <a:p>
            <a:pPr marL="273050" indent="354013" algn="just" eaLnBrk="1" fontAlgn="auto" hangingPunct="1">
              <a:spcAft>
                <a:spcPts val="0"/>
              </a:spcAft>
              <a:buNone/>
              <a:defRPr/>
            </a:pPr>
            <a:endParaRPr lang="pt-BR" sz="2400" dirty="0"/>
          </a:p>
          <a:p>
            <a:pPr marL="273050" indent="354013" algn="just" eaLnBrk="1" fontAlgn="auto" hangingPunct="1">
              <a:spcAft>
                <a:spcPts val="0"/>
              </a:spcAft>
              <a:buNone/>
              <a:defRPr/>
            </a:pPr>
            <a:endParaRPr lang="pt-BR" sz="2400" dirty="0"/>
          </a:p>
          <a:p>
            <a:pPr marL="273050" indent="354013" algn="just" eaLnBrk="1" fontAlgn="auto" hangingPunct="1">
              <a:spcAft>
                <a:spcPts val="0"/>
              </a:spcAft>
              <a:buNone/>
              <a:defRPr/>
            </a:pPr>
            <a:endParaRPr lang="pt-BR" sz="2400" dirty="0"/>
          </a:p>
          <a:p>
            <a:pPr marL="273050" indent="354013" algn="just" eaLnBrk="1" fontAlgn="auto" hangingPunct="1">
              <a:spcAft>
                <a:spcPts val="0"/>
              </a:spcAft>
              <a:buNone/>
              <a:defRPr/>
            </a:pPr>
            <a:endParaRPr lang="pt-BR" sz="2400" dirty="0"/>
          </a:p>
          <a:p>
            <a:pPr marL="273050" indent="354013" algn="just" eaLnBrk="1" fontAlgn="auto" hangingPunct="1">
              <a:spcAft>
                <a:spcPts val="0"/>
              </a:spcAft>
              <a:buNone/>
              <a:defRPr/>
            </a:pPr>
            <a:r>
              <a:rPr lang="pt-BR" sz="2400" dirty="0"/>
              <a:t>A corrente diferencial residual é o parâmetro utilizado pelos dispositivo Diferencial-Residual para a proteção de instalações elétricas 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57224" y="548680"/>
            <a:ext cx="7772400" cy="63022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A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Problemas que ocorrem na rede de Energia elétrica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286116" y="4714884"/>
          <a:ext cx="3092468" cy="605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ção" r:id="rId3" imgW="1168200" imgH="228600" progId="Equation.3">
                  <p:embed/>
                </p:oleObj>
              </mc:Choice>
              <mc:Fallback>
                <p:oleObj name="Equação" r:id="rId3" imgW="1168200" imgH="228600" progId="Equation.3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4714884"/>
                        <a:ext cx="3092468" cy="6050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 descr="Esquemas Corrente ID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2661" y="2971809"/>
            <a:ext cx="4581525" cy="174307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630222"/>
          </a:xfrm>
        </p:spPr>
        <p:txBody>
          <a:bodyPr>
            <a:normAutofit fontScale="90000"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pt-BR" sz="2800" dirty="0"/>
              <a:t>Problemas que ocorrem na rede de Energia elétrica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427596"/>
            <a:ext cx="7772400" cy="1857388"/>
          </a:xfrm>
        </p:spPr>
        <p:txBody>
          <a:bodyPr>
            <a:normAutofit/>
          </a:bodyPr>
          <a:lstStyle/>
          <a:p>
            <a:pPr marL="95250" indent="436563" algn="just" eaLnBrk="1" fontAlgn="auto" hangingPunct="1">
              <a:spcAft>
                <a:spcPts val="0"/>
              </a:spcAft>
              <a:buFont typeface="Wingdings" pitchFamily="2" charset="2"/>
              <a:buChar char="§"/>
              <a:tabLst>
                <a:tab pos="531813" algn="l"/>
              </a:tabLst>
              <a:defRPr/>
            </a:pP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Transitórios</a:t>
            </a:r>
          </a:p>
          <a:p>
            <a:pPr marL="0" indent="177800" algn="just" eaLnBrk="1" fontAlgn="auto" hangingPunct="1">
              <a:spcAft>
                <a:spcPts val="0"/>
              </a:spcAft>
              <a:buNone/>
              <a:defRPr/>
            </a:pPr>
            <a:r>
              <a:rPr lang="pt-BR" sz="2000" dirty="0"/>
              <a:t>São fenômenos elétricos que perturbam a operação e comprometem a confiabilidade dos sistemas computacionais. De acordo com a suam magnitude podem afetar o hardware.(Semicondutores, discos rígidos e etc.)</a:t>
            </a:r>
          </a:p>
          <a:p>
            <a:pPr marL="1076325" indent="265113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pt-BR" sz="4500" dirty="0"/>
          </a:p>
          <a:p>
            <a:pPr marL="1076325" indent="265113" algn="just" eaLnBrk="1" fontAlgn="auto" hangingPunct="1">
              <a:spcAft>
                <a:spcPts val="0"/>
              </a:spcAft>
              <a:buNone/>
              <a:defRPr/>
            </a:pPr>
            <a:endParaRPr lang="pt-BR" sz="45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4" name="Imagem 3" descr="figura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357562"/>
            <a:ext cx="6825901" cy="3000396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630222"/>
          </a:xfrm>
        </p:spPr>
        <p:txBody>
          <a:bodyPr>
            <a:normAutofit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pt-BR" sz="2800" dirty="0"/>
              <a:t>Soluções para Surtos e Picos de Tensão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114" y="1412776"/>
            <a:ext cx="7772400" cy="1928826"/>
          </a:xfrm>
        </p:spPr>
        <p:txBody>
          <a:bodyPr>
            <a:normAutofit/>
          </a:bodyPr>
          <a:lstStyle/>
          <a:p>
            <a:pPr marL="95250" indent="260350" algn="just" eaLnBrk="1" fontAlgn="auto" hangingPunct="1">
              <a:spcAft>
                <a:spcPts val="0"/>
              </a:spcAft>
              <a:buNone/>
              <a:defRPr/>
            </a:pPr>
            <a:r>
              <a:rPr lang="pt-BR" sz="2400" dirty="0"/>
              <a:t>Para proteger equipamentos contra surtos e picos de tensão é comum:</a:t>
            </a:r>
          </a:p>
          <a:p>
            <a:pPr marL="95250" indent="260350" algn="just" eaLnBrk="1" fontAlgn="auto" hangingPunct="1">
              <a:spcAft>
                <a:spcPts val="0"/>
              </a:spcAft>
              <a:defRPr/>
            </a:pPr>
            <a:r>
              <a:rPr lang="pt-BR" sz="2400" dirty="0"/>
              <a:t> O uso de protetores de surtos;</a:t>
            </a:r>
          </a:p>
          <a:p>
            <a:pPr marL="95250" indent="260350" algn="just" eaLnBrk="1" fontAlgn="auto" hangingPunct="1">
              <a:spcAft>
                <a:spcPts val="0"/>
              </a:spcAft>
              <a:defRPr/>
            </a:pPr>
            <a:r>
              <a:rPr lang="pt-BR" sz="2400" dirty="0"/>
              <a:t>Utilização de um esquema de aterramento eficiente.</a:t>
            </a:r>
            <a:endParaRPr lang="pt-BR" sz="45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5" name="Imagem 4" descr="figura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3500438"/>
            <a:ext cx="6715172" cy="30204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630222"/>
          </a:xfrm>
        </p:spPr>
        <p:txBody>
          <a:bodyPr>
            <a:normAutofit fontScale="90000"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pt-BR" sz="2800" dirty="0"/>
              <a:t>Problemas que ocorrem na rede de Energia elétrica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844824"/>
            <a:ext cx="7772400" cy="4214842"/>
          </a:xfrm>
        </p:spPr>
        <p:txBody>
          <a:bodyPr>
            <a:normAutofit lnSpcReduction="10000"/>
          </a:bodyPr>
          <a:lstStyle/>
          <a:p>
            <a:pPr marL="0" indent="273050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Flutuações de Tensão</a:t>
            </a:r>
          </a:p>
          <a:p>
            <a:pPr marL="0" indent="177800" algn="just" eaLnBrk="1" fontAlgn="auto" hangingPunct="1">
              <a:spcAft>
                <a:spcPts val="0"/>
              </a:spcAft>
              <a:buNone/>
              <a:defRPr/>
            </a:pPr>
            <a:r>
              <a:rPr lang="pt-BR" sz="2800" dirty="0"/>
              <a:t>São consideradas flutuações de tensão as variações na tensão da rede elétrica que excedem o limite de 10% do valor nominal e são causadas por partidas de máquinas elétricas de grande porte.</a:t>
            </a:r>
          </a:p>
          <a:p>
            <a:pPr marL="0" indent="177800" algn="just" eaLnBrk="1" fontAlgn="auto" hangingPunct="1">
              <a:spcAft>
                <a:spcPts val="0"/>
              </a:spcAft>
              <a:buNone/>
              <a:defRPr/>
            </a:pPr>
            <a:r>
              <a:rPr lang="pt-BR" sz="2800" i="1" dirty="0">
                <a:solidFill>
                  <a:schemeClr val="tx2">
                    <a:lumMod val="75000"/>
                  </a:schemeClr>
                </a:solidFill>
              </a:rPr>
              <a:t>OBS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.:</a:t>
            </a:r>
            <a:r>
              <a:rPr lang="pt-BR" sz="2800" dirty="0"/>
              <a:t>Os equipamentos eletroeletrônicos são, em sua maioria projetados para suportar o limite de variações de até 10%. Acima desse limite, eles tornam susceptíveis a danos.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E596D-5780-47DE-847D-9D329D8E0D02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510</TotalTime>
  <Words>779</Words>
  <Application>Microsoft Office PowerPoint</Application>
  <PresentationFormat>Apresentação na tela (4:3)</PresentationFormat>
  <Paragraphs>97</Paragraphs>
  <Slides>15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Perspectiva</vt:lpstr>
      <vt:lpstr>Equação</vt:lpstr>
      <vt:lpstr>Sistemas Elétricos</vt:lpstr>
      <vt:lpstr>Distúrbios sobre a Rede elétrica</vt:lpstr>
      <vt:lpstr>Problemas que ocorrem na rede de Energia elétrica</vt:lpstr>
      <vt:lpstr>Apresentação do PowerPoint</vt:lpstr>
      <vt:lpstr>Apresentação do PowerPoint</vt:lpstr>
      <vt:lpstr>Apresentação do PowerPoint</vt:lpstr>
      <vt:lpstr>Problemas que ocorrem na rede de Energia elétrica</vt:lpstr>
      <vt:lpstr>Soluções para Surtos e Picos de Tensão</vt:lpstr>
      <vt:lpstr>Problemas que ocorrem na rede de Energia elétrica</vt:lpstr>
      <vt:lpstr>Problemas que ocorrem na rede de Energia elétrica</vt:lpstr>
      <vt:lpstr>Problemas que ocorrem na rede de Energia elétrica</vt:lpstr>
      <vt:lpstr>Interferências Eletromagnéticas (EMI)</vt:lpstr>
      <vt:lpstr>Apresentação do PowerPoint</vt:lpstr>
      <vt:lpstr>Interferências eletromagnéticas na rede de Energia elétrica</vt:lpstr>
      <vt:lpstr>Interferências eletromagnéticas na rede de Energia elétrica</vt:lpstr>
    </vt:vector>
  </TitlesOfParts>
  <Company>Residência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Elétricos</dc:title>
  <dc:creator>José Álvaro de Paiva</dc:creator>
  <cp:lastModifiedBy>Jose Alvaro de Paiva</cp:lastModifiedBy>
  <cp:revision>85</cp:revision>
  <dcterms:created xsi:type="dcterms:W3CDTF">2009-03-27T10:28:32Z</dcterms:created>
  <dcterms:modified xsi:type="dcterms:W3CDTF">2017-12-18T21:58:12Z</dcterms:modified>
</cp:coreProperties>
</file>