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2"/>
  </p:notesMasterIdLst>
  <p:sldIdLst>
    <p:sldId id="256" r:id="rId2"/>
    <p:sldId id="375" r:id="rId3"/>
    <p:sldId id="382" r:id="rId4"/>
    <p:sldId id="374" r:id="rId5"/>
    <p:sldId id="383" r:id="rId6"/>
    <p:sldId id="384" r:id="rId7"/>
    <p:sldId id="376" r:id="rId8"/>
    <p:sldId id="385" r:id="rId9"/>
    <p:sldId id="377" r:id="rId10"/>
    <p:sldId id="386" r:id="rId11"/>
    <p:sldId id="379" r:id="rId12"/>
    <p:sldId id="387" r:id="rId13"/>
    <p:sldId id="388" r:id="rId14"/>
    <p:sldId id="389" r:id="rId15"/>
    <p:sldId id="390" r:id="rId16"/>
    <p:sldId id="391" r:id="rId17"/>
    <p:sldId id="392" r:id="rId18"/>
    <p:sldId id="393" r:id="rId19"/>
    <p:sldId id="394" r:id="rId20"/>
    <p:sldId id="395" r:id="rId21"/>
    <p:sldId id="396" r:id="rId22"/>
    <p:sldId id="398" r:id="rId23"/>
    <p:sldId id="397" r:id="rId24"/>
    <p:sldId id="380" r:id="rId25"/>
    <p:sldId id="407" r:id="rId26"/>
    <p:sldId id="399" r:id="rId27"/>
    <p:sldId id="400" r:id="rId28"/>
    <p:sldId id="401" r:id="rId29"/>
    <p:sldId id="412" r:id="rId30"/>
    <p:sldId id="406" r:id="rId31"/>
    <p:sldId id="378" r:id="rId32"/>
    <p:sldId id="408" r:id="rId33"/>
    <p:sldId id="409" r:id="rId34"/>
    <p:sldId id="410" r:id="rId35"/>
    <p:sldId id="422" r:id="rId36"/>
    <p:sldId id="411" r:id="rId37"/>
    <p:sldId id="414" r:id="rId38"/>
    <p:sldId id="424" r:id="rId39"/>
    <p:sldId id="405" r:id="rId40"/>
    <p:sldId id="413" r:id="rId41"/>
  </p:sldIdLst>
  <p:sldSz cx="9144000" cy="6858000" type="screen4x3"/>
  <p:notesSz cx="6645275" cy="9777413"/>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4" autoAdjust="0"/>
    <p:restoredTop sz="94660"/>
  </p:normalViewPr>
  <p:slideViewPr>
    <p:cSldViewPr>
      <p:cViewPr>
        <p:scale>
          <a:sx n="70" d="100"/>
          <a:sy n="70" d="100"/>
        </p:scale>
        <p:origin x="-139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879619" cy="488871"/>
          </a:xfrm>
          <a:prstGeom prst="rect">
            <a:avLst/>
          </a:prstGeom>
        </p:spPr>
        <p:txBody>
          <a:bodyPr vert="horz" lIns="91440" tIns="45720" rIns="91440" bIns="45720" rtlCol="0"/>
          <a:lstStyle>
            <a:lvl1pPr algn="l">
              <a:defRPr sz="1200" smtClean="0"/>
            </a:lvl1pPr>
          </a:lstStyle>
          <a:p>
            <a:pPr>
              <a:defRPr/>
            </a:pPr>
            <a:endParaRPr lang="pt-BR"/>
          </a:p>
        </p:txBody>
      </p:sp>
      <p:sp>
        <p:nvSpPr>
          <p:cNvPr id="3" name="Espaço Reservado para Data 2"/>
          <p:cNvSpPr>
            <a:spLocks noGrp="1"/>
          </p:cNvSpPr>
          <p:nvPr>
            <p:ph type="dt" idx="1"/>
          </p:nvPr>
        </p:nvSpPr>
        <p:spPr>
          <a:xfrm>
            <a:off x="3764118" y="0"/>
            <a:ext cx="2879619" cy="488871"/>
          </a:xfrm>
          <a:prstGeom prst="rect">
            <a:avLst/>
          </a:prstGeom>
        </p:spPr>
        <p:txBody>
          <a:bodyPr vert="horz" lIns="91440" tIns="45720" rIns="91440" bIns="45720" rtlCol="0"/>
          <a:lstStyle>
            <a:lvl1pPr algn="r">
              <a:defRPr sz="1200" smtClean="0"/>
            </a:lvl1pPr>
          </a:lstStyle>
          <a:p>
            <a:pPr>
              <a:defRPr/>
            </a:pPr>
            <a:fld id="{EDBB26FA-759E-4FED-8530-7A86EA4BD169}" type="datetimeFigureOut">
              <a:rPr lang="pt-BR"/>
              <a:pPr>
                <a:defRPr/>
              </a:pPr>
              <a:t>7/3/2012</a:t>
            </a:fld>
            <a:endParaRPr lang="pt-BR"/>
          </a:p>
        </p:txBody>
      </p:sp>
      <p:sp>
        <p:nvSpPr>
          <p:cNvPr id="4" name="Espaço Reservado para Imagem de Slide 3"/>
          <p:cNvSpPr>
            <a:spLocks noGrp="1" noRot="1" noChangeAspect="1"/>
          </p:cNvSpPr>
          <p:nvPr>
            <p:ph type="sldImg" idx="2"/>
          </p:nvPr>
        </p:nvSpPr>
        <p:spPr>
          <a:xfrm>
            <a:off x="877888" y="733425"/>
            <a:ext cx="4889500" cy="3667125"/>
          </a:xfrm>
          <a:prstGeom prst="rect">
            <a:avLst/>
          </a:prstGeom>
          <a:noFill/>
          <a:ln w="12700">
            <a:solidFill>
              <a:prstClr val="black"/>
            </a:solidFill>
          </a:ln>
        </p:spPr>
        <p:txBody>
          <a:bodyPr vert="horz" lIns="91440" tIns="45720" rIns="91440" bIns="45720" rtlCol="0" anchor="ctr"/>
          <a:lstStyle/>
          <a:p>
            <a:pPr lvl="0"/>
            <a:endParaRPr lang="pt-BR" noProof="0" smtClean="0"/>
          </a:p>
        </p:txBody>
      </p:sp>
      <p:sp>
        <p:nvSpPr>
          <p:cNvPr id="5" name="Espaço Reservado para Anotações 4"/>
          <p:cNvSpPr>
            <a:spLocks noGrp="1"/>
          </p:cNvSpPr>
          <p:nvPr>
            <p:ph type="body" sz="quarter" idx="3"/>
          </p:nvPr>
        </p:nvSpPr>
        <p:spPr>
          <a:xfrm>
            <a:off x="664528" y="4644271"/>
            <a:ext cx="5316220" cy="4399836"/>
          </a:xfrm>
          <a:prstGeom prst="rect">
            <a:avLst/>
          </a:prstGeom>
        </p:spPr>
        <p:txBody>
          <a:bodyPr vert="horz" lIns="91440" tIns="45720" rIns="91440" bIns="45720"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286845"/>
            <a:ext cx="2879619" cy="488871"/>
          </a:xfrm>
          <a:prstGeom prst="rect">
            <a:avLst/>
          </a:prstGeom>
        </p:spPr>
        <p:txBody>
          <a:bodyPr vert="horz" lIns="91440" tIns="45720" rIns="91440" bIns="45720" rtlCol="0" anchor="b"/>
          <a:lstStyle>
            <a:lvl1pPr algn="l">
              <a:defRPr sz="1200" smtClean="0"/>
            </a:lvl1pPr>
          </a:lstStyle>
          <a:p>
            <a:pPr>
              <a:defRPr/>
            </a:pPr>
            <a:endParaRPr lang="pt-BR"/>
          </a:p>
        </p:txBody>
      </p:sp>
      <p:sp>
        <p:nvSpPr>
          <p:cNvPr id="7" name="Espaço Reservado para Número de Slide 6"/>
          <p:cNvSpPr>
            <a:spLocks noGrp="1"/>
          </p:cNvSpPr>
          <p:nvPr>
            <p:ph type="sldNum" sz="quarter" idx="5"/>
          </p:nvPr>
        </p:nvSpPr>
        <p:spPr>
          <a:xfrm>
            <a:off x="3764118" y="9286845"/>
            <a:ext cx="2879619" cy="488871"/>
          </a:xfrm>
          <a:prstGeom prst="rect">
            <a:avLst/>
          </a:prstGeom>
        </p:spPr>
        <p:txBody>
          <a:bodyPr vert="horz" lIns="91440" tIns="45720" rIns="91440" bIns="45720" rtlCol="0" anchor="b"/>
          <a:lstStyle>
            <a:lvl1pPr algn="r">
              <a:defRPr sz="1200" smtClean="0"/>
            </a:lvl1pPr>
          </a:lstStyle>
          <a:p>
            <a:pPr>
              <a:defRPr/>
            </a:pPr>
            <a:fld id="{E98FFE25-435A-4487-9EC2-C6AE6C845360}" type="slidenum">
              <a:rPr lang="pt-BR"/>
              <a:pPr>
                <a:defRPr/>
              </a:pPr>
              <a:t>‹nº›</a:t>
            </a:fld>
            <a:endParaRPr lang="pt-BR"/>
          </a:p>
        </p:txBody>
      </p:sp>
    </p:spTree>
    <p:extLst>
      <p:ext uri="{BB962C8B-B14F-4D97-AF65-F5344CB8AC3E}">
        <p14:creationId xmlns:p14="http://schemas.microsoft.com/office/powerpoint/2010/main" val="6242840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Retângulo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tângulo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6" name="Retângulo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7" name="Retângulo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0" name="Retângulo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1" name="Retângulo 10"/>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tângulo 11"/>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3" name="Retângulo 12"/>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4" name="Retângulo 13"/>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8" name="Título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pt-BR" smtClean="0"/>
              <a:t>Clique para editar o estilo do título mestre</a:t>
            </a:r>
            <a:endParaRPr lang="en-US"/>
          </a:p>
        </p:txBody>
      </p:sp>
      <p:sp>
        <p:nvSpPr>
          <p:cNvPr id="9" name="Subtítulo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t-BR" smtClean="0"/>
              <a:t>Clique para editar o estilo do subtítulo mestre</a:t>
            </a:r>
            <a:endParaRPr lang="en-US"/>
          </a:p>
        </p:txBody>
      </p:sp>
      <p:sp>
        <p:nvSpPr>
          <p:cNvPr id="15" name="Espaço Reservado para Data 27"/>
          <p:cNvSpPr>
            <a:spLocks noGrp="1"/>
          </p:cNvSpPr>
          <p:nvPr>
            <p:ph type="dt" sz="half" idx="10"/>
          </p:nvPr>
        </p:nvSpPr>
        <p:spPr/>
        <p:txBody>
          <a:bodyPr/>
          <a:lstStyle>
            <a:lvl1pPr>
              <a:defRPr/>
            </a:lvl1pPr>
            <a:extLst/>
          </a:lstStyle>
          <a:p>
            <a:pPr>
              <a:defRPr/>
            </a:pPr>
            <a:fld id="{7549BCB2-2387-406A-8024-9E416122F258}" type="datetime1">
              <a:rPr lang="pt-BR" smtClean="0"/>
              <a:pPr>
                <a:defRPr/>
              </a:pPr>
              <a:t>7/3/2012</a:t>
            </a:fld>
            <a:endParaRPr lang="pt-BR"/>
          </a:p>
        </p:txBody>
      </p:sp>
      <p:sp>
        <p:nvSpPr>
          <p:cNvPr id="16" name="Espaço Reservado para Rodapé 16"/>
          <p:cNvSpPr>
            <a:spLocks noGrp="1"/>
          </p:cNvSpPr>
          <p:nvPr>
            <p:ph type="ftr" sz="quarter" idx="11"/>
          </p:nvPr>
        </p:nvSpPr>
        <p:spPr/>
        <p:txBody>
          <a:bodyPr/>
          <a:lstStyle>
            <a:lvl1pPr>
              <a:defRPr/>
            </a:lvl1pPr>
            <a:extLst/>
          </a:lstStyle>
          <a:p>
            <a:pPr>
              <a:defRPr/>
            </a:pPr>
            <a:endParaRPr lang="pt-BR"/>
          </a:p>
        </p:txBody>
      </p:sp>
      <p:sp>
        <p:nvSpPr>
          <p:cNvPr id="17" name="Espaço Reservado para Número de Slide 28"/>
          <p:cNvSpPr>
            <a:spLocks noGrp="1"/>
          </p:cNvSpPr>
          <p:nvPr>
            <p:ph type="sldNum" sz="quarter" idx="12"/>
          </p:nvPr>
        </p:nvSpPr>
        <p:spPr/>
        <p:txBody>
          <a:bodyPr/>
          <a:lstStyle>
            <a:lvl1pPr>
              <a:defRPr/>
            </a:lvl1pPr>
            <a:extLst/>
          </a:lstStyle>
          <a:p>
            <a:pPr>
              <a:defRPr/>
            </a:pPr>
            <a:fld id="{6213FE0B-3215-4F9C-B35A-D580FAF23822}" type="slidenum">
              <a:rPr lang="pt-BR"/>
              <a:pPr>
                <a:defRP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BR" smtClean="0"/>
              <a:t>Clique para editar o estilo do título mestre</a:t>
            </a:r>
            <a:endParaRPr lang="en-US"/>
          </a:p>
        </p:txBody>
      </p:sp>
      <p:sp>
        <p:nvSpPr>
          <p:cNvPr id="3" name="Espaço Reservado para Texto Vertical 2"/>
          <p:cNvSpPr>
            <a:spLocks noGrp="1"/>
          </p:cNvSpPr>
          <p:nvPr>
            <p:ph type="body" orient="vert" idx="1"/>
          </p:nvPr>
        </p:nvSpPr>
        <p:spPr/>
        <p:txBody>
          <a:bodyPr vert="eaVert"/>
          <a:lstStyle>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fld id="{880F8303-3237-4B14-A5B0-35AAB679DD37}" type="datetime1">
              <a:rPr lang="pt-BR" smtClean="0"/>
              <a:pPr>
                <a:defRPr/>
              </a:pPr>
              <a:t>7/3/2012</a:t>
            </a:fld>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C5E80CC6-B2A8-47FB-810D-B6325F6D8607}" type="slidenum">
              <a:rPr lang="pt-BR"/>
              <a:pPr>
                <a:defRP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981200" cy="5851525"/>
          </a:xfrm>
        </p:spPr>
        <p:txBody>
          <a:bodyPr vert="eaVert" anchor="ctr"/>
          <a:lstStyle>
            <a:extLst/>
          </a:lstStyle>
          <a:p>
            <a:r>
              <a:rPr lang="pt-BR" smtClean="0"/>
              <a:t>Clique para editar o estilo do título mestre</a:t>
            </a:r>
            <a:endParaRPr lang="en-US"/>
          </a:p>
        </p:txBody>
      </p:sp>
      <p:sp>
        <p:nvSpPr>
          <p:cNvPr id="3" name="Espaço Reservado para Texto Vertical 2"/>
          <p:cNvSpPr>
            <a:spLocks noGrp="1"/>
          </p:cNvSpPr>
          <p:nvPr>
            <p:ph type="body" orient="vert" idx="1"/>
          </p:nvPr>
        </p:nvSpPr>
        <p:spPr>
          <a:xfrm>
            <a:off x="609600" y="274639"/>
            <a:ext cx="5867400" cy="5851525"/>
          </a:xfrm>
        </p:spPr>
        <p:txBody>
          <a:bodyPr vert="eaVert"/>
          <a:lstStyle>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fld id="{264D4E66-CDA5-4798-931A-4976EBB6835B}" type="datetime1">
              <a:rPr lang="pt-BR" smtClean="0"/>
              <a:pPr>
                <a:defRPr/>
              </a:pPr>
              <a:t>7/3/2012</a:t>
            </a:fld>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A9597032-1993-45F5-9151-EF10494511EB}" type="slidenum">
              <a:rPr lang="pt-BR"/>
              <a:pPr>
                <a:defRP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BR" smtClean="0"/>
              <a:t>Clique para editar o estilo do título mestre</a:t>
            </a:r>
            <a:endParaRPr lang="en-US"/>
          </a:p>
        </p:txBody>
      </p:sp>
      <p:sp>
        <p:nvSpPr>
          <p:cNvPr id="3" name="Espaço Reservado para Conteúdo 2"/>
          <p:cNvSpPr>
            <a:spLocks noGrp="1"/>
          </p:cNvSpPr>
          <p:nvPr>
            <p:ph idx="1"/>
          </p:nvPr>
        </p:nvSpPr>
        <p:spPr/>
        <p:txBody>
          <a:bodyPr/>
          <a:lstStyle>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fld id="{17E11CF0-8DD2-443D-9F08-95D9A32FC2C0}" type="datetime1">
              <a:rPr lang="pt-BR" smtClean="0"/>
              <a:pPr>
                <a:defRPr/>
              </a:pPr>
              <a:t>7/3/2012</a:t>
            </a:fld>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24B3011B-C0FC-4C31-BB6A-054B327D5C23}" type="slidenum">
              <a:rPr lang="pt-BR"/>
              <a:pPr>
                <a:defRP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Forma livre 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5" name="Forma livre 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6" name="Forma livre 5"/>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Forma livre 6"/>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8" name="Forma livre 7"/>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9" name="Forma livre 8"/>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0" name="Forma livre 9"/>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1" name="Forma livre 10"/>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Forma livre 11"/>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3" name="Forma livre 12"/>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4" name="Forma livre 13"/>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5" name="Forma livre 14"/>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6" name="Forma livre 15"/>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7" name="Forma livre 16"/>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8" name="Forma livre 17"/>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9" name="Retângulo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0" name="Retângulo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1" name="Retângulo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2" name="Retângulo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3" name="Retângulo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4" name="Retângulo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3" name="Espaço Reservado para Texto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t-BR" smtClean="0"/>
              <a:t>Clique para editar os estilos do texto mestre</a:t>
            </a:r>
          </a:p>
        </p:txBody>
      </p:sp>
      <p:sp>
        <p:nvSpPr>
          <p:cNvPr id="2" name="Título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pt-BR" smtClean="0"/>
              <a:t>Clique para editar o estilo do título mestre</a:t>
            </a:r>
            <a:endParaRPr lang="en-US"/>
          </a:p>
        </p:txBody>
      </p:sp>
      <p:sp>
        <p:nvSpPr>
          <p:cNvPr id="25" name="Espaço Reservado para Data 3"/>
          <p:cNvSpPr>
            <a:spLocks noGrp="1"/>
          </p:cNvSpPr>
          <p:nvPr>
            <p:ph type="dt" sz="half" idx="10"/>
          </p:nvPr>
        </p:nvSpPr>
        <p:spPr/>
        <p:txBody>
          <a:bodyPr/>
          <a:lstStyle>
            <a:lvl1pPr>
              <a:defRPr/>
            </a:lvl1pPr>
            <a:extLst/>
          </a:lstStyle>
          <a:p>
            <a:pPr>
              <a:defRPr/>
            </a:pPr>
            <a:fld id="{F0781A3B-69C5-4DE5-8187-1805AFD95DA9}" type="datetime1">
              <a:rPr lang="pt-BR" smtClean="0"/>
              <a:pPr>
                <a:defRPr/>
              </a:pPr>
              <a:t>7/3/2012</a:t>
            </a:fld>
            <a:endParaRPr lang="pt-BR"/>
          </a:p>
        </p:txBody>
      </p:sp>
      <p:sp>
        <p:nvSpPr>
          <p:cNvPr id="26" name="Espaço Reservado para Rodapé 4"/>
          <p:cNvSpPr>
            <a:spLocks noGrp="1"/>
          </p:cNvSpPr>
          <p:nvPr>
            <p:ph type="ftr" sz="quarter" idx="11"/>
          </p:nvPr>
        </p:nvSpPr>
        <p:spPr/>
        <p:txBody>
          <a:bodyPr/>
          <a:lstStyle>
            <a:lvl1pPr>
              <a:defRPr/>
            </a:lvl1pPr>
            <a:extLst/>
          </a:lstStyle>
          <a:p>
            <a:pPr>
              <a:defRPr/>
            </a:pPr>
            <a:endParaRPr lang="pt-BR"/>
          </a:p>
        </p:txBody>
      </p:sp>
      <p:sp>
        <p:nvSpPr>
          <p:cNvPr id="27" name="Espaço Reservado para Número de Slide 5"/>
          <p:cNvSpPr>
            <a:spLocks noGrp="1"/>
          </p:cNvSpPr>
          <p:nvPr>
            <p:ph type="sldNum" sz="quarter" idx="12"/>
          </p:nvPr>
        </p:nvSpPr>
        <p:spPr/>
        <p:txBody>
          <a:bodyPr/>
          <a:lstStyle>
            <a:lvl1pPr>
              <a:defRPr/>
            </a:lvl1pPr>
            <a:extLst/>
          </a:lstStyle>
          <a:p>
            <a:pPr>
              <a:defRPr/>
            </a:pPr>
            <a:fld id="{BE4D3B8C-0162-45A8-B32B-8A2F410D4AC9}" type="slidenum">
              <a:rPr lang="pt-BR"/>
              <a:pPr>
                <a:defRP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512064"/>
            <a:ext cx="8229600" cy="914400"/>
          </a:xfrm>
        </p:spPr>
        <p:txBody>
          <a:bodyPr/>
          <a:lstStyle>
            <a:extLst/>
          </a:lstStyle>
          <a:p>
            <a:r>
              <a:rPr lang="pt-BR" smtClean="0"/>
              <a:t>Clique para editar o estilo do título mestre</a:t>
            </a:r>
            <a:endParaRPr lang="en-US"/>
          </a:p>
        </p:txBody>
      </p:sp>
      <p:sp>
        <p:nvSpPr>
          <p:cNvPr id="3" name="Espaço Reservado para Conteúdo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lvl1pPr>
              <a:defRPr/>
            </a:lvl1pPr>
            <a:extLst/>
          </a:lstStyle>
          <a:p>
            <a:pPr>
              <a:defRPr/>
            </a:pPr>
            <a:fld id="{0F44A90D-7F3D-4AC8-A6D0-9728A8460C32}" type="datetime1">
              <a:rPr lang="pt-BR" smtClean="0"/>
              <a:pPr>
                <a:defRPr/>
              </a:pPr>
              <a:t>7/3/2012</a:t>
            </a:fld>
            <a:endParaRPr lang="pt-BR"/>
          </a:p>
        </p:txBody>
      </p:sp>
      <p:sp>
        <p:nvSpPr>
          <p:cNvPr id="6" name="Espaço Reservado para Rodapé 5"/>
          <p:cNvSpPr>
            <a:spLocks noGrp="1"/>
          </p:cNvSpPr>
          <p:nvPr>
            <p:ph type="ftr" sz="quarter" idx="11"/>
          </p:nvPr>
        </p:nvSpPr>
        <p:spPr/>
        <p:txBody>
          <a:bodyPr/>
          <a:lstStyle>
            <a:lvl1pPr>
              <a:defRPr/>
            </a:lvl1pPr>
            <a:extLst/>
          </a:lstStyle>
          <a:p>
            <a:pPr>
              <a:defRPr/>
            </a:pPr>
            <a:endParaRPr lang="pt-BR"/>
          </a:p>
        </p:txBody>
      </p:sp>
      <p:sp>
        <p:nvSpPr>
          <p:cNvPr id="7" name="Espaço Reservado para Número de Slide 6"/>
          <p:cNvSpPr>
            <a:spLocks noGrp="1"/>
          </p:cNvSpPr>
          <p:nvPr>
            <p:ph type="sldNum" sz="quarter" idx="12"/>
          </p:nvPr>
        </p:nvSpPr>
        <p:spPr/>
        <p:txBody>
          <a:bodyPr/>
          <a:lstStyle>
            <a:lvl1pPr>
              <a:defRPr/>
            </a:lvl1pPr>
            <a:extLst/>
          </a:lstStyle>
          <a:p>
            <a:pPr>
              <a:defRPr/>
            </a:pPr>
            <a:fld id="{61ED9AD2-BBED-45AD-9FCF-BFD775607EC2}" type="slidenum">
              <a:rPr lang="pt-BR"/>
              <a:pPr>
                <a:defRP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7" name="Retângulo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tângulo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9" name="Retângulo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0" name="Retângulo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Retângulo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2" name="Retângulo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3" name="Retângulo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4" name="Retângulo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5" name="Retângulo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6" name="Retângulo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ítulo 1"/>
          <p:cNvSpPr>
            <a:spLocks noGrp="1"/>
          </p:cNvSpPr>
          <p:nvPr>
            <p:ph type="title"/>
          </p:nvPr>
        </p:nvSpPr>
        <p:spPr>
          <a:xfrm>
            <a:off x="504824" y="512064"/>
            <a:ext cx="7772400" cy="914400"/>
          </a:xfrm>
        </p:spPr>
        <p:txBody>
          <a:bodyPr/>
          <a:lstStyle>
            <a:lvl1pPr>
              <a:defRPr sz="4000"/>
            </a:lvl1pPr>
            <a:extLst/>
          </a:lstStyle>
          <a:p>
            <a:r>
              <a:rPr lang="pt-BR" smtClean="0"/>
              <a:t>Clique para editar o estilo do título mestre</a:t>
            </a:r>
            <a:endParaRPr lang="en-US"/>
          </a:p>
        </p:txBody>
      </p:sp>
      <p:sp>
        <p:nvSpPr>
          <p:cNvPr id="3" name="Espaço Reservado para Texto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os estilos do texto mestre</a:t>
            </a:r>
          </a:p>
        </p:txBody>
      </p:sp>
      <p:sp>
        <p:nvSpPr>
          <p:cNvPr id="4" name="Espaço Reservado para Texto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os estilos do texto mestre</a:t>
            </a:r>
          </a:p>
        </p:txBody>
      </p:sp>
      <p:sp>
        <p:nvSpPr>
          <p:cNvPr id="5" name="Espaço Reservado para Conteúdo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Conteúdo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7" name="Espaço Reservado para Data 6"/>
          <p:cNvSpPr>
            <a:spLocks noGrp="1"/>
          </p:cNvSpPr>
          <p:nvPr>
            <p:ph type="dt" sz="half" idx="10"/>
          </p:nvPr>
        </p:nvSpPr>
        <p:spPr/>
        <p:txBody>
          <a:bodyPr/>
          <a:lstStyle>
            <a:lvl1pPr>
              <a:defRPr/>
            </a:lvl1pPr>
            <a:extLst/>
          </a:lstStyle>
          <a:p>
            <a:pPr>
              <a:defRPr/>
            </a:pPr>
            <a:fld id="{2D563126-C3A7-4755-AA9C-68416A296218}" type="datetime1">
              <a:rPr lang="pt-BR" smtClean="0"/>
              <a:pPr>
                <a:defRPr/>
              </a:pPr>
              <a:t>7/3/2012</a:t>
            </a:fld>
            <a:endParaRPr lang="pt-BR"/>
          </a:p>
        </p:txBody>
      </p:sp>
      <p:sp>
        <p:nvSpPr>
          <p:cNvPr id="18" name="Espaço Reservado para Rodapé 7"/>
          <p:cNvSpPr>
            <a:spLocks noGrp="1"/>
          </p:cNvSpPr>
          <p:nvPr>
            <p:ph type="ftr" sz="quarter" idx="11"/>
          </p:nvPr>
        </p:nvSpPr>
        <p:spPr/>
        <p:txBody>
          <a:bodyPr/>
          <a:lstStyle>
            <a:lvl1pPr>
              <a:defRPr/>
            </a:lvl1pPr>
            <a:extLst/>
          </a:lstStyle>
          <a:p>
            <a:pPr>
              <a:defRPr/>
            </a:pPr>
            <a:endParaRPr lang="pt-BR"/>
          </a:p>
        </p:txBody>
      </p:sp>
      <p:sp>
        <p:nvSpPr>
          <p:cNvPr id="19" name="Espaço Reservado para Número de Slide 8"/>
          <p:cNvSpPr>
            <a:spLocks noGrp="1"/>
          </p:cNvSpPr>
          <p:nvPr>
            <p:ph type="sldNum" sz="quarter" idx="12"/>
          </p:nvPr>
        </p:nvSpPr>
        <p:spPr/>
        <p:txBody>
          <a:bodyPr/>
          <a:lstStyle>
            <a:lvl1pPr>
              <a:defRPr/>
            </a:lvl1pPr>
            <a:extLst/>
          </a:lstStyle>
          <a:p>
            <a:pPr>
              <a:defRPr/>
            </a:pPr>
            <a:fld id="{8750F3B7-2A3D-406C-BFE9-A35BA10576A7}" type="slidenum">
              <a:rPr lang="pt-BR"/>
              <a:pPr>
                <a:defRP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512064"/>
            <a:ext cx="7772400" cy="914400"/>
          </a:xfrm>
        </p:spPr>
        <p:txBody>
          <a:bodyPr/>
          <a:lstStyle>
            <a:lvl1pPr>
              <a:defRPr sz="4000" cap="none" baseline="0"/>
            </a:lvl1pPr>
            <a:extLst/>
          </a:lstStyle>
          <a:p>
            <a:r>
              <a:rPr lang="pt-BR" smtClean="0"/>
              <a:t>Clique para editar o estilo do título mestre</a:t>
            </a:r>
            <a:endParaRPr lang="en-US"/>
          </a:p>
        </p:txBody>
      </p:sp>
      <p:sp>
        <p:nvSpPr>
          <p:cNvPr id="3" name="Espaço Reservado para Data 13"/>
          <p:cNvSpPr>
            <a:spLocks noGrp="1"/>
          </p:cNvSpPr>
          <p:nvPr>
            <p:ph type="dt" sz="half" idx="10"/>
          </p:nvPr>
        </p:nvSpPr>
        <p:spPr/>
        <p:txBody>
          <a:bodyPr/>
          <a:lstStyle>
            <a:lvl1pPr>
              <a:defRPr/>
            </a:lvl1pPr>
          </a:lstStyle>
          <a:p>
            <a:pPr>
              <a:defRPr/>
            </a:pPr>
            <a:fld id="{573B62F7-D7E3-4BE1-A217-361E65974400}" type="datetime1">
              <a:rPr lang="pt-BR" smtClean="0"/>
              <a:pPr>
                <a:defRPr/>
              </a:pPr>
              <a:t>7/3/2012</a:t>
            </a:fld>
            <a:endParaRPr lang="pt-BR"/>
          </a:p>
        </p:txBody>
      </p:sp>
      <p:sp>
        <p:nvSpPr>
          <p:cNvPr id="4" name="Espaço Reservado para Rodapé 2"/>
          <p:cNvSpPr>
            <a:spLocks noGrp="1"/>
          </p:cNvSpPr>
          <p:nvPr>
            <p:ph type="ftr" sz="quarter" idx="11"/>
          </p:nvPr>
        </p:nvSpPr>
        <p:spPr/>
        <p:txBody>
          <a:bodyPr/>
          <a:lstStyle>
            <a:lvl1pPr>
              <a:defRPr/>
            </a:lvl1pPr>
          </a:lstStyle>
          <a:p>
            <a:pPr>
              <a:defRPr/>
            </a:pPr>
            <a:endParaRPr lang="pt-BR"/>
          </a:p>
        </p:txBody>
      </p:sp>
      <p:sp>
        <p:nvSpPr>
          <p:cNvPr id="5" name="Espaço Reservado para Número de Slide 22"/>
          <p:cNvSpPr>
            <a:spLocks noGrp="1"/>
          </p:cNvSpPr>
          <p:nvPr>
            <p:ph type="sldNum" sz="quarter" idx="12"/>
          </p:nvPr>
        </p:nvSpPr>
        <p:spPr/>
        <p:txBody>
          <a:bodyPr/>
          <a:lstStyle>
            <a:lvl1pPr>
              <a:defRPr/>
            </a:lvl1pPr>
          </a:lstStyle>
          <a:p>
            <a:pPr>
              <a:defRPr/>
            </a:pPr>
            <a:fld id="{02390CE5-93FB-4448-A9CC-325D4F0CB380}" type="slidenum">
              <a:rPr lang="pt-BR"/>
              <a:pPr>
                <a:defRP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extLst/>
          </a:lstStyle>
          <a:p>
            <a:pPr>
              <a:defRPr/>
            </a:pPr>
            <a:fld id="{D8E279F4-A026-4392-837D-EF70C6951440}" type="datetime1">
              <a:rPr lang="pt-BR" smtClean="0"/>
              <a:pPr>
                <a:defRPr/>
              </a:pPr>
              <a:t>7/3/2012</a:t>
            </a:fld>
            <a:endParaRPr lang="pt-BR"/>
          </a:p>
        </p:txBody>
      </p:sp>
      <p:sp>
        <p:nvSpPr>
          <p:cNvPr id="3" name="Espaço Reservado para Rodapé 2"/>
          <p:cNvSpPr>
            <a:spLocks noGrp="1"/>
          </p:cNvSpPr>
          <p:nvPr>
            <p:ph type="ftr" sz="quarter" idx="11"/>
          </p:nvPr>
        </p:nvSpPr>
        <p:spPr/>
        <p:txBody>
          <a:bodyPr/>
          <a:lstStyle>
            <a:lvl1pPr>
              <a:defRPr/>
            </a:lvl1pPr>
            <a:extLst/>
          </a:lstStyle>
          <a:p>
            <a:pPr>
              <a:defRPr/>
            </a:pPr>
            <a:endParaRPr lang="pt-BR"/>
          </a:p>
        </p:txBody>
      </p:sp>
      <p:sp>
        <p:nvSpPr>
          <p:cNvPr id="4" name="Espaço Reservado para Número de Slide 3"/>
          <p:cNvSpPr>
            <a:spLocks noGrp="1"/>
          </p:cNvSpPr>
          <p:nvPr>
            <p:ph type="sldNum" sz="quarter" idx="12"/>
          </p:nvPr>
        </p:nvSpPr>
        <p:spPr/>
        <p:txBody>
          <a:bodyPr/>
          <a:lstStyle>
            <a:lvl1pPr>
              <a:defRPr/>
            </a:lvl1pPr>
            <a:extLst/>
          </a:lstStyle>
          <a:p>
            <a:pPr>
              <a:defRPr/>
            </a:pPr>
            <a:fld id="{354DB439-557E-4AD3-BAF1-39425050EEB1}" type="slidenum">
              <a:rPr lang="pt-BR"/>
              <a:pPr>
                <a:defRP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273050"/>
            <a:ext cx="8229600" cy="1162050"/>
          </a:xfrm>
        </p:spPr>
        <p:txBody>
          <a:bodyPr anchor="ctr"/>
          <a:lstStyle>
            <a:lvl1pPr algn="l">
              <a:buNone/>
              <a:defRPr sz="3600" b="0"/>
            </a:lvl1pPr>
            <a:extLst/>
          </a:lstStyle>
          <a:p>
            <a:r>
              <a:rPr lang="pt-BR" smtClean="0"/>
              <a:t>Clique para editar o estilo do título mestre</a:t>
            </a:r>
            <a:endParaRPr lang="en-US"/>
          </a:p>
        </p:txBody>
      </p:sp>
      <p:sp>
        <p:nvSpPr>
          <p:cNvPr id="3" name="Espaço Reservado para Texto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pt-BR" smtClean="0"/>
              <a:t>Clique para editar os estilos do texto mestre</a:t>
            </a:r>
          </a:p>
        </p:txBody>
      </p:sp>
      <p:sp>
        <p:nvSpPr>
          <p:cNvPr id="4" name="Espaço Reservado para Conteúdo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13"/>
          <p:cNvSpPr>
            <a:spLocks noGrp="1"/>
          </p:cNvSpPr>
          <p:nvPr>
            <p:ph type="dt" sz="half" idx="10"/>
          </p:nvPr>
        </p:nvSpPr>
        <p:spPr/>
        <p:txBody>
          <a:bodyPr/>
          <a:lstStyle>
            <a:lvl1pPr>
              <a:defRPr/>
            </a:lvl1pPr>
          </a:lstStyle>
          <a:p>
            <a:pPr>
              <a:defRPr/>
            </a:pPr>
            <a:fld id="{076D6885-6740-4320-A3BE-0CCE24EA0C05}" type="datetime1">
              <a:rPr lang="pt-BR" smtClean="0"/>
              <a:pPr>
                <a:defRPr/>
              </a:pPr>
              <a:t>7/3/2012</a:t>
            </a:fld>
            <a:endParaRPr lang="pt-BR"/>
          </a:p>
        </p:txBody>
      </p:sp>
      <p:sp>
        <p:nvSpPr>
          <p:cNvPr id="6" name="Espaço Reservado para Rodapé 2"/>
          <p:cNvSpPr>
            <a:spLocks noGrp="1"/>
          </p:cNvSpPr>
          <p:nvPr>
            <p:ph type="ftr" sz="quarter" idx="11"/>
          </p:nvPr>
        </p:nvSpPr>
        <p:spPr/>
        <p:txBody>
          <a:bodyPr/>
          <a:lstStyle>
            <a:lvl1pPr>
              <a:defRPr/>
            </a:lvl1pPr>
          </a:lstStyle>
          <a:p>
            <a:pPr>
              <a:defRPr/>
            </a:pPr>
            <a:endParaRPr lang="pt-BR"/>
          </a:p>
        </p:txBody>
      </p:sp>
      <p:sp>
        <p:nvSpPr>
          <p:cNvPr id="7" name="Espaço Reservado para Número de Slide 22"/>
          <p:cNvSpPr>
            <a:spLocks noGrp="1"/>
          </p:cNvSpPr>
          <p:nvPr>
            <p:ph type="sldNum" sz="quarter" idx="12"/>
          </p:nvPr>
        </p:nvSpPr>
        <p:spPr/>
        <p:txBody>
          <a:bodyPr/>
          <a:lstStyle>
            <a:lvl1pPr>
              <a:defRPr/>
            </a:lvl1pPr>
          </a:lstStyle>
          <a:p>
            <a:pPr>
              <a:defRPr/>
            </a:pPr>
            <a:fld id="{E923D7DA-E19C-4A43-91D7-0656B83F16B3}" type="slidenum">
              <a:rPr lang="pt-BR"/>
              <a:pPr>
                <a:defRP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5" name="Retângulo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6" name="Conector reto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upo 19"/>
          <p:cNvGrpSpPr>
            <a:grpSpLocks/>
          </p:cNvGrpSpPr>
          <p:nvPr/>
        </p:nvGrpSpPr>
        <p:grpSpPr bwMode="auto">
          <a:xfrm rot="5400000">
            <a:off x="8515351" y="1219200"/>
            <a:ext cx="131762" cy="128587"/>
            <a:chOff x="6668087" y="1297746"/>
            <a:chExt cx="161840" cy="156602"/>
          </a:xfrm>
        </p:grpSpPr>
        <p:cxnSp>
          <p:nvCxnSpPr>
            <p:cNvPr id="8" name="Conector reto 7"/>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Conector reto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Conector reto 9"/>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upo 25"/>
          <p:cNvGrpSpPr>
            <a:grpSpLocks/>
          </p:cNvGrpSpPr>
          <p:nvPr/>
        </p:nvGrpSpPr>
        <p:grpSpPr bwMode="auto">
          <a:xfrm rot="5400000">
            <a:off x="8667751" y="1371600"/>
            <a:ext cx="131762" cy="128587"/>
            <a:chOff x="6668087" y="1297746"/>
            <a:chExt cx="161840" cy="156602"/>
          </a:xfrm>
        </p:grpSpPr>
        <p:cxnSp>
          <p:nvCxnSpPr>
            <p:cNvPr id="12" name="Conector reto 11"/>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Conector reto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Conector reto 13"/>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upo 29"/>
          <p:cNvGrpSpPr>
            <a:grpSpLocks/>
          </p:cNvGrpSpPr>
          <p:nvPr/>
        </p:nvGrpSpPr>
        <p:grpSpPr bwMode="auto">
          <a:xfrm rot="5400000">
            <a:off x="8320087" y="1474788"/>
            <a:ext cx="131763" cy="128588"/>
            <a:chOff x="6668087" y="1297746"/>
            <a:chExt cx="161840" cy="156602"/>
          </a:xfrm>
        </p:grpSpPr>
        <p:cxnSp>
          <p:nvCxnSpPr>
            <p:cNvPr id="16" name="Conector reto 15"/>
            <p:cNvCxnSpPr/>
            <p:nvPr/>
          </p:nvCxnSpPr>
          <p:spPr>
            <a:xfrm rot="16200000">
              <a:off x="6663592" y="12964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Conector reto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Conector reto 17"/>
            <p:cNvCxnSpPr/>
            <p:nvPr/>
          </p:nvCxnSpPr>
          <p:spPr>
            <a:xfrm rot="5400000" flipH="1">
              <a:off x="6744512" y="1295466"/>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ítulo 1"/>
          <p:cNvSpPr>
            <a:spLocks noGrp="1"/>
          </p:cNvSpPr>
          <p:nvPr>
            <p:ph type="title"/>
          </p:nvPr>
        </p:nvSpPr>
        <p:spPr bwMode="grayWhite">
          <a:xfrm>
            <a:off x="914400" y="441251"/>
            <a:ext cx="6858000" cy="701749"/>
          </a:xfrm>
        </p:spPr>
        <p:txBody>
          <a:bodyPr anchor="b"/>
          <a:lstStyle>
            <a:lvl1pPr algn="l">
              <a:buNone/>
              <a:defRPr sz="2100" b="0"/>
            </a:lvl1pPr>
            <a:extLst/>
          </a:lstStyle>
          <a:p>
            <a:r>
              <a:rPr lang="pt-BR" smtClean="0"/>
              <a:t>Clique para editar o estilo do título mestre</a:t>
            </a:r>
            <a:endParaRPr lang="en-US"/>
          </a:p>
        </p:txBody>
      </p:sp>
      <p:sp>
        <p:nvSpPr>
          <p:cNvPr id="3" name="Espaço Reservado para Imagem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pt-BR" noProof="0" smtClean="0"/>
              <a:t>Clique no ícone para adicionar uma imagem</a:t>
            </a:r>
            <a:endParaRPr lang="en-US" noProof="0"/>
          </a:p>
        </p:txBody>
      </p:sp>
      <p:sp>
        <p:nvSpPr>
          <p:cNvPr id="4" name="Espaço Reservado para Texto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pt-BR" smtClean="0"/>
              <a:t>Clique para editar os estilos do texto mestre</a:t>
            </a:r>
          </a:p>
        </p:txBody>
      </p:sp>
      <p:sp>
        <p:nvSpPr>
          <p:cNvPr id="19" name="Espaço Reservado para Data 4"/>
          <p:cNvSpPr>
            <a:spLocks noGrp="1"/>
          </p:cNvSpPr>
          <p:nvPr>
            <p:ph type="dt" sz="half" idx="10"/>
          </p:nvPr>
        </p:nvSpPr>
        <p:spPr>
          <a:xfrm>
            <a:off x="6477000" y="55563"/>
            <a:ext cx="2133600" cy="365125"/>
          </a:xfrm>
        </p:spPr>
        <p:txBody>
          <a:bodyPr/>
          <a:lstStyle>
            <a:lvl1pPr>
              <a:defRPr/>
            </a:lvl1pPr>
            <a:extLst/>
          </a:lstStyle>
          <a:p>
            <a:pPr>
              <a:defRPr/>
            </a:pPr>
            <a:fld id="{0F4B3808-8258-4361-B00E-A33C92D9DF79}" type="datetime1">
              <a:rPr lang="pt-BR" smtClean="0"/>
              <a:pPr>
                <a:defRPr/>
              </a:pPr>
              <a:t>7/3/2012</a:t>
            </a:fld>
            <a:endParaRPr lang="pt-BR"/>
          </a:p>
        </p:txBody>
      </p:sp>
      <p:sp>
        <p:nvSpPr>
          <p:cNvPr id="20" name="Espaço Reservado para Rodapé 5"/>
          <p:cNvSpPr>
            <a:spLocks noGrp="1"/>
          </p:cNvSpPr>
          <p:nvPr>
            <p:ph type="ftr" sz="quarter" idx="11"/>
          </p:nvPr>
        </p:nvSpPr>
        <p:spPr>
          <a:xfrm>
            <a:off x="914400" y="55563"/>
            <a:ext cx="5562600" cy="365125"/>
          </a:xfrm>
        </p:spPr>
        <p:txBody>
          <a:bodyPr/>
          <a:lstStyle>
            <a:lvl1pPr>
              <a:defRPr/>
            </a:lvl1pPr>
            <a:extLst/>
          </a:lstStyle>
          <a:p>
            <a:pPr>
              <a:defRPr/>
            </a:pPr>
            <a:endParaRPr lang="pt-BR"/>
          </a:p>
        </p:txBody>
      </p:sp>
      <p:sp>
        <p:nvSpPr>
          <p:cNvPr id="21" name="Espaço Reservado para Número de Slide 6"/>
          <p:cNvSpPr>
            <a:spLocks noGrp="1"/>
          </p:cNvSpPr>
          <p:nvPr>
            <p:ph type="sldNum" sz="quarter" idx="12"/>
          </p:nvPr>
        </p:nvSpPr>
        <p:spPr>
          <a:xfrm>
            <a:off x="8610600" y="55563"/>
            <a:ext cx="457200" cy="365125"/>
          </a:xfrm>
        </p:spPr>
        <p:txBody>
          <a:bodyPr/>
          <a:lstStyle>
            <a:lvl1pPr>
              <a:defRPr/>
            </a:lvl1pPr>
            <a:extLst/>
          </a:lstStyle>
          <a:p>
            <a:pPr>
              <a:defRPr/>
            </a:pPr>
            <a:fld id="{41EBB231-465D-465F-958E-7FC6CEAB884A}" type="slidenum">
              <a:rPr lang="pt-BR"/>
              <a:pPr>
                <a:defRP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tângulo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tângulo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etângulo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0" name="Retângulo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Retângulo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2" name="Retângulo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5" name="Retângulo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6" name="Retângulo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7" name="Retângulo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2" name="Espaço Reservado para Título 21"/>
          <p:cNvSpPr>
            <a:spLocks noGrp="1"/>
          </p:cNvSpPr>
          <p:nvPr>
            <p:ph type="title"/>
          </p:nvPr>
        </p:nvSpPr>
        <p:spPr>
          <a:xfrm>
            <a:off x="914400" y="512763"/>
            <a:ext cx="7772400" cy="914400"/>
          </a:xfrm>
          <a:prstGeom prst="rect">
            <a:avLst/>
          </a:prstGeom>
        </p:spPr>
        <p:txBody>
          <a:bodyPr vert="horz" anchor="t">
            <a:noAutofit/>
          </a:bodyPr>
          <a:lstStyle>
            <a:extLst/>
          </a:lstStyle>
          <a:p>
            <a:r>
              <a:rPr lang="pt-BR" smtClean="0"/>
              <a:t>Clique para editar o estilo do título mestre</a:t>
            </a:r>
            <a:endParaRPr lang="en-US"/>
          </a:p>
        </p:txBody>
      </p:sp>
      <p:sp>
        <p:nvSpPr>
          <p:cNvPr id="1036" name="Espaço Reservado para Texto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smtClean="0"/>
          </a:p>
        </p:txBody>
      </p:sp>
      <p:sp>
        <p:nvSpPr>
          <p:cNvPr id="14" name="Espaço Reservado para Data 13"/>
          <p:cNvSpPr>
            <a:spLocks noGrp="1"/>
          </p:cNvSpPr>
          <p:nvPr>
            <p:ph type="dt" sz="half" idx="2"/>
          </p:nvPr>
        </p:nvSpPr>
        <p:spPr>
          <a:xfrm>
            <a:off x="6477000" y="6416675"/>
            <a:ext cx="2133600" cy="365125"/>
          </a:xfrm>
          <a:prstGeom prst="rect">
            <a:avLst/>
          </a:prstGeom>
        </p:spPr>
        <p:txBody>
          <a:bodyPr vert="horz" anchor="b"/>
          <a:lstStyle>
            <a:lvl1pPr algn="l" eaLnBrk="1" fontAlgn="auto" latinLnBrk="0" hangingPunct="1">
              <a:spcBef>
                <a:spcPts val="0"/>
              </a:spcBef>
              <a:spcAft>
                <a:spcPts val="0"/>
              </a:spcAft>
              <a:defRPr kumimoji="0" sz="1100">
                <a:solidFill>
                  <a:schemeClr val="tx2"/>
                </a:solidFill>
                <a:latin typeface="+mn-lt"/>
              </a:defRPr>
            </a:lvl1pPr>
            <a:extLst/>
          </a:lstStyle>
          <a:p>
            <a:pPr>
              <a:defRPr/>
            </a:pPr>
            <a:fld id="{9AB6A09B-C259-482A-B731-A940D5C2494E}" type="datetime1">
              <a:rPr lang="pt-BR" smtClean="0"/>
              <a:pPr>
                <a:defRPr/>
              </a:pPr>
              <a:t>7/3/2012</a:t>
            </a:fld>
            <a:endParaRPr lang="pt-BR"/>
          </a:p>
        </p:txBody>
      </p:sp>
      <p:sp>
        <p:nvSpPr>
          <p:cNvPr id="3" name="Espaço Reservado para Rodapé 2"/>
          <p:cNvSpPr>
            <a:spLocks noGrp="1"/>
          </p:cNvSpPr>
          <p:nvPr>
            <p:ph type="ftr" sz="quarter" idx="3"/>
          </p:nvPr>
        </p:nvSpPr>
        <p:spPr>
          <a:xfrm>
            <a:off x="914400" y="6416675"/>
            <a:ext cx="55626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defRPr>
            </a:lvl1pPr>
            <a:extLst/>
          </a:lstStyle>
          <a:p>
            <a:pPr>
              <a:defRPr/>
            </a:pPr>
            <a:endParaRPr lang="pt-BR"/>
          </a:p>
        </p:txBody>
      </p:sp>
      <p:sp>
        <p:nvSpPr>
          <p:cNvPr id="23" name="Espaço Reservado para Número de Slide 22"/>
          <p:cNvSpPr>
            <a:spLocks noGrp="1"/>
          </p:cNvSpPr>
          <p:nvPr>
            <p:ph type="sldNum" sz="quarter" idx="4"/>
          </p:nvPr>
        </p:nvSpPr>
        <p:spPr>
          <a:xfrm>
            <a:off x="8610600" y="6416675"/>
            <a:ext cx="457200" cy="365125"/>
          </a:xfrm>
          <a:prstGeom prst="rect">
            <a:avLst/>
          </a:prstGeom>
        </p:spPr>
        <p:txBody>
          <a:bodyPr vert="horz" anchor="b"/>
          <a:lstStyle>
            <a:lvl1pPr algn="l" eaLnBrk="1" fontAlgn="auto" latinLnBrk="0" hangingPunct="1">
              <a:spcBef>
                <a:spcPts val="0"/>
              </a:spcBef>
              <a:spcAft>
                <a:spcPts val="0"/>
              </a:spcAft>
              <a:defRPr kumimoji="0" sz="1200">
                <a:solidFill>
                  <a:schemeClr val="tx2"/>
                </a:solidFill>
                <a:latin typeface="+mn-lt"/>
              </a:defRPr>
            </a:lvl1pPr>
            <a:extLst/>
          </a:lstStyle>
          <a:p>
            <a:pPr>
              <a:defRPr/>
            </a:pPr>
            <a:fld id="{5BEFA688-E221-4B58-96A4-279545EFFED9}" type="slidenum">
              <a:rPr lang="pt-BR"/>
              <a:pPr>
                <a:defRPr/>
              </a:pPr>
              <a:t>‹nº›</a:t>
            </a:fld>
            <a:endParaRPr lang="pt-BR"/>
          </a:p>
        </p:txBody>
      </p:sp>
    </p:spTree>
  </p:cSld>
  <p:clrMap bg1="dk1" tx1="lt1" bg2="dk2" tx2="lt2" accent1="accent1" accent2="accent2" accent3="accent3" accent4="accent4" accent5="accent5" accent6="accent6" hlink="hlink" folHlink="folHlink"/>
  <p:sldLayoutIdLst>
    <p:sldLayoutId id="2147483801" r:id="rId1"/>
    <p:sldLayoutId id="2147483796" r:id="rId2"/>
    <p:sldLayoutId id="2147483802" r:id="rId3"/>
    <p:sldLayoutId id="2147483803" r:id="rId4"/>
    <p:sldLayoutId id="2147483804" r:id="rId5"/>
    <p:sldLayoutId id="2147483797" r:id="rId6"/>
    <p:sldLayoutId id="2147483805" r:id="rId7"/>
    <p:sldLayoutId id="2147483798" r:id="rId8"/>
    <p:sldLayoutId id="2147483806" r:id="rId9"/>
    <p:sldLayoutId id="2147483799" r:id="rId10"/>
    <p:sldLayoutId id="2147483800" r:id="rId11"/>
  </p:sldLayoutIdLst>
  <p:hf hdr="0" ftr="0" dt="0"/>
  <p:txStyles>
    <p:titleStyle>
      <a:lvl1pPr algn="l" rtl="0" eaLnBrk="0" fontAlgn="base" hangingPunct="0">
        <a:spcBef>
          <a:spcPct val="0"/>
        </a:spcBef>
        <a:spcAft>
          <a:spcPct val="0"/>
        </a:spcAft>
        <a:defRPr sz="4000" kern="1200" spc="-100">
          <a:solidFill>
            <a:srgbClr val="FFFFAF"/>
          </a:solidFill>
          <a:latin typeface="+mj-lt"/>
          <a:ea typeface="+mj-ea"/>
          <a:cs typeface="+mj-cs"/>
        </a:defRPr>
      </a:lvl1pPr>
      <a:lvl2pPr algn="l" rtl="0" eaLnBrk="0" fontAlgn="base" hangingPunct="0">
        <a:spcBef>
          <a:spcPct val="0"/>
        </a:spcBef>
        <a:spcAft>
          <a:spcPct val="0"/>
        </a:spcAft>
        <a:defRPr sz="4000">
          <a:solidFill>
            <a:srgbClr val="FFFFAF"/>
          </a:solidFill>
          <a:latin typeface="Corbel" pitchFamily="34" charset="0"/>
        </a:defRPr>
      </a:lvl2pPr>
      <a:lvl3pPr algn="l" rtl="0" eaLnBrk="0" fontAlgn="base" hangingPunct="0">
        <a:spcBef>
          <a:spcPct val="0"/>
        </a:spcBef>
        <a:spcAft>
          <a:spcPct val="0"/>
        </a:spcAft>
        <a:defRPr sz="4000">
          <a:solidFill>
            <a:srgbClr val="FFFFAF"/>
          </a:solidFill>
          <a:latin typeface="Corbel" pitchFamily="34" charset="0"/>
        </a:defRPr>
      </a:lvl3pPr>
      <a:lvl4pPr algn="l" rtl="0" eaLnBrk="0" fontAlgn="base" hangingPunct="0">
        <a:spcBef>
          <a:spcPct val="0"/>
        </a:spcBef>
        <a:spcAft>
          <a:spcPct val="0"/>
        </a:spcAft>
        <a:defRPr sz="4000">
          <a:solidFill>
            <a:srgbClr val="FFFFAF"/>
          </a:solidFill>
          <a:latin typeface="Corbel" pitchFamily="34" charset="0"/>
        </a:defRPr>
      </a:lvl4pPr>
      <a:lvl5pPr algn="l" rtl="0" eaLnBrk="0" fontAlgn="base" hangingPunct="0">
        <a:spcBef>
          <a:spcPct val="0"/>
        </a:spcBef>
        <a:spcAft>
          <a:spcPct val="0"/>
        </a:spcAft>
        <a:defRPr sz="4000">
          <a:solidFill>
            <a:srgbClr val="FFFFAF"/>
          </a:solidFill>
          <a:latin typeface="Corbel" pitchFamily="34" charset="0"/>
        </a:defRPr>
      </a:lvl5pPr>
      <a:lvl6pPr marL="457200" algn="l" rtl="0" fontAlgn="base">
        <a:spcBef>
          <a:spcPct val="0"/>
        </a:spcBef>
        <a:spcAft>
          <a:spcPct val="0"/>
        </a:spcAft>
        <a:defRPr sz="4000">
          <a:solidFill>
            <a:srgbClr val="FFFFAF"/>
          </a:solidFill>
          <a:latin typeface="Corbel" pitchFamily="34" charset="0"/>
        </a:defRPr>
      </a:lvl6pPr>
      <a:lvl7pPr marL="914400" algn="l" rtl="0" fontAlgn="base">
        <a:spcBef>
          <a:spcPct val="0"/>
        </a:spcBef>
        <a:spcAft>
          <a:spcPct val="0"/>
        </a:spcAft>
        <a:defRPr sz="4000">
          <a:solidFill>
            <a:srgbClr val="FFFFAF"/>
          </a:solidFill>
          <a:latin typeface="Corbel" pitchFamily="34" charset="0"/>
        </a:defRPr>
      </a:lvl7pPr>
      <a:lvl8pPr marL="1371600" algn="l" rtl="0" fontAlgn="base">
        <a:spcBef>
          <a:spcPct val="0"/>
        </a:spcBef>
        <a:spcAft>
          <a:spcPct val="0"/>
        </a:spcAft>
        <a:defRPr sz="4000">
          <a:solidFill>
            <a:srgbClr val="FFFFAF"/>
          </a:solidFill>
          <a:latin typeface="Corbel" pitchFamily="34" charset="0"/>
        </a:defRPr>
      </a:lvl8pPr>
      <a:lvl9pPr marL="1828800" algn="l" rtl="0" fontAlgn="base">
        <a:spcBef>
          <a:spcPct val="0"/>
        </a:spcBef>
        <a:spcAft>
          <a:spcPct val="0"/>
        </a:spcAft>
        <a:defRPr sz="4000">
          <a:solidFill>
            <a:srgbClr val="FFFFAF"/>
          </a:solidFill>
          <a:latin typeface="Corbel" pitchFamily="34" charset="0"/>
        </a:defRPr>
      </a:lvl9pPr>
      <a:extLst/>
    </p:titleStyle>
    <p:bodyStyle>
      <a:lvl1pPr marL="411163" indent="-342900" algn="l" rtl="0" eaLnBrk="0" fontAlgn="base" hangingPunct="0">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E7BC29"/>
        </a:buClr>
        <a:buFont typeface="Wingdings 3"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E7BC29"/>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clubedohardware.com.br/fullimage.php?image=18940" TargetMode="Externa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www.clubedohardware.com.br/fullimage.php?image=18941"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57224" y="1928802"/>
            <a:ext cx="7772400" cy="714380"/>
          </a:xfrm>
        </p:spPr>
        <p:txBody>
          <a:bodyPr/>
          <a:lstStyle/>
          <a:p>
            <a:pPr marL="1255713" indent="-1255713" algn="ctr" eaLnBrk="1" fontAlgn="auto" hangingPunct="1">
              <a:spcAft>
                <a:spcPts val="0"/>
              </a:spcAft>
              <a:defRPr/>
            </a:pPr>
            <a:r>
              <a:rPr lang="pt-BR" cap="none" dirty="0" smtClean="0">
                <a:solidFill>
                  <a:schemeClr val="tx2">
                    <a:satMod val="200000"/>
                  </a:schemeClr>
                </a:solidFill>
              </a:rPr>
              <a:t>Sistemas Elétricos</a:t>
            </a:r>
            <a:endParaRPr lang="pt-BR" sz="2800" cap="none" dirty="0">
              <a:solidFill>
                <a:schemeClr val="tx2">
                  <a:satMod val="200000"/>
                </a:schemeClr>
              </a:solidFill>
            </a:endParaRPr>
          </a:p>
        </p:txBody>
      </p:sp>
      <p:sp>
        <p:nvSpPr>
          <p:cNvPr id="3" name="Subtítulo 2"/>
          <p:cNvSpPr>
            <a:spLocks noGrp="1"/>
          </p:cNvSpPr>
          <p:nvPr>
            <p:ph type="subTitle" idx="1"/>
          </p:nvPr>
        </p:nvSpPr>
        <p:spPr>
          <a:xfrm>
            <a:off x="571472" y="2500306"/>
            <a:ext cx="8215370" cy="3929090"/>
          </a:xfrm>
        </p:spPr>
        <p:txBody>
          <a:bodyPr>
            <a:noAutofit/>
          </a:bodyPr>
          <a:lstStyle/>
          <a:p>
            <a:pPr algn="ctr"/>
            <a:r>
              <a:rPr lang="pt-BR" sz="2400" b="1" dirty="0" smtClean="0"/>
              <a:t>Equipamentos para o Condicionamento e Fornecimento de Energia </a:t>
            </a:r>
          </a:p>
          <a:p>
            <a:pPr marL="627063">
              <a:buFont typeface="Wingdings" pitchFamily="2" charset="2"/>
              <a:buChar char="§"/>
              <a:tabLst>
                <a:tab pos="273050" algn="l"/>
                <a:tab pos="627063" algn="l"/>
                <a:tab pos="804863" algn="l"/>
              </a:tabLst>
            </a:pPr>
            <a:r>
              <a:rPr lang="pt-BR" dirty="0" smtClean="0"/>
              <a:t>	Condicionamento da Energia;</a:t>
            </a:r>
          </a:p>
          <a:p>
            <a:pPr marL="804863" indent="-177800">
              <a:buFont typeface="Wingdings" pitchFamily="2" charset="2"/>
              <a:buChar char="§"/>
            </a:pPr>
            <a:r>
              <a:rPr lang="pt-BR" dirty="0" smtClean="0"/>
              <a:t> Equipamentos Sensíveis;</a:t>
            </a:r>
          </a:p>
          <a:p>
            <a:pPr marL="804863" indent="-177800">
              <a:buFont typeface="Wingdings" pitchFamily="2" charset="2"/>
              <a:buChar char="§"/>
            </a:pPr>
            <a:r>
              <a:rPr lang="pt-BR" dirty="0" smtClean="0"/>
              <a:t>Transformador Isolador;</a:t>
            </a:r>
          </a:p>
          <a:p>
            <a:pPr marL="804863" indent="-177800">
              <a:buFont typeface="Wingdings" pitchFamily="2" charset="2"/>
              <a:buChar char="§"/>
            </a:pPr>
            <a:r>
              <a:rPr lang="pt-BR" dirty="0" smtClean="0"/>
              <a:t>Estabilizador de Tensão;</a:t>
            </a:r>
          </a:p>
          <a:p>
            <a:pPr marL="804863" indent="-177800">
              <a:buFont typeface="Wingdings" pitchFamily="2" charset="2"/>
              <a:buChar char="§"/>
            </a:pPr>
            <a:r>
              <a:rPr lang="pt-BR" dirty="0" smtClean="0"/>
              <a:t>Filtro de Linha;</a:t>
            </a:r>
          </a:p>
          <a:p>
            <a:pPr marL="804863" indent="-177800">
              <a:buFont typeface="Wingdings" pitchFamily="2" charset="2"/>
              <a:buChar char="§"/>
            </a:pPr>
            <a:r>
              <a:rPr lang="pt-BR" dirty="0" smtClean="0"/>
              <a:t> Baterias;</a:t>
            </a:r>
          </a:p>
          <a:p>
            <a:pPr marL="804863" indent="-177800">
              <a:buFont typeface="Wingdings" pitchFamily="2" charset="2"/>
              <a:buChar char="§"/>
            </a:pPr>
            <a:r>
              <a:rPr lang="pt-BR" dirty="0" smtClean="0"/>
              <a:t>Grupos Motores-Geradores;</a:t>
            </a:r>
          </a:p>
          <a:p>
            <a:pPr marL="804863" indent="-177800">
              <a:buFont typeface="Wingdings" pitchFamily="2" charset="2"/>
              <a:buChar char="§"/>
            </a:pPr>
            <a:r>
              <a:rPr lang="pt-BR" dirty="0" smtClean="0"/>
              <a:t>Sistema de Energia Ininterrupta (UPS);</a:t>
            </a:r>
          </a:p>
          <a:p>
            <a:pPr marL="804863" indent="-177800"/>
            <a:endParaRPr lang="pt-BR" dirty="0" smtClean="0"/>
          </a:p>
          <a:p>
            <a:pPr algn="ctr" eaLnBrk="1" fontAlgn="auto" hangingPunct="1">
              <a:spcAft>
                <a:spcPts val="0"/>
              </a:spcAft>
              <a:defRPr/>
            </a:pPr>
            <a:r>
              <a:rPr lang="pt-BR" b="1" dirty="0" smtClean="0"/>
              <a:t>Aula 11</a:t>
            </a:r>
            <a:endParaRPr lang="pt-BR" b="1" dirty="0"/>
          </a:p>
        </p:txBody>
      </p:sp>
      <p:sp>
        <p:nvSpPr>
          <p:cNvPr id="5" name="Espaço Reservado para Número de Slide 4"/>
          <p:cNvSpPr>
            <a:spLocks noGrp="1"/>
          </p:cNvSpPr>
          <p:nvPr>
            <p:ph type="sldNum" sz="quarter" idx="12"/>
          </p:nvPr>
        </p:nvSpPr>
        <p:spPr/>
        <p:txBody>
          <a:bodyPr/>
          <a:lstStyle/>
          <a:p>
            <a:pPr>
              <a:defRPr/>
            </a:pPr>
            <a:fld id="{6213FE0B-3215-4F9C-B35A-D580FAF23822}" type="slidenum">
              <a:rPr lang="pt-BR" smtClean="0"/>
              <a:pPr>
                <a:defRPr/>
              </a:pPr>
              <a:t>1</a:t>
            </a:fld>
            <a:endParaRPr lang="pt-BR" dirty="0"/>
          </a:p>
        </p:txBody>
      </p:sp>
      <p:pic>
        <p:nvPicPr>
          <p:cNvPr id="8196" name="Imagem 4" descr="logo.png"/>
          <p:cNvPicPr>
            <a:picLocks noChangeAspect="1"/>
          </p:cNvPicPr>
          <p:nvPr/>
        </p:nvPicPr>
        <p:blipFill>
          <a:blip r:embed="rId2"/>
          <a:srcRect/>
          <a:stretch>
            <a:fillRect/>
          </a:stretch>
        </p:blipFill>
        <p:spPr bwMode="auto">
          <a:xfrm>
            <a:off x="1571604" y="214290"/>
            <a:ext cx="6051219" cy="1714512"/>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7158" y="428604"/>
            <a:ext cx="8201028" cy="785818"/>
          </a:xfrm>
        </p:spPr>
        <p:txBody>
          <a:bodyPr>
            <a:noAutofit/>
          </a:bodyPr>
          <a:lstStyle/>
          <a:p>
            <a:pPr marL="804863" indent="-177800" algn="ctr"/>
            <a:r>
              <a:rPr lang="pt-BR" b="1" dirty="0" smtClean="0"/>
              <a:t>Estabilizador de Tensão</a:t>
            </a: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10</a:t>
            </a:fld>
            <a:endParaRPr lang="pt-BR"/>
          </a:p>
        </p:txBody>
      </p:sp>
      <p:pic>
        <p:nvPicPr>
          <p:cNvPr id="6" name="Imagem 5" descr="figura58.jpg"/>
          <p:cNvPicPr>
            <a:picLocks noChangeAspect="1"/>
          </p:cNvPicPr>
          <p:nvPr/>
        </p:nvPicPr>
        <p:blipFill>
          <a:blip r:embed="rId2"/>
          <a:stretch>
            <a:fillRect/>
          </a:stretch>
        </p:blipFill>
        <p:spPr>
          <a:xfrm>
            <a:off x="944537" y="1928802"/>
            <a:ext cx="7342239" cy="35719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472" y="357166"/>
            <a:ext cx="8201028" cy="642942"/>
          </a:xfrm>
        </p:spPr>
        <p:txBody>
          <a:bodyPr>
            <a:noAutofit/>
          </a:bodyPr>
          <a:lstStyle/>
          <a:p>
            <a:pPr algn="ctr" eaLnBrk="1" fontAlgn="auto" hangingPunct="1">
              <a:spcAft>
                <a:spcPts val="0"/>
              </a:spcAft>
              <a:defRPr/>
            </a:pPr>
            <a:r>
              <a:rPr lang="pt-BR" sz="3600" b="1" dirty="0" smtClean="0"/>
              <a:t>Filtro de Linha</a:t>
            </a:r>
          </a:p>
        </p:txBody>
      </p:sp>
      <p:sp>
        <p:nvSpPr>
          <p:cNvPr id="3" name="Espaço Reservado para Conteúdo 2"/>
          <p:cNvSpPr>
            <a:spLocks noGrp="1"/>
          </p:cNvSpPr>
          <p:nvPr>
            <p:ph idx="1"/>
          </p:nvPr>
        </p:nvSpPr>
        <p:spPr>
          <a:xfrm>
            <a:off x="714348" y="1071546"/>
            <a:ext cx="8001056" cy="5500726"/>
          </a:xfrm>
        </p:spPr>
        <p:txBody>
          <a:bodyPr>
            <a:noAutofit/>
          </a:bodyPr>
          <a:lstStyle/>
          <a:p>
            <a:pPr marL="0" indent="723900" algn="just">
              <a:buNone/>
            </a:pPr>
            <a:r>
              <a:rPr lang="pt-BR" sz="3600" dirty="0" smtClean="0">
                <a:latin typeface="Calibri" pitchFamily="34" charset="0"/>
              </a:rPr>
              <a:t> É um dispositivo ou circuito responsável por filtrar interferências eletromagnéticas como ruídos, picos e transientes de tensão, além de ruídos na rede elétrica causados por outros equipamentos como, por exemplo:</a:t>
            </a:r>
          </a:p>
          <a:p>
            <a:pPr marL="1706563" indent="-450850" algn="just"/>
            <a:r>
              <a:rPr lang="pt-BR" sz="3600" dirty="0" smtClean="0">
                <a:latin typeface="Calibri" pitchFamily="34" charset="0"/>
              </a:rPr>
              <a:t>Motores;</a:t>
            </a:r>
          </a:p>
          <a:p>
            <a:pPr marL="1706563" indent="-450850" algn="just"/>
            <a:r>
              <a:rPr lang="pt-BR" sz="3600" dirty="0" smtClean="0">
                <a:latin typeface="Calibri" pitchFamily="34" charset="0"/>
              </a:rPr>
              <a:t>Reatores de lâmpadas;</a:t>
            </a:r>
          </a:p>
          <a:p>
            <a:pPr marL="1706563" indent="-450850" algn="just"/>
            <a:r>
              <a:rPr lang="pt-BR" sz="3600" dirty="0" smtClean="0">
                <a:latin typeface="Calibri" pitchFamily="34" charset="0"/>
              </a:rPr>
              <a:t>Aparelhos eletrodomésticos;</a:t>
            </a: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11</a:t>
            </a:fld>
            <a:endParaRPr lang="pt-B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472" y="357166"/>
            <a:ext cx="8201028" cy="642942"/>
          </a:xfrm>
        </p:spPr>
        <p:txBody>
          <a:bodyPr>
            <a:noAutofit/>
          </a:bodyPr>
          <a:lstStyle/>
          <a:p>
            <a:pPr algn="ctr" eaLnBrk="1" fontAlgn="auto" hangingPunct="1">
              <a:spcAft>
                <a:spcPts val="0"/>
              </a:spcAft>
              <a:defRPr/>
            </a:pPr>
            <a:r>
              <a:rPr lang="pt-BR" sz="3600" b="1" dirty="0" smtClean="0"/>
              <a:t>Filtro de Linha</a:t>
            </a:r>
          </a:p>
        </p:txBody>
      </p:sp>
      <p:sp>
        <p:nvSpPr>
          <p:cNvPr id="3" name="Espaço Reservado para Conteúdo 2"/>
          <p:cNvSpPr>
            <a:spLocks noGrp="1"/>
          </p:cNvSpPr>
          <p:nvPr>
            <p:ph idx="1"/>
          </p:nvPr>
        </p:nvSpPr>
        <p:spPr>
          <a:xfrm>
            <a:off x="714348" y="1071546"/>
            <a:ext cx="8001056" cy="5500726"/>
          </a:xfrm>
        </p:spPr>
        <p:txBody>
          <a:bodyPr>
            <a:noAutofit/>
          </a:bodyPr>
          <a:lstStyle/>
          <a:p>
            <a:pPr indent="393700" algn="just">
              <a:buNone/>
            </a:pPr>
            <a:r>
              <a:rPr lang="pt-BR" sz="2800" dirty="0" smtClean="0">
                <a:latin typeface="Calibri" pitchFamily="34" charset="0"/>
              </a:rPr>
              <a:t>Os filtros de linha, quando vendidos em separado, são montados junto a um conjunto (régua) com um bornes de tomadas de três pinos. </a:t>
            </a: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indent="393700" algn="just">
              <a:buNone/>
            </a:pPr>
            <a:r>
              <a:rPr lang="pt-BR" sz="2800" dirty="0" smtClean="0">
                <a:latin typeface="Calibri" pitchFamily="34" charset="0"/>
              </a:rPr>
              <a:t>Eles pode </a:t>
            </a:r>
            <a:r>
              <a:rPr lang="pt-BR" sz="2800" dirty="0" err="1" smtClean="0">
                <a:latin typeface="Calibri" pitchFamily="34" charset="0"/>
              </a:rPr>
              <a:t>tambem</a:t>
            </a:r>
            <a:r>
              <a:rPr lang="pt-BR" sz="2800" dirty="0" smtClean="0">
                <a:latin typeface="Calibri" pitchFamily="34" charset="0"/>
              </a:rPr>
              <a:t> virem embarcados em outros equipamentos, como, por exemplo, estabilizadores e No-Breaks. </a:t>
            </a: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12</a:t>
            </a:fld>
            <a:endParaRPr lang="pt-BR"/>
          </a:p>
        </p:txBody>
      </p:sp>
      <p:pic>
        <p:nvPicPr>
          <p:cNvPr id="1026" name="Picture 2" descr="filtro de linha">
            <a:hlinkClick r:id="rId2"/>
          </p:cNvPr>
          <p:cNvPicPr>
            <a:picLocks noChangeAspect="1" noChangeArrowheads="1"/>
          </p:cNvPicPr>
          <p:nvPr/>
        </p:nvPicPr>
        <p:blipFill>
          <a:blip r:embed="rId3"/>
          <a:srcRect/>
          <a:stretch>
            <a:fillRect/>
          </a:stretch>
        </p:blipFill>
        <p:spPr bwMode="auto">
          <a:xfrm>
            <a:off x="1500166" y="2714620"/>
            <a:ext cx="2857500" cy="2143125"/>
          </a:xfrm>
          <a:prstGeom prst="rect">
            <a:avLst/>
          </a:prstGeom>
          <a:noFill/>
          <a:ln>
            <a:solidFill>
              <a:schemeClr val="accent1"/>
            </a:solidFill>
          </a:ln>
        </p:spPr>
      </p:pic>
      <p:pic>
        <p:nvPicPr>
          <p:cNvPr id="1028" name="Picture 4" descr="filtro de linha">
            <a:hlinkClick r:id="rId4"/>
          </p:cNvPr>
          <p:cNvPicPr>
            <a:picLocks noChangeAspect="1" noChangeArrowheads="1"/>
          </p:cNvPicPr>
          <p:nvPr/>
        </p:nvPicPr>
        <p:blipFill>
          <a:blip r:embed="rId5"/>
          <a:srcRect/>
          <a:stretch>
            <a:fillRect/>
          </a:stretch>
        </p:blipFill>
        <p:spPr bwMode="auto">
          <a:xfrm>
            <a:off x="5286380" y="2643182"/>
            <a:ext cx="2857500" cy="2143125"/>
          </a:xfrm>
          <a:prstGeom prst="rect">
            <a:avLst/>
          </a:prstGeom>
          <a:noFill/>
          <a:ln>
            <a:solidFill>
              <a:schemeClr val="accent1"/>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472" y="357166"/>
            <a:ext cx="8201028" cy="642942"/>
          </a:xfrm>
        </p:spPr>
        <p:txBody>
          <a:bodyPr>
            <a:noAutofit/>
          </a:bodyPr>
          <a:lstStyle/>
          <a:p>
            <a:pPr algn="ctr" eaLnBrk="1" fontAlgn="auto" hangingPunct="1">
              <a:spcAft>
                <a:spcPts val="0"/>
              </a:spcAft>
              <a:defRPr/>
            </a:pPr>
            <a:r>
              <a:rPr lang="pt-BR" sz="3600" b="1" dirty="0" smtClean="0"/>
              <a:t>Circuito eletrônico de um Filtro de Linha</a:t>
            </a: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13</a:t>
            </a:fld>
            <a:endParaRPr lang="pt-BR"/>
          </a:p>
        </p:txBody>
      </p:sp>
      <p:pic>
        <p:nvPicPr>
          <p:cNvPr id="29700" name="Picture 4" descr="http://www.clubedohardware.com.br/imageview.php?image=18949"/>
          <p:cNvPicPr>
            <a:picLocks noChangeAspect="1" noChangeArrowheads="1"/>
          </p:cNvPicPr>
          <p:nvPr/>
        </p:nvPicPr>
        <p:blipFill>
          <a:blip r:embed="rId2"/>
          <a:srcRect/>
          <a:stretch>
            <a:fillRect/>
          </a:stretch>
        </p:blipFill>
        <p:spPr bwMode="auto">
          <a:xfrm>
            <a:off x="1071538" y="1142984"/>
            <a:ext cx="3333773" cy="2500330"/>
          </a:xfrm>
          <a:prstGeom prst="rect">
            <a:avLst/>
          </a:prstGeom>
          <a:noFill/>
          <a:ln>
            <a:solidFill>
              <a:schemeClr val="accent1"/>
            </a:solidFill>
          </a:ln>
        </p:spPr>
      </p:pic>
      <p:pic>
        <p:nvPicPr>
          <p:cNvPr id="29702" name="Picture 6" descr="http://www.clubedohardware.com.br/imageview.php?image=18950"/>
          <p:cNvPicPr>
            <a:picLocks noChangeAspect="1" noChangeArrowheads="1"/>
          </p:cNvPicPr>
          <p:nvPr/>
        </p:nvPicPr>
        <p:blipFill>
          <a:blip r:embed="rId3"/>
          <a:srcRect/>
          <a:stretch>
            <a:fillRect/>
          </a:stretch>
        </p:blipFill>
        <p:spPr bwMode="auto">
          <a:xfrm>
            <a:off x="4500562" y="3571876"/>
            <a:ext cx="4000528" cy="3000396"/>
          </a:xfrm>
          <a:prstGeom prst="rect">
            <a:avLst/>
          </a:prstGeom>
          <a:noFill/>
          <a:ln>
            <a:solidFill>
              <a:schemeClr val="accent1"/>
            </a:solid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1285884"/>
          </a:xfrm>
        </p:spPr>
        <p:txBody>
          <a:bodyPr>
            <a:noAutofit/>
          </a:bodyPr>
          <a:lstStyle/>
          <a:p>
            <a:pPr algn="ctr" eaLnBrk="1" fontAlgn="auto" hangingPunct="1">
              <a:spcAft>
                <a:spcPts val="0"/>
              </a:spcAft>
              <a:defRPr/>
            </a:pPr>
            <a:r>
              <a:rPr lang="pt-BR" b="1" dirty="0" smtClean="0"/>
              <a:t>Baterias</a:t>
            </a:r>
          </a:p>
        </p:txBody>
      </p:sp>
      <p:sp>
        <p:nvSpPr>
          <p:cNvPr id="3" name="Espaço Reservado para Conteúdo 2"/>
          <p:cNvSpPr>
            <a:spLocks noGrp="1"/>
          </p:cNvSpPr>
          <p:nvPr>
            <p:ph idx="1"/>
          </p:nvPr>
        </p:nvSpPr>
        <p:spPr>
          <a:xfrm>
            <a:off x="714348" y="1071546"/>
            <a:ext cx="8001056" cy="5500726"/>
          </a:xfrm>
        </p:spPr>
        <p:txBody>
          <a:bodyPr>
            <a:noAutofit/>
          </a:bodyPr>
          <a:lstStyle/>
          <a:p>
            <a:pPr marL="0" indent="723900" algn="just" defTabSz="273050">
              <a:buNone/>
            </a:pPr>
            <a:r>
              <a:rPr lang="pt-BR" sz="3200" dirty="0" smtClean="0"/>
              <a:t>Uma </a:t>
            </a:r>
            <a:r>
              <a:rPr lang="pt-BR" sz="3200" b="1" dirty="0" smtClean="0"/>
              <a:t>pilha ou bateria</a:t>
            </a:r>
            <a:r>
              <a:rPr lang="pt-BR" sz="3200" dirty="0" smtClean="0"/>
              <a:t> é um dispositivo que transforma energia química em energia </a:t>
            </a:r>
            <a:r>
              <a:rPr lang="pt-BR" sz="3200" dirty="0" err="1" smtClean="0"/>
              <a:t>eléctrica</a:t>
            </a:r>
            <a:r>
              <a:rPr lang="pt-BR" sz="3200" dirty="0" smtClean="0"/>
              <a:t>. </a:t>
            </a:r>
          </a:p>
          <a:p>
            <a:pPr marL="0" indent="723900" algn="just" defTabSz="273050">
              <a:buNone/>
            </a:pPr>
            <a:r>
              <a:rPr lang="pt-BR" sz="3200" dirty="0" smtClean="0"/>
              <a:t>A pilha tem três partes, que são:</a:t>
            </a:r>
          </a:p>
          <a:p>
            <a:pPr marL="723900" indent="-368300" algn="just" defTabSz="273050"/>
            <a:r>
              <a:rPr lang="pt-BR" sz="3200" dirty="0" smtClean="0"/>
              <a:t> Os </a:t>
            </a:r>
            <a:r>
              <a:rPr lang="pt-BR" sz="3200" b="1" dirty="0" smtClean="0"/>
              <a:t>eletrodos </a:t>
            </a:r>
            <a:r>
              <a:rPr lang="pt-BR" sz="3200" b="1" dirty="0" smtClean="0"/>
              <a:t>-</a:t>
            </a:r>
            <a:r>
              <a:rPr lang="pt-BR" sz="3200" dirty="0" smtClean="0"/>
              <a:t> são os condutores de corrente da pilha;</a:t>
            </a:r>
          </a:p>
          <a:p>
            <a:pPr marL="723900" indent="-368300" algn="just" defTabSz="273050"/>
            <a:r>
              <a:rPr lang="pt-BR" sz="3200" dirty="0" smtClean="0"/>
              <a:t>O </a:t>
            </a:r>
            <a:r>
              <a:rPr lang="pt-BR" sz="3200" b="1" dirty="0" smtClean="0"/>
              <a:t>eletrólito </a:t>
            </a:r>
            <a:r>
              <a:rPr lang="pt-BR" sz="3200" b="1" dirty="0" smtClean="0"/>
              <a:t>-</a:t>
            </a:r>
            <a:r>
              <a:rPr lang="pt-BR" sz="3200" dirty="0" smtClean="0"/>
              <a:t> é a solução que age sobre os </a:t>
            </a:r>
            <a:r>
              <a:rPr lang="pt-BR" sz="3200" dirty="0" smtClean="0"/>
              <a:t>eletrodos</a:t>
            </a:r>
            <a:r>
              <a:rPr lang="pt-BR" sz="3200" dirty="0" smtClean="0"/>
              <a:t>; </a:t>
            </a:r>
          </a:p>
          <a:p>
            <a:pPr marL="723900" indent="-368300" algn="just" defTabSz="273050"/>
            <a:r>
              <a:rPr lang="pt-BR" sz="3200" dirty="0" smtClean="0"/>
              <a:t>O </a:t>
            </a:r>
            <a:r>
              <a:rPr lang="pt-BR" sz="3200" b="1" dirty="0" smtClean="0"/>
              <a:t>recipiente -</a:t>
            </a:r>
            <a:r>
              <a:rPr lang="pt-BR" sz="3200" dirty="0" smtClean="0"/>
              <a:t> guarda o </a:t>
            </a:r>
            <a:r>
              <a:rPr lang="pt-BR" sz="3200" dirty="0" smtClean="0"/>
              <a:t>eletrólito </a:t>
            </a:r>
            <a:r>
              <a:rPr lang="pt-BR" sz="3200" dirty="0" smtClean="0"/>
              <a:t>e suporta os </a:t>
            </a:r>
            <a:r>
              <a:rPr lang="pt-BR" sz="3200" dirty="0" smtClean="0"/>
              <a:t>eletrodos</a:t>
            </a:r>
            <a:r>
              <a:rPr lang="pt-BR" sz="3200" dirty="0" smtClean="0"/>
              <a:t>. </a:t>
            </a:r>
          </a:p>
          <a:p>
            <a:pPr>
              <a:buNone/>
            </a:pPr>
            <a:r>
              <a:rPr lang="pt-BR" sz="2400" dirty="0" smtClean="0"/>
              <a:t/>
            </a:r>
            <a:br>
              <a:rPr lang="pt-BR" sz="2400" dirty="0" smtClean="0"/>
            </a:br>
            <a:endParaRPr lang="pt-BR" sz="2400" dirty="0" smtClean="0"/>
          </a:p>
          <a:p>
            <a:pPr>
              <a:buNone/>
            </a:pPr>
            <a:endParaRPr lang="pt-BR" sz="2400" dirty="0" smtClean="0">
              <a:latin typeface="Calibri" pitchFamily="34" charset="0"/>
            </a:endParaRPr>
          </a:p>
          <a:p>
            <a:pPr indent="393700" algn="just">
              <a:buNone/>
            </a:pPr>
            <a:endParaRPr lang="pt-BR" sz="2400" dirty="0" smtClean="0">
              <a:latin typeface="Calibri" pitchFamily="34" charset="0"/>
            </a:endParaRPr>
          </a:p>
          <a:p>
            <a:pPr indent="393700" algn="just">
              <a:buNone/>
            </a:pPr>
            <a:endParaRPr lang="pt-BR" sz="2400" dirty="0" smtClean="0">
              <a:latin typeface="Calibri" pitchFamily="34" charset="0"/>
            </a:endParaRPr>
          </a:p>
          <a:p>
            <a:pPr algn="just">
              <a:buNone/>
            </a:pPr>
            <a:r>
              <a:rPr lang="pt-BR" sz="2400" b="1" dirty="0" smtClean="0">
                <a:latin typeface="Calibri" pitchFamily="34" charset="0"/>
              </a:rPr>
              <a:t> </a:t>
            </a:r>
            <a:endParaRPr lang="pt-BR" sz="24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14</a:t>
            </a:fld>
            <a:endParaRPr lang="pt-B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1285884"/>
          </a:xfrm>
        </p:spPr>
        <p:txBody>
          <a:bodyPr>
            <a:noAutofit/>
          </a:bodyPr>
          <a:lstStyle/>
          <a:p>
            <a:pPr algn="ctr" eaLnBrk="1" fontAlgn="auto" hangingPunct="1">
              <a:spcAft>
                <a:spcPts val="0"/>
              </a:spcAft>
              <a:defRPr/>
            </a:pPr>
            <a:r>
              <a:rPr lang="pt-BR" b="1" dirty="0" smtClean="0"/>
              <a:t>Capacidade das Baterias</a:t>
            </a:r>
          </a:p>
        </p:txBody>
      </p:sp>
      <p:sp>
        <p:nvSpPr>
          <p:cNvPr id="3" name="Espaço Reservado para Conteúdo 2"/>
          <p:cNvSpPr>
            <a:spLocks noGrp="1"/>
          </p:cNvSpPr>
          <p:nvPr>
            <p:ph idx="1"/>
          </p:nvPr>
        </p:nvSpPr>
        <p:spPr>
          <a:xfrm>
            <a:off x="714348" y="1071546"/>
            <a:ext cx="8001056" cy="5500726"/>
          </a:xfrm>
        </p:spPr>
        <p:txBody>
          <a:bodyPr>
            <a:noAutofit/>
          </a:bodyPr>
          <a:lstStyle/>
          <a:p>
            <a:pPr algn="just">
              <a:buNone/>
            </a:pPr>
            <a:r>
              <a:rPr lang="pt-BR" sz="3200" dirty="0" smtClean="0"/>
              <a:t>		A capacidade de uma bateria define a sua a capacidade energética é expressa em ampère-hora (1 A·h = 3600 </a:t>
            </a:r>
            <a:r>
              <a:rPr lang="pt-BR" sz="3200" dirty="0" err="1" smtClean="0"/>
              <a:t>coulombs</a:t>
            </a:r>
            <a:r>
              <a:rPr lang="pt-BR" sz="3200" dirty="0" smtClean="0"/>
              <a:t>). </a:t>
            </a:r>
          </a:p>
          <a:p>
            <a:r>
              <a:rPr lang="pt-BR" sz="3200" dirty="0" smtClean="0">
                <a:solidFill>
                  <a:srgbClr val="FFFF00"/>
                </a:solidFill>
              </a:rPr>
              <a:t>Exemplo: </a:t>
            </a:r>
          </a:p>
          <a:p>
            <a:pPr algn="just">
              <a:buNone/>
            </a:pPr>
            <a:r>
              <a:rPr lang="pt-BR" sz="3200" dirty="0" smtClean="0"/>
              <a:t>		Se uma bateria debita um ampère (1 A) de corrente (fluxo) por uma hora, tem uma capacidade de 1 A·h. Se puder fornecer 1 A por 10 horas, sua capacidade é 10 A·h. </a:t>
            </a:r>
          </a:p>
          <a:p>
            <a:pPr algn="just">
              <a:buNone/>
            </a:pPr>
            <a:r>
              <a:rPr lang="pt-BR" sz="2400" dirty="0" smtClean="0"/>
              <a:t/>
            </a:r>
            <a:br>
              <a:rPr lang="pt-BR" sz="2400" dirty="0" smtClean="0"/>
            </a:br>
            <a:endParaRPr lang="pt-BR" sz="2400" dirty="0" smtClean="0"/>
          </a:p>
          <a:p>
            <a:pPr>
              <a:buNone/>
            </a:pPr>
            <a:endParaRPr lang="pt-BR" sz="2400" dirty="0" smtClean="0">
              <a:latin typeface="Calibri" pitchFamily="34" charset="0"/>
            </a:endParaRPr>
          </a:p>
          <a:p>
            <a:pPr indent="393700" algn="just">
              <a:buNone/>
            </a:pPr>
            <a:endParaRPr lang="pt-BR" sz="2400" dirty="0" smtClean="0">
              <a:latin typeface="Calibri" pitchFamily="34" charset="0"/>
            </a:endParaRPr>
          </a:p>
          <a:p>
            <a:pPr indent="393700" algn="just">
              <a:buNone/>
            </a:pPr>
            <a:endParaRPr lang="pt-BR" sz="2400" dirty="0" smtClean="0">
              <a:latin typeface="Calibri" pitchFamily="34" charset="0"/>
            </a:endParaRPr>
          </a:p>
          <a:p>
            <a:pPr algn="just">
              <a:buNone/>
            </a:pPr>
            <a:r>
              <a:rPr lang="pt-BR" sz="2400" b="1" dirty="0" smtClean="0">
                <a:latin typeface="Calibri" pitchFamily="34" charset="0"/>
              </a:rPr>
              <a:t> </a:t>
            </a:r>
            <a:endParaRPr lang="pt-BR" sz="24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15</a:t>
            </a:fld>
            <a:endParaRPr lang="pt-B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1285884"/>
          </a:xfrm>
        </p:spPr>
        <p:txBody>
          <a:bodyPr>
            <a:noAutofit/>
          </a:bodyPr>
          <a:lstStyle/>
          <a:p>
            <a:pPr algn="ctr" eaLnBrk="1" fontAlgn="auto" hangingPunct="1">
              <a:spcAft>
                <a:spcPts val="0"/>
              </a:spcAft>
              <a:defRPr/>
            </a:pPr>
            <a:r>
              <a:rPr lang="pt-BR" b="1" dirty="0" smtClean="0"/>
              <a:t>Tipos de Baterias</a:t>
            </a:r>
          </a:p>
        </p:txBody>
      </p:sp>
      <p:sp>
        <p:nvSpPr>
          <p:cNvPr id="3" name="Espaço Reservado para Conteúdo 2"/>
          <p:cNvSpPr>
            <a:spLocks noGrp="1"/>
          </p:cNvSpPr>
          <p:nvPr>
            <p:ph idx="1"/>
          </p:nvPr>
        </p:nvSpPr>
        <p:spPr>
          <a:xfrm>
            <a:off x="714348" y="1071546"/>
            <a:ext cx="8001056" cy="5500726"/>
          </a:xfrm>
        </p:spPr>
        <p:txBody>
          <a:bodyPr>
            <a:noAutofit/>
          </a:bodyPr>
          <a:lstStyle/>
          <a:p>
            <a:pPr algn="just">
              <a:buNone/>
            </a:pPr>
            <a:r>
              <a:rPr lang="pt-BR" sz="3200" dirty="0" smtClean="0"/>
              <a:t>		</a:t>
            </a:r>
            <a:r>
              <a:rPr lang="pt-BR" sz="2400" dirty="0" smtClean="0"/>
              <a:t>Existem diversos tipos de pilhas e baterias. Cada uma delas apresentam características de construção e operação diferentes. Cada tipo de bateria se </a:t>
            </a:r>
            <a:r>
              <a:rPr lang="pt-BR" sz="2400" dirty="0" err="1" smtClean="0"/>
              <a:t>adequa</a:t>
            </a:r>
            <a:r>
              <a:rPr lang="pt-BR" sz="2400" dirty="0" smtClean="0"/>
              <a:t> a tipos diferentes de aplicações. </a:t>
            </a:r>
          </a:p>
          <a:p>
            <a:pPr algn="just">
              <a:buNone/>
            </a:pPr>
            <a:r>
              <a:rPr lang="pt-BR" sz="2400" dirty="0" smtClean="0"/>
              <a:t>		Os tipos de baterias mais comuns são:</a:t>
            </a:r>
          </a:p>
          <a:p>
            <a:pPr marL="1160463" indent="-260350" algn="just">
              <a:tabLst>
                <a:tab pos="723900" algn="l"/>
              </a:tabLst>
            </a:pPr>
            <a:r>
              <a:rPr lang="pt-BR" sz="2400" dirty="0" smtClean="0"/>
              <a:t>Baterias Alcalinas;</a:t>
            </a:r>
          </a:p>
          <a:p>
            <a:pPr marL="1160463" indent="-260350" algn="just">
              <a:tabLst>
                <a:tab pos="723900" algn="l"/>
              </a:tabLst>
            </a:pPr>
            <a:r>
              <a:rPr lang="pt-BR" sz="2400" dirty="0" smtClean="0"/>
              <a:t>Baterias de Chumbo;</a:t>
            </a:r>
          </a:p>
          <a:p>
            <a:pPr marL="1160463" indent="-260350" algn="just">
              <a:tabLst>
                <a:tab pos="723900" algn="l"/>
              </a:tabLst>
            </a:pPr>
            <a:r>
              <a:rPr lang="pt-BR" sz="2400" dirty="0" smtClean="0"/>
              <a:t>Lítio;</a:t>
            </a:r>
          </a:p>
          <a:p>
            <a:pPr marL="1160463" indent="-260350" algn="just">
              <a:tabLst>
                <a:tab pos="723900" algn="l"/>
              </a:tabLst>
            </a:pPr>
            <a:r>
              <a:rPr lang="pt-BR" sz="2400" dirty="0" smtClean="0"/>
              <a:t>Níquel-cádmio (</a:t>
            </a:r>
            <a:r>
              <a:rPr lang="pt-BR" sz="2400" dirty="0" err="1" smtClean="0"/>
              <a:t>NiCd</a:t>
            </a:r>
            <a:r>
              <a:rPr lang="pt-BR" sz="2400" dirty="0" smtClean="0"/>
              <a:t>);</a:t>
            </a:r>
          </a:p>
          <a:p>
            <a:pPr marL="1160463" indent="-260350" algn="just">
              <a:tabLst>
                <a:tab pos="723900" algn="l"/>
              </a:tabLst>
            </a:pPr>
            <a:r>
              <a:rPr lang="pt-BR" sz="2400" dirty="0" smtClean="0"/>
              <a:t>Níquel </a:t>
            </a:r>
            <a:r>
              <a:rPr lang="pt-BR" sz="2400" dirty="0" err="1" smtClean="0"/>
              <a:t>Hidreto</a:t>
            </a:r>
            <a:r>
              <a:rPr lang="pt-BR" sz="2400" dirty="0" smtClean="0"/>
              <a:t> Metálico (</a:t>
            </a:r>
            <a:r>
              <a:rPr lang="pt-BR" sz="2400" dirty="0" err="1" smtClean="0"/>
              <a:t>NiMH</a:t>
            </a:r>
            <a:r>
              <a:rPr lang="pt-BR" sz="2400" dirty="0" smtClean="0"/>
              <a:t>);</a:t>
            </a:r>
          </a:p>
          <a:p>
            <a:pPr marL="1160463" indent="-260350" algn="just">
              <a:tabLst>
                <a:tab pos="723900" algn="l"/>
              </a:tabLst>
            </a:pPr>
            <a:r>
              <a:rPr lang="pt-BR" sz="2400" dirty="0" smtClean="0"/>
              <a:t>Zinco Ar;</a:t>
            </a:r>
          </a:p>
          <a:p>
            <a:pPr marL="1160463" indent="-260350" algn="just">
              <a:tabLst>
                <a:tab pos="723900" algn="l"/>
              </a:tabLst>
            </a:pPr>
            <a:r>
              <a:rPr lang="pt-BR" sz="2400" b="1" dirty="0" smtClean="0"/>
              <a:t>Baterias de Gel.</a:t>
            </a:r>
            <a:endParaRPr lang="pt-BR" sz="2400" dirty="0" smtClean="0"/>
          </a:p>
          <a:p>
            <a:pPr algn="just">
              <a:buNone/>
            </a:pPr>
            <a:r>
              <a:rPr lang="pt-BR" sz="2400" dirty="0" smtClean="0"/>
              <a:t/>
            </a:r>
            <a:br>
              <a:rPr lang="pt-BR" sz="2400" dirty="0" smtClean="0"/>
            </a:br>
            <a:endParaRPr lang="pt-BR" sz="2400" dirty="0" smtClean="0"/>
          </a:p>
          <a:p>
            <a:pPr>
              <a:buNone/>
            </a:pPr>
            <a:endParaRPr lang="pt-BR" sz="2400" dirty="0" smtClean="0">
              <a:latin typeface="Calibri" pitchFamily="34" charset="0"/>
            </a:endParaRPr>
          </a:p>
          <a:p>
            <a:pPr indent="393700" algn="just">
              <a:buNone/>
            </a:pPr>
            <a:endParaRPr lang="pt-BR" sz="2400" dirty="0" smtClean="0">
              <a:latin typeface="Calibri" pitchFamily="34" charset="0"/>
            </a:endParaRPr>
          </a:p>
          <a:p>
            <a:pPr indent="393700" algn="just">
              <a:buNone/>
            </a:pPr>
            <a:endParaRPr lang="pt-BR" sz="2400" dirty="0" smtClean="0">
              <a:latin typeface="Calibri" pitchFamily="34" charset="0"/>
            </a:endParaRPr>
          </a:p>
          <a:p>
            <a:pPr algn="just">
              <a:buNone/>
            </a:pPr>
            <a:r>
              <a:rPr lang="pt-BR" sz="2400" b="1" dirty="0" smtClean="0">
                <a:latin typeface="Calibri" pitchFamily="34" charset="0"/>
              </a:rPr>
              <a:t> </a:t>
            </a:r>
            <a:endParaRPr lang="pt-BR" sz="24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16</a:t>
            </a:fld>
            <a:endParaRPr lang="pt-B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1285884"/>
          </a:xfrm>
        </p:spPr>
        <p:txBody>
          <a:bodyPr>
            <a:noAutofit/>
          </a:bodyPr>
          <a:lstStyle/>
          <a:p>
            <a:pPr algn="ctr" eaLnBrk="1" fontAlgn="auto" hangingPunct="1">
              <a:spcAft>
                <a:spcPts val="0"/>
              </a:spcAft>
              <a:defRPr/>
            </a:pPr>
            <a:r>
              <a:rPr lang="pt-BR" b="1" dirty="0" smtClean="0"/>
              <a:t>Tipos de Baterias - Alcalinas</a:t>
            </a:r>
          </a:p>
        </p:txBody>
      </p:sp>
      <p:sp>
        <p:nvSpPr>
          <p:cNvPr id="3" name="Espaço Reservado para Conteúdo 2"/>
          <p:cNvSpPr>
            <a:spLocks noGrp="1"/>
          </p:cNvSpPr>
          <p:nvPr>
            <p:ph idx="1"/>
          </p:nvPr>
        </p:nvSpPr>
        <p:spPr>
          <a:xfrm>
            <a:off x="714348" y="1071546"/>
            <a:ext cx="8001056" cy="5500726"/>
          </a:xfrm>
        </p:spPr>
        <p:txBody>
          <a:bodyPr>
            <a:noAutofit/>
          </a:bodyPr>
          <a:lstStyle/>
          <a:p>
            <a:pPr algn="just">
              <a:buNone/>
              <a:tabLst>
                <a:tab pos="723900" algn="l"/>
              </a:tabLst>
            </a:pPr>
            <a:r>
              <a:rPr lang="pt-BR" sz="2400" dirty="0" smtClean="0"/>
              <a:t>São as usadas normalmente em lanternas, rádios, etc... </a:t>
            </a:r>
          </a:p>
          <a:p>
            <a:pPr algn="just"/>
            <a:r>
              <a:rPr lang="pt-BR" sz="2400" dirty="0" smtClean="0">
                <a:solidFill>
                  <a:srgbClr val="FFFF00"/>
                </a:solidFill>
              </a:rPr>
              <a:t>Vantagens: </a:t>
            </a:r>
            <a:r>
              <a:rPr lang="pt-BR" sz="2400" dirty="0" smtClean="0"/>
              <a:t>custo baixo, fáceis de encontrar, durabilidade e potencia elevada para seu tamanho/peso. </a:t>
            </a:r>
          </a:p>
          <a:p>
            <a:pPr algn="just"/>
            <a:r>
              <a:rPr lang="pt-BR" sz="2400" dirty="0" smtClean="0">
                <a:solidFill>
                  <a:srgbClr val="FFFF00"/>
                </a:solidFill>
              </a:rPr>
              <a:t>Desvantagens: </a:t>
            </a:r>
            <a:r>
              <a:rPr lang="pt-BR" sz="2400" dirty="0" smtClean="0"/>
              <a:t>a grande maioria dos modelos comercializados não pode ser recarregada e geralmente é necessária a utilização de suportes para utilização nos diversos dispositivos. </a:t>
            </a:r>
          </a:p>
          <a:p>
            <a:pPr algn="just">
              <a:buNone/>
            </a:pPr>
            <a:r>
              <a:rPr lang="pt-BR" sz="2400" dirty="0" smtClean="0"/>
              <a:t/>
            </a:r>
            <a:br>
              <a:rPr lang="pt-BR" sz="2400" dirty="0" smtClean="0"/>
            </a:br>
            <a:endParaRPr lang="pt-BR" sz="2400" dirty="0" smtClean="0"/>
          </a:p>
          <a:p>
            <a:pPr>
              <a:buNone/>
            </a:pPr>
            <a:endParaRPr lang="pt-BR" sz="2400" dirty="0" smtClean="0">
              <a:latin typeface="Calibri" pitchFamily="34" charset="0"/>
            </a:endParaRPr>
          </a:p>
          <a:p>
            <a:pPr indent="393700" algn="just">
              <a:buNone/>
            </a:pPr>
            <a:endParaRPr lang="pt-BR" sz="2400" dirty="0" smtClean="0">
              <a:latin typeface="Calibri" pitchFamily="34" charset="0"/>
            </a:endParaRPr>
          </a:p>
          <a:p>
            <a:pPr indent="393700" algn="just">
              <a:buNone/>
            </a:pPr>
            <a:endParaRPr lang="pt-BR" sz="2400" dirty="0" smtClean="0">
              <a:latin typeface="Calibri" pitchFamily="34" charset="0"/>
            </a:endParaRPr>
          </a:p>
          <a:p>
            <a:pPr algn="just">
              <a:buNone/>
            </a:pPr>
            <a:r>
              <a:rPr lang="pt-BR" sz="2400" b="1" dirty="0" smtClean="0">
                <a:latin typeface="Calibri" pitchFamily="34" charset="0"/>
              </a:rPr>
              <a:t> </a:t>
            </a:r>
            <a:endParaRPr lang="pt-BR" sz="24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17</a:t>
            </a:fld>
            <a:endParaRPr lang="pt-BR"/>
          </a:p>
        </p:txBody>
      </p:sp>
      <p:pic>
        <p:nvPicPr>
          <p:cNvPr id="7" name="Imagem 6" descr="pilha-alcalina.jpg"/>
          <p:cNvPicPr>
            <a:picLocks noChangeAspect="1"/>
          </p:cNvPicPr>
          <p:nvPr/>
        </p:nvPicPr>
        <p:blipFill>
          <a:blip r:embed="rId2"/>
          <a:stretch>
            <a:fillRect/>
          </a:stretch>
        </p:blipFill>
        <p:spPr>
          <a:xfrm>
            <a:off x="3571868" y="4000503"/>
            <a:ext cx="3000396" cy="223154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1285884"/>
          </a:xfrm>
        </p:spPr>
        <p:txBody>
          <a:bodyPr>
            <a:noAutofit/>
          </a:bodyPr>
          <a:lstStyle/>
          <a:p>
            <a:pPr algn="ctr" eaLnBrk="1" fontAlgn="auto" hangingPunct="1">
              <a:spcAft>
                <a:spcPts val="0"/>
              </a:spcAft>
              <a:defRPr/>
            </a:pPr>
            <a:r>
              <a:rPr lang="pt-BR" b="1" dirty="0" smtClean="0"/>
              <a:t>Tipos de Baterias - Chumbo</a:t>
            </a:r>
          </a:p>
        </p:txBody>
      </p:sp>
      <p:sp>
        <p:nvSpPr>
          <p:cNvPr id="3" name="Espaço Reservado para Conteúdo 2"/>
          <p:cNvSpPr>
            <a:spLocks noGrp="1"/>
          </p:cNvSpPr>
          <p:nvPr>
            <p:ph idx="1"/>
          </p:nvPr>
        </p:nvSpPr>
        <p:spPr>
          <a:xfrm>
            <a:off x="714348" y="1071546"/>
            <a:ext cx="8001056" cy="5500726"/>
          </a:xfrm>
        </p:spPr>
        <p:txBody>
          <a:bodyPr>
            <a:noAutofit/>
          </a:bodyPr>
          <a:lstStyle/>
          <a:p>
            <a:pPr algn="just">
              <a:buNone/>
            </a:pPr>
            <a:r>
              <a:rPr lang="pt-BR" sz="3200" dirty="0" smtClean="0"/>
              <a:t>		</a:t>
            </a:r>
            <a:r>
              <a:rPr lang="pt-BR" sz="2200" dirty="0" smtClean="0"/>
              <a:t>As Baterias chumbo-ácido foram inventadas no Séc. XIX, tem como componentes básicos o chumbo ou óxido de chumbo e o ácido sulfúrico. </a:t>
            </a:r>
          </a:p>
          <a:p>
            <a:pPr algn="just"/>
            <a:r>
              <a:rPr lang="pt-BR" sz="2200" dirty="0" smtClean="0">
                <a:solidFill>
                  <a:srgbClr val="FFFF00"/>
                </a:solidFill>
              </a:rPr>
              <a:t>Vantagens: </a:t>
            </a:r>
            <a:r>
              <a:rPr lang="pt-BR" sz="2200" dirty="0" smtClean="0"/>
              <a:t>custo relativamente baixo, resistência a grandes variações de temperatura e grande durabilidade. </a:t>
            </a:r>
          </a:p>
          <a:p>
            <a:pPr algn="just"/>
            <a:r>
              <a:rPr lang="pt-BR" sz="2200" dirty="0" smtClean="0">
                <a:solidFill>
                  <a:srgbClr val="FFFF00"/>
                </a:solidFill>
              </a:rPr>
              <a:t>Desvantagens: </a:t>
            </a:r>
            <a:r>
              <a:rPr lang="pt-BR" sz="2200" dirty="0" smtClean="0"/>
              <a:t>pesada, demora bastante tempo a ser carregada, descarrega-se rapidamente, sofre uma diminuição (pequena, mas constante) de voltagem durante sua utilização e não pode ser recarregada totalmente com tanta </a:t>
            </a:r>
            <a:r>
              <a:rPr lang="pt-BR" sz="2200" dirty="0" err="1" smtClean="0"/>
              <a:t>frequência</a:t>
            </a:r>
            <a:r>
              <a:rPr lang="pt-BR" sz="2200" dirty="0" smtClean="0"/>
              <a:t> como os outros tipos.</a:t>
            </a:r>
          </a:p>
          <a:p>
            <a:pPr marL="1160463" indent="-260350" algn="just">
              <a:tabLst>
                <a:tab pos="723900" algn="l"/>
              </a:tabLst>
            </a:pPr>
            <a:endParaRPr lang="pt-BR" sz="2400" dirty="0" smtClean="0">
              <a:latin typeface="Calibri" pitchFamily="34" charset="0"/>
            </a:endParaRPr>
          </a:p>
          <a:p>
            <a:pPr indent="393700" algn="just">
              <a:buNone/>
            </a:pPr>
            <a:endParaRPr lang="pt-BR" sz="2400" dirty="0" smtClean="0">
              <a:latin typeface="Calibri" pitchFamily="34" charset="0"/>
            </a:endParaRPr>
          </a:p>
          <a:p>
            <a:pPr indent="393700" algn="just">
              <a:buNone/>
            </a:pPr>
            <a:endParaRPr lang="pt-BR" sz="2400" dirty="0" smtClean="0">
              <a:latin typeface="Calibri" pitchFamily="34" charset="0"/>
            </a:endParaRPr>
          </a:p>
          <a:p>
            <a:pPr algn="just">
              <a:buNone/>
            </a:pPr>
            <a:r>
              <a:rPr lang="pt-BR" sz="2400" b="1" dirty="0" smtClean="0">
                <a:latin typeface="Calibri" pitchFamily="34" charset="0"/>
              </a:rPr>
              <a:t> </a:t>
            </a:r>
            <a:endParaRPr lang="pt-BR" sz="24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18</a:t>
            </a:fld>
            <a:endParaRPr lang="pt-BR"/>
          </a:p>
        </p:txBody>
      </p:sp>
      <p:pic>
        <p:nvPicPr>
          <p:cNvPr id="5" name="Imagem 4" descr="bateria-chumbo.jpg"/>
          <p:cNvPicPr>
            <a:picLocks noChangeAspect="1"/>
          </p:cNvPicPr>
          <p:nvPr/>
        </p:nvPicPr>
        <p:blipFill>
          <a:blip r:embed="rId2"/>
          <a:stretch>
            <a:fillRect/>
          </a:stretch>
        </p:blipFill>
        <p:spPr>
          <a:xfrm>
            <a:off x="3786182" y="4643445"/>
            <a:ext cx="2500330" cy="1922129"/>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1285884"/>
          </a:xfrm>
        </p:spPr>
        <p:txBody>
          <a:bodyPr>
            <a:noAutofit/>
          </a:bodyPr>
          <a:lstStyle/>
          <a:p>
            <a:pPr algn="ctr" eaLnBrk="1" fontAlgn="auto" hangingPunct="1">
              <a:spcAft>
                <a:spcPts val="0"/>
              </a:spcAft>
              <a:defRPr/>
            </a:pPr>
            <a:r>
              <a:rPr lang="pt-BR" b="1" dirty="0" smtClean="0"/>
              <a:t>Tipos de Baterias - Lítio</a:t>
            </a:r>
          </a:p>
        </p:txBody>
      </p:sp>
      <p:sp>
        <p:nvSpPr>
          <p:cNvPr id="3" name="Espaço Reservado para Conteúdo 2"/>
          <p:cNvSpPr>
            <a:spLocks noGrp="1"/>
          </p:cNvSpPr>
          <p:nvPr>
            <p:ph idx="1"/>
          </p:nvPr>
        </p:nvSpPr>
        <p:spPr>
          <a:xfrm>
            <a:off x="714348" y="1071546"/>
            <a:ext cx="8072494" cy="3714776"/>
          </a:xfrm>
        </p:spPr>
        <p:txBody>
          <a:bodyPr>
            <a:noAutofit/>
          </a:bodyPr>
          <a:lstStyle/>
          <a:p>
            <a:pPr algn="just">
              <a:buNone/>
            </a:pPr>
            <a:r>
              <a:rPr lang="pt-BR" sz="2200" dirty="0" smtClean="0"/>
              <a:t>		As baterias de Lítio se popularizaram com o aparecimento de micro circuitos eletrônicos utilizados em relógios, jogos, etc... </a:t>
            </a:r>
          </a:p>
          <a:p>
            <a:pPr algn="just"/>
            <a:r>
              <a:rPr lang="pt-BR" sz="2200" dirty="0" smtClean="0">
                <a:solidFill>
                  <a:srgbClr val="FFFF00"/>
                </a:solidFill>
              </a:rPr>
              <a:t>Vantagens: </a:t>
            </a:r>
            <a:r>
              <a:rPr lang="pt-BR" sz="2200" dirty="0" smtClean="0"/>
              <a:t>descarrega-se muito lentamente quando armazenada carregada,  possui baixo tempo de recarga baixo. Entre todos os outros tipos, são as mais leves. Oferecem cerca do dobro da capacidade de uma bateria do tipo </a:t>
            </a:r>
            <a:r>
              <a:rPr lang="pt-BR" sz="2200" dirty="0" err="1" smtClean="0"/>
              <a:t>NiMH</a:t>
            </a:r>
            <a:r>
              <a:rPr lang="pt-BR" sz="2200" dirty="0" smtClean="0"/>
              <a:t> com o mesmo tamanho.</a:t>
            </a:r>
          </a:p>
          <a:p>
            <a:pPr algn="just"/>
            <a:r>
              <a:rPr lang="pt-BR" sz="2200" dirty="0" smtClean="0">
                <a:solidFill>
                  <a:srgbClr val="FFFF00"/>
                </a:solidFill>
              </a:rPr>
              <a:t>Desvantagens: </a:t>
            </a:r>
            <a:r>
              <a:rPr lang="pt-BR" sz="2200" dirty="0" smtClean="0"/>
              <a:t>custo elevado quando comparado a outros tipos de baterias para a mesma aplicação. </a:t>
            </a:r>
          </a:p>
          <a:p>
            <a:pPr marL="1160463" indent="-260350" algn="just">
              <a:tabLst>
                <a:tab pos="723900" algn="l"/>
              </a:tabLst>
            </a:pPr>
            <a:endParaRPr lang="pt-BR" sz="2200" dirty="0" smtClean="0"/>
          </a:p>
          <a:p>
            <a:pPr algn="just">
              <a:buNone/>
            </a:pPr>
            <a:r>
              <a:rPr lang="pt-BR" sz="2200" dirty="0" smtClean="0"/>
              <a:t/>
            </a:r>
            <a:br>
              <a:rPr lang="pt-BR" sz="2200" dirty="0" smtClean="0"/>
            </a:br>
            <a:endParaRPr lang="pt-BR" sz="2200" dirty="0" smtClean="0"/>
          </a:p>
          <a:p>
            <a:pPr>
              <a:buNone/>
            </a:pPr>
            <a:endParaRPr lang="pt-BR" sz="2200" dirty="0" smtClean="0">
              <a:latin typeface="Calibri" pitchFamily="34" charset="0"/>
            </a:endParaRPr>
          </a:p>
          <a:p>
            <a:pPr indent="393700" algn="just">
              <a:buNone/>
            </a:pPr>
            <a:endParaRPr lang="pt-BR" sz="2200" dirty="0" smtClean="0">
              <a:latin typeface="Calibri" pitchFamily="34" charset="0"/>
            </a:endParaRPr>
          </a:p>
          <a:p>
            <a:pPr indent="393700" algn="just">
              <a:buNone/>
            </a:pPr>
            <a:endParaRPr lang="pt-BR" sz="2200" dirty="0" smtClean="0">
              <a:latin typeface="Calibri" pitchFamily="34" charset="0"/>
            </a:endParaRPr>
          </a:p>
          <a:p>
            <a:pPr algn="just">
              <a:buNone/>
            </a:pPr>
            <a:r>
              <a:rPr lang="pt-BR" sz="2200" b="1" dirty="0" smtClean="0">
                <a:latin typeface="Calibri" pitchFamily="34" charset="0"/>
              </a:rPr>
              <a:t> </a:t>
            </a:r>
            <a:endParaRPr lang="pt-BR" sz="22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19</a:t>
            </a:fld>
            <a:endParaRPr lang="pt-BR"/>
          </a:p>
        </p:txBody>
      </p:sp>
      <p:pic>
        <p:nvPicPr>
          <p:cNvPr id="5" name="Imagem 4" descr="Li_Ion.jpg"/>
          <p:cNvPicPr>
            <a:picLocks noChangeAspect="1"/>
          </p:cNvPicPr>
          <p:nvPr/>
        </p:nvPicPr>
        <p:blipFill>
          <a:blip r:embed="rId2"/>
          <a:stretch>
            <a:fillRect/>
          </a:stretch>
        </p:blipFill>
        <p:spPr>
          <a:xfrm>
            <a:off x="3714744" y="4786322"/>
            <a:ext cx="2500330" cy="1765858"/>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1285884"/>
          </a:xfrm>
        </p:spPr>
        <p:txBody>
          <a:bodyPr>
            <a:noAutofit/>
          </a:bodyPr>
          <a:lstStyle/>
          <a:p>
            <a:pPr algn="ctr" eaLnBrk="1" fontAlgn="auto" hangingPunct="1">
              <a:spcAft>
                <a:spcPts val="0"/>
              </a:spcAft>
              <a:defRPr/>
            </a:pPr>
            <a:r>
              <a:rPr lang="pt-BR" b="1" dirty="0" smtClean="0"/>
              <a:t>Condicionamento da Energia</a:t>
            </a:r>
          </a:p>
        </p:txBody>
      </p:sp>
      <p:sp>
        <p:nvSpPr>
          <p:cNvPr id="3" name="Espaço Reservado para Conteúdo 2"/>
          <p:cNvSpPr>
            <a:spLocks noGrp="1"/>
          </p:cNvSpPr>
          <p:nvPr>
            <p:ph idx="1"/>
          </p:nvPr>
        </p:nvSpPr>
        <p:spPr>
          <a:xfrm>
            <a:off x="714348" y="1071546"/>
            <a:ext cx="8001056" cy="5500726"/>
          </a:xfrm>
        </p:spPr>
        <p:txBody>
          <a:bodyPr>
            <a:noAutofit/>
          </a:bodyPr>
          <a:lstStyle/>
          <a:p>
            <a:pPr algn="just">
              <a:buNone/>
            </a:pPr>
            <a:r>
              <a:rPr lang="pt-BR" sz="3200" dirty="0" smtClean="0">
                <a:latin typeface="Calibri" pitchFamily="34" charset="0"/>
              </a:rPr>
              <a:t>		Condicionar energia é estabelecer padrões de comportamento de fornecimento de energia para que a mesma seja utilizada de forma eficiente e sem riscos de acidentes pessoais e materiais. </a:t>
            </a:r>
          </a:p>
          <a:p>
            <a:pPr algn="just">
              <a:buNone/>
            </a:pPr>
            <a:r>
              <a:rPr lang="pt-BR" sz="3200" dirty="0" smtClean="0">
                <a:latin typeface="Calibri" pitchFamily="34" charset="0"/>
              </a:rPr>
              <a:t>		Esses padrões se referem à:</a:t>
            </a:r>
          </a:p>
          <a:p>
            <a:pPr marL="1255713" indent="-355600" algn="just">
              <a:tabLst>
                <a:tab pos="1160463" algn="l"/>
                <a:tab pos="1528763" algn="l"/>
              </a:tabLst>
            </a:pPr>
            <a:r>
              <a:rPr lang="pt-BR" sz="3200" dirty="0" smtClean="0">
                <a:latin typeface="Calibri" pitchFamily="34" charset="0"/>
              </a:rPr>
              <a:t>Continuidade no fornecimento;</a:t>
            </a:r>
          </a:p>
          <a:p>
            <a:pPr marL="1255713" indent="-355600" algn="just">
              <a:tabLst>
                <a:tab pos="1160463" algn="l"/>
                <a:tab pos="1528763" algn="l"/>
              </a:tabLst>
            </a:pPr>
            <a:r>
              <a:rPr lang="pt-BR" sz="3200" dirty="0" smtClean="0">
                <a:latin typeface="Calibri" pitchFamily="34" charset="0"/>
              </a:rPr>
              <a:t>Limites especificados;</a:t>
            </a:r>
          </a:p>
          <a:p>
            <a:pPr marL="1255713" indent="-355600" algn="just">
              <a:tabLst>
                <a:tab pos="1160463" algn="l"/>
                <a:tab pos="1528763" algn="l"/>
              </a:tabLst>
            </a:pPr>
            <a:r>
              <a:rPr lang="pt-BR" sz="3200" dirty="0" smtClean="0">
                <a:latin typeface="Calibri" pitchFamily="34" charset="0"/>
              </a:rPr>
              <a:t>Isenção de distúrbios.</a:t>
            </a:r>
          </a:p>
          <a:p>
            <a:pPr>
              <a:buNone/>
            </a:pPr>
            <a:endParaRPr lang="pt-BR" sz="36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2</a:t>
            </a:fld>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714380"/>
          </a:xfrm>
        </p:spPr>
        <p:txBody>
          <a:bodyPr>
            <a:noAutofit/>
          </a:bodyPr>
          <a:lstStyle/>
          <a:p>
            <a:pPr algn="ctr" eaLnBrk="1" fontAlgn="auto" hangingPunct="1">
              <a:spcAft>
                <a:spcPts val="0"/>
              </a:spcAft>
              <a:defRPr/>
            </a:pPr>
            <a:r>
              <a:rPr lang="pt-BR" sz="3600" b="1" dirty="0" smtClean="0"/>
              <a:t>Tipos de Baterias – Níquel-cádmio (</a:t>
            </a:r>
            <a:r>
              <a:rPr lang="pt-BR" sz="3600" b="1" dirty="0" err="1" smtClean="0"/>
              <a:t>NiCd</a:t>
            </a:r>
            <a:r>
              <a:rPr lang="pt-BR" sz="3600" b="1" dirty="0" smtClean="0"/>
              <a:t>)</a:t>
            </a:r>
          </a:p>
        </p:txBody>
      </p:sp>
      <p:sp>
        <p:nvSpPr>
          <p:cNvPr id="3" name="Espaço Reservado para Conteúdo 2"/>
          <p:cNvSpPr>
            <a:spLocks noGrp="1"/>
          </p:cNvSpPr>
          <p:nvPr>
            <p:ph idx="1"/>
          </p:nvPr>
        </p:nvSpPr>
        <p:spPr>
          <a:xfrm>
            <a:off x="714348" y="1071546"/>
            <a:ext cx="8001056" cy="3714776"/>
          </a:xfrm>
        </p:spPr>
        <p:txBody>
          <a:bodyPr>
            <a:noAutofit/>
          </a:bodyPr>
          <a:lstStyle/>
          <a:p>
            <a:r>
              <a:rPr lang="pt-BR" sz="2200" dirty="0" smtClean="0"/>
              <a:t>	A bateria de níquel-cádmio (</a:t>
            </a:r>
            <a:r>
              <a:rPr lang="pt-BR" sz="2200" dirty="0" err="1" smtClean="0"/>
              <a:t>NiCd</a:t>
            </a:r>
            <a:r>
              <a:rPr lang="pt-BR" sz="2200" dirty="0" smtClean="0"/>
              <a:t>) foi inventada no Séc.XX. </a:t>
            </a:r>
          </a:p>
          <a:p>
            <a:r>
              <a:rPr lang="pt-BR" sz="2200" dirty="0" smtClean="0">
                <a:solidFill>
                  <a:srgbClr val="FFFF00"/>
                </a:solidFill>
              </a:rPr>
              <a:t>Vantagens: </a:t>
            </a:r>
            <a:r>
              <a:rPr lang="pt-BR" sz="2200" dirty="0" smtClean="0"/>
              <a:t>apresenta um potencial energético maior do que o da de chumbo-ácido e não sofre queda de voltagem durante a utilização. </a:t>
            </a:r>
          </a:p>
          <a:p>
            <a:pPr algn="just"/>
            <a:r>
              <a:rPr lang="pt-BR" sz="2200" dirty="0" smtClean="0">
                <a:solidFill>
                  <a:schemeClr val="tx2">
                    <a:lumMod val="75000"/>
                  </a:schemeClr>
                </a:solidFill>
              </a:rPr>
              <a:t>Desvantagens: </a:t>
            </a:r>
            <a:r>
              <a:rPr lang="pt-BR" sz="2200" dirty="0" smtClean="0"/>
              <a:t>custo mais alto do que o da de chumbo-ácido, é muito tóxica para o meio ambiente (devido ao cádmio); Este tipo de bateria sofre mais com extremos de temperatura, descarregando-se muito rapidamente em temperaturas muito baixas e não se carregando totalmente em temperaturas muito elevadas. </a:t>
            </a:r>
          </a:p>
          <a:p>
            <a:endParaRPr lang="pt-BR" sz="2400" dirty="0" smtClean="0"/>
          </a:p>
          <a:p>
            <a:pPr algn="just">
              <a:buNone/>
            </a:pPr>
            <a:r>
              <a:rPr lang="pt-BR" sz="2400" dirty="0" smtClean="0"/>
              <a:t/>
            </a:r>
            <a:br>
              <a:rPr lang="pt-BR" sz="2400" dirty="0" smtClean="0"/>
            </a:br>
            <a:endParaRPr lang="pt-BR" sz="2400" dirty="0" smtClean="0"/>
          </a:p>
          <a:p>
            <a:pPr>
              <a:buNone/>
            </a:pPr>
            <a:endParaRPr lang="pt-BR" sz="2400" dirty="0" smtClean="0">
              <a:latin typeface="Calibri" pitchFamily="34" charset="0"/>
            </a:endParaRPr>
          </a:p>
          <a:p>
            <a:pPr indent="393700" algn="just">
              <a:buNone/>
            </a:pPr>
            <a:endParaRPr lang="pt-BR" sz="2400" dirty="0" smtClean="0">
              <a:latin typeface="Calibri" pitchFamily="34" charset="0"/>
            </a:endParaRPr>
          </a:p>
          <a:p>
            <a:pPr indent="393700" algn="just">
              <a:buNone/>
            </a:pPr>
            <a:endParaRPr lang="pt-BR" sz="2400" dirty="0" smtClean="0">
              <a:latin typeface="Calibri" pitchFamily="34" charset="0"/>
            </a:endParaRPr>
          </a:p>
          <a:p>
            <a:pPr algn="just">
              <a:buNone/>
            </a:pPr>
            <a:r>
              <a:rPr lang="pt-BR" sz="2400" b="1" dirty="0" smtClean="0">
                <a:latin typeface="Calibri" pitchFamily="34" charset="0"/>
              </a:rPr>
              <a:t> </a:t>
            </a:r>
            <a:endParaRPr lang="pt-BR" sz="24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20</a:t>
            </a:fld>
            <a:endParaRPr lang="pt-BR"/>
          </a:p>
        </p:txBody>
      </p:sp>
      <p:pic>
        <p:nvPicPr>
          <p:cNvPr id="5" name="Imagem 4" descr="bateria-NiCd.jpg"/>
          <p:cNvPicPr>
            <a:picLocks noChangeAspect="1"/>
          </p:cNvPicPr>
          <p:nvPr/>
        </p:nvPicPr>
        <p:blipFill>
          <a:blip r:embed="rId2"/>
          <a:stretch>
            <a:fillRect/>
          </a:stretch>
        </p:blipFill>
        <p:spPr>
          <a:xfrm>
            <a:off x="3714744" y="4643446"/>
            <a:ext cx="2032000" cy="20320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1285884"/>
          </a:xfrm>
        </p:spPr>
        <p:txBody>
          <a:bodyPr>
            <a:noAutofit/>
          </a:bodyPr>
          <a:lstStyle/>
          <a:p>
            <a:pPr algn="ctr" eaLnBrk="1" fontAlgn="auto" hangingPunct="1">
              <a:spcAft>
                <a:spcPts val="0"/>
              </a:spcAft>
              <a:defRPr/>
            </a:pPr>
            <a:r>
              <a:rPr lang="pt-BR" sz="3600" b="1" dirty="0" smtClean="0"/>
              <a:t>Tipos de Baterias - Níquel </a:t>
            </a:r>
            <a:r>
              <a:rPr lang="pt-BR" sz="3600" b="1" dirty="0" err="1" smtClean="0"/>
              <a:t>Hidreto</a:t>
            </a:r>
            <a:r>
              <a:rPr lang="pt-BR" sz="3600" b="1" dirty="0" smtClean="0"/>
              <a:t> Metálico (</a:t>
            </a:r>
            <a:r>
              <a:rPr lang="pt-BR" sz="3600" b="1" dirty="0" err="1" smtClean="0"/>
              <a:t>NiMH</a:t>
            </a:r>
            <a:r>
              <a:rPr lang="pt-BR" sz="3600" b="1" dirty="0" smtClean="0"/>
              <a:t>)</a:t>
            </a:r>
          </a:p>
        </p:txBody>
      </p:sp>
      <p:sp>
        <p:nvSpPr>
          <p:cNvPr id="3" name="Espaço Reservado para Conteúdo 2"/>
          <p:cNvSpPr>
            <a:spLocks noGrp="1"/>
          </p:cNvSpPr>
          <p:nvPr>
            <p:ph idx="1"/>
          </p:nvPr>
        </p:nvSpPr>
        <p:spPr>
          <a:xfrm>
            <a:off x="714348" y="1500174"/>
            <a:ext cx="8001056" cy="3286148"/>
          </a:xfrm>
        </p:spPr>
        <p:txBody>
          <a:bodyPr>
            <a:noAutofit/>
          </a:bodyPr>
          <a:lstStyle/>
          <a:p>
            <a:pPr algn="just"/>
            <a:r>
              <a:rPr lang="pt-BR" sz="2400" dirty="0" smtClean="0">
                <a:solidFill>
                  <a:schemeClr val="tx2">
                    <a:lumMod val="75000"/>
                  </a:schemeClr>
                </a:solidFill>
              </a:rPr>
              <a:t>Vantagens: </a:t>
            </a:r>
            <a:r>
              <a:rPr lang="pt-BR" sz="2400" dirty="0" smtClean="0"/>
              <a:t>resiste a um número maior de cargas/descargas na sua vida útil do que as de </a:t>
            </a:r>
            <a:r>
              <a:rPr lang="pt-BR" sz="2400" dirty="0" err="1" smtClean="0"/>
              <a:t>NiCad</a:t>
            </a:r>
            <a:r>
              <a:rPr lang="pt-BR" sz="2400" dirty="0" smtClean="0"/>
              <a:t>, possuindo um potencial energético ligeiramente superior (20% em média); tempo de recarga inferior e maior resistência a variações de temperatura. Tem praticamente o mesmo peso que as de </a:t>
            </a:r>
            <a:r>
              <a:rPr lang="pt-BR" sz="2400" dirty="0" err="1" smtClean="0"/>
              <a:t>NiCd</a:t>
            </a:r>
            <a:r>
              <a:rPr lang="pt-BR" sz="2400" dirty="0" smtClean="0"/>
              <a:t>. Ambientalmente é mais amigável do que a de </a:t>
            </a:r>
            <a:r>
              <a:rPr lang="pt-BR" sz="2400" dirty="0" err="1" smtClean="0"/>
              <a:t>NiCD</a:t>
            </a:r>
            <a:r>
              <a:rPr lang="pt-BR" sz="2400" dirty="0" smtClean="0"/>
              <a:t>. </a:t>
            </a:r>
          </a:p>
          <a:p>
            <a:pPr algn="just"/>
            <a:r>
              <a:rPr lang="pt-BR" sz="2400" dirty="0" smtClean="0">
                <a:solidFill>
                  <a:schemeClr val="tx2">
                    <a:lumMod val="75000"/>
                  </a:schemeClr>
                </a:solidFill>
              </a:rPr>
              <a:t>Desvantagem: </a:t>
            </a:r>
            <a:r>
              <a:rPr lang="pt-BR" sz="2400" dirty="0" smtClean="0"/>
              <a:t>custo superior ao das de níquel-cádmio. </a:t>
            </a:r>
          </a:p>
          <a:p>
            <a:pPr algn="just">
              <a:buNone/>
            </a:pPr>
            <a:endParaRPr lang="pt-BR" sz="2400" dirty="0" smtClean="0"/>
          </a:p>
          <a:p>
            <a:pPr algn="just">
              <a:buNone/>
            </a:pPr>
            <a:r>
              <a:rPr lang="pt-BR" sz="2400" dirty="0" smtClean="0"/>
              <a:t/>
            </a:r>
            <a:br>
              <a:rPr lang="pt-BR" sz="2400" dirty="0" smtClean="0"/>
            </a:br>
            <a:endParaRPr lang="pt-BR" sz="2400" dirty="0" smtClean="0"/>
          </a:p>
          <a:p>
            <a:pPr>
              <a:buNone/>
            </a:pPr>
            <a:endParaRPr lang="pt-BR" sz="2400" dirty="0" smtClean="0">
              <a:latin typeface="Calibri" pitchFamily="34" charset="0"/>
            </a:endParaRPr>
          </a:p>
          <a:p>
            <a:pPr indent="393700" algn="just">
              <a:buNone/>
            </a:pPr>
            <a:endParaRPr lang="pt-BR" sz="2400" dirty="0" smtClean="0">
              <a:latin typeface="Calibri" pitchFamily="34" charset="0"/>
            </a:endParaRPr>
          </a:p>
          <a:p>
            <a:pPr indent="393700" algn="just">
              <a:buNone/>
            </a:pPr>
            <a:endParaRPr lang="pt-BR" sz="2400" dirty="0" smtClean="0">
              <a:latin typeface="Calibri" pitchFamily="34" charset="0"/>
            </a:endParaRPr>
          </a:p>
          <a:p>
            <a:pPr algn="just">
              <a:buNone/>
            </a:pPr>
            <a:r>
              <a:rPr lang="pt-BR" sz="2400" b="1" dirty="0" smtClean="0">
                <a:latin typeface="Calibri" pitchFamily="34" charset="0"/>
              </a:rPr>
              <a:t> </a:t>
            </a:r>
            <a:endParaRPr lang="pt-BR" sz="24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21</a:t>
            </a:fld>
            <a:endParaRPr lang="pt-BR"/>
          </a:p>
        </p:txBody>
      </p:sp>
      <p:pic>
        <p:nvPicPr>
          <p:cNvPr id="5" name="Imagem 4" descr="NIMH-pilha.jpg"/>
          <p:cNvPicPr>
            <a:picLocks noChangeAspect="1"/>
          </p:cNvPicPr>
          <p:nvPr/>
        </p:nvPicPr>
        <p:blipFill>
          <a:blip r:embed="rId2"/>
          <a:stretch>
            <a:fillRect/>
          </a:stretch>
        </p:blipFill>
        <p:spPr>
          <a:xfrm>
            <a:off x="3571868" y="4643446"/>
            <a:ext cx="2032000" cy="20320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1285884"/>
          </a:xfrm>
        </p:spPr>
        <p:txBody>
          <a:bodyPr>
            <a:noAutofit/>
          </a:bodyPr>
          <a:lstStyle/>
          <a:p>
            <a:pPr algn="ctr" eaLnBrk="1" fontAlgn="auto" hangingPunct="1">
              <a:spcAft>
                <a:spcPts val="0"/>
              </a:spcAft>
              <a:defRPr/>
            </a:pPr>
            <a:r>
              <a:rPr lang="pt-BR" b="1" dirty="0" smtClean="0"/>
              <a:t>Tipos de Baterias – Zinco Ar</a:t>
            </a:r>
          </a:p>
        </p:txBody>
      </p:sp>
      <p:sp>
        <p:nvSpPr>
          <p:cNvPr id="3" name="Espaço Reservado para Conteúdo 2"/>
          <p:cNvSpPr>
            <a:spLocks noGrp="1"/>
          </p:cNvSpPr>
          <p:nvPr>
            <p:ph idx="1"/>
          </p:nvPr>
        </p:nvSpPr>
        <p:spPr>
          <a:xfrm>
            <a:off x="714348" y="857232"/>
            <a:ext cx="8001056" cy="3571900"/>
          </a:xfrm>
        </p:spPr>
        <p:txBody>
          <a:bodyPr>
            <a:noAutofit/>
          </a:bodyPr>
          <a:lstStyle/>
          <a:p>
            <a:pPr algn="just">
              <a:buNone/>
            </a:pPr>
            <a:r>
              <a:rPr lang="pt-BR" sz="3200" dirty="0" smtClean="0"/>
              <a:t>		</a:t>
            </a:r>
            <a:r>
              <a:rPr lang="pt-BR" sz="2000" dirty="0" smtClean="0"/>
              <a:t>As pilhas de zinco-ar são a mais recente tecnologia desenvolvida para o armazenamento de energia.</a:t>
            </a:r>
          </a:p>
          <a:p>
            <a:pPr algn="just">
              <a:buNone/>
            </a:pPr>
            <a:r>
              <a:rPr lang="pt-BR" sz="2000" dirty="0" smtClean="0"/>
              <a:t>Princípio de funcionamento: extrai o </a:t>
            </a:r>
            <a:r>
              <a:rPr lang="pt-BR" sz="2000" dirty="0" err="1" smtClean="0"/>
              <a:t>oxigénio</a:t>
            </a:r>
            <a:r>
              <a:rPr lang="pt-BR" sz="2000" dirty="0" smtClean="0"/>
              <a:t> existente no ar para reagir com o zinco e produzir </a:t>
            </a:r>
            <a:r>
              <a:rPr lang="pt-BR" sz="2000" dirty="0" err="1" smtClean="0"/>
              <a:t>electricidade</a:t>
            </a:r>
            <a:r>
              <a:rPr lang="pt-BR" sz="2000" dirty="0" smtClean="0"/>
              <a:t>.</a:t>
            </a:r>
          </a:p>
          <a:p>
            <a:pPr marL="0" indent="109538" algn="just">
              <a:buNone/>
            </a:pPr>
            <a:r>
              <a:rPr lang="pt-BR" sz="2000" dirty="0" smtClean="0"/>
              <a:t>	Existem dois tipos de baterias zinco-ar: as que podem ser recarregadas e as descartáveis. Baterias deste tipo recarregáveis (onde células de zinco são substituídas) são utilizadas em aplicações como veículos </a:t>
            </a:r>
            <a:r>
              <a:rPr lang="pt-BR" sz="2000" dirty="0" err="1" smtClean="0"/>
              <a:t>eléctricos</a:t>
            </a:r>
            <a:r>
              <a:rPr lang="pt-BR" sz="2000" dirty="0" smtClean="0"/>
              <a:t> movidos a bateria. </a:t>
            </a:r>
          </a:p>
          <a:p>
            <a:pPr marL="0" indent="109538" algn="just">
              <a:buNone/>
            </a:pPr>
            <a:r>
              <a:rPr lang="pt-BR" sz="2000" dirty="0" smtClean="0">
                <a:solidFill>
                  <a:schemeClr val="tx2">
                    <a:lumMod val="75000"/>
                  </a:schemeClr>
                </a:solidFill>
              </a:rPr>
              <a:t>Vantagem - </a:t>
            </a:r>
            <a:r>
              <a:rPr lang="pt-BR" sz="2000" dirty="0" smtClean="0"/>
              <a:t>durabilidade (tempo de descarga), muito maior do que a dos outros tipos até hoje existentes.</a:t>
            </a:r>
            <a:endParaRPr lang="pt-BR" sz="3200" dirty="0" smtClean="0"/>
          </a:p>
          <a:p>
            <a:pPr algn="just">
              <a:buNone/>
            </a:pPr>
            <a:r>
              <a:rPr lang="pt-BR" sz="2400" dirty="0" smtClean="0"/>
              <a:t/>
            </a:r>
            <a:br>
              <a:rPr lang="pt-BR" sz="2400" dirty="0" smtClean="0"/>
            </a:br>
            <a:endParaRPr lang="pt-BR" sz="2400" dirty="0" smtClean="0"/>
          </a:p>
          <a:p>
            <a:pPr algn="just">
              <a:buNone/>
            </a:pPr>
            <a:endParaRPr lang="pt-BR" sz="2400" dirty="0" smtClean="0">
              <a:latin typeface="Calibri" pitchFamily="34" charset="0"/>
            </a:endParaRPr>
          </a:p>
          <a:p>
            <a:pPr indent="393700" algn="just">
              <a:buNone/>
            </a:pPr>
            <a:endParaRPr lang="pt-BR" sz="2400" dirty="0" smtClean="0">
              <a:latin typeface="Calibri" pitchFamily="34" charset="0"/>
            </a:endParaRPr>
          </a:p>
          <a:p>
            <a:pPr indent="393700" algn="just">
              <a:buNone/>
            </a:pPr>
            <a:endParaRPr lang="pt-BR" sz="2400" dirty="0" smtClean="0">
              <a:latin typeface="Calibri" pitchFamily="34" charset="0"/>
            </a:endParaRPr>
          </a:p>
          <a:p>
            <a:pPr algn="just">
              <a:buNone/>
            </a:pPr>
            <a:r>
              <a:rPr lang="pt-BR" sz="2400" b="1" dirty="0" smtClean="0">
                <a:latin typeface="Calibri" pitchFamily="34" charset="0"/>
              </a:rPr>
              <a:t> </a:t>
            </a:r>
            <a:endParaRPr lang="pt-BR" sz="24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22</a:t>
            </a:fld>
            <a:endParaRPr lang="pt-BR"/>
          </a:p>
        </p:txBody>
      </p:sp>
      <p:pic>
        <p:nvPicPr>
          <p:cNvPr id="5" name="Imagem 4" descr="zinc-ar-bateria.jpg"/>
          <p:cNvPicPr>
            <a:picLocks noChangeAspect="1"/>
          </p:cNvPicPr>
          <p:nvPr/>
        </p:nvPicPr>
        <p:blipFill>
          <a:blip r:embed="rId2"/>
          <a:stretch>
            <a:fillRect/>
          </a:stretch>
        </p:blipFill>
        <p:spPr>
          <a:xfrm>
            <a:off x="3428992" y="4429132"/>
            <a:ext cx="2286016" cy="2214578"/>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1285884"/>
          </a:xfrm>
        </p:spPr>
        <p:txBody>
          <a:bodyPr>
            <a:noAutofit/>
          </a:bodyPr>
          <a:lstStyle/>
          <a:p>
            <a:pPr algn="ctr" eaLnBrk="1" fontAlgn="auto" hangingPunct="1">
              <a:spcAft>
                <a:spcPts val="0"/>
              </a:spcAft>
              <a:defRPr/>
            </a:pPr>
            <a:r>
              <a:rPr lang="pt-BR" b="1" dirty="0" smtClean="0"/>
              <a:t>Tipos de Baterias - Gel</a:t>
            </a:r>
          </a:p>
        </p:txBody>
      </p:sp>
      <p:sp>
        <p:nvSpPr>
          <p:cNvPr id="3" name="Espaço Reservado para Conteúdo 2"/>
          <p:cNvSpPr>
            <a:spLocks noGrp="1"/>
          </p:cNvSpPr>
          <p:nvPr>
            <p:ph idx="1"/>
          </p:nvPr>
        </p:nvSpPr>
        <p:spPr>
          <a:xfrm>
            <a:off x="714348" y="1071546"/>
            <a:ext cx="8001056" cy="3929090"/>
          </a:xfrm>
        </p:spPr>
        <p:txBody>
          <a:bodyPr>
            <a:noAutofit/>
          </a:bodyPr>
          <a:lstStyle/>
          <a:p>
            <a:pPr algn="just">
              <a:buNone/>
            </a:pPr>
            <a:r>
              <a:rPr lang="pt-BR" sz="3200" dirty="0" smtClean="0"/>
              <a:t>		</a:t>
            </a:r>
            <a:r>
              <a:rPr lang="pt-BR" sz="2200" dirty="0" smtClean="0"/>
              <a:t>As baterias de gel substituem as baterias de chumbo permitindo uma vida útil mais prolongada. </a:t>
            </a:r>
          </a:p>
          <a:p>
            <a:pPr algn="just">
              <a:buNone/>
            </a:pPr>
            <a:r>
              <a:rPr lang="pt-BR" sz="2200" dirty="0" smtClean="0"/>
              <a:t>		Basicamente não têm evaporação </a:t>
            </a:r>
            <a:r>
              <a:rPr lang="pt-BR" sz="2200" dirty="0" err="1" smtClean="0"/>
              <a:t>electrolítica</a:t>
            </a:r>
            <a:r>
              <a:rPr lang="pt-BR" sz="2200" dirty="0" smtClean="0"/>
              <a:t> e suas </a:t>
            </a:r>
            <a:r>
              <a:rPr lang="pt-BR" sz="2200" dirty="0" err="1" smtClean="0"/>
              <a:t>consequências</a:t>
            </a:r>
            <a:r>
              <a:rPr lang="pt-BR" sz="2200" dirty="0" smtClean="0"/>
              <a:t>, como acontece com as baterias ácidas. 	Existem baterias de reduzidas dimensões especialmente concebidas para aplicações RFID. </a:t>
            </a:r>
          </a:p>
          <a:p>
            <a:pPr algn="just"/>
            <a:r>
              <a:rPr lang="pt-BR" sz="2200" dirty="0" smtClean="0">
                <a:solidFill>
                  <a:schemeClr val="tx2">
                    <a:lumMod val="75000"/>
                  </a:schemeClr>
                </a:solidFill>
              </a:rPr>
              <a:t>Vantagens - </a:t>
            </a:r>
            <a:r>
              <a:rPr lang="pt-BR" sz="2200" dirty="0" smtClean="0"/>
              <a:t>Não têm evaporação </a:t>
            </a:r>
            <a:r>
              <a:rPr lang="pt-BR" sz="2200" dirty="0" err="1" smtClean="0"/>
              <a:t>electrolítica</a:t>
            </a:r>
            <a:r>
              <a:rPr lang="pt-BR" sz="2200" dirty="0" smtClean="0"/>
              <a:t>, maior resistência a temperatura elevadas, choque e vibração.  </a:t>
            </a:r>
          </a:p>
          <a:p>
            <a:pPr algn="just"/>
            <a:r>
              <a:rPr lang="pt-BR" sz="2200" dirty="0" smtClean="0">
                <a:solidFill>
                  <a:schemeClr val="tx2">
                    <a:lumMod val="75000"/>
                  </a:schemeClr>
                </a:solidFill>
              </a:rPr>
              <a:t>Desvantagens - </a:t>
            </a:r>
            <a:r>
              <a:rPr lang="pt-BR" sz="2200" dirty="0" smtClean="0"/>
              <a:t>Preço mais elevado do que as baterias de chumbo.  </a:t>
            </a:r>
          </a:p>
          <a:p>
            <a:pPr algn="just">
              <a:buNone/>
            </a:pPr>
            <a:endParaRPr lang="pt-BR" sz="2400" dirty="0" smtClean="0"/>
          </a:p>
          <a:p>
            <a:pPr algn="just">
              <a:buNone/>
            </a:pPr>
            <a:r>
              <a:rPr lang="pt-BR" sz="2400" dirty="0" smtClean="0"/>
              <a:t/>
            </a:r>
            <a:br>
              <a:rPr lang="pt-BR" sz="2400" dirty="0" smtClean="0"/>
            </a:br>
            <a:endParaRPr lang="pt-BR" sz="2400" dirty="0" smtClean="0"/>
          </a:p>
          <a:p>
            <a:pPr>
              <a:buNone/>
            </a:pPr>
            <a:endParaRPr lang="pt-BR" sz="2400" dirty="0" smtClean="0">
              <a:latin typeface="Calibri" pitchFamily="34" charset="0"/>
            </a:endParaRPr>
          </a:p>
          <a:p>
            <a:pPr indent="393700" algn="just">
              <a:buNone/>
            </a:pPr>
            <a:endParaRPr lang="pt-BR" sz="2400" dirty="0" smtClean="0">
              <a:latin typeface="Calibri" pitchFamily="34" charset="0"/>
            </a:endParaRPr>
          </a:p>
          <a:p>
            <a:pPr indent="393700" algn="just">
              <a:buNone/>
            </a:pPr>
            <a:endParaRPr lang="pt-BR" sz="2400" dirty="0" smtClean="0">
              <a:latin typeface="Calibri" pitchFamily="34" charset="0"/>
            </a:endParaRPr>
          </a:p>
          <a:p>
            <a:pPr algn="just">
              <a:buNone/>
            </a:pPr>
            <a:r>
              <a:rPr lang="pt-BR" sz="2400" b="1" dirty="0" smtClean="0">
                <a:latin typeface="Calibri" pitchFamily="34" charset="0"/>
              </a:rPr>
              <a:t> </a:t>
            </a:r>
            <a:endParaRPr lang="pt-BR" sz="24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23</a:t>
            </a:fld>
            <a:endParaRPr lang="pt-BR"/>
          </a:p>
        </p:txBody>
      </p:sp>
      <p:pic>
        <p:nvPicPr>
          <p:cNvPr id="5" name="Imagem 4" descr="bateria-gel.jpg"/>
          <p:cNvPicPr>
            <a:picLocks noChangeAspect="1"/>
          </p:cNvPicPr>
          <p:nvPr/>
        </p:nvPicPr>
        <p:blipFill>
          <a:blip r:embed="rId2"/>
          <a:stretch>
            <a:fillRect/>
          </a:stretch>
        </p:blipFill>
        <p:spPr>
          <a:xfrm>
            <a:off x="3500430" y="4643446"/>
            <a:ext cx="2032000" cy="20320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357166"/>
            <a:ext cx="8201028" cy="857256"/>
          </a:xfrm>
        </p:spPr>
        <p:txBody>
          <a:bodyPr>
            <a:noAutofit/>
          </a:bodyPr>
          <a:lstStyle/>
          <a:p>
            <a:pPr algn="ctr" eaLnBrk="1" fontAlgn="auto" hangingPunct="1">
              <a:spcAft>
                <a:spcPts val="0"/>
              </a:spcAft>
              <a:defRPr/>
            </a:pPr>
            <a:r>
              <a:rPr lang="pt-BR" b="1" dirty="0" smtClean="0"/>
              <a:t>Grupos Motores-Geradores (GMG)</a:t>
            </a:r>
          </a:p>
        </p:txBody>
      </p:sp>
      <p:sp>
        <p:nvSpPr>
          <p:cNvPr id="3" name="Espaço Reservado para Conteúdo 2"/>
          <p:cNvSpPr>
            <a:spLocks noGrp="1"/>
          </p:cNvSpPr>
          <p:nvPr>
            <p:ph idx="1"/>
          </p:nvPr>
        </p:nvSpPr>
        <p:spPr>
          <a:xfrm>
            <a:off x="714348" y="1071546"/>
            <a:ext cx="8001056" cy="5500726"/>
          </a:xfrm>
        </p:spPr>
        <p:txBody>
          <a:bodyPr>
            <a:noAutofit/>
          </a:bodyPr>
          <a:lstStyle/>
          <a:p>
            <a:pPr marL="0" indent="723900" algn="just">
              <a:buNone/>
            </a:pPr>
            <a:r>
              <a:rPr lang="pt-BR" sz="2800" dirty="0" smtClean="0">
                <a:latin typeface="Calibri" pitchFamily="34" charset="0"/>
              </a:rPr>
              <a:t>São equipamentos que têm a finalidade de suprir a falta de energia elétrica por parte da concessionária ou mesmo servir de fonte alternativa. Sua energia elétrica é gerada a partir do consumo de algum tipo de combustível (óleo diesel, biodiesel, gasolina, </a:t>
            </a:r>
            <a:r>
              <a:rPr lang="pt-BR" sz="2800" dirty="0" err="1" smtClean="0">
                <a:latin typeface="Calibri" pitchFamily="34" charset="0"/>
              </a:rPr>
              <a:t>etc</a:t>
            </a:r>
            <a:r>
              <a:rPr lang="pt-BR" sz="2800" dirty="0" smtClean="0">
                <a:latin typeface="Calibri" pitchFamily="34" charset="0"/>
              </a:rPr>
              <a:t>)</a:t>
            </a:r>
          </a:p>
          <a:p>
            <a:pPr>
              <a:buNone/>
            </a:pPr>
            <a:r>
              <a:rPr lang="pt-BR" sz="2800" dirty="0" smtClean="0">
                <a:latin typeface="Calibri" pitchFamily="34" charset="0"/>
              </a:rPr>
              <a:t>São compostos por:</a:t>
            </a:r>
          </a:p>
          <a:p>
            <a:pPr marL="1433513" indent="-709613"/>
            <a:r>
              <a:rPr lang="pt-BR" sz="2800" dirty="0" smtClean="0">
                <a:latin typeface="Calibri" pitchFamily="34" charset="0"/>
              </a:rPr>
              <a:t>Motor a combustão;</a:t>
            </a:r>
          </a:p>
          <a:p>
            <a:pPr marL="1433513" indent="-709613"/>
            <a:r>
              <a:rPr lang="pt-BR" sz="2800" dirty="0" smtClean="0">
                <a:latin typeface="Calibri" pitchFamily="34" charset="0"/>
              </a:rPr>
              <a:t>Alternador (gerador CA);</a:t>
            </a:r>
          </a:p>
          <a:p>
            <a:pPr marL="1433513" indent="-709613"/>
            <a:r>
              <a:rPr lang="pt-BR" sz="2800" dirty="0" smtClean="0">
                <a:latin typeface="Calibri" pitchFamily="34" charset="0"/>
              </a:rPr>
              <a:t>Componentes de supervisão e controle.</a:t>
            </a:r>
          </a:p>
          <a:p>
            <a:pPr marL="811213" indent="-742950">
              <a:buFont typeface="+mj-lt"/>
              <a:buAutoNum type="arabicPeriod"/>
            </a:pPr>
            <a:endParaRPr lang="pt-BR" sz="36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24</a:t>
            </a:fld>
            <a:endParaRPr lang="pt-B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857256"/>
          </a:xfrm>
        </p:spPr>
        <p:txBody>
          <a:bodyPr>
            <a:noAutofit/>
          </a:bodyPr>
          <a:lstStyle/>
          <a:p>
            <a:pPr marL="804863" indent="-177800" algn="ctr"/>
            <a:r>
              <a:rPr lang="pt-BR" b="1" dirty="0" smtClean="0"/>
              <a:t>Grupo Motor Gerador  (GMG)</a:t>
            </a: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25</a:t>
            </a:fld>
            <a:endParaRPr lang="pt-BR"/>
          </a:p>
        </p:txBody>
      </p:sp>
      <p:pic>
        <p:nvPicPr>
          <p:cNvPr id="6" name="Imagem 5" descr="energia_ca_gmg2.png"/>
          <p:cNvPicPr>
            <a:picLocks noChangeAspect="1"/>
          </p:cNvPicPr>
          <p:nvPr/>
        </p:nvPicPr>
        <p:blipFill>
          <a:blip r:embed="rId2"/>
          <a:stretch>
            <a:fillRect/>
          </a:stretch>
        </p:blipFill>
        <p:spPr>
          <a:xfrm>
            <a:off x="2000232" y="1214422"/>
            <a:ext cx="5715040" cy="5441456"/>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357166"/>
            <a:ext cx="8201028" cy="857256"/>
          </a:xfrm>
        </p:spPr>
        <p:txBody>
          <a:bodyPr>
            <a:noAutofit/>
          </a:bodyPr>
          <a:lstStyle/>
          <a:p>
            <a:pPr algn="ctr" eaLnBrk="1" fontAlgn="auto" hangingPunct="1">
              <a:spcAft>
                <a:spcPts val="0"/>
              </a:spcAft>
              <a:defRPr/>
            </a:pPr>
            <a:r>
              <a:rPr lang="pt-BR" b="1" dirty="0" smtClean="0"/>
              <a:t>Grupos Motores-Geradores (GMG)</a:t>
            </a:r>
          </a:p>
        </p:txBody>
      </p:sp>
      <p:sp>
        <p:nvSpPr>
          <p:cNvPr id="3" name="Espaço Reservado para Conteúdo 2"/>
          <p:cNvSpPr>
            <a:spLocks noGrp="1"/>
          </p:cNvSpPr>
          <p:nvPr>
            <p:ph idx="1"/>
          </p:nvPr>
        </p:nvSpPr>
        <p:spPr>
          <a:xfrm>
            <a:off x="714348" y="1071546"/>
            <a:ext cx="8001056" cy="5500726"/>
          </a:xfrm>
        </p:spPr>
        <p:txBody>
          <a:bodyPr>
            <a:noAutofit/>
          </a:bodyPr>
          <a:lstStyle/>
          <a:p>
            <a:pPr marL="0" indent="723900" algn="just">
              <a:buNone/>
            </a:pPr>
            <a:r>
              <a:rPr lang="pt-BR" sz="2800" dirty="0" smtClean="0">
                <a:latin typeface="Calibri" pitchFamily="34" charset="0"/>
              </a:rPr>
              <a:t>São utilizados em locais que necessitam de alimentação autônomas,como:</a:t>
            </a:r>
          </a:p>
          <a:p>
            <a:pPr marL="1350963" indent="-546100" algn="just"/>
            <a:r>
              <a:rPr lang="pt-BR" sz="2800" dirty="0" smtClean="0">
                <a:latin typeface="Calibri" pitchFamily="34" charset="0"/>
              </a:rPr>
              <a:t>Locais distantes da rede de alimentação da concessionária;</a:t>
            </a:r>
          </a:p>
          <a:p>
            <a:pPr marL="804863" indent="450850" algn="just"/>
            <a:r>
              <a:rPr lang="pt-BR" sz="2800" dirty="0" smtClean="0">
                <a:latin typeface="Calibri" pitchFamily="34" charset="0"/>
              </a:rPr>
              <a:t>Instalações provisórias;</a:t>
            </a:r>
          </a:p>
          <a:p>
            <a:pPr marL="804863" indent="450850" algn="just"/>
            <a:r>
              <a:rPr lang="pt-BR" sz="2800" dirty="0" smtClean="0">
                <a:latin typeface="Calibri" pitchFamily="34" charset="0"/>
              </a:rPr>
              <a:t>Fonte de emergência de elevadores;</a:t>
            </a:r>
          </a:p>
          <a:p>
            <a:pPr marL="804863" indent="450850" algn="just"/>
            <a:r>
              <a:rPr lang="pt-BR" sz="2800" dirty="0" smtClean="0">
                <a:latin typeface="Calibri" pitchFamily="34" charset="0"/>
              </a:rPr>
              <a:t>Sistemas de comunicação;</a:t>
            </a:r>
          </a:p>
          <a:p>
            <a:pPr marL="804863" indent="450850" algn="just"/>
            <a:r>
              <a:rPr lang="pt-BR" sz="2800" dirty="0" smtClean="0">
                <a:latin typeface="Calibri" pitchFamily="34" charset="0"/>
              </a:rPr>
              <a:t>Plantas industriais;</a:t>
            </a:r>
          </a:p>
          <a:p>
            <a:pPr marL="804863" indent="450850" algn="just"/>
            <a:r>
              <a:rPr lang="pt-BR" sz="2800" dirty="0" smtClean="0">
                <a:latin typeface="Calibri" pitchFamily="34" charset="0"/>
              </a:rPr>
              <a:t>Hospitais;</a:t>
            </a:r>
          </a:p>
          <a:p>
            <a:pPr marL="804863" indent="450850" algn="just"/>
            <a:r>
              <a:rPr lang="pt-BR" sz="2800" dirty="0" smtClean="0">
                <a:latin typeface="Calibri" pitchFamily="34" charset="0"/>
              </a:rPr>
              <a:t>Substituição à concessionária em regime de operação contínuo (</a:t>
            </a:r>
            <a:r>
              <a:rPr lang="pt-BR" sz="2800" i="1" dirty="0" smtClean="0">
                <a:latin typeface="Calibri" pitchFamily="34" charset="0"/>
              </a:rPr>
              <a:t>Prime</a:t>
            </a:r>
            <a:r>
              <a:rPr lang="pt-BR" sz="2800" dirty="0" smtClean="0">
                <a:latin typeface="Calibri" pitchFamily="34" charset="0"/>
              </a:rPr>
              <a:t>).</a:t>
            </a:r>
          </a:p>
          <a:p>
            <a:pPr marL="0" indent="723900" algn="just"/>
            <a:endParaRPr lang="pt-BR" sz="2800" dirty="0" smtClean="0">
              <a:latin typeface="Calibri" pitchFamily="34" charset="0"/>
            </a:endParaRPr>
          </a:p>
          <a:p>
            <a:pPr marL="811213" indent="-742950">
              <a:buFont typeface="+mj-lt"/>
              <a:buAutoNum type="arabicPeriod"/>
            </a:pPr>
            <a:endParaRPr lang="pt-BR" sz="36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26</a:t>
            </a:fld>
            <a:endParaRPr lang="pt-B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472" y="714356"/>
            <a:ext cx="8201028" cy="857256"/>
          </a:xfrm>
        </p:spPr>
        <p:txBody>
          <a:bodyPr>
            <a:noAutofit/>
          </a:bodyPr>
          <a:lstStyle/>
          <a:p>
            <a:pPr algn="ctr" eaLnBrk="1" fontAlgn="auto" hangingPunct="1">
              <a:spcAft>
                <a:spcPts val="0"/>
              </a:spcAft>
              <a:defRPr/>
            </a:pPr>
            <a:r>
              <a:rPr lang="pt-BR" sz="3200" b="1" dirty="0" smtClean="0"/>
              <a:t>Modos operação dos grupos Motores-Geradores</a:t>
            </a:r>
          </a:p>
        </p:txBody>
      </p:sp>
      <p:sp>
        <p:nvSpPr>
          <p:cNvPr id="3" name="Espaço Reservado para Conteúdo 2"/>
          <p:cNvSpPr>
            <a:spLocks noGrp="1"/>
          </p:cNvSpPr>
          <p:nvPr>
            <p:ph idx="1"/>
          </p:nvPr>
        </p:nvSpPr>
        <p:spPr>
          <a:xfrm>
            <a:off x="714348" y="1571612"/>
            <a:ext cx="8001056" cy="4786346"/>
          </a:xfrm>
        </p:spPr>
        <p:txBody>
          <a:bodyPr>
            <a:noAutofit/>
          </a:bodyPr>
          <a:lstStyle/>
          <a:p>
            <a:pPr marL="0" indent="723900" algn="just">
              <a:buFont typeface="Wingdings" pitchFamily="2" charset="2"/>
              <a:buChar char="Ø"/>
            </a:pPr>
            <a:r>
              <a:rPr lang="pt-BR" sz="3200" dirty="0" smtClean="0">
                <a:latin typeface="Calibri" pitchFamily="34" charset="0"/>
              </a:rPr>
              <a:t>Modo Contínuo;</a:t>
            </a:r>
          </a:p>
          <a:p>
            <a:pPr marL="0" indent="723900" algn="just">
              <a:buFont typeface="Wingdings" pitchFamily="2" charset="2"/>
              <a:buChar char="Ø"/>
            </a:pPr>
            <a:r>
              <a:rPr lang="pt-BR" sz="3200" dirty="0" smtClean="0">
                <a:latin typeface="Calibri" pitchFamily="34" charset="0"/>
              </a:rPr>
              <a:t>Modo </a:t>
            </a:r>
            <a:r>
              <a:rPr lang="pt-BR" sz="3200" dirty="0" err="1" smtClean="0">
                <a:latin typeface="Calibri" pitchFamily="34" charset="0"/>
              </a:rPr>
              <a:t>Standy-by</a:t>
            </a:r>
            <a:r>
              <a:rPr lang="pt-BR" sz="3200" dirty="0" smtClean="0">
                <a:latin typeface="Calibri" pitchFamily="34" charset="0"/>
              </a:rPr>
              <a:t>;</a:t>
            </a:r>
          </a:p>
          <a:p>
            <a:pPr marL="723900" indent="-723900" algn="just">
              <a:buFont typeface="Wingdings" pitchFamily="2" charset="2"/>
              <a:buChar char="Ø"/>
            </a:pPr>
            <a:r>
              <a:rPr lang="pt-BR" sz="3200" dirty="0" smtClean="0">
                <a:latin typeface="Calibri" pitchFamily="34" charset="0"/>
              </a:rPr>
              <a:t>Modo contínuo com possibilidade de chaveamento para a rede da concessionária;</a:t>
            </a:r>
          </a:p>
          <a:p>
            <a:pPr marL="723900" indent="-723900" algn="just">
              <a:buFont typeface="Wingdings" pitchFamily="2" charset="2"/>
              <a:buChar char="Ø"/>
            </a:pPr>
            <a:r>
              <a:rPr lang="pt-BR" sz="3200" dirty="0" smtClean="0">
                <a:latin typeface="Calibri" pitchFamily="34" charset="0"/>
              </a:rPr>
              <a:t>Modo de co-geração(em conjunto com a rede da concessionária);</a:t>
            </a:r>
          </a:p>
          <a:p>
            <a:pPr marL="723900" indent="-723900" algn="just">
              <a:buFont typeface="Wingdings" pitchFamily="2" charset="2"/>
              <a:buChar char="Ø"/>
            </a:pPr>
            <a:r>
              <a:rPr lang="pt-BR" sz="3200" dirty="0" smtClean="0">
                <a:latin typeface="Calibri" pitchFamily="34" charset="0"/>
              </a:rPr>
              <a:t>Operação em conjunto com uma UPS.</a:t>
            </a:r>
          </a:p>
          <a:p>
            <a:pPr marL="0" indent="723900" algn="just"/>
            <a:endParaRPr lang="pt-BR" sz="2800" dirty="0" smtClean="0">
              <a:latin typeface="Calibri" pitchFamily="34" charset="0"/>
            </a:endParaRPr>
          </a:p>
          <a:p>
            <a:pPr marL="811213" indent="-742950">
              <a:buFont typeface="+mj-lt"/>
              <a:buAutoNum type="arabicPeriod"/>
            </a:pPr>
            <a:endParaRPr lang="pt-BR" sz="36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27</a:t>
            </a:fld>
            <a:endParaRPr lang="pt-B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1357322"/>
          </a:xfrm>
        </p:spPr>
        <p:txBody>
          <a:bodyPr>
            <a:noAutofit/>
          </a:bodyPr>
          <a:lstStyle/>
          <a:p>
            <a:pPr marL="804863" indent="-177800" algn="ctr"/>
            <a:r>
              <a:rPr lang="pt-BR" b="1" dirty="0" smtClean="0"/>
              <a:t>Utilização de GMG em conjunto com a UPS</a:t>
            </a: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28</a:t>
            </a:fld>
            <a:endParaRPr lang="pt-BR"/>
          </a:p>
        </p:txBody>
      </p:sp>
      <p:pic>
        <p:nvPicPr>
          <p:cNvPr id="6" name="Imagem 5" descr="figura69.jpg"/>
          <p:cNvPicPr>
            <a:picLocks noChangeAspect="1"/>
          </p:cNvPicPr>
          <p:nvPr/>
        </p:nvPicPr>
        <p:blipFill>
          <a:blip r:embed="rId2"/>
          <a:stretch>
            <a:fillRect/>
          </a:stretch>
        </p:blipFill>
        <p:spPr>
          <a:xfrm>
            <a:off x="1500166" y="1714488"/>
            <a:ext cx="6643734" cy="4805331"/>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472" y="428604"/>
            <a:ext cx="8201028" cy="857256"/>
          </a:xfrm>
        </p:spPr>
        <p:txBody>
          <a:bodyPr>
            <a:noAutofit/>
          </a:bodyPr>
          <a:lstStyle/>
          <a:p>
            <a:pPr algn="ctr" eaLnBrk="1" fontAlgn="auto" hangingPunct="1">
              <a:spcAft>
                <a:spcPts val="0"/>
              </a:spcAft>
              <a:defRPr/>
            </a:pPr>
            <a:r>
              <a:rPr lang="pt-BR" b="1" dirty="0" smtClean="0"/>
              <a:t>Especificação do GMG </a:t>
            </a:r>
          </a:p>
        </p:txBody>
      </p:sp>
      <p:sp>
        <p:nvSpPr>
          <p:cNvPr id="3" name="Espaço Reservado para Conteúdo 2"/>
          <p:cNvSpPr>
            <a:spLocks noGrp="1"/>
          </p:cNvSpPr>
          <p:nvPr>
            <p:ph idx="1"/>
          </p:nvPr>
        </p:nvSpPr>
        <p:spPr>
          <a:xfrm>
            <a:off x="785786" y="1285860"/>
            <a:ext cx="8001056" cy="5286412"/>
          </a:xfrm>
        </p:spPr>
        <p:txBody>
          <a:bodyPr>
            <a:noAutofit/>
          </a:bodyPr>
          <a:lstStyle/>
          <a:p>
            <a:pPr marL="0" indent="723900" algn="just">
              <a:buFont typeface="Wingdings" pitchFamily="2" charset="2"/>
              <a:buChar char="Ø"/>
            </a:pPr>
            <a:r>
              <a:rPr lang="pt-BR" sz="2400" dirty="0" smtClean="0">
                <a:latin typeface="Calibri" pitchFamily="34" charset="0"/>
              </a:rPr>
              <a:t>Potência nominal (kVA);</a:t>
            </a:r>
          </a:p>
          <a:p>
            <a:pPr marL="0" indent="723900" algn="just">
              <a:buFont typeface="Wingdings" pitchFamily="2" charset="2"/>
              <a:buChar char="Ø"/>
            </a:pPr>
            <a:r>
              <a:rPr lang="pt-BR" sz="2400" dirty="0" smtClean="0">
                <a:latin typeface="Calibri" pitchFamily="34" charset="0"/>
              </a:rPr>
              <a:t>Tipo de Refrigeração;</a:t>
            </a:r>
          </a:p>
          <a:p>
            <a:pPr marL="0" indent="723900" algn="just">
              <a:buFont typeface="Wingdings" pitchFamily="2" charset="2"/>
              <a:buChar char="Ø"/>
            </a:pPr>
            <a:r>
              <a:rPr lang="pt-BR" sz="2400" dirty="0" smtClean="0">
                <a:latin typeface="Calibri" pitchFamily="34" charset="0"/>
              </a:rPr>
              <a:t>Tensão nominal;</a:t>
            </a:r>
          </a:p>
          <a:p>
            <a:pPr marL="0" indent="723900" algn="just">
              <a:buFont typeface="Wingdings" pitchFamily="2" charset="2"/>
              <a:buChar char="Ø"/>
            </a:pPr>
            <a:r>
              <a:rPr lang="pt-BR" sz="2400" dirty="0" smtClean="0">
                <a:latin typeface="Calibri" pitchFamily="34" charset="0"/>
              </a:rPr>
              <a:t>Rotação;</a:t>
            </a:r>
          </a:p>
          <a:p>
            <a:pPr marL="0" indent="723900" algn="just">
              <a:buFont typeface="Wingdings" pitchFamily="2" charset="2"/>
              <a:buChar char="Ø"/>
            </a:pPr>
            <a:r>
              <a:rPr lang="pt-BR" sz="2400" dirty="0" smtClean="0">
                <a:latin typeface="Calibri" pitchFamily="34" charset="0"/>
              </a:rPr>
              <a:t>Fator de Potência;</a:t>
            </a:r>
          </a:p>
          <a:p>
            <a:pPr marL="0" indent="723900" algn="just">
              <a:buFont typeface="Wingdings" pitchFamily="2" charset="2"/>
              <a:buChar char="Ø"/>
            </a:pPr>
            <a:r>
              <a:rPr lang="pt-BR" sz="2400" dirty="0" smtClean="0">
                <a:latin typeface="Calibri" pitchFamily="34" charset="0"/>
              </a:rPr>
              <a:t>Número de fases;</a:t>
            </a:r>
          </a:p>
          <a:p>
            <a:pPr marL="0" indent="723900" algn="just">
              <a:buFont typeface="Wingdings" pitchFamily="2" charset="2"/>
              <a:buChar char="Ø"/>
            </a:pPr>
            <a:r>
              <a:rPr lang="pt-BR" sz="2400" dirty="0" err="1" smtClean="0">
                <a:latin typeface="Calibri" pitchFamily="34" charset="0"/>
              </a:rPr>
              <a:t>Frequência</a:t>
            </a:r>
            <a:r>
              <a:rPr lang="pt-BR" sz="2400" dirty="0" smtClean="0">
                <a:latin typeface="Calibri" pitchFamily="34" charset="0"/>
              </a:rPr>
              <a:t> de operação;</a:t>
            </a:r>
          </a:p>
          <a:p>
            <a:pPr marL="0" indent="723900" algn="just">
              <a:buFont typeface="Wingdings" pitchFamily="2" charset="2"/>
              <a:buChar char="Ø"/>
            </a:pPr>
            <a:r>
              <a:rPr lang="pt-BR" sz="2400" dirty="0" smtClean="0">
                <a:latin typeface="Calibri" pitchFamily="34" charset="0"/>
              </a:rPr>
              <a:t>Forma construtiva;</a:t>
            </a:r>
          </a:p>
          <a:p>
            <a:pPr marL="0" indent="723900" algn="just">
              <a:buFont typeface="Wingdings" pitchFamily="2" charset="2"/>
              <a:buChar char="Ø"/>
            </a:pPr>
            <a:r>
              <a:rPr lang="pt-BR" sz="2400" dirty="0" smtClean="0">
                <a:latin typeface="Calibri" pitchFamily="34" charset="0"/>
              </a:rPr>
              <a:t>Tipo de aplicação;</a:t>
            </a:r>
          </a:p>
          <a:p>
            <a:pPr marL="0" indent="723900" algn="just">
              <a:buFont typeface="Wingdings" pitchFamily="2" charset="2"/>
              <a:buChar char="Ø"/>
            </a:pPr>
            <a:r>
              <a:rPr lang="pt-BR" sz="2400" dirty="0" smtClean="0">
                <a:latin typeface="Calibri" pitchFamily="34" charset="0"/>
              </a:rPr>
              <a:t>Características da Carga;</a:t>
            </a:r>
          </a:p>
          <a:p>
            <a:pPr marL="0" indent="723900" algn="just">
              <a:buFont typeface="Wingdings" pitchFamily="2" charset="2"/>
              <a:buChar char="Ø"/>
            </a:pPr>
            <a:r>
              <a:rPr lang="pt-BR" sz="2400" dirty="0" smtClean="0">
                <a:latin typeface="Calibri" pitchFamily="34" charset="0"/>
              </a:rPr>
              <a:t>Tipo de acoplamento.</a:t>
            </a:r>
          </a:p>
          <a:p>
            <a:pPr marL="0" indent="723900" algn="just">
              <a:buNone/>
            </a:pPr>
            <a:endParaRPr lang="pt-BR" sz="2600" dirty="0" smtClean="0">
              <a:latin typeface="Calibri" pitchFamily="34" charset="0"/>
            </a:endParaRPr>
          </a:p>
          <a:p>
            <a:pPr marL="0" indent="723900" algn="just"/>
            <a:endParaRPr lang="pt-BR" sz="2800" dirty="0" smtClean="0">
              <a:latin typeface="Calibri" pitchFamily="34" charset="0"/>
            </a:endParaRPr>
          </a:p>
          <a:p>
            <a:pPr marL="811213" indent="-742950">
              <a:buFont typeface="+mj-lt"/>
              <a:buAutoNum type="arabicPeriod"/>
            </a:pPr>
            <a:endParaRPr lang="pt-BR" sz="36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29</a:t>
            </a:fld>
            <a:endParaRPr lang="pt-B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1285884"/>
          </a:xfrm>
        </p:spPr>
        <p:txBody>
          <a:bodyPr>
            <a:noAutofit/>
          </a:bodyPr>
          <a:lstStyle/>
          <a:p>
            <a:pPr algn="ctr" eaLnBrk="1" fontAlgn="auto" hangingPunct="1">
              <a:spcAft>
                <a:spcPts val="0"/>
              </a:spcAft>
              <a:defRPr/>
            </a:pPr>
            <a:r>
              <a:rPr lang="pt-BR" b="1" dirty="0" smtClean="0"/>
              <a:t>Condicionamento da Energia para redes de computadores</a:t>
            </a:r>
          </a:p>
        </p:txBody>
      </p:sp>
      <p:sp>
        <p:nvSpPr>
          <p:cNvPr id="3" name="Espaço Reservado para Conteúdo 2"/>
          <p:cNvSpPr>
            <a:spLocks noGrp="1"/>
          </p:cNvSpPr>
          <p:nvPr>
            <p:ph idx="1"/>
          </p:nvPr>
        </p:nvSpPr>
        <p:spPr>
          <a:xfrm>
            <a:off x="785786" y="1714488"/>
            <a:ext cx="8001056" cy="4429156"/>
          </a:xfrm>
        </p:spPr>
        <p:txBody>
          <a:bodyPr>
            <a:noAutofit/>
          </a:bodyPr>
          <a:lstStyle/>
          <a:p>
            <a:pPr marL="0" indent="0" algn="just">
              <a:buNone/>
              <a:tabLst>
                <a:tab pos="723900" algn="l"/>
                <a:tab pos="1433513" algn="l"/>
              </a:tabLst>
            </a:pPr>
            <a:r>
              <a:rPr lang="pt-BR" sz="3200" dirty="0" smtClean="0">
                <a:latin typeface="Calibri" pitchFamily="34" charset="0"/>
              </a:rPr>
              <a:t>	O condicionamento de energia para uma rede de computadores pode ser obtido pela utilização dos seguintes dispositivos e equipamentos:</a:t>
            </a:r>
          </a:p>
          <a:p>
            <a:pPr marL="1528763" indent="-723900" algn="just">
              <a:tabLst>
                <a:tab pos="723900" algn="l"/>
                <a:tab pos="1433513" algn="l"/>
              </a:tabLst>
            </a:pPr>
            <a:r>
              <a:rPr lang="pt-BR" sz="3200" dirty="0" smtClean="0">
                <a:latin typeface="Calibri" pitchFamily="34" charset="0"/>
              </a:rPr>
              <a:t>UPS (</a:t>
            </a:r>
            <a:r>
              <a:rPr lang="pt-BR" sz="3200" dirty="0" err="1" smtClean="0">
                <a:latin typeface="Calibri" pitchFamily="34" charset="0"/>
              </a:rPr>
              <a:t>uninterruptible</a:t>
            </a:r>
            <a:r>
              <a:rPr lang="pt-BR" sz="3200" dirty="0" smtClean="0">
                <a:latin typeface="Calibri" pitchFamily="34" charset="0"/>
              </a:rPr>
              <a:t> Power System) </a:t>
            </a:r>
          </a:p>
          <a:p>
            <a:pPr marL="1528763" indent="-723900" algn="just">
              <a:tabLst>
                <a:tab pos="723900" algn="l"/>
                <a:tab pos="1433513" algn="l"/>
              </a:tabLst>
            </a:pPr>
            <a:r>
              <a:rPr lang="pt-BR" sz="3200" dirty="0" smtClean="0">
                <a:latin typeface="Calibri" pitchFamily="34" charset="0"/>
              </a:rPr>
              <a:t>Estabilizador de Tensão;</a:t>
            </a:r>
          </a:p>
          <a:p>
            <a:pPr marL="1528763" indent="-723900" algn="just">
              <a:tabLst>
                <a:tab pos="723900" algn="l"/>
                <a:tab pos="1433513" algn="l"/>
              </a:tabLst>
            </a:pPr>
            <a:r>
              <a:rPr lang="pt-BR" sz="3200" dirty="0" smtClean="0">
                <a:latin typeface="Calibri" pitchFamily="34" charset="0"/>
              </a:rPr>
              <a:t>Filtro de linha;</a:t>
            </a:r>
          </a:p>
          <a:p>
            <a:pPr marL="1528763" indent="-723900" algn="just">
              <a:tabLst>
                <a:tab pos="723900" algn="l"/>
                <a:tab pos="1433513" algn="l"/>
              </a:tabLst>
            </a:pPr>
            <a:r>
              <a:rPr lang="pt-BR" sz="3200" dirty="0" smtClean="0">
                <a:latin typeface="Calibri" pitchFamily="34" charset="0"/>
              </a:rPr>
              <a:t>Protetor de surto.</a:t>
            </a:r>
          </a:p>
          <a:p>
            <a:pPr>
              <a:buNone/>
            </a:pPr>
            <a:endParaRPr lang="pt-BR" sz="36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3</a:t>
            </a:fld>
            <a:endParaRPr lang="pt-B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472" y="428604"/>
            <a:ext cx="8201028" cy="857256"/>
          </a:xfrm>
        </p:spPr>
        <p:txBody>
          <a:bodyPr>
            <a:noAutofit/>
          </a:bodyPr>
          <a:lstStyle/>
          <a:p>
            <a:pPr algn="ctr" eaLnBrk="1" fontAlgn="auto" hangingPunct="1">
              <a:spcAft>
                <a:spcPts val="0"/>
              </a:spcAft>
              <a:defRPr/>
            </a:pPr>
            <a:r>
              <a:rPr lang="pt-BR" sz="3600" b="1" dirty="0" smtClean="0"/>
              <a:t>Outras características importantes para a especificação do GMG </a:t>
            </a:r>
          </a:p>
        </p:txBody>
      </p:sp>
      <p:sp>
        <p:nvSpPr>
          <p:cNvPr id="3" name="Espaço Reservado para Conteúdo 2"/>
          <p:cNvSpPr>
            <a:spLocks noGrp="1"/>
          </p:cNvSpPr>
          <p:nvPr>
            <p:ph idx="1"/>
          </p:nvPr>
        </p:nvSpPr>
        <p:spPr>
          <a:xfrm>
            <a:off x="785786" y="2000240"/>
            <a:ext cx="8001056" cy="4357718"/>
          </a:xfrm>
        </p:spPr>
        <p:txBody>
          <a:bodyPr>
            <a:noAutofit/>
          </a:bodyPr>
          <a:lstStyle/>
          <a:p>
            <a:pPr marL="723900" indent="-628650" algn="just">
              <a:buFont typeface="Wingdings" pitchFamily="2" charset="2"/>
              <a:buChar char="Ø"/>
            </a:pPr>
            <a:r>
              <a:rPr lang="pt-BR" sz="3200" dirty="0" smtClean="0">
                <a:latin typeface="Calibri" pitchFamily="34" charset="0"/>
              </a:rPr>
              <a:t>Nível de ruído;</a:t>
            </a:r>
          </a:p>
          <a:p>
            <a:pPr marL="723900" indent="-628650" algn="just">
              <a:buFont typeface="Wingdings" pitchFamily="2" charset="2"/>
              <a:buChar char="Ø"/>
            </a:pPr>
            <a:r>
              <a:rPr lang="pt-BR" sz="3200" dirty="0" smtClean="0">
                <a:latin typeface="Calibri" pitchFamily="34" charset="0"/>
              </a:rPr>
              <a:t>Tempo de partida;</a:t>
            </a:r>
          </a:p>
          <a:p>
            <a:pPr marL="723900" indent="-628650" algn="just">
              <a:buFont typeface="Wingdings" pitchFamily="2" charset="2"/>
              <a:buChar char="Ø"/>
            </a:pPr>
            <a:r>
              <a:rPr lang="pt-BR" sz="3200" dirty="0" smtClean="0">
                <a:latin typeface="Calibri" pitchFamily="34" charset="0"/>
              </a:rPr>
              <a:t>Capacidade de partida e parada automática;</a:t>
            </a:r>
          </a:p>
          <a:p>
            <a:pPr marL="723900" indent="-628650" algn="just">
              <a:buFont typeface="Wingdings" pitchFamily="2" charset="2"/>
              <a:buChar char="Ø"/>
            </a:pPr>
            <a:r>
              <a:rPr lang="pt-BR" sz="3200" dirty="0" smtClean="0">
                <a:latin typeface="Calibri" pitchFamily="34" charset="0"/>
              </a:rPr>
              <a:t>Telemetria;</a:t>
            </a:r>
          </a:p>
          <a:p>
            <a:pPr marL="723900" indent="-628650" algn="just">
              <a:buFont typeface="Wingdings" pitchFamily="2" charset="2"/>
              <a:buChar char="Ø"/>
            </a:pPr>
            <a:r>
              <a:rPr lang="pt-BR" sz="3200" dirty="0" smtClean="0">
                <a:latin typeface="Calibri" pitchFamily="34" charset="0"/>
              </a:rPr>
              <a:t>Controle remoto;</a:t>
            </a:r>
          </a:p>
          <a:p>
            <a:pPr marL="723900" indent="-628650" algn="just">
              <a:buFont typeface="Wingdings" pitchFamily="2" charset="2"/>
              <a:buChar char="Ø"/>
            </a:pPr>
            <a:r>
              <a:rPr lang="pt-BR" sz="3200" dirty="0" smtClean="0">
                <a:latin typeface="Calibri" pitchFamily="34" charset="0"/>
              </a:rPr>
              <a:t>Tipo e durabilidade do óleo lubrificante.</a:t>
            </a:r>
            <a:endParaRPr lang="pt-BR" sz="2800" dirty="0" smtClean="0">
              <a:latin typeface="Calibri" pitchFamily="34" charset="0"/>
            </a:endParaRP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30</a:t>
            </a:fld>
            <a:endParaRPr lang="pt-B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357166"/>
            <a:ext cx="8201028" cy="857256"/>
          </a:xfrm>
        </p:spPr>
        <p:txBody>
          <a:bodyPr>
            <a:noAutofit/>
          </a:bodyPr>
          <a:lstStyle/>
          <a:p>
            <a:pPr marL="804863" indent="-177800"/>
            <a:r>
              <a:rPr lang="pt-BR" sz="3600" b="1" dirty="0" smtClean="0"/>
              <a:t>Sistema de Energia Ininterrupta (UPS)</a:t>
            </a:r>
          </a:p>
        </p:txBody>
      </p:sp>
      <p:sp>
        <p:nvSpPr>
          <p:cNvPr id="3" name="Espaço Reservado para Conteúdo 2"/>
          <p:cNvSpPr>
            <a:spLocks noGrp="1"/>
          </p:cNvSpPr>
          <p:nvPr>
            <p:ph idx="1"/>
          </p:nvPr>
        </p:nvSpPr>
        <p:spPr>
          <a:xfrm>
            <a:off x="714348" y="1071546"/>
            <a:ext cx="8001056" cy="5500726"/>
          </a:xfrm>
        </p:spPr>
        <p:txBody>
          <a:bodyPr>
            <a:noAutofit/>
          </a:bodyPr>
          <a:lstStyle/>
          <a:p>
            <a:pPr marL="95250" indent="709613" algn="just">
              <a:buNone/>
            </a:pPr>
            <a:r>
              <a:rPr lang="pt-BR" sz="3600" dirty="0" smtClean="0">
                <a:latin typeface="Calibri" pitchFamily="34" charset="0"/>
              </a:rPr>
              <a:t>	</a:t>
            </a:r>
            <a:r>
              <a:rPr lang="pt-BR" sz="2800" dirty="0" smtClean="0">
                <a:latin typeface="Calibri" pitchFamily="34" charset="0"/>
              </a:rPr>
              <a:t>São responsáveis por suprir a energia elétrica na falta da rede elétrica. Possuem também funções de:</a:t>
            </a:r>
          </a:p>
          <a:p>
            <a:pPr marL="679450" lvl="2" indent="220663" algn="just"/>
            <a:r>
              <a:rPr lang="pt-BR" dirty="0" smtClean="0">
                <a:latin typeface="Calibri" pitchFamily="34" charset="0"/>
              </a:rPr>
              <a:t>Estabilização de tensão;</a:t>
            </a:r>
          </a:p>
          <a:p>
            <a:pPr marL="679450" lvl="2" indent="220663" algn="just"/>
            <a:r>
              <a:rPr lang="pt-BR" dirty="0" smtClean="0">
                <a:latin typeface="Calibri" pitchFamily="34" charset="0"/>
              </a:rPr>
              <a:t>Filtragem de ruídos na rede elétrica.</a:t>
            </a:r>
          </a:p>
          <a:p>
            <a:pPr indent="393700" algn="just">
              <a:buNone/>
            </a:pPr>
            <a:r>
              <a:rPr lang="pt-BR" sz="2400" dirty="0" smtClean="0">
                <a:latin typeface="Calibri" pitchFamily="34" charset="0"/>
              </a:rPr>
              <a:t>Possuem aplicações em diversas áreas, como:</a:t>
            </a:r>
          </a:p>
          <a:p>
            <a:pPr lvl="1" indent="393700" algn="just"/>
            <a:r>
              <a:rPr lang="pt-BR" sz="2200" dirty="0" smtClean="0">
                <a:latin typeface="Calibri" pitchFamily="34" charset="0"/>
              </a:rPr>
              <a:t>Indústria;</a:t>
            </a:r>
          </a:p>
          <a:p>
            <a:pPr lvl="1" indent="393700" algn="just"/>
            <a:r>
              <a:rPr lang="pt-BR" sz="2200" dirty="0" smtClean="0">
                <a:latin typeface="Calibri" pitchFamily="34" charset="0"/>
              </a:rPr>
              <a:t>Comércio;</a:t>
            </a:r>
          </a:p>
          <a:p>
            <a:pPr lvl="1" indent="393700" algn="just"/>
            <a:r>
              <a:rPr lang="pt-BR" sz="2200" dirty="0" smtClean="0">
                <a:latin typeface="Calibri" pitchFamily="34" charset="0"/>
              </a:rPr>
              <a:t>Militar;</a:t>
            </a:r>
          </a:p>
          <a:p>
            <a:pPr lvl="1" indent="393700" algn="just"/>
            <a:r>
              <a:rPr lang="pt-BR" sz="2200" dirty="0" smtClean="0">
                <a:latin typeface="Calibri" pitchFamily="34" charset="0"/>
              </a:rPr>
              <a:t>Hospitalar;</a:t>
            </a:r>
          </a:p>
          <a:p>
            <a:pPr lvl="1" indent="393700" algn="just"/>
            <a:r>
              <a:rPr lang="pt-BR" sz="2200" dirty="0" smtClean="0">
                <a:latin typeface="Calibri" pitchFamily="34" charset="0"/>
              </a:rPr>
              <a:t>Telecomunicação;</a:t>
            </a:r>
          </a:p>
          <a:p>
            <a:pPr lvl="1" indent="393700" algn="just"/>
            <a:r>
              <a:rPr lang="pt-BR" sz="2200" dirty="0" smtClean="0">
                <a:latin typeface="Calibri" pitchFamily="34" charset="0"/>
              </a:rPr>
              <a:t>Residencial;</a:t>
            </a:r>
          </a:p>
          <a:p>
            <a:pPr lvl="1" indent="393700" algn="just"/>
            <a:r>
              <a:rPr lang="pt-BR" sz="2200" dirty="0" smtClean="0">
                <a:latin typeface="Calibri" pitchFamily="34" charset="0"/>
              </a:rPr>
              <a:t>Informática.</a:t>
            </a:r>
          </a:p>
          <a:p>
            <a:pPr indent="393700" algn="just"/>
            <a:endParaRPr lang="pt-BR" sz="28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31</a:t>
            </a:fld>
            <a:endParaRPr lang="pt-B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357166"/>
            <a:ext cx="8201028" cy="857256"/>
          </a:xfrm>
        </p:spPr>
        <p:txBody>
          <a:bodyPr>
            <a:noAutofit/>
          </a:bodyPr>
          <a:lstStyle/>
          <a:p>
            <a:pPr marL="804863" indent="-177800" algn="ctr"/>
            <a:r>
              <a:rPr lang="pt-BR" sz="3600" b="1" dirty="0" smtClean="0"/>
              <a:t>Uso das UPS em equipamentos de TI</a:t>
            </a:r>
          </a:p>
        </p:txBody>
      </p:sp>
      <p:sp>
        <p:nvSpPr>
          <p:cNvPr id="3" name="Espaço Reservado para Conteúdo 2"/>
          <p:cNvSpPr>
            <a:spLocks noGrp="1"/>
          </p:cNvSpPr>
          <p:nvPr>
            <p:ph idx="1"/>
          </p:nvPr>
        </p:nvSpPr>
        <p:spPr>
          <a:xfrm>
            <a:off x="714348" y="1071546"/>
            <a:ext cx="8001056" cy="5500726"/>
          </a:xfrm>
        </p:spPr>
        <p:txBody>
          <a:bodyPr>
            <a:noAutofit/>
          </a:bodyPr>
          <a:lstStyle/>
          <a:p>
            <a:pPr marL="900113" indent="-627063" algn="just"/>
            <a:r>
              <a:rPr lang="pt-BR" sz="3600" dirty="0" smtClean="0">
                <a:latin typeface="Calibri" pitchFamily="34" charset="0"/>
              </a:rPr>
              <a:t>Fazem o tratamento dos sinais da rede tornando-os adequados ao uso por equipamentos de TI;	</a:t>
            </a:r>
          </a:p>
          <a:p>
            <a:pPr marL="900113" indent="-627063" algn="just"/>
            <a:r>
              <a:rPr lang="pt-BR" sz="3600" dirty="0" smtClean="0">
                <a:latin typeface="Calibri" pitchFamily="34" charset="0"/>
              </a:rPr>
              <a:t>Possibilitam operações de fechamento de aplicativos e salvamento de dados;</a:t>
            </a:r>
          </a:p>
          <a:p>
            <a:pPr marL="900113" indent="-627063" algn="just"/>
            <a:r>
              <a:rPr lang="pt-BR" sz="3600" dirty="0" smtClean="0">
                <a:latin typeface="Calibri" pitchFamily="34" charset="0"/>
              </a:rPr>
              <a:t>Algumas versões permitem a comunicação com computadores e servidores de redes;</a:t>
            </a:r>
          </a:p>
          <a:p>
            <a:pPr marL="95250" indent="709613" algn="just"/>
            <a:endParaRPr lang="pt-BR" sz="3600" dirty="0" smtClean="0">
              <a:latin typeface="Calibri" pitchFamily="34" charset="0"/>
            </a:endParaRPr>
          </a:p>
          <a:p>
            <a:pPr marL="95250" indent="709613" algn="just"/>
            <a:endParaRPr lang="pt-BR" sz="2200" dirty="0" smtClean="0">
              <a:latin typeface="Calibri" pitchFamily="34" charset="0"/>
            </a:endParaRPr>
          </a:p>
          <a:p>
            <a:pPr indent="393700" algn="just"/>
            <a:endParaRPr lang="pt-BR" sz="28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32</a:t>
            </a:fld>
            <a:endParaRPr lang="pt-B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357166"/>
            <a:ext cx="8201028" cy="857256"/>
          </a:xfrm>
        </p:spPr>
        <p:txBody>
          <a:bodyPr>
            <a:noAutofit/>
          </a:bodyPr>
          <a:lstStyle/>
          <a:p>
            <a:pPr marL="804863" indent="-177800" algn="ctr"/>
            <a:r>
              <a:rPr lang="pt-BR" sz="3200" b="1" dirty="0" smtClean="0"/>
              <a:t>Comparativo entre os Estabilizadores de tensão e as UPS</a:t>
            </a:r>
          </a:p>
        </p:txBody>
      </p:sp>
      <p:graphicFrame>
        <p:nvGraphicFramePr>
          <p:cNvPr id="7" name="Espaço Reservado para Conteúdo 6"/>
          <p:cNvGraphicFramePr>
            <a:graphicFrameLocks noGrp="1"/>
          </p:cNvGraphicFramePr>
          <p:nvPr>
            <p:ph idx="1"/>
          </p:nvPr>
        </p:nvGraphicFramePr>
        <p:xfrm>
          <a:off x="914400" y="1784350"/>
          <a:ext cx="7772400" cy="3535680"/>
        </p:xfrm>
        <a:graphic>
          <a:graphicData uri="http://schemas.openxmlformats.org/drawingml/2006/table">
            <a:tbl>
              <a:tblPr firstRow="1" bandRow="1">
                <a:tableStyleId>{5C22544A-7EE6-4342-B048-85BDC9FD1C3A}</a:tableStyleId>
              </a:tblPr>
              <a:tblGrid>
                <a:gridCol w="2590800"/>
                <a:gridCol w="2590800"/>
                <a:gridCol w="2590800"/>
              </a:tblGrid>
              <a:tr h="370840">
                <a:tc>
                  <a:txBody>
                    <a:bodyPr/>
                    <a:lstStyle/>
                    <a:p>
                      <a:pPr algn="ctr"/>
                      <a:r>
                        <a:rPr lang="pt-BR" sz="2800" dirty="0" smtClean="0"/>
                        <a:t>Característica</a:t>
                      </a:r>
                      <a:endParaRPr lang="pt-BR" sz="2800" dirty="0"/>
                    </a:p>
                  </a:txBody>
                  <a:tcPr/>
                </a:tc>
                <a:tc>
                  <a:txBody>
                    <a:bodyPr/>
                    <a:lstStyle/>
                    <a:p>
                      <a:pPr algn="ctr"/>
                      <a:r>
                        <a:rPr lang="pt-BR" sz="2800" dirty="0" smtClean="0"/>
                        <a:t>Estabilizador</a:t>
                      </a:r>
                      <a:r>
                        <a:rPr lang="pt-BR" sz="2800" baseline="0" dirty="0" smtClean="0"/>
                        <a:t> de Tensão</a:t>
                      </a:r>
                      <a:endParaRPr lang="pt-BR" sz="2800" dirty="0"/>
                    </a:p>
                  </a:txBody>
                  <a:tcPr/>
                </a:tc>
                <a:tc>
                  <a:txBody>
                    <a:bodyPr/>
                    <a:lstStyle/>
                    <a:p>
                      <a:pPr algn="ctr"/>
                      <a:r>
                        <a:rPr lang="pt-BR" sz="2800" dirty="0" smtClean="0"/>
                        <a:t>UPS</a:t>
                      </a:r>
                    </a:p>
                    <a:p>
                      <a:pPr algn="ctr"/>
                      <a:r>
                        <a:rPr lang="pt-BR" sz="2800" dirty="0" smtClean="0"/>
                        <a:t> (No -</a:t>
                      </a:r>
                      <a:r>
                        <a:rPr lang="pt-BR" sz="2800" baseline="0" dirty="0" err="1" smtClean="0"/>
                        <a:t>Break</a:t>
                      </a:r>
                      <a:r>
                        <a:rPr lang="pt-BR" sz="2800" dirty="0" smtClean="0"/>
                        <a:t>)</a:t>
                      </a:r>
                      <a:endParaRPr lang="pt-BR" sz="2800" dirty="0"/>
                    </a:p>
                  </a:txBody>
                  <a:tcPr/>
                </a:tc>
              </a:tr>
              <a:tr h="370840">
                <a:tc>
                  <a:txBody>
                    <a:bodyPr/>
                    <a:lstStyle/>
                    <a:p>
                      <a:pPr algn="ctr"/>
                      <a:r>
                        <a:rPr lang="pt-BR" sz="2000" dirty="0" smtClean="0"/>
                        <a:t>REGULAÇÃO</a:t>
                      </a:r>
                      <a:endParaRPr lang="pt-BR" sz="2000" dirty="0"/>
                    </a:p>
                  </a:txBody>
                  <a:tcPr/>
                </a:tc>
                <a:tc>
                  <a:txBody>
                    <a:bodyPr/>
                    <a:lstStyle/>
                    <a:p>
                      <a:pPr algn="ctr"/>
                      <a:r>
                        <a:rPr lang="pt-BR" sz="2000" dirty="0" smtClean="0"/>
                        <a:t>Por</a:t>
                      </a:r>
                      <a:r>
                        <a:rPr lang="pt-BR" sz="2000" baseline="0" dirty="0" smtClean="0"/>
                        <a:t> </a:t>
                      </a:r>
                      <a:r>
                        <a:rPr lang="pt-BR" sz="2000" baseline="0" dirty="0" err="1" smtClean="0"/>
                        <a:t>Taps</a:t>
                      </a:r>
                      <a:r>
                        <a:rPr lang="pt-BR" sz="2000" baseline="0" dirty="0" smtClean="0"/>
                        <a:t> ou ferro ressonante</a:t>
                      </a:r>
                      <a:endParaRPr lang="pt-BR" sz="2000" dirty="0"/>
                    </a:p>
                  </a:txBody>
                  <a:tcPr/>
                </a:tc>
                <a:tc>
                  <a:txBody>
                    <a:bodyPr/>
                    <a:lstStyle/>
                    <a:p>
                      <a:pPr algn="ctr"/>
                      <a:r>
                        <a:rPr lang="pt-BR" sz="2000" dirty="0" smtClean="0"/>
                        <a:t>Contínua</a:t>
                      </a:r>
                      <a:endParaRPr lang="pt-BR" sz="2000" dirty="0"/>
                    </a:p>
                  </a:txBody>
                  <a:tcPr/>
                </a:tc>
              </a:tr>
              <a:tr h="370840">
                <a:tc>
                  <a:txBody>
                    <a:bodyPr/>
                    <a:lstStyle/>
                    <a:p>
                      <a:pPr algn="ctr"/>
                      <a:r>
                        <a:rPr lang="pt-BR" sz="2000" dirty="0" smtClean="0"/>
                        <a:t>TEMPO DE RESPOSTA</a:t>
                      </a:r>
                      <a:endParaRPr lang="pt-BR" sz="2000" dirty="0"/>
                    </a:p>
                  </a:txBody>
                  <a:tcPr/>
                </a:tc>
                <a:tc>
                  <a:txBody>
                    <a:bodyPr/>
                    <a:lstStyle/>
                    <a:p>
                      <a:pPr algn="ctr"/>
                      <a:r>
                        <a:rPr lang="pt-BR" sz="2000" dirty="0" smtClean="0"/>
                        <a:t>Elevado</a:t>
                      </a:r>
                      <a:endParaRPr lang="pt-BR" sz="2000" dirty="0"/>
                    </a:p>
                  </a:txBody>
                  <a:tcPr/>
                </a:tc>
                <a:tc>
                  <a:txBody>
                    <a:bodyPr/>
                    <a:lstStyle/>
                    <a:p>
                      <a:pPr algn="ctr"/>
                      <a:r>
                        <a:rPr lang="pt-BR" sz="2000" dirty="0" smtClean="0"/>
                        <a:t>Baixo</a:t>
                      </a:r>
                      <a:endParaRPr lang="pt-BR" sz="2000" dirty="0"/>
                    </a:p>
                  </a:txBody>
                  <a:tcPr/>
                </a:tc>
              </a:tr>
              <a:tr h="370840">
                <a:tc>
                  <a:txBody>
                    <a:bodyPr/>
                    <a:lstStyle/>
                    <a:p>
                      <a:pPr algn="ctr"/>
                      <a:r>
                        <a:rPr lang="pt-BR" sz="2000" dirty="0" smtClean="0"/>
                        <a:t>AUTONOMIA</a:t>
                      </a:r>
                      <a:endParaRPr lang="pt-BR" sz="2000" dirty="0"/>
                    </a:p>
                  </a:txBody>
                  <a:tcPr/>
                </a:tc>
                <a:tc>
                  <a:txBody>
                    <a:bodyPr/>
                    <a:lstStyle/>
                    <a:p>
                      <a:pPr algn="ctr"/>
                      <a:r>
                        <a:rPr lang="pt-BR" sz="2000" dirty="0" smtClean="0"/>
                        <a:t>Nenhuma</a:t>
                      </a:r>
                      <a:endParaRPr lang="pt-BR" sz="2000" dirty="0"/>
                    </a:p>
                  </a:txBody>
                  <a:tcPr/>
                </a:tc>
                <a:tc>
                  <a:txBody>
                    <a:bodyPr/>
                    <a:lstStyle/>
                    <a:p>
                      <a:pPr algn="ctr"/>
                      <a:r>
                        <a:rPr lang="pt-BR" sz="2000" dirty="0" smtClean="0"/>
                        <a:t>De Minutos a horas</a:t>
                      </a:r>
                      <a:endParaRPr lang="pt-BR" sz="2000" dirty="0"/>
                    </a:p>
                  </a:txBody>
                  <a:tcPr/>
                </a:tc>
              </a:tr>
              <a:tr h="370840">
                <a:tc>
                  <a:txBody>
                    <a:bodyPr/>
                    <a:lstStyle/>
                    <a:p>
                      <a:pPr algn="ctr"/>
                      <a:r>
                        <a:rPr lang="pt-BR" sz="2000" dirty="0" smtClean="0"/>
                        <a:t>FILTRO DE LINHA</a:t>
                      </a:r>
                      <a:endParaRPr lang="pt-BR" sz="2000" dirty="0"/>
                    </a:p>
                  </a:txBody>
                  <a:tcPr/>
                </a:tc>
                <a:tc>
                  <a:txBody>
                    <a:bodyPr/>
                    <a:lstStyle/>
                    <a:p>
                      <a:pPr algn="ctr"/>
                      <a:r>
                        <a:rPr lang="pt-BR" sz="2000" dirty="0" smtClean="0"/>
                        <a:t>incluído</a:t>
                      </a:r>
                      <a:endParaRPr lang="pt-BR" sz="2000" dirty="0"/>
                    </a:p>
                  </a:txBody>
                  <a:tcPr/>
                </a:tc>
                <a:tc>
                  <a:txBody>
                    <a:bodyPr/>
                    <a:lstStyle/>
                    <a:p>
                      <a:pPr algn="ctr"/>
                      <a:r>
                        <a:rPr lang="pt-BR" sz="2000" dirty="0" smtClean="0"/>
                        <a:t>Incluído</a:t>
                      </a:r>
                    </a:p>
                  </a:txBody>
                  <a:tcPr/>
                </a:tc>
              </a:tr>
              <a:tr h="370840">
                <a:tc>
                  <a:txBody>
                    <a:bodyPr/>
                    <a:lstStyle/>
                    <a:p>
                      <a:pPr algn="ctr"/>
                      <a:r>
                        <a:rPr lang="pt-BR" sz="2000" dirty="0" smtClean="0"/>
                        <a:t>CUSTO</a:t>
                      </a:r>
                      <a:endParaRPr lang="pt-BR" sz="2000" dirty="0"/>
                    </a:p>
                  </a:txBody>
                  <a:tcPr/>
                </a:tc>
                <a:tc>
                  <a:txBody>
                    <a:bodyPr/>
                    <a:lstStyle/>
                    <a:p>
                      <a:pPr algn="ctr"/>
                      <a:r>
                        <a:rPr lang="pt-BR" sz="2000" dirty="0" smtClean="0"/>
                        <a:t>Baixo</a:t>
                      </a:r>
                      <a:endParaRPr lang="pt-BR" sz="2000" dirty="0"/>
                    </a:p>
                  </a:txBody>
                  <a:tcPr/>
                </a:tc>
                <a:tc>
                  <a:txBody>
                    <a:bodyPr/>
                    <a:lstStyle/>
                    <a:p>
                      <a:pPr algn="ctr"/>
                      <a:r>
                        <a:rPr lang="pt-BR" sz="2000" dirty="0" smtClean="0"/>
                        <a:t>Médio</a:t>
                      </a:r>
                    </a:p>
                  </a:txBody>
                  <a:tcPr/>
                </a:tc>
              </a:tr>
            </a:tbl>
          </a:graphicData>
        </a:graphic>
      </p:graphicFrame>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33</a:t>
            </a:fld>
            <a:endParaRPr lang="pt-B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357166"/>
            <a:ext cx="8201028" cy="857256"/>
          </a:xfrm>
        </p:spPr>
        <p:txBody>
          <a:bodyPr>
            <a:noAutofit/>
          </a:bodyPr>
          <a:lstStyle/>
          <a:p>
            <a:pPr marL="804863" indent="-177800" algn="ctr"/>
            <a:r>
              <a:rPr lang="pt-BR" sz="3600" b="1" dirty="0" smtClean="0"/>
              <a:t>Circuitos Básicos de uma UPS</a:t>
            </a:r>
          </a:p>
        </p:txBody>
      </p:sp>
      <p:sp>
        <p:nvSpPr>
          <p:cNvPr id="3" name="Espaço Reservado para Conteúdo 2"/>
          <p:cNvSpPr>
            <a:spLocks noGrp="1"/>
          </p:cNvSpPr>
          <p:nvPr>
            <p:ph idx="1"/>
          </p:nvPr>
        </p:nvSpPr>
        <p:spPr>
          <a:xfrm>
            <a:off x="357158" y="1000108"/>
            <a:ext cx="8001056" cy="5500726"/>
          </a:xfrm>
        </p:spPr>
        <p:txBody>
          <a:bodyPr>
            <a:noAutofit/>
          </a:bodyPr>
          <a:lstStyle/>
          <a:p>
            <a:pPr marL="900113" indent="-627063" algn="just"/>
            <a:r>
              <a:rPr lang="pt-BR" sz="2200" b="1" dirty="0" smtClean="0">
                <a:solidFill>
                  <a:srgbClr val="FFFF00"/>
                </a:solidFill>
                <a:latin typeface="Calibri" pitchFamily="34" charset="0"/>
              </a:rPr>
              <a:t>Circuito Retificador </a:t>
            </a:r>
            <a:r>
              <a:rPr lang="pt-BR" sz="2200" dirty="0" smtClean="0">
                <a:latin typeface="Calibri" pitchFamily="34" charset="0"/>
              </a:rPr>
              <a:t>– Responsável por transformar tensão AC em DC para permitir a carga das baterias.</a:t>
            </a:r>
          </a:p>
          <a:p>
            <a:pPr marL="900113" indent="-627063" algn="just"/>
            <a:r>
              <a:rPr lang="pt-BR" sz="2200" dirty="0" smtClean="0">
                <a:latin typeface="Calibri" pitchFamily="34" charset="0"/>
              </a:rPr>
              <a:t>Bateria – Fornece a energia para a carga através do circuito inversor;</a:t>
            </a:r>
          </a:p>
          <a:p>
            <a:pPr marL="900113" indent="-627063" algn="just"/>
            <a:r>
              <a:rPr lang="pt-BR" sz="2200" b="1" dirty="0" smtClean="0">
                <a:solidFill>
                  <a:srgbClr val="FFFF00"/>
                </a:solidFill>
                <a:latin typeface="Calibri" pitchFamily="34" charset="0"/>
              </a:rPr>
              <a:t>Circuito Inversor </a:t>
            </a:r>
            <a:r>
              <a:rPr lang="pt-BR" sz="2200" dirty="0" smtClean="0">
                <a:latin typeface="Calibri" pitchFamily="34" charset="0"/>
              </a:rPr>
              <a:t>– </a:t>
            </a:r>
            <a:r>
              <a:rPr lang="pt-BR" sz="2200" dirty="0" smtClean="0">
                <a:solidFill>
                  <a:srgbClr val="FFFF00"/>
                </a:solidFill>
                <a:latin typeface="Calibri" pitchFamily="34" charset="0"/>
              </a:rPr>
              <a:t> </a:t>
            </a:r>
            <a:r>
              <a:rPr lang="pt-BR" sz="2200" dirty="0" smtClean="0">
                <a:latin typeface="Calibri" pitchFamily="34" charset="0"/>
              </a:rPr>
              <a:t>Responsável por transformar a tensão DC fornecida pelas baterias em tensão AC que alimentará a carga crítica.</a:t>
            </a:r>
          </a:p>
          <a:p>
            <a:pPr marL="900113" indent="-627063" algn="just"/>
            <a:r>
              <a:rPr lang="pt-BR" sz="2200" b="1" dirty="0" smtClean="0">
                <a:solidFill>
                  <a:srgbClr val="FFFF00"/>
                </a:solidFill>
                <a:latin typeface="Calibri" pitchFamily="34" charset="0"/>
              </a:rPr>
              <a:t>Circuito de Controle </a:t>
            </a:r>
            <a:r>
              <a:rPr lang="pt-BR" sz="2200" dirty="0" smtClean="0">
                <a:latin typeface="Calibri" pitchFamily="34" charset="0"/>
              </a:rPr>
              <a:t>– Monitora e controla as tensões de entrada e saída e realiza a comutação entre a alimentação da rede da concessionária e a bateria.</a:t>
            </a:r>
          </a:p>
          <a:p>
            <a:pPr marL="900113" indent="-627063" algn="just"/>
            <a:r>
              <a:rPr lang="pt-BR" sz="2200" b="1" dirty="0" smtClean="0">
                <a:solidFill>
                  <a:srgbClr val="FFFF00"/>
                </a:solidFill>
                <a:latin typeface="Calibri" pitchFamily="34" charset="0"/>
              </a:rPr>
              <a:t>Estabilizador de Tensão </a:t>
            </a:r>
            <a:r>
              <a:rPr lang="pt-BR" sz="2200" dirty="0" smtClean="0">
                <a:latin typeface="Calibri" pitchFamily="34" charset="0"/>
              </a:rPr>
              <a:t>– Circuito que mantém as tensões de saída dentro dos valores permitidos para o perfeito funcionamento da carga crítica. </a:t>
            </a:r>
          </a:p>
          <a:p>
            <a:pPr marL="900113" indent="-627063" algn="just"/>
            <a:r>
              <a:rPr lang="pt-BR" sz="2200" b="1" dirty="0" smtClean="0">
                <a:solidFill>
                  <a:srgbClr val="FFFF00"/>
                </a:solidFill>
                <a:latin typeface="Calibri" pitchFamily="34" charset="0"/>
              </a:rPr>
              <a:t>Sistema By-Pass </a:t>
            </a:r>
            <a:r>
              <a:rPr lang="pt-BR" sz="2200" dirty="0" smtClean="0">
                <a:latin typeface="Calibri" pitchFamily="34" charset="0"/>
              </a:rPr>
              <a:t>– Sistema alternativo para ser utilizado em caso de defeito ou manutenção da UPS.</a:t>
            </a: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34</a:t>
            </a:fld>
            <a:endParaRPr lang="pt-B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428604"/>
            <a:ext cx="8201028" cy="1071570"/>
          </a:xfrm>
        </p:spPr>
        <p:txBody>
          <a:bodyPr>
            <a:noAutofit/>
          </a:bodyPr>
          <a:lstStyle/>
          <a:p>
            <a:pPr marL="804863" indent="-177800" algn="ctr"/>
            <a:r>
              <a:rPr lang="pt-BR" sz="3200" b="1" dirty="0" smtClean="0"/>
              <a:t>Esquema de uma UPS Básica alimentando equipamentos consumidores</a:t>
            </a: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35</a:t>
            </a:fld>
            <a:endParaRPr lang="pt-BR"/>
          </a:p>
        </p:txBody>
      </p:sp>
      <p:pic>
        <p:nvPicPr>
          <p:cNvPr id="5" name="Imagem 4" descr="figura60.jpg"/>
          <p:cNvPicPr>
            <a:picLocks noChangeAspect="1"/>
          </p:cNvPicPr>
          <p:nvPr/>
        </p:nvPicPr>
        <p:blipFill>
          <a:blip r:embed="rId2"/>
          <a:stretch>
            <a:fillRect/>
          </a:stretch>
        </p:blipFill>
        <p:spPr>
          <a:xfrm>
            <a:off x="785786" y="2000240"/>
            <a:ext cx="7970656" cy="4071966"/>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357166"/>
            <a:ext cx="8201028" cy="857256"/>
          </a:xfrm>
        </p:spPr>
        <p:txBody>
          <a:bodyPr>
            <a:noAutofit/>
          </a:bodyPr>
          <a:lstStyle/>
          <a:p>
            <a:pPr marL="804863" indent="-177800" algn="ctr"/>
            <a:r>
              <a:rPr lang="pt-BR" sz="3600" b="1" dirty="0" smtClean="0"/>
              <a:t>Topologia de  uma UPS</a:t>
            </a:r>
          </a:p>
        </p:txBody>
      </p:sp>
      <p:sp>
        <p:nvSpPr>
          <p:cNvPr id="3" name="Espaço Reservado para Conteúdo 2"/>
          <p:cNvSpPr>
            <a:spLocks noGrp="1"/>
          </p:cNvSpPr>
          <p:nvPr>
            <p:ph idx="1"/>
          </p:nvPr>
        </p:nvSpPr>
        <p:spPr>
          <a:xfrm>
            <a:off x="714348" y="1428736"/>
            <a:ext cx="8001056" cy="4714908"/>
          </a:xfrm>
        </p:spPr>
        <p:txBody>
          <a:bodyPr>
            <a:noAutofit/>
          </a:bodyPr>
          <a:lstStyle/>
          <a:p>
            <a:pPr marL="95250" indent="709613" algn="just"/>
            <a:r>
              <a:rPr lang="pt-BR" sz="3200" b="1" dirty="0" smtClean="0">
                <a:solidFill>
                  <a:srgbClr val="FFFF00"/>
                </a:solidFill>
                <a:latin typeface="Calibri" pitchFamily="34" charset="0"/>
              </a:rPr>
              <a:t>UPS Off-Line ou comutado </a:t>
            </a:r>
            <a:r>
              <a:rPr lang="pt-BR" sz="3200" dirty="0" smtClean="0">
                <a:latin typeface="Calibri" pitchFamily="34" charset="0"/>
              </a:rPr>
              <a:t>– Só entra em operação quando a rede da concessionária sai de operação. Nesse modo de operação, ocorre interrupção de fornecimento por um curto período de tempo.</a:t>
            </a:r>
          </a:p>
          <a:p>
            <a:pPr marL="95250" indent="709613" algn="just"/>
            <a:r>
              <a:rPr lang="pt-BR" sz="3200" b="1" dirty="0" smtClean="0">
                <a:solidFill>
                  <a:srgbClr val="FFFF00"/>
                </a:solidFill>
                <a:latin typeface="Calibri" pitchFamily="34" charset="0"/>
              </a:rPr>
              <a:t>UPS </a:t>
            </a:r>
            <a:r>
              <a:rPr lang="pt-BR" sz="3200" b="1" dirty="0" err="1" smtClean="0">
                <a:solidFill>
                  <a:srgbClr val="FFFF00"/>
                </a:solidFill>
                <a:latin typeface="Calibri" pitchFamily="34" charset="0"/>
              </a:rPr>
              <a:t>On-line</a:t>
            </a:r>
            <a:r>
              <a:rPr lang="pt-BR" sz="3200" b="1" dirty="0" smtClean="0">
                <a:solidFill>
                  <a:srgbClr val="FFFF00"/>
                </a:solidFill>
                <a:latin typeface="Calibri" pitchFamily="34" charset="0"/>
              </a:rPr>
              <a:t> ou continuo </a:t>
            </a:r>
            <a:r>
              <a:rPr lang="pt-BR" sz="3200" dirty="0" smtClean="0">
                <a:latin typeface="Calibri" pitchFamily="34" charset="0"/>
              </a:rPr>
              <a:t>–</a:t>
            </a:r>
            <a:r>
              <a:rPr lang="pt-BR" sz="3200" dirty="0" smtClean="0">
                <a:solidFill>
                  <a:srgbClr val="FFFF00"/>
                </a:solidFill>
                <a:latin typeface="Calibri" pitchFamily="34" charset="0"/>
              </a:rPr>
              <a:t> </a:t>
            </a:r>
            <a:r>
              <a:rPr lang="pt-BR" sz="3200" dirty="0" smtClean="0">
                <a:latin typeface="Calibri" pitchFamily="34" charset="0"/>
              </a:rPr>
              <a:t>Alimenta a carga continuamente fazendo com que a energia não seja interrompida no momento da falta de energia da rede da concessionária.</a:t>
            </a:r>
          </a:p>
          <a:p>
            <a:pPr marL="95250" indent="709613" algn="just"/>
            <a:endParaRPr lang="pt-BR" sz="3600" dirty="0" smtClean="0">
              <a:latin typeface="Calibri" pitchFamily="34" charset="0"/>
            </a:endParaRPr>
          </a:p>
          <a:p>
            <a:pPr marL="95250" indent="709613" algn="just"/>
            <a:endParaRPr lang="pt-BR" sz="2200" dirty="0" smtClean="0">
              <a:latin typeface="Calibri" pitchFamily="34" charset="0"/>
            </a:endParaRPr>
          </a:p>
          <a:p>
            <a:pPr indent="393700" algn="just"/>
            <a:endParaRPr lang="pt-BR" sz="28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36</a:t>
            </a:fld>
            <a:endParaRPr lang="pt-B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472" y="428604"/>
            <a:ext cx="8201028" cy="857256"/>
          </a:xfrm>
        </p:spPr>
        <p:txBody>
          <a:bodyPr>
            <a:noAutofit/>
          </a:bodyPr>
          <a:lstStyle/>
          <a:p>
            <a:pPr algn="ctr" eaLnBrk="1" fontAlgn="auto" hangingPunct="1">
              <a:spcAft>
                <a:spcPts val="0"/>
              </a:spcAft>
              <a:defRPr/>
            </a:pPr>
            <a:r>
              <a:rPr lang="pt-BR" sz="4400" b="1" dirty="0" smtClean="0"/>
              <a:t>Esquema de uma UPS Off-Line</a:t>
            </a: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37</a:t>
            </a:fld>
            <a:endParaRPr lang="pt-BR"/>
          </a:p>
        </p:txBody>
      </p:sp>
      <p:pic>
        <p:nvPicPr>
          <p:cNvPr id="1069" name="Picture 45"/>
          <p:cNvPicPr>
            <a:picLocks noChangeAspect="1" noChangeArrowheads="1"/>
          </p:cNvPicPr>
          <p:nvPr/>
        </p:nvPicPr>
        <p:blipFill>
          <a:blip r:embed="rId2"/>
          <a:srcRect/>
          <a:stretch>
            <a:fillRect/>
          </a:stretch>
        </p:blipFill>
        <p:spPr bwMode="auto">
          <a:xfrm>
            <a:off x="642910" y="2071678"/>
            <a:ext cx="8209144" cy="2928958"/>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472" y="428604"/>
            <a:ext cx="8201028" cy="857256"/>
          </a:xfrm>
        </p:spPr>
        <p:txBody>
          <a:bodyPr>
            <a:noAutofit/>
          </a:bodyPr>
          <a:lstStyle/>
          <a:p>
            <a:pPr algn="ctr" eaLnBrk="1" fontAlgn="auto" hangingPunct="1">
              <a:spcAft>
                <a:spcPts val="0"/>
              </a:spcAft>
              <a:defRPr/>
            </a:pPr>
            <a:r>
              <a:rPr lang="pt-BR" sz="4400" b="1" dirty="0" smtClean="0"/>
              <a:t>Esquema de uma UPS On-Line</a:t>
            </a: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38</a:t>
            </a:fld>
            <a:endParaRPr lang="pt-BR"/>
          </a:p>
        </p:txBody>
      </p:sp>
      <p:pic>
        <p:nvPicPr>
          <p:cNvPr id="2050" name="Picture 2"/>
          <p:cNvPicPr>
            <a:picLocks noChangeAspect="1" noChangeArrowheads="1"/>
          </p:cNvPicPr>
          <p:nvPr/>
        </p:nvPicPr>
        <p:blipFill>
          <a:blip r:embed="rId2"/>
          <a:srcRect/>
          <a:stretch>
            <a:fillRect/>
          </a:stretch>
        </p:blipFill>
        <p:spPr bwMode="auto">
          <a:xfrm>
            <a:off x="642910" y="2071678"/>
            <a:ext cx="8209144"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472" y="428604"/>
            <a:ext cx="8201028" cy="857256"/>
          </a:xfrm>
        </p:spPr>
        <p:txBody>
          <a:bodyPr>
            <a:noAutofit/>
          </a:bodyPr>
          <a:lstStyle/>
          <a:p>
            <a:pPr algn="ctr" eaLnBrk="1" fontAlgn="auto" hangingPunct="1">
              <a:spcAft>
                <a:spcPts val="0"/>
              </a:spcAft>
              <a:defRPr/>
            </a:pPr>
            <a:r>
              <a:rPr lang="pt-BR" b="1" dirty="0" smtClean="0"/>
              <a:t>Considerações Técnicas para aquisição de uma UPS </a:t>
            </a:r>
          </a:p>
        </p:txBody>
      </p:sp>
      <p:sp>
        <p:nvSpPr>
          <p:cNvPr id="3" name="Espaço Reservado para Conteúdo 2"/>
          <p:cNvSpPr>
            <a:spLocks noGrp="1"/>
          </p:cNvSpPr>
          <p:nvPr>
            <p:ph idx="1"/>
          </p:nvPr>
        </p:nvSpPr>
        <p:spPr>
          <a:xfrm>
            <a:off x="785786" y="1857364"/>
            <a:ext cx="8001056" cy="4714908"/>
          </a:xfrm>
        </p:spPr>
        <p:txBody>
          <a:bodyPr>
            <a:noAutofit/>
          </a:bodyPr>
          <a:lstStyle/>
          <a:p>
            <a:pPr marL="0" indent="723900" algn="just">
              <a:buFont typeface="Wingdings" pitchFamily="2" charset="2"/>
              <a:buChar char="Ø"/>
            </a:pPr>
            <a:r>
              <a:rPr lang="pt-BR" sz="2400" dirty="0" smtClean="0">
                <a:latin typeface="Calibri" pitchFamily="34" charset="0"/>
              </a:rPr>
              <a:t>Potência máxima fornecida;</a:t>
            </a:r>
          </a:p>
          <a:p>
            <a:pPr marL="0" indent="723900" algn="just">
              <a:buFont typeface="Wingdings" pitchFamily="2" charset="2"/>
              <a:buChar char="Ø"/>
            </a:pPr>
            <a:r>
              <a:rPr lang="pt-BR" sz="2400" dirty="0" smtClean="0">
                <a:latin typeface="Calibri" pitchFamily="34" charset="0"/>
              </a:rPr>
              <a:t>Autonomia;</a:t>
            </a:r>
          </a:p>
          <a:p>
            <a:pPr marL="0" indent="723900" algn="just">
              <a:buFont typeface="Wingdings" pitchFamily="2" charset="2"/>
              <a:buChar char="Ø"/>
            </a:pPr>
            <a:r>
              <a:rPr lang="pt-BR" sz="2400" dirty="0" smtClean="0">
                <a:latin typeface="Calibri" pitchFamily="34" charset="0"/>
              </a:rPr>
              <a:t>Tolerância das tensões de entrada e saída;</a:t>
            </a:r>
          </a:p>
          <a:p>
            <a:pPr marL="0" indent="723900" algn="just">
              <a:buFont typeface="Wingdings" pitchFamily="2" charset="2"/>
              <a:buChar char="Ø"/>
            </a:pPr>
            <a:r>
              <a:rPr lang="pt-BR" sz="2400" dirty="0" smtClean="0">
                <a:latin typeface="Calibri" pitchFamily="34" charset="0"/>
              </a:rPr>
              <a:t>Tensão de entrada;</a:t>
            </a:r>
          </a:p>
          <a:p>
            <a:pPr marL="0" indent="723900" algn="just">
              <a:buFont typeface="Wingdings" pitchFamily="2" charset="2"/>
              <a:buChar char="Ø"/>
            </a:pPr>
            <a:r>
              <a:rPr lang="pt-BR" sz="2400" dirty="0" smtClean="0">
                <a:latin typeface="Calibri" pitchFamily="34" charset="0"/>
              </a:rPr>
              <a:t>Número de tomadas de saída;</a:t>
            </a:r>
          </a:p>
          <a:p>
            <a:pPr marL="0" indent="723900" algn="just">
              <a:buFont typeface="Wingdings" pitchFamily="2" charset="2"/>
              <a:buChar char="Ø"/>
            </a:pPr>
            <a:r>
              <a:rPr lang="pt-BR" sz="2400" dirty="0" smtClean="0">
                <a:latin typeface="Calibri" pitchFamily="34" charset="0"/>
              </a:rPr>
              <a:t>Estabilizador e filtro de linha embutido;</a:t>
            </a:r>
          </a:p>
          <a:p>
            <a:pPr marL="0" indent="723900" algn="just">
              <a:buFont typeface="Wingdings" pitchFamily="2" charset="2"/>
              <a:buChar char="Ø"/>
            </a:pPr>
            <a:r>
              <a:rPr lang="pt-BR" sz="2400" dirty="0" smtClean="0">
                <a:latin typeface="Calibri" pitchFamily="34" charset="0"/>
              </a:rPr>
              <a:t>Rendimento;</a:t>
            </a:r>
          </a:p>
          <a:p>
            <a:pPr marL="0" indent="723900" algn="just">
              <a:buFont typeface="Wingdings" pitchFamily="2" charset="2"/>
              <a:buChar char="Ø"/>
            </a:pPr>
            <a:r>
              <a:rPr lang="pt-BR" sz="2400" dirty="0" smtClean="0">
                <a:latin typeface="Calibri" pitchFamily="34" charset="0"/>
              </a:rPr>
              <a:t>Tempo de resposta;</a:t>
            </a:r>
          </a:p>
          <a:p>
            <a:pPr marL="0" indent="723900" algn="just">
              <a:buFont typeface="Wingdings" pitchFamily="2" charset="2"/>
              <a:buChar char="Ø"/>
            </a:pPr>
            <a:r>
              <a:rPr lang="pt-BR" sz="2400" dirty="0" smtClean="0">
                <a:latin typeface="Calibri" pitchFamily="34" charset="0"/>
              </a:rPr>
              <a:t>Assistência técnica;</a:t>
            </a:r>
          </a:p>
          <a:p>
            <a:pPr marL="0" indent="723900" algn="just">
              <a:buFont typeface="Wingdings" pitchFamily="2" charset="2"/>
              <a:buChar char="Ø"/>
            </a:pPr>
            <a:r>
              <a:rPr lang="pt-BR" sz="2400" dirty="0" err="1" smtClean="0">
                <a:latin typeface="Calibri" pitchFamily="34" charset="0"/>
              </a:rPr>
              <a:t>Microprocessamento</a:t>
            </a:r>
            <a:r>
              <a:rPr lang="pt-BR" sz="2400" dirty="0" smtClean="0">
                <a:latin typeface="Calibri" pitchFamily="34" charset="0"/>
              </a:rPr>
              <a:t>.</a:t>
            </a:r>
          </a:p>
          <a:p>
            <a:pPr marL="0" indent="723900" algn="just">
              <a:buFont typeface="Wingdings" pitchFamily="2" charset="2"/>
              <a:buChar char="Ø"/>
            </a:pPr>
            <a:endParaRPr lang="pt-BR" sz="2400" dirty="0" smtClean="0">
              <a:latin typeface="Calibri" pitchFamily="34" charset="0"/>
            </a:endParaRPr>
          </a:p>
          <a:p>
            <a:pPr marL="0" indent="723900" algn="just">
              <a:buNone/>
            </a:pPr>
            <a:endParaRPr lang="pt-BR" sz="2600" dirty="0" smtClean="0">
              <a:latin typeface="Calibri" pitchFamily="34" charset="0"/>
            </a:endParaRPr>
          </a:p>
          <a:p>
            <a:pPr marL="0" indent="723900" algn="just"/>
            <a:endParaRPr lang="pt-BR" sz="2800" dirty="0" smtClean="0">
              <a:latin typeface="Calibri" pitchFamily="34" charset="0"/>
            </a:endParaRPr>
          </a:p>
          <a:p>
            <a:pPr marL="811213" indent="-742950">
              <a:buFont typeface="+mj-lt"/>
              <a:buAutoNum type="arabicPeriod"/>
            </a:pPr>
            <a:endParaRPr lang="pt-BR" sz="36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39</a:t>
            </a:fld>
            <a:endParaRPr lang="pt-B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785818"/>
          </a:xfrm>
        </p:spPr>
        <p:txBody>
          <a:bodyPr>
            <a:noAutofit/>
          </a:bodyPr>
          <a:lstStyle/>
          <a:p>
            <a:pPr algn="ctr" eaLnBrk="1" fontAlgn="auto" hangingPunct="1">
              <a:spcAft>
                <a:spcPts val="0"/>
              </a:spcAft>
              <a:defRPr/>
            </a:pPr>
            <a:r>
              <a:rPr lang="pt-BR" b="1" dirty="0" smtClean="0"/>
              <a:t>Equipamentos Sensíveis</a:t>
            </a:r>
          </a:p>
        </p:txBody>
      </p:sp>
      <p:sp>
        <p:nvSpPr>
          <p:cNvPr id="3" name="Espaço Reservado para Conteúdo 2"/>
          <p:cNvSpPr>
            <a:spLocks noGrp="1"/>
          </p:cNvSpPr>
          <p:nvPr>
            <p:ph idx="1"/>
          </p:nvPr>
        </p:nvSpPr>
        <p:spPr>
          <a:xfrm>
            <a:off x="714348" y="1071546"/>
            <a:ext cx="8001056" cy="5500726"/>
          </a:xfrm>
        </p:spPr>
        <p:txBody>
          <a:bodyPr>
            <a:noAutofit/>
          </a:bodyPr>
          <a:lstStyle/>
          <a:p>
            <a:pPr marL="0" indent="68263" algn="just">
              <a:buNone/>
            </a:pPr>
            <a:r>
              <a:rPr lang="pt-BR" sz="2800" dirty="0" smtClean="0">
                <a:latin typeface="Calibri" pitchFamily="34" charset="0"/>
              </a:rPr>
              <a:t>	São aqueles equipamentos que têm seu funcionamento amplamente afetados pelos distúrbios da rede elétrica.</a:t>
            </a:r>
          </a:p>
          <a:p>
            <a:pPr marL="0" indent="68263" algn="just">
              <a:buNone/>
            </a:pPr>
            <a:r>
              <a:rPr lang="pt-BR" sz="2800" dirty="0" smtClean="0">
                <a:latin typeface="Calibri" pitchFamily="34" charset="0"/>
              </a:rPr>
              <a:t>	Dentre eles podemos citar:</a:t>
            </a:r>
          </a:p>
          <a:p>
            <a:pPr marL="1350963" indent="-368300" algn="just"/>
            <a:r>
              <a:rPr lang="pt-BR" sz="2800" dirty="0" smtClean="0">
                <a:latin typeface="Calibri" pitchFamily="34" charset="0"/>
              </a:rPr>
              <a:t> Computadores;</a:t>
            </a:r>
          </a:p>
          <a:p>
            <a:pPr marL="1350963" indent="-368300" algn="just"/>
            <a:r>
              <a:rPr lang="pt-BR" sz="2800" dirty="0" smtClean="0">
                <a:latin typeface="Calibri" pitchFamily="34" charset="0"/>
              </a:rPr>
              <a:t> Impressoras;</a:t>
            </a:r>
          </a:p>
          <a:p>
            <a:pPr marL="1350963" indent="-368300" algn="just"/>
            <a:r>
              <a:rPr lang="pt-BR" sz="2800" dirty="0" smtClean="0">
                <a:latin typeface="Calibri" pitchFamily="34" charset="0"/>
              </a:rPr>
              <a:t> modems;</a:t>
            </a:r>
          </a:p>
          <a:p>
            <a:pPr marL="1350963" indent="-368300" algn="just"/>
            <a:r>
              <a:rPr lang="pt-BR" sz="2800" dirty="0" smtClean="0">
                <a:latin typeface="Calibri" pitchFamily="34" charset="0"/>
              </a:rPr>
              <a:t>Roteadores;</a:t>
            </a:r>
          </a:p>
          <a:p>
            <a:pPr marL="1350963" indent="-368300" algn="just"/>
            <a:r>
              <a:rPr lang="pt-BR" sz="2800" dirty="0" smtClean="0">
                <a:latin typeface="Calibri" pitchFamily="34" charset="0"/>
              </a:rPr>
              <a:t> Switches;</a:t>
            </a:r>
          </a:p>
          <a:p>
            <a:pPr marL="1350963" indent="-368300" algn="just"/>
            <a:r>
              <a:rPr lang="pt-BR" sz="2800" dirty="0" smtClean="0">
                <a:latin typeface="Calibri" pitchFamily="34" charset="0"/>
              </a:rPr>
              <a:t> Hubs;</a:t>
            </a:r>
          </a:p>
          <a:p>
            <a:pPr marL="1350963" indent="-368300" algn="just"/>
            <a:r>
              <a:rPr lang="pt-BR" sz="2800" dirty="0" smtClean="0">
                <a:latin typeface="Calibri" pitchFamily="34" charset="0"/>
              </a:rPr>
              <a:t> Etc.</a:t>
            </a:r>
            <a:endParaRPr lang="pt-BR" sz="3600" dirty="0" smtClean="0">
              <a:latin typeface="Calibri" pitchFamily="34" charset="0"/>
            </a:endParaRPr>
          </a:p>
          <a:p>
            <a:pPr marL="0" indent="68263" algn="just"/>
            <a:endParaRPr lang="pt-BR" sz="40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4</a:t>
            </a:fld>
            <a:endParaRPr lang="pt-B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472" y="428604"/>
            <a:ext cx="8201028" cy="857256"/>
          </a:xfrm>
        </p:spPr>
        <p:txBody>
          <a:bodyPr>
            <a:noAutofit/>
          </a:bodyPr>
          <a:lstStyle/>
          <a:p>
            <a:pPr algn="ctr" eaLnBrk="1" fontAlgn="auto" hangingPunct="1">
              <a:spcAft>
                <a:spcPts val="0"/>
              </a:spcAft>
              <a:defRPr/>
            </a:pPr>
            <a:r>
              <a:rPr lang="pt-BR" b="1" dirty="0" smtClean="0"/>
              <a:t>Sistemas de Alarmes das UPS </a:t>
            </a:r>
          </a:p>
        </p:txBody>
      </p:sp>
      <p:sp>
        <p:nvSpPr>
          <p:cNvPr id="3" name="Espaço Reservado para Conteúdo 2"/>
          <p:cNvSpPr>
            <a:spLocks noGrp="1"/>
          </p:cNvSpPr>
          <p:nvPr>
            <p:ph idx="1"/>
          </p:nvPr>
        </p:nvSpPr>
        <p:spPr>
          <a:xfrm>
            <a:off x="785786" y="1428736"/>
            <a:ext cx="8001056" cy="4786346"/>
          </a:xfrm>
        </p:spPr>
        <p:txBody>
          <a:bodyPr>
            <a:noAutofit/>
          </a:bodyPr>
          <a:lstStyle/>
          <a:p>
            <a:pPr marL="0" indent="723900" algn="just">
              <a:buFont typeface="Wingdings" pitchFamily="2" charset="2"/>
              <a:buChar char="Ø"/>
            </a:pPr>
            <a:r>
              <a:rPr lang="pt-BR" sz="3600" dirty="0" smtClean="0">
                <a:latin typeface="Calibri" pitchFamily="34" charset="0"/>
              </a:rPr>
              <a:t>Alarmes principais:</a:t>
            </a:r>
          </a:p>
          <a:p>
            <a:pPr marL="328612" lvl="1" indent="723900" algn="just">
              <a:buFont typeface="Wingdings" pitchFamily="2" charset="2"/>
              <a:buChar char="Ø"/>
            </a:pPr>
            <a:r>
              <a:rPr lang="pt-BR" sz="3200" dirty="0" smtClean="0">
                <a:latin typeface="Calibri" pitchFamily="34" charset="0"/>
              </a:rPr>
              <a:t>Falha de saída;</a:t>
            </a:r>
          </a:p>
          <a:p>
            <a:pPr marL="328612" lvl="1" indent="723900" algn="just">
              <a:buFont typeface="Wingdings" pitchFamily="2" charset="2"/>
              <a:buChar char="Ø"/>
            </a:pPr>
            <a:r>
              <a:rPr lang="pt-BR" sz="3200" dirty="0" smtClean="0">
                <a:latin typeface="Calibri" pitchFamily="34" charset="0"/>
              </a:rPr>
              <a:t>Falha do carregador;</a:t>
            </a:r>
          </a:p>
          <a:p>
            <a:pPr marL="328612" lvl="1" indent="723900" algn="just">
              <a:buFont typeface="Wingdings" pitchFamily="2" charset="2"/>
              <a:buChar char="Ø"/>
            </a:pPr>
            <a:r>
              <a:rPr lang="pt-BR" sz="3200" dirty="0" smtClean="0">
                <a:latin typeface="Calibri" pitchFamily="34" charset="0"/>
              </a:rPr>
              <a:t>Bateria Baixa;</a:t>
            </a:r>
          </a:p>
          <a:p>
            <a:pPr marL="0" indent="723900" algn="just">
              <a:buFont typeface="Wingdings" pitchFamily="2" charset="2"/>
              <a:buChar char="Ø"/>
            </a:pPr>
            <a:r>
              <a:rPr lang="pt-BR" sz="3600" dirty="0" smtClean="0">
                <a:latin typeface="Calibri" pitchFamily="34" charset="0"/>
              </a:rPr>
              <a:t>Alarmes Secundários:</a:t>
            </a:r>
          </a:p>
          <a:p>
            <a:pPr marL="328612" lvl="1" indent="723900" algn="just">
              <a:buFont typeface="Wingdings" pitchFamily="2" charset="2"/>
              <a:buChar char="Ø"/>
            </a:pPr>
            <a:r>
              <a:rPr lang="pt-BR" sz="3200" dirty="0" smtClean="0">
                <a:latin typeface="Calibri" pitchFamily="34" charset="0"/>
              </a:rPr>
              <a:t>Sistema By-Pass não disponível;</a:t>
            </a:r>
          </a:p>
          <a:p>
            <a:pPr marL="328612" lvl="1" indent="723900" algn="just">
              <a:buFont typeface="Wingdings" pitchFamily="2" charset="2"/>
              <a:buChar char="Ø"/>
            </a:pPr>
            <a:r>
              <a:rPr lang="pt-BR" sz="3200" dirty="0" smtClean="0">
                <a:latin typeface="Calibri" pitchFamily="34" charset="0"/>
              </a:rPr>
              <a:t>Transferência de inversor;</a:t>
            </a:r>
          </a:p>
          <a:p>
            <a:pPr marL="0" indent="723900" algn="just">
              <a:buFont typeface="Wingdings" pitchFamily="2" charset="2"/>
              <a:buChar char="Ø"/>
            </a:pPr>
            <a:endParaRPr lang="pt-BR" sz="2400" dirty="0" smtClean="0">
              <a:latin typeface="Calibri" pitchFamily="34" charset="0"/>
            </a:endParaRPr>
          </a:p>
          <a:p>
            <a:pPr marL="0" indent="723900" algn="just">
              <a:buNone/>
            </a:pPr>
            <a:endParaRPr lang="pt-BR" sz="2600" dirty="0" smtClean="0">
              <a:latin typeface="Calibri" pitchFamily="34" charset="0"/>
            </a:endParaRPr>
          </a:p>
          <a:p>
            <a:pPr marL="0" indent="723900" algn="just"/>
            <a:endParaRPr lang="pt-BR" sz="2800" dirty="0" smtClean="0">
              <a:latin typeface="Calibri" pitchFamily="34" charset="0"/>
            </a:endParaRPr>
          </a:p>
          <a:p>
            <a:pPr marL="811213" indent="-742950">
              <a:buFont typeface="+mj-lt"/>
              <a:buAutoNum type="arabicPeriod"/>
            </a:pPr>
            <a:endParaRPr lang="pt-BR" sz="36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40</a:t>
            </a:fld>
            <a:endParaRPr lang="pt-B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571480"/>
            <a:ext cx="8201028" cy="642942"/>
          </a:xfrm>
        </p:spPr>
        <p:txBody>
          <a:bodyPr>
            <a:noAutofit/>
          </a:bodyPr>
          <a:lstStyle/>
          <a:p>
            <a:pPr algn="ctr" eaLnBrk="1" fontAlgn="auto" hangingPunct="1">
              <a:spcAft>
                <a:spcPts val="0"/>
              </a:spcAft>
              <a:defRPr/>
            </a:pPr>
            <a:r>
              <a:rPr lang="pt-BR" sz="3200" b="1" dirty="0" smtClean="0"/>
              <a:t>Dispositivos de condicionamento de energia</a:t>
            </a:r>
          </a:p>
        </p:txBody>
      </p:sp>
      <p:sp>
        <p:nvSpPr>
          <p:cNvPr id="3" name="Espaço Reservado para Conteúdo 2"/>
          <p:cNvSpPr>
            <a:spLocks noGrp="1"/>
          </p:cNvSpPr>
          <p:nvPr>
            <p:ph idx="1"/>
          </p:nvPr>
        </p:nvSpPr>
        <p:spPr>
          <a:xfrm>
            <a:off x="642910" y="1357298"/>
            <a:ext cx="8001056" cy="5072098"/>
          </a:xfrm>
        </p:spPr>
        <p:txBody>
          <a:bodyPr>
            <a:noAutofit/>
          </a:bodyPr>
          <a:lstStyle/>
          <a:p>
            <a:pPr marL="0" indent="68263" algn="just">
              <a:buNone/>
            </a:pPr>
            <a:r>
              <a:rPr lang="pt-BR" sz="2800" dirty="0" smtClean="0">
                <a:latin typeface="Calibri" pitchFamily="34" charset="0"/>
              </a:rPr>
              <a:t>	Os dispositivos que condicionam a energia de modo a corrigir distorções no fornecimento da eletricidade podem ser divididos em 3 categorias. São elas:</a:t>
            </a:r>
          </a:p>
          <a:p>
            <a:pPr marL="1439863" indent="-457200" algn="just">
              <a:buFont typeface="+mj-lt"/>
              <a:buAutoNum type="arabicPeriod"/>
            </a:pPr>
            <a:r>
              <a:rPr lang="pt-BR" sz="2800" dirty="0" smtClean="0">
                <a:latin typeface="Calibri" pitchFamily="34" charset="0"/>
              </a:rPr>
              <a:t>Filtros ou reguladores da energia fornecida pela concessionária;</a:t>
            </a:r>
          </a:p>
          <a:p>
            <a:pPr marL="1439863" indent="-457200" algn="just"/>
            <a:r>
              <a:rPr lang="pt-BR" sz="2400" dirty="0" smtClean="0">
                <a:latin typeface="Calibri" pitchFamily="34" charset="0"/>
              </a:rPr>
              <a:t>Transformadores isoladores;</a:t>
            </a:r>
          </a:p>
          <a:p>
            <a:pPr marL="1439863" indent="-457200" algn="just"/>
            <a:r>
              <a:rPr lang="pt-BR" sz="2400" dirty="0" smtClean="0">
                <a:latin typeface="Calibri" pitchFamily="34" charset="0"/>
              </a:rPr>
              <a:t>Protetores de surto;</a:t>
            </a:r>
          </a:p>
          <a:p>
            <a:pPr marL="1439863" indent="-457200" algn="just"/>
            <a:r>
              <a:rPr lang="pt-BR" sz="2400" dirty="0" smtClean="0">
                <a:latin typeface="Calibri" pitchFamily="34" charset="0"/>
              </a:rPr>
              <a:t>Reguladores de tensão;</a:t>
            </a:r>
          </a:p>
          <a:p>
            <a:pPr marL="1439863" indent="-457200" algn="just"/>
            <a:r>
              <a:rPr lang="pt-BR" sz="2400" dirty="0" smtClean="0">
                <a:latin typeface="Calibri" pitchFamily="34" charset="0"/>
              </a:rPr>
              <a:t>Condicionadores de linha (Estabilizadores);</a:t>
            </a:r>
          </a:p>
          <a:p>
            <a:pPr marL="1439863" indent="-457200" algn="just"/>
            <a:r>
              <a:rPr lang="pt-BR" sz="2400" dirty="0" smtClean="0">
                <a:latin typeface="Calibri" pitchFamily="34" charset="0"/>
              </a:rPr>
              <a:t>Filtros harmônicos .</a:t>
            </a: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5</a:t>
            </a:fld>
            <a:endParaRPr lang="pt-B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571480"/>
            <a:ext cx="8201028" cy="642942"/>
          </a:xfrm>
        </p:spPr>
        <p:txBody>
          <a:bodyPr>
            <a:noAutofit/>
          </a:bodyPr>
          <a:lstStyle/>
          <a:p>
            <a:pPr algn="ctr" eaLnBrk="1" fontAlgn="auto" hangingPunct="1">
              <a:spcAft>
                <a:spcPts val="0"/>
              </a:spcAft>
              <a:defRPr/>
            </a:pPr>
            <a:r>
              <a:rPr lang="pt-BR" sz="3200" b="1" dirty="0" smtClean="0"/>
              <a:t>Dispositivos de condicionamento de energia</a:t>
            </a:r>
          </a:p>
        </p:txBody>
      </p:sp>
      <p:sp>
        <p:nvSpPr>
          <p:cNvPr id="3" name="Espaço Reservado para Conteúdo 2"/>
          <p:cNvSpPr>
            <a:spLocks noGrp="1"/>
          </p:cNvSpPr>
          <p:nvPr>
            <p:ph idx="1"/>
          </p:nvPr>
        </p:nvSpPr>
        <p:spPr>
          <a:xfrm>
            <a:off x="642910" y="1214422"/>
            <a:ext cx="8001056" cy="5429288"/>
          </a:xfrm>
        </p:spPr>
        <p:txBody>
          <a:bodyPr>
            <a:noAutofit/>
          </a:bodyPr>
          <a:lstStyle/>
          <a:p>
            <a:pPr marL="723900" indent="-273050" algn="just">
              <a:buFont typeface="+mj-lt"/>
              <a:buAutoNum type="arabicPeriod" startAt="2"/>
            </a:pPr>
            <a:r>
              <a:rPr lang="pt-BR" sz="2800" dirty="0" smtClean="0">
                <a:latin typeface="Calibri" pitchFamily="34" charset="0"/>
              </a:rPr>
              <a:t> Regeneradores de energia fornecida pela  concessionária ou geram a sua própria energia:</a:t>
            </a:r>
          </a:p>
          <a:p>
            <a:pPr marL="804863" indent="0" algn="just"/>
            <a:r>
              <a:rPr lang="pt-BR" sz="2400" dirty="0" smtClean="0">
                <a:latin typeface="Calibri" pitchFamily="34" charset="0"/>
              </a:rPr>
              <a:t> Grupo Motor-Gerador;</a:t>
            </a:r>
          </a:p>
          <a:p>
            <a:pPr marL="804863" indent="-354013" algn="just">
              <a:buFont typeface="+mj-lt"/>
              <a:buAutoNum type="arabicPeriod" startAt="3"/>
            </a:pPr>
            <a:r>
              <a:rPr lang="pt-BR" sz="2800" dirty="0" smtClean="0">
                <a:latin typeface="Calibri" pitchFamily="34" charset="0"/>
              </a:rPr>
              <a:t>Dispositivos de alimentação ininterrupta de energia (UPS):</a:t>
            </a:r>
          </a:p>
          <a:p>
            <a:pPr marL="1160463" indent="-355600" algn="just"/>
            <a:r>
              <a:rPr lang="pt-BR" sz="2400" dirty="0" smtClean="0">
                <a:latin typeface="Calibri" pitchFamily="34" charset="0"/>
              </a:rPr>
              <a:t>Unidade UPS desconectada ou em prontidão (</a:t>
            </a:r>
            <a:r>
              <a:rPr lang="pt-BR" sz="2400" dirty="0" err="1" smtClean="0">
                <a:latin typeface="Calibri" pitchFamily="34" charset="0"/>
              </a:rPr>
              <a:t>Stand-By</a:t>
            </a:r>
            <a:r>
              <a:rPr lang="pt-BR" sz="2400" dirty="0" smtClean="0">
                <a:latin typeface="Calibri" pitchFamily="34" charset="0"/>
              </a:rPr>
              <a:t>); </a:t>
            </a:r>
          </a:p>
          <a:p>
            <a:pPr marL="804863" indent="177800" algn="just"/>
            <a:r>
              <a:rPr lang="pt-BR" sz="2400" dirty="0" smtClean="0">
                <a:latin typeface="Calibri" pitchFamily="34" charset="0"/>
              </a:rPr>
              <a:t>Unidade UPS hibrida ou on-line </a:t>
            </a:r>
            <a:r>
              <a:rPr lang="pt-BR" sz="2400" dirty="0" err="1" smtClean="0">
                <a:latin typeface="Calibri" pitchFamily="34" charset="0"/>
              </a:rPr>
              <a:t>stand-by</a:t>
            </a:r>
            <a:r>
              <a:rPr lang="pt-BR" sz="2400" dirty="0" smtClean="0">
                <a:latin typeface="Calibri" pitchFamily="34" charset="0"/>
              </a:rPr>
              <a:t>;</a:t>
            </a:r>
          </a:p>
          <a:p>
            <a:pPr marL="804863" indent="177800" algn="just"/>
            <a:r>
              <a:rPr lang="pt-BR" sz="2400" dirty="0" smtClean="0">
                <a:latin typeface="Calibri" pitchFamily="34" charset="0"/>
              </a:rPr>
              <a:t> Unidade UPS linha interativa;</a:t>
            </a:r>
          </a:p>
          <a:p>
            <a:pPr marL="804863" indent="177800" algn="just"/>
            <a:r>
              <a:rPr lang="pt-BR" sz="2400" dirty="0" smtClean="0">
                <a:latin typeface="Calibri" pitchFamily="34" charset="0"/>
              </a:rPr>
              <a:t> Unidade UPS ferro </a:t>
            </a:r>
            <a:r>
              <a:rPr lang="pt-BR" sz="2400" dirty="0" err="1" smtClean="0">
                <a:latin typeface="Calibri" pitchFamily="34" charset="0"/>
              </a:rPr>
              <a:t>Stand-By</a:t>
            </a:r>
            <a:r>
              <a:rPr lang="pt-BR" sz="2400" dirty="0" smtClean="0">
                <a:latin typeface="Calibri" pitchFamily="34" charset="0"/>
              </a:rPr>
              <a:t>;</a:t>
            </a:r>
          </a:p>
          <a:p>
            <a:pPr marL="804863" indent="177800" algn="just"/>
            <a:r>
              <a:rPr lang="pt-BR" sz="2400" dirty="0" smtClean="0">
                <a:latin typeface="Calibri" pitchFamily="34" charset="0"/>
              </a:rPr>
              <a:t> Unidade UPS on-line de dupla conversão;</a:t>
            </a:r>
          </a:p>
          <a:p>
            <a:pPr marL="804863" indent="177800" algn="just"/>
            <a:r>
              <a:rPr lang="pt-BR" sz="2400" dirty="0" smtClean="0">
                <a:latin typeface="Calibri" pitchFamily="34" charset="0"/>
              </a:rPr>
              <a:t> Unidade UPS on-line de delta conversão.</a:t>
            </a: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6</a:t>
            </a:fld>
            <a:endParaRPr lang="pt-B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357166"/>
            <a:ext cx="8201028" cy="785818"/>
          </a:xfrm>
        </p:spPr>
        <p:txBody>
          <a:bodyPr>
            <a:noAutofit/>
          </a:bodyPr>
          <a:lstStyle/>
          <a:p>
            <a:pPr algn="ctr" eaLnBrk="1" fontAlgn="auto" hangingPunct="1">
              <a:spcAft>
                <a:spcPts val="0"/>
              </a:spcAft>
              <a:defRPr/>
            </a:pPr>
            <a:r>
              <a:rPr lang="pt-BR" b="1" dirty="0" smtClean="0"/>
              <a:t>Transformador Isolador</a:t>
            </a:r>
          </a:p>
        </p:txBody>
      </p:sp>
      <p:sp>
        <p:nvSpPr>
          <p:cNvPr id="3" name="Espaço Reservado para Conteúdo 2"/>
          <p:cNvSpPr>
            <a:spLocks noGrp="1"/>
          </p:cNvSpPr>
          <p:nvPr>
            <p:ph idx="1"/>
          </p:nvPr>
        </p:nvSpPr>
        <p:spPr>
          <a:xfrm>
            <a:off x="714348" y="1071546"/>
            <a:ext cx="8001056" cy="1857388"/>
          </a:xfrm>
        </p:spPr>
        <p:txBody>
          <a:bodyPr>
            <a:noAutofit/>
          </a:bodyPr>
          <a:lstStyle/>
          <a:p>
            <a:pPr marL="1588" indent="981075" algn="just">
              <a:buNone/>
            </a:pPr>
            <a:r>
              <a:rPr lang="pt-BR" sz="2600" dirty="0" smtClean="0">
                <a:latin typeface="Calibri" pitchFamily="34" charset="0"/>
              </a:rPr>
              <a:t>É um transformador eletricamente isolado com a finalidade de isolar equipamentos de áudio e vídeo em relação à ruídos presentes na interligação de chassis e cabos;</a:t>
            </a:r>
          </a:p>
          <a:p>
            <a:pPr>
              <a:buNone/>
            </a:pPr>
            <a:endParaRPr lang="pt-BR" sz="4000" dirty="0" smtClean="0">
              <a:latin typeface="Calibri" pitchFamily="34" charset="0"/>
            </a:endParaRPr>
          </a:p>
          <a:p>
            <a:pPr>
              <a:buNone/>
            </a:pPr>
            <a:endParaRPr lang="pt-BR" sz="40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7</a:t>
            </a:fld>
            <a:endParaRPr lang="pt-BR"/>
          </a:p>
        </p:txBody>
      </p:sp>
      <p:pic>
        <p:nvPicPr>
          <p:cNvPr id="5" name="Imagem 4" descr="figura57.jpg"/>
          <p:cNvPicPr>
            <a:picLocks noChangeAspect="1"/>
          </p:cNvPicPr>
          <p:nvPr/>
        </p:nvPicPr>
        <p:blipFill>
          <a:blip r:embed="rId2"/>
          <a:stretch>
            <a:fillRect/>
          </a:stretch>
        </p:blipFill>
        <p:spPr>
          <a:xfrm>
            <a:off x="2786050" y="2571744"/>
            <a:ext cx="4429156" cy="400733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357166"/>
            <a:ext cx="8201028" cy="785818"/>
          </a:xfrm>
        </p:spPr>
        <p:txBody>
          <a:bodyPr>
            <a:noAutofit/>
          </a:bodyPr>
          <a:lstStyle/>
          <a:p>
            <a:pPr algn="ctr" eaLnBrk="1" fontAlgn="auto" hangingPunct="1">
              <a:spcAft>
                <a:spcPts val="0"/>
              </a:spcAft>
              <a:defRPr/>
            </a:pPr>
            <a:r>
              <a:rPr lang="pt-BR" b="1" dirty="0" smtClean="0"/>
              <a:t>Transformador Isolador</a:t>
            </a:r>
          </a:p>
        </p:txBody>
      </p:sp>
      <p:sp>
        <p:nvSpPr>
          <p:cNvPr id="3" name="Espaço Reservado para Conteúdo 2"/>
          <p:cNvSpPr>
            <a:spLocks noGrp="1"/>
          </p:cNvSpPr>
          <p:nvPr>
            <p:ph idx="1"/>
          </p:nvPr>
        </p:nvSpPr>
        <p:spPr>
          <a:xfrm>
            <a:off x="714348" y="1071546"/>
            <a:ext cx="8001056" cy="5429288"/>
          </a:xfrm>
        </p:spPr>
        <p:txBody>
          <a:bodyPr>
            <a:noAutofit/>
          </a:bodyPr>
          <a:lstStyle/>
          <a:p>
            <a:pPr marL="1588" indent="981075" algn="just">
              <a:buNone/>
            </a:pPr>
            <a:r>
              <a:rPr lang="pt-BR" sz="2800" dirty="0" smtClean="0">
                <a:solidFill>
                  <a:srgbClr val="FFFF00"/>
                </a:solidFill>
                <a:latin typeface="Calibri" pitchFamily="34" charset="0"/>
              </a:rPr>
              <a:t>Características de aplicação:</a:t>
            </a:r>
          </a:p>
          <a:p>
            <a:pPr marL="900113" indent="-368300" algn="just">
              <a:buFont typeface="Wingdings" pitchFamily="2" charset="2"/>
              <a:buChar char="Ø"/>
            </a:pPr>
            <a:r>
              <a:rPr lang="pt-BR" sz="2200" dirty="0" smtClean="0">
                <a:latin typeface="Calibri" pitchFamily="34" charset="0"/>
              </a:rPr>
              <a:t>Melhora as condições de funcionamento de equipamentos de </a:t>
            </a:r>
            <a:r>
              <a:rPr lang="pt-BR" sz="2200" dirty="0" err="1" smtClean="0">
                <a:latin typeface="Calibri" pitchFamily="34" charset="0"/>
              </a:rPr>
              <a:t>audio</a:t>
            </a:r>
            <a:r>
              <a:rPr lang="pt-BR" sz="2200" dirty="0" smtClean="0">
                <a:latin typeface="Calibri" pitchFamily="34" charset="0"/>
              </a:rPr>
              <a:t> e vídeo;</a:t>
            </a:r>
          </a:p>
          <a:p>
            <a:pPr marL="900113" indent="-368300" algn="just">
              <a:buFont typeface="Wingdings" pitchFamily="2" charset="2"/>
              <a:buChar char="Ø"/>
            </a:pPr>
            <a:r>
              <a:rPr lang="pt-BR" sz="2200" dirty="0" smtClean="0">
                <a:latin typeface="Calibri" pitchFamily="34" charset="0"/>
              </a:rPr>
              <a:t>Não tem muita eficiência para resolver anomalias e deficiências da rede de alimentação;</a:t>
            </a:r>
          </a:p>
          <a:p>
            <a:pPr marL="900113" indent="-368300" algn="just">
              <a:buFont typeface="Wingdings" pitchFamily="2" charset="2"/>
              <a:buChar char="Ø"/>
            </a:pPr>
            <a:r>
              <a:rPr lang="pt-BR" sz="2200" dirty="0" smtClean="0">
                <a:latin typeface="Calibri" pitchFamily="34" charset="0"/>
              </a:rPr>
              <a:t>São utilizados em projetos industriais para separar diferentes sistemas de aterramentos;</a:t>
            </a:r>
          </a:p>
          <a:p>
            <a:pPr marL="900113" indent="-368300" algn="just">
              <a:buFont typeface="Wingdings" pitchFamily="2" charset="2"/>
              <a:buChar char="Ø"/>
            </a:pPr>
            <a:r>
              <a:rPr lang="pt-BR" sz="2200" dirty="0" smtClean="0">
                <a:latin typeface="Calibri" pitchFamily="34" charset="0"/>
              </a:rPr>
              <a:t>São utilizados com eficiência para rejeição de ruídos de modo comum (Fase-Terra);</a:t>
            </a:r>
          </a:p>
          <a:p>
            <a:pPr marL="900113" indent="-368300" algn="just">
              <a:buFont typeface="Wingdings" pitchFamily="2" charset="2"/>
              <a:buChar char="Ø"/>
            </a:pPr>
            <a:r>
              <a:rPr lang="pt-BR" sz="2200" dirty="0" smtClean="0">
                <a:latin typeface="Calibri" pitchFamily="34" charset="0"/>
              </a:rPr>
              <a:t>São limitados para o uso contra ruídos de modo normal (Fase-Fase).</a:t>
            </a:r>
          </a:p>
          <a:p>
            <a:pPr marL="900113" indent="-368300" algn="just">
              <a:buFont typeface="Wingdings" pitchFamily="2" charset="2"/>
              <a:buChar char="Ø"/>
            </a:pPr>
            <a:r>
              <a:rPr lang="pt-BR" sz="2200" dirty="0" smtClean="0">
                <a:latin typeface="Calibri" pitchFamily="34" charset="0"/>
              </a:rPr>
              <a:t>O Transformador isolador blindado permite a atenuação tanto de ruído de modo comum como os transientes de tensão.</a:t>
            </a:r>
          </a:p>
          <a:p>
            <a:pPr marL="1588" indent="981075" algn="just">
              <a:buNone/>
            </a:pPr>
            <a:endParaRPr lang="pt-BR" sz="3600" dirty="0" smtClean="0">
              <a:latin typeface="Calibri" pitchFamily="34" charset="0"/>
            </a:endParaRPr>
          </a:p>
          <a:p>
            <a:pPr>
              <a:buNone/>
            </a:pPr>
            <a:endParaRPr lang="pt-BR" sz="4000" dirty="0" smtClean="0">
              <a:latin typeface="Calibri" pitchFamily="34" charset="0"/>
            </a:endParaRPr>
          </a:p>
          <a:p>
            <a:pPr>
              <a:buNone/>
            </a:pPr>
            <a:endParaRPr lang="pt-BR" sz="4000" dirty="0" smtClean="0">
              <a:latin typeface="Calibri" pitchFamily="34" charset="0"/>
            </a:endParaRPr>
          </a:p>
          <a:p>
            <a:pPr>
              <a:buNone/>
            </a:pPr>
            <a:endParaRPr lang="pt-BR" sz="40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8</a:t>
            </a:fld>
            <a:endParaRPr lang="pt-B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01028" cy="785818"/>
          </a:xfrm>
        </p:spPr>
        <p:txBody>
          <a:bodyPr>
            <a:noAutofit/>
          </a:bodyPr>
          <a:lstStyle/>
          <a:p>
            <a:pPr marL="804863" indent="-177800" algn="ctr"/>
            <a:r>
              <a:rPr lang="pt-BR" b="1" dirty="0" smtClean="0"/>
              <a:t>Estabilizador de Tensão</a:t>
            </a:r>
          </a:p>
        </p:txBody>
      </p:sp>
      <p:sp>
        <p:nvSpPr>
          <p:cNvPr id="3" name="Espaço Reservado para Conteúdo 2"/>
          <p:cNvSpPr>
            <a:spLocks noGrp="1"/>
          </p:cNvSpPr>
          <p:nvPr>
            <p:ph idx="1"/>
          </p:nvPr>
        </p:nvSpPr>
        <p:spPr>
          <a:xfrm>
            <a:off x="714348" y="1071546"/>
            <a:ext cx="8001056" cy="5500726"/>
          </a:xfrm>
        </p:spPr>
        <p:txBody>
          <a:bodyPr>
            <a:noAutofit/>
          </a:bodyPr>
          <a:lstStyle/>
          <a:p>
            <a:pPr marL="95250" indent="887413" algn="just">
              <a:buNone/>
              <a:tabLst>
                <a:tab pos="177800" algn="l"/>
              </a:tabLst>
            </a:pPr>
            <a:r>
              <a:rPr lang="pt-BR" sz="4000" dirty="0" smtClean="0">
                <a:latin typeface="Calibri" pitchFamily="34" charset="0"/>
              </a:rPr>
              <a:t> </a:t>
            </a:r>
            <a:r>
              <a:rPr lang="pt-BR" sz="2400" dirty="0" smtClean="0">
                <a:latin typeface="Calibri" pitchFamily="34" charset="0"/>
              </a:rPr>
              <a:t>Ajusta (regula) a tensão da saída para valores acima ou abaixo da tensão de entrada de modo a evitar mudanças bruscas para os equipamentos eletrônicos.</a:t>
            </a:r>
          </a:p>
          <a:p>
            <a:pPr marL="95250" indent="887413" algn="just">
              <a:buNone/>
              <a:tabLst>
                <a:tab pos="177800" algn="l"/>
              </a:tabLst>
            </a:pPr>
            <a:r>
              <a:rPr lang="pt-BR" sz="2400" dirty="0" smtClean="0">
                <a:latin typeface="Calibri" pitchFamily="34" charset="0"/>
              </a:rPr>
              <a:t>Os estabilizadores de tensão devem regular a saída para variações de até 15% do valor nominal da entrada.</a:t>
            </a:r>
          </a:p>
          <a:p>
            <a:pPr marL="95250" indent="887413" algn="just">
              <a:buNone/>
              <a:tabLst>
                <a:tab pos="177800" algn="l"/>
              </a:tabLst>
            </a:pPr>
            <a:r>
              <a:rPr lang="pt-BR" sz="2400" dirty="0" smtClean="0">
                <a:latin typeface="Calibri" pitchFamily="34" charset="0"/>
              </a:rPr>
              <a:t>Existem uma grande diversidade de modelos que oferecem recursos como: </a:t>
            </a:r>
          </a:p>
          <a:p>
            <a:pPr marL="900113" indent="450850" algn="just">
              <a:tabLst>
                <a:tab pos="177800" algn="l"/>
              </a:tabLst>
            </a:pPr>
            <a:r>
              <a:rPr lang="pt-BR" sz="2400" dirty="0" smtClean="0">
                <a:latin typeface="Calibri" pitchFamily="34" charset="0"/>
              </a:rPr>
              <a:t>Filtros de linha;</a:t>
            </a:r>
          </a:p>
          <a:p>
            <a:pPr marL="900113" indent="450850" algn="just">
              <a:tabLst>
                <a:tab pos="177800" algn="l"/>
              </a:tabLst>
            </a:pPr>
            <a:r>
              <a:rPr lang="pt-BR" sz="2400" dirty="0" smtClean="0">
                <a:latin typeface="Calibri" pitchFamily="34" charset="0"/>
              </a:rPr>
              <a:t>Transformador isolador;</a:t>
            </a:r>
          </a:p>
          <a:p>
            <a:pPr marL="900113" indent="450850" algn="just">
              <a:tabLst>
                <a:tab pos="177800" algn="l"/>
              </a:tabLst>
            </a:pPr>
            <a:r>
              <a:rPr lang="pt-BR" sz="2400" dirty="0" smtClean="0">
                <a:latin typeface="Calibri" pitchFamily="34" charset="0"/>
              </a:rPr>
              <a:t>Conexão para filtragem de ruído da linha telefônica;</a:t>
            </a:r>
          </a:p>
          <a:p>
            <a:pPr marL="1350963" indent="-450850" algn="just">
              <a:tabLst>
                <a:tab pos="177800" algn="l"/>
              </a:tabLst>
            </a:pPr>
            <a:r>
              <a:rPr lang="pt-BR" sz="2400" dirty="0" smtClean="0">
                <a:latin typeface="Calibri" pitchFamily="34" charset="0"/>
              </a:rPr>
              <a:t>Conexão USB para carregamento de dispositivos do tipo MP3 player, </a:t>
            </a:r>
            <a:r>
              <a:rPr lang="pt-BR" sz="2400" dirty="0" err="1" smtClean="0">
                <a:latin typeface="Calibri" pitchFamily="34" charset="0"/>
              </a:rPr>
              <a:t>Ipods</a:t>
            </a:r>
            <a:r>
              <a:rPr lang="pt-BR" sz="2400" dirty="0" smtClean="0">
                <a:latin typeface="Calibri" pitchFamily="34" charset="0"/>
              </a:rPr>
              <a:t> e outros;</a:t>
            </a:r>
            <a:endParaRPr lang="pt-BR" sz="3200" dirty="0" smtClean="0">
              <a:latin typeface="Calibri" pitchFamily="34" charset="0"/>
            </a:endParaRPr>
          </a:p>
          <a:p>
            <a:pPr>
              <a:buNone/>
            </a:pPr>
            <a:endParaRPr lang="pt-BR" sz="4000" dirty="0" smtClean="0">
              <a:latin typeface="Calibri" pitchFamily="34" charset="0"/>
            </a:endParaRPr>
          </a:p>
          <a:p>
            <a:pPr indent="393700" algn="just">
              <a:buNone/>
            </a:pPr>
            <a:endParaRPr lang="pt-BR" sz="2800" dirty="0" smtClean="0">
              <a:latin typeface="Calibri" pitchFamily="34" charset="0"/>
            </a:endParaRPr>
          </a:p>
          <a:p>
            <a:pPr indent="393700" algn="just">
              <a:buNone/>
            </a:pPr>
            <a:endParaRPr lang="pt-BR" sz="2800" dirty="0" smtClean="0">
              <a:latin typeface="Calibri" pitchFamily="34" charset="0"/>
            </a:endParaRPr>
          </a:p>
          <a:p>
            <a:pPr algn="just">
              <a:buNone/>
            </a:pPr>
            <a:r>
              <a:rPr lang="pt-BR" sz="2800" b="1" dirty="0" smtClean="0">
                <a:latin typeface="Calibri" pitchFamily="34" charset="0"/>
              </a:rPr>
              <a:t> </a:t>
            </a:r>
            <a:endParaRPr lang="pt-BR" sz="2800" dirty="0">
              <a:latin typeface="Calibri" pitchFamily="34" charset="0"/>
            </a:endParaRPr>
          </a:p>
        </p:txBody>
      </p:sp>
      <p:sp>
        <p:nvSpPr>
          <p:cNvPr id="4" name="Espaço Reservado para Número de Slide 3"/>
          <p:cNvSpPr>
            <a:spLocks noGrp="1"/>
          </p:cNvSpPr>
          <p:nvPr>
            <p:ph type="sldNum" sz="quarter" idx="12"/>
          </p:nvPr>
        </p:nvSpPr>
        <p:spPr/>
        <p:txBody>
          <a:bodyPr/>
          <a:lstStyle/>
          <a:p>
            <a:pPr>
              <a:defRPr/>
            </a:pPr>
            <a:fld id="{24B3011B-C0FC-4C31-BB6A-054B327D5C23}" type="slidenum">
              <a:rPr lang="pt-BR" smtClean="0"/>
              <a:pPr>
                <a:defRPr/>
              </a:pPr>
              <a:t>9</a:t>
            </a:fld>
            <a:endParaRPr lang="pt-B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ô">
  <a:themeElements>
    <a:clrScheme name="Áp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trô">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1427</TotalTime>
  <Words>1320</Words>
  <Application>Microsoft Office PowerPoint</Application>
  <PresentationFormat>Apresentação na tela (4:3)</PresentationFormat>
  <Paragraphs>425</Paragraphs>
  <Slides>40</Slides>
  <Notes>0</Notes>
  <HiddenSlides>0</HiddenSlides>
  <MMClips>0</MMClips>
  <ScaleCrop>false</ScaleCrop>
  <HeadingPairs>
    <vt:vector size="4" baseType="variant">
      <vt:variant>
        <vt:lpstr>Tema</vt:lpstr>
      </vt:variant>
      <vt:variant>
        <vt:i4>1</vt:i4>
      </vt:variant>
      <vt:variant>
        <vt:lpstr>Títulos de slides</vt:lpstr>
      </vt:variant>
      <vt:variant>
        <vt:i4>40</vt:i4>
      </vt:variant>
    </vt:vector>
  </HeadingPairs>
  <TitlesOfParts>
    <vt:vector size="41" baseType="lpstr">
      <vt:lpstr>Metrô</vt:lpstr>
      <vt:lpstr>Sistemas Elétricos</vt:lpstr>
      <vt:lpstr>Condicionamento da Energia</vt:lpstr>
      <vt:lpstr>Condicionamento da Energia para redes de computadores</vt:lpstr>
      <vt:lpstr>Equipamentos Sensíveis</vt:lpstr>
      <vt:lpstr>Dispositivos de condicionamento de energia</vt:lpstr>
      <vt:lpstr>Dispositivos de condicionamento de energia</vt:lpstr>
      <vt:lpstr>Transformador Isolador</vt:lpstr>
      <vt:lpstr>Transformador Isolador</vt:lpstr>
      <vt:lpstr>Estabilizador de Tensão</vt:lpstr>
      <vt:lpstr>Estabilizador de Tensão</vt:lpstr>
      <vt:lpstr>Filtro de Linha</vt:lpstr>
      <vt:lpstr>Filtro de Linha</vt:lpstr>
      <vt:lpstr>Circuito eletrônico de um Filtro de Linha</vt:lpstr>
      <vt:lpstr>Baterias</vt:lpstr>
      <vt:lpstr>Capacidade das Baterias</vt:lpstr>
      <vt:lpstr>Tipos de Baterias</vt:lpstr>
      <vt:lpstr>Tipos de Baterias - Alcalinas</vt:lpstr>
      <vt:lpstr>Tipos de Baterias - Chumbo</vt:lpstr>
      <vt:lpstr>Tipos de Baterias - Lítio</vt:lpstr>
      <vt:lpstr>Tipos de Baterias – Níquel-cádmio (NiCd)</vt:lpstr>
      <vt:lpstr>Tipos de Baterias - Níquel Hidreto Metálico (NiMH)</vt:lpstr>
      <vt:lpstr>Tipos de Baterias – Zinco Ar</vt:lpstr>
      <vt:lpstr>Tipos de Baterias - Gel</vt:lpstr>
      <vt:lpstr>Grupos Motores-Geradores (GMG)</vt:lpstr>
      <vt:lpstr>Grupo Motor Gerador  (GMG)</vt:lpstr>
      <vt:lpstr>Grupos Motores-Geradores (GMG)</vt:lpstr>
      <vt:lpstr>Modos operação dos grupos Motores-Geradores</vt:lpstr>
      <vt:lpstr>Utilização de GMG em conjunto com a UPS</vt:lpstr>
      <vt:lpstr>Especificação do GMG </vt:lpstr>
      <vt:lpstr>Outras características importantes para a especificação do GMG </vt:lpstr>
      <vt:lpstr>Sistema de Energia Ininterrupta (UPS)</vt:lpstr>
      <vt:lpstr>Uso das UPS em equipamentos de TI</vt:lpstr>
      <vt:lpstr>Comparativo entre os Estabilizadores de tensão e as UPS</vt:lpstr>
      <vt:lpstr>Circuitos Básicos de uma UPS</vt:lpstr>
      <vt:lpstr>Esquema de uma UPS Básica alimentando equipamentos consumidores</vt:lpstr>
      <vt:lpstr>Topologia de  uma UPS</vt:lpstr>
      <vt:lpstr>Esquema de uma UPS Off-Line</vt:lpstr>
      <vt:lpstr>Esquema de uma UPS On-Line</vt:lpstr>
      <vt:lpstr>Considerações Técnicas para aquisição de uma UPS </vt:lpstr>
      <vt:lpstr>Sistemas de Alarmes das UPS </vt:lpstr>
    </vt:vector>
  </TitlesOfParts>
  <Company>Residência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Elétricos</dc:title>
  <dc:creator>José Álvaro de Paiva</dc:creator>
  <cp:lastModifiedBy> </cp:lastModifiedBy>
  <cp:revision>252</cp:revision>
  <dcterms:created xsi:type="dcterms:W3CDTF">2009-03-27T10:28:32Z</dcterms:created>
  <dcterms:modified xsi:type="dcterms:W3CDTF">2012-03-07T20:11:37Z</dcterms:modified>
</cp:coreProperties>
</file>