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-5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309E2-A0E4-4CAE-81B1-2B70CC0C2133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5F3A8-A341-4AC3-A7CD-7BFFE0F8294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0326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9C2F9-994A-4A10-B1CD-AF40DE8580AA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B8C7D-7002-40DB-8203-47668ACC08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144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B8C7D-7002-40DB-8203-47668ACC086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7561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3480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2850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0495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6855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550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062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8093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1213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242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5545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3E77-FCA8-451F-9E39-F429E53393FC}" type="datetimeFigureOut">
              <a:rPr lang="es-ES" smtClean="0"/>
              <a:pPr/>
              <a:t>29/11/2013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4FD2-8B39-4888-AD45-A38C31A626F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4909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Relo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 PERIPHERICAL INTERFACE</a:t>
            </a:r>
            <a:b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(SPI)</a:t>
            </a:r>
            <a:endParaRPr lang="es-E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2483" y="1844824"/>
            <a:ext cx="4883696" cy="366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106363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4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</a:t>
            </a:r>
            <a:r>
              <a:rPr lang="es-E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Baud</a:t>
            </a:r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638177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428728" y="4071942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SPPR2; SPPR1; SPPR0  : </a:t>
            </a:r>
            <a:r>
              <a:rPr lang="es-ES" dirty="0" smtClean="0"/>
              <a:t>Selección de </a:t>
            </a:r>
            <a:r>
              <a:rPr lang="es-ES" dirty="0" err="1" smtClean="0"/>
              <a:t>Baud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endParaRPr lang="es-ES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SPR2; SPR1; SPR0 : </a:t>
            </a:r>
            <a:r>
              <a:rPr lang="es-ES" dirty="0" smtClean="0"/>
              <a:t>Divisor de </a:t>
            </a:r>
            <a:r>
              <a:rPr lang="es-ES" dirty="0" err="1" smtClean="0"/>
              <a:t>Baud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206375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 de Valores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335758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785926"/>
            <a:ext cx="371477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000100" y="535782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Selección de </a:t>
            </a:r>
            <a:r>
              <a:rPr lang="es-ES" dirty="0" err="1" smtClean="0"/>
              <a:t>Baud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                         Divisor de </a:t>
            </a:r>
            <a:r>
              <a:rPr lang="es-ES" dirty="0" err="1" smtClean="0"/>
              <a:t>Baud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206375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Estados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2296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857224" y="3643314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SPRF : </a:t>
            </a:r>
            <a:r>
              <a:rPr lang="es-ES" dirty="0" err="1" smtClean="0"/>
              <a:t>Flag</a:t>
            </a:r>
            <a:r>
              <a:rPr lang="es-ES" dirty="0" smtClean="0"/>
              <a:t> de buffer de lectura lleno</a:t>
            </a:r>
          </a:p>
          <a:p>
            <a:r>
              <a:rPr lang="es-ES" dirty="0" smtClean="0"/>
              <a:t>SPMF : </a:t>
            </a:r>
            <a:r>
              <a:rPr lang="es-ES" dirty="0" err="1" smtClean="0"/>
              <a:t>Flag</a:t>
            </a:r>
            <a:r>
              <a:rPr lang="es-ES" dirty="0" smtClean="0"/>
              <a:t> de Match. Cuando el valor en el buffer de </a:t>
            </a:r>
            <a:r>
              <a:rPr lang="es-ES" dirty="0" err="1" smtClean="0"/>
              <a:t>recepcion</a:t>
            </a:r>
            <a:r>
              <a:rPr lang="es-ES" dirty="0" smtClean="0"/>
              <a:t> coincide con SPIM:SPIML</a:t>
            </a:r>
          </a:p>
          <a:p>
            <a:r>
              <a:rPr lang="es-ES" dirty="0" smtClean="0"/>
              <a:t>SPTEF : </a:t>
            </a:r>
            <a:r>
              <a:rPr lang="es-ES" dirty="0" err="1" smtClean="0"/>
              <a:t>Flag</a:t>
            </a:r>
            <a:r>
              <a:rPr lang="es-ES" dirty="0" smtClean="0"/>
              <a:t> de buffer de </a:t>
            </a:r>
            <a:r>
              <a:rPr lang="es-ES" dirty="0" err="1" smtClean="0"/>
              <a:t>transmision</a:t>
            </a:r>
            <a:r>
              <a:rPr lang="es-ES" dirty="0" smtClean="0"/>
              <a:t> vacio</a:t>
            </a:r>
          </a:p>
          <a:p>
            <a:r>
              <a:rPr lang="es-ES" dirty="0" smtClean="0"/>
              <a:t>MODF : </a:t>
            </a:r>
            <a:r>
              <a:rPr lang="es-ES" dirty="0" err="1" smtClean="0"/>
              <a:t>Flag</a:t>
            </a:r>
            <a:r>
              <a:rPr lang="es-ES" dirty="0" smtClean="0"/>
              <a:t> modo  </a:t>
            </a:r>
            <a:r>
              <a:rPr lang="es-ES" dirty="0" err="1" smtClean="0"/>
              <a:t>Master</a:t>
            </a:r>
            <a:r>
              <a:rPr lang="es-ES" dirty="0" smtClean="0"/>
              <a:t> por falla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206375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Datos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296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000100" y="3000372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Registro de datos parte alta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643314"/>
            <a:ext cx="835824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1071538" y="485776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Registro de datos parte baja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71472" y="5715016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Un solo Buffer tanto para escritura como para lectura!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206375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Temporal 1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37"/>
            <a:ext cx="82296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214414" y="5786454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Transmisión de datos durante el primer flanco del </a:t>
            </a:r>
            <a:r>
              <a:rPr lang="es-ES" dirty="0" err="1" smtClean="0">
                <a:solidFill>
                  <a:srgbClr val="FF0000"/>
                </a:solidFill>
              </a:rPr>
              <a:t>clock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206375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Temporal 2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57298"/>
            <a:ext cx="82296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785786" y="5429264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Transmision</a:t>
            </a:r>
            <a:r>
              <a:rPr lang="es-ES" dirty="0" smtClean="0">
                <a:solidFill>
                  <a:srgbClr val="FF0000"/>
                </a:solidFill>
              </a:rPr>
              <a:t> de datos durante el segundo flanco del </a:t>
            </a:r>
            <a:r>
              <a:rPr lang="es-ES" dirty="0" err="1" smtClean="0">
                <a:solidFill>
                  <a:srgbClr val="FF0000"/>
                </a:solidFill>
              </a:rPr>
              <a:t>clock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206375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DESCRIPCION</a:t>
            </a:r>
            <a:b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dirty="0" smtClean="0">
                <a:solidFill>
                  <a:schemeClr val="tx2"/>
                </a:solidFill>
              </a:rPr>
              <a:t>SPI es un bus de tres líneas, sobre el cual se transmiten paquetes de información de 8 bits.</a:t>
            </a:r>
          </a:p>
          <a:p>
            <a:pPr marL="0" indent="0" algn="just">
              <a:buNone/>
            </a:pPr>
            <a:r>
              <a:rPr lang="es-ES" dirty="0" smtClean="0">
                <a:solidFill>
                  <a:schemeClr val="tx2"/>
                </a:solidFill>
              </a:rPr>
              <a:t>Cada una de estas líneas porta la Información entre los diferentes dispositivos conectados al bus.</a:t>
            </a:r>
          </a:p>
          <a:p>
            <a:pPr marL="0" indent="0" algn="just">
              <a:buNone/>
            </a:pPr>
            <a:r>
              <a:rPr lang="es-ES" dirty="0" smtClean="0">
                <a:solidFill>
                  <a:schemeClr val="tx2"/>
                </a:solidFill>
              </a:rPr>
              <a:t>Cada dispositivo conectado al bus puede actuar como transmisor y receptor al mismo tiempo, por lo que este tipo de comunicación serial es </a:t>
            </a:r>
            <a:r>
              <a:rPr lang="es-ES" i="1" dirty="0" smtClean="0">
                <a:solidFill>
                  <a:schemeClr val="tx2"/>
                </a:solidFill>
              </a:rPr>
              <a:t>full dúplex.</a:t>
            </a:r>
          </a:p>
          <a:p>
            <a:pPr marL="0" indent="0" algn="just">
              <a:buNone/>
            </a:pPr>
            <a:r>
              <a:rPr lang="es-ES" dirty="0" smtClean="0">
                <a:solidFill>
                  <a:schemeClr val="tx2"/>
                </a:solidFill>
              </a:rPr>
              <a:t>Los dispositivos conectados al bus son definidos como </a:t>
            </a:r>
            <a:r>
              <a:rPr lang="es-ES" i="1" dirty="0" smtClean="0">
                <a:solidFill>
                  <a:schemeClr val="tx2"/>
                </a:solidFill>
              </a:rPr>
              <a:t>maestros y esclavos</a:t>
            </a:r>
            <a:r>
              <a:rPr lang="es-ES" dirty="0" smtClean="0">
                <a:solidFill>
                  <a:schemeClr val="tx2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Incluye una línea de </a:t>
            </a:r>
            <a:r>
              <a:rPr lang="es-ES" dirty="0">
                <a:solidFill>
                  <a:schemeClr val="tx2"/>
                </a:solidFill>
                <a:hlinkClick r:id="rId2" tooltip="Reloj"/>
              </a:rPr>
              <a:t>reloj</a:t>
            </a:r>
            <a:r>
              <a:rPr lang="es-ES" dirty="0">
                <a:solidFill>
                  <a:schemeClr val="tx2"/>
                </a:solidFill>
              </a:rPr>
              <a:t>, dato entrante, dato saliente y un pin de </a:t>
            </a:r>
            <a:r>
              <a:rPr lang="es-ES" i="1" dirty="0">
                <a:solidFill>
                  <a:schemeClr val="tx2"/>
                </a:solidFill>
              </a:rPr>
              <a:t>chip </a:t>
            </a:r>
            <a:r>
              <a:rPr lang="es-ES" i="1" dirty="0" err="1">
                <a:solidFill>
                  <a:schemeClr val="tx2"/>
                </a:solidFill>
              </a:rPr>
              <a:t>select</a:t>
            </a:r>
            <a:r>
              <a:rPr lang="es-ES" dirty="0">
                <a:solidFill>
                  <a:schemeClr val="tx2"/>
                </a:solidFill>
              </a:rPr>
              <a:t>, que conecta o desconecta la operación del dispositivo con el que uno desea comunicarse. De esta forma, este estándar permite </a:t>
            </a:r>
            <a:r>
              <a:rPr lang="es-ES" dirty="0" err="1">
                <a:solidFill>
                  <a:schemeClr val="tx2"/>
                </a:solidFill>
              </a:rPr>
              <a:t>multiplexar</a:t>
            </a:r>
            <a:r>
              <a:rPr lang="es-ES" dirty="0">
                <a:solidFill>
                  <a:schemeClr val="tx2"/>
                </a:solidFill>
              </a:rPr>
              <a:t> las líneas de reloj.</a:t>
            </a:r>
            <a:endParaRPr lang="es-ES" dirty="0" smtClean="0">
              <a:solidFill>
                <a:schemeClr val="tx2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07504" y="116632"/>
            <a:ext cx="8928992" cy="66247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972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CARACTERISTICAS</a:t>
            </a:r>
            <a:endParaRPr lang="es-E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s-ES" dirty="0" smtClean="0">
                <a:solidFill>
                  <a:schemeClr val="tx2"/>
                </a:solidFill>
              </a:rPr>
              <a:t>Operación Full-</a:t>
            </a:r>
            <a:r>
              <a:rPr lang="es-ES" dirty="0" err="1" smtClean="0">
                <a:solidFill>
                  <a:schemeClr val="tx2"/>
                </a:solidFill>
              </a:rPr>
              <a:t>Duplex</a:t>
            </a:r>
            <a:endParaRPr lang="es-E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• Modos Master y Slave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• Registros separados </a:t>
            </a:r>
            <a:r>
              <a:rPr lang="es-ES" dirty="0" err="1" smtClean="0">
                <a:solidFill>
                  <a:schemeClr val="tx2"/>
                </a:solidFill>
              </a:rPr>
              <a:t>Transmit</a:t>
            </a:r>
            <a:r>
              <a:rPr lang="es-ES" dirty="0" smtClean="0">
                <a:solidFill>
                  <a:schemeClr val="tx2"/>
                </a:solidFill>
              </a:rPr>
              <a:t> y </a:t>
            </a:r>
            <a:r>
              <a:rPr lang="es-ES" dirty="0" err="1" smtClean="0">
                <a:solidFill>
                  <a:schemeClr val="tx2"/>
                </a:solidFill>
              </a:rPr>
              <a:t>Receive</a:t>
            </a:r>
            <a:endParaRPr lang="es-E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• 4 Frecuencias modo Master ( Máximo = Bus </a:t>
            </a:r>
            <a:r>
              <a:rPr lang="es-ES" dirty="0" err="1" smtClean="0">
                <a:solidFill>
                  <a:schemeClr val="tx2"/>
                </a:solidFill>
              </a:rPr>
              <a:t>Frequency</a:t>
            </a:r>
            <a:r>
              <a:rPr lang="es-ES" dirty="0" smtClean="0">
                <a:solidFill>
                  <a:schemeClr val="tx2"/>
                </a:solidFill>
              </a:rPr>
              <a:t> / 2 )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• Frecuencia Máxima modo Slave = Bus </a:t>
            </a:r>
            <a:r>
              <a:rPr lang="es-ES" dirty="0" err="1" smtClean="0">
                <a:solidFill>
                  <a:schemeClr val="tx2"/>
                </a:solidFill>
              </a:rPr>
              <a:t>Frequency</a:t>
            </a:r>
            <a:endParaRPr lang="es-E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• Serial </a:t>
            </a:r>
            <a:r>
              <a:rPr lang="es-ES" dirty="0" err="1" smtClean="0">
                <a:solidFill>
                  <a:schemeClr val="tx2"/>
                </a:solidFill>
              </a:rPr>
              <a:t>Clock</a:t>
            </a:r>
            <a:r>
              <a:rPr lang="es-ES" dirty="0" smtClean="0">
                <a:solidFill>
                  <a:schemeClr val="tx2"/>
                </a:solidFill>
              </a:rPr>
              <a:t> con Polaridad y Fase programables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• </a:t>
            </a:r>
            <a:r>
              <a:rPr lang="es-ES" dirty="0" err="1" smtClean="0">
                <a:solidFill>
                  <a:schemeClr val="tx2"/>
                </a:solidFill>
              </a:rPr>
              <a:t>Flag</a:t>
            </a:r>
            <a:r>
              <a:rPr lang="es-ES" dirty="0" smtClean="0">
                <a:solidFill>
                  <a:schemeClr val="tx2"/>
                </a:solidFill>
              </a:rPr>
              <a:t> de error “Bus </a:t>
            </a:r>
            <a:r>
              <a:rPr lang="es-ES" dirty="0" err="1" smtClean="0">
                <a:solidFill>
                  <a:schemeClr val="tx2"/>
                </a:solidFill>
              </a:rPr>
              <a:t>Contention</a:t>
            </a:r>
            <a:r>
              <a:rPr lang="es-ES" dirty="0" smtClean="0">
                <a:solidFill>
                  <a:schemeClr val="tx2"/>
                </a:solidFill>
              </a:rPr>
              <a:t>” ( contención del Bus )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• </a:t>
            </a:r>
            <a:r>
              <a:rPr lang="es-ES" dirty="0" err="1" smtClean="0">
                <a:solidFill>
                  <a:schemeClr val="tx2"/>
                </a:solidFill>
              </a:rPr>
              <a:t>Flag</a:t>
            </a:r>
            <a:r>
              <a:rPr lang="es-ES" dirty="0" smtClean="0">
                <a:solidFill>
                  <a:schemeClr val="tx2"/>
                </a:solidFill>
              </a:rPr>
              <a:t> “</a:t>
            </a:r>
            <a:r>
              <a:rPr lang="es-ES" dirty="0" err="1" smtClean="0">
                <a:solidFill>
                  <a:schemeClr val="tx2"/>
                </a:solidFill>
              </a:rPr>
              <a:t>Overrun</a:t>
            </a:r>
            <a:r>
              <a:rPr lang="es-ES" dirty="0" smtClean="0">
                <a:solidFill>
                  <a:schemeClr val="tx2"/>
                </a:solidFill>
              </a:rPr>
              <a:t> Error”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• 2 habilitaciones de interrupción separadas :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SPRF (SPI Receiver Full)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SPTE (SPI </a:t>
            </a:r>
            <a:r>
              <a:rPr lang="es-ES" dirty="0" err="1" smtClean="0">
                <a:solidFill>
                  <a:schemeClr val="tx2"/>
                </a:solidFill>
              </a:rPr>
              <a:t>Transmitter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Empty</a:t>
            </a:r>
            <a:r>
              <a:rPr lang="es-ES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• Modo programable “</a:t>
            </a:r>
            <a:r>
              <a:rPr lang="es-ES" dirty="0" err="1" smtClean="0">
                <a:solidFill>
                  <a:schemeClr val="tx2"/>
                </a:solidFill>
              </a:rPr>
              <a:t>Wired</a:t>
            </a:r>
            <a:r>
              <a:rPr lang="es-ES" dirty="0" smtClean="0">
                <a:solidFill>
                  <a:schemeClr val="tx2"/>
                </a:solidFill>
              </a:rPr>
              <a:t>-OR”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• Compatibilidad I2C (Inter-</a:t>
            </a:r>
            <a:r>
              <a:rPr lang="es-ES" dirty="0" err="1" smtClean="0">
                <a:solidFill>
                  <a:schemeClr val="tx2"/>
                </a:solidFill>
              </a:rPr>
              <a:t>Integrated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Circuit</a:t>
            </a:r>
            <a:r>
              <a:rPr lang="es-ES" dirty="0" smtClean="0">
                <a:solidFill>
                  <a:schemeClr val="tx2"/>
                </a:solidFill>
              </a:rPr>
              <a:t>)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106363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100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469" y="0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ESPECIFICACIONES DEL BUS</a:t>
            </a:r>
            <a:endParaRPr lang="es-E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6" y="1875237"/>
            <a:ext cx="4320480" cy="3427819"/>
          </a:xfrm>
        </p:spPr>
      </p:pic>
      <p:sp>
        <p:nvSpPr>
          <p:cNvPr id="5" name="4 CuadroTexto"/>
          <p:cNvSpPr txBox="1"/>
          <p:nvPr/>
        </p:nvSpPr>
        <p:spPr>
          <a:xfrm>
            <a:off x="323528" y="1844824"/>
            <a:ext cx="4392488" cy="4401205"/>
          </a:xfrm>
          <a:custGeom>
            <a:avLst/>
            <a:gdLst>
              <a:gd name="connsiteX0" fmla="*/ 0 w 4392488"/>
              <a:gd name="connsiteY0" fmla="*/ 0 h 5016758"/>
              <a:gd name="connsiteX1" fmla="*/ 4392488 w 4392488"/>
              <a:gd name="connsiteY1" fmla="*/ 0 h 5016758"/>
              <a:gd name="connsiteX2" fmla="*/ 4392488 w 4392488"/>
              <a:gd name="connsiteY2" fmla="*/ 5016758 h 5016758"/>
              <a:gd name="connsiteX3" fmla="*/ 0 w 4392488"/>
              <a:gd name="connsiteY3" fmla="*/ 5016758 h 5016758"/>
              <a:gd name="connsiteX4" fmla="*/ 0 w 4392488"/>
              <a:gd name="connsiteY4" fmla="*/ 0 h 5016758"/>
              <a:gd name="connsiteX0" fmla="*/ 0 w 4398645"/>
              <a:gd name="connsiteY0" fmla="*/ 0 h 5016758"/>
              <a:gd name="connsiteX1" fmla="*/ 4392488 w 4398645"/>
              <a:gd name="connsiteY1" fmla="*/ 0 h 5016758"/>
              <a:gd name="connsiteX2" fmla="*/ 4392488 w 4398645"/>
              <a:gd name="connsiteY2" fmla="*/ 5016758 h 5016758"/>
              <a:gd name="connsiteX3" fmla="*/ 0 w 4398645"/>
              <a:gd name="connsiteY3" fmla="*/ 5016758 h 5016758"/>
              <a:gd name="connsiteX4" fmla="*/ 0 w 4398645"/>
              <a:gd name="connsiteY4" fmla="*/ 0 h 5016758"/>
              <a:gd name="connsiteX0" fmla="*/ 0 w 5100609"/>
              <a:gd name="connsiteY0" fmla="*/ 0 h 5016758"/>
              <a:gd name="connsiteX1" fmla="*/ 4392488 w 5100609"/>
              <a:gd name="connsiteY1" fmla="*/ 0 h 5016758"/>
              <a:gd name="connsiteX2" fmla="*/ 4392488 w 5100609"/>
              <a:gd name="connsiteY2" fmla="*/ 5016758 h 5016758"/>
              <a:gd name="connsiteX3" fmla="*/ 0 w 5100609"/>
              <a:gd name="connsiteY3" fmla="*/ 5016758 h 5016758"/>
              <a:gd name="connsiteX4" fmla="*/ 0 w 5100609"/>
              <a:gd name="connsiteY4" fmla="*/ 0 h 5016758"/>
              <a:gd name="connsiteX0" fmla="*/ 0 w 4392488"/>
              <a:gd name="connsiteY0" fmla="*/ 0 h 5016758"/>
              <a:gd name="connsiteX1" fmla="*/ 4392488 w 4392488"/>
              <a:gd name="connsiteY1" fmla="*/ 0 h 5016758"/>
              <a:gd name="connsiteX2" fmla="*/ 4392488 w 4392488"/>
              <a:gd name="connsiteY2" fmla="*/ 5016758 h 5016758"/>
              <a:gd name="connsiteX3" fmla="*/ 0 w 4392488"/>
              <a:gd name="connsiteY3" fmla="*/ 5016758 h 5016758"/>
              <a:gd name="connsiteX4" fmla="*/ 0 w 4392488"/>
              <a:gd name="connsiteY4" fmla="*/ 0 h 5016758"/>
              <a:gd name="connsiteX0" fmla="*/ 0 w 4392488"/>
              <a:gd name="connsiteY0" fmla="*/ 0 h 5016758"/>
              <a:gd name="connsiteX1" fmla="*/ 4392488 w 4392488"/>
              <a:gd name="connsiteY1" fmla="*/ 0 h 5016758"/>
              <a:gd name="connsiteX2" fmla="*/ 4392488 w 4392488"/>
              <a:gd name="connsiteY2" fmla="*/ 5016758 h 5016758"/>
              <a:gd name="connsiteX3" fmla="*/ 0 w 4392488"/>
              <a:gd name="connsiteY3" fmla="*/ 5016758 h 5016758"/>
              <a:gd name="connsiteX4" fmla="*/ 0 w 4392488"/>
              <a:gd name="connsiteY4" fmla="*/ 0 h 501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488" h="5016758">
                <a:moveTo>
                  <a:pt x="0" y="0"/>
                </a:moveTo>
                <a:lnTo>
                  <a:pt x="4392488" y="0"/>
                </a:lnTo>
                <a:cubicBezTo>
                  <a:pt x="4392489" y="3126980"/>
                  <a:pt x="4378633" y="3399923"/>
                  <a:pt x="4392488" y="5016758"/>
                </a:cubicBezTo>
                <a:lnTo>
                  <a:pt x="0" y="5016758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SCLK (</a:t>
            </a:r>
            <a:r>
              <a:rPr lang="es-ES" sz="2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</a:t>
            </a:r>
            <a:r>
              <a:rPr lang="es-E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</a:t>
            </a:r>
            <a:r>
              <a:rPr lang="es-ES" sz="2000" dirty="0" smtClean="0">
                <a:solidFill>
                  <a:schemeClr val="tx2"/>
                </a:solidFill>
              </a:rPr>
              <a:t>Es el pulso que marca la sincronización. Con cada pulso de este reloj, se lee o se envía un bit. También llamado TAKT (en Alemán).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MOSI (Master Output Slave Input): </a:t>
            </a:r>
            <a:r>
              <a:rPr lang="es-ES" sz="2000" dirty="0" smtClean="0">
                <a:solidFill>
                  <a:schemeClr val="tx2"/>
                </a:solidFill>
              </a:rPr>
              <a:t>Salida de datos del Master y entrada de datos al Slave. También llamada SIMO.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MISO (Master Input Slave Output): </a:t>
            </a:r>
            <a:r>
              <a:rPr lang="es-ES" sz="2000" dirty="0" smtClean="0">
                <a:solidFill>
                  <a:schemeClr val="tx2"/>
                </a:solidFill>
              </a:rPr>
              <a:t>Salida de datos del Slave y entrada al Master. También conocida por SOMI.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SS/</a:t>
            </a:r>
            <a:r>
              <a:rPr lang="es-ES" sz="2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s-E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ES" sz="2000" dirty="0" smtClean="0">
                <a:solidFill>
                  <a:schemeClr val="tx2"/>
                </a:solidFill>
              </a:rPr>
              <a:t>Para seleccionar un Slave, o para que el Master le diga al Slave que se active. También llamada SSTE.</a:t>
            </a:r>
            <a:endParaRPr lang="es-ES" sz="2000" dirty="0">
              <a:solidFill>
                <a:schemeClr val="tx2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99592" y="933384"/>
            <a:ext cx="697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2"/>
                </a:solidFill>
              </a:rPr>
              <a:t>El SPI es un protocolo síncrono. La sincronización y la transmisión de datos se realiza por medio de 4 señales: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106363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80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937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MODOS DEL SPI</a:t>
            </a:r>
            <a:endParaRPr lang="es-E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900" b="1" i="1" u="sng" dirty="0" smtClean="0">
                <a:solidFill>
                  <a:schemeClr val="tx2"/>
                </a:solidFill>
              </a:rPr>
              <a:t>Modo “Master” (Amo)</a:t>
            </a:r>
          </a:p>
          <a:p>
            <a:pPr marL="0" indent="0">
              <a:buNone/>
            </a:pPr>
            <a:r>
              <a:rPr lang="es-ES" sz="1900" dirty="0" smtClean="0">
                <a:solidFill>
                  <a:schemeClr val="tx2"/>
                </a:solidFill>
              </a:rPr>
              <a:t>• Solamente un SPI “master” inicia la transmisión</a:t>
            </a:r>
          </a:p>
          <a:p>
            <a:pPr marL="0" indent="0">
              <a:buNone/>
            </a:pPr>
            <a:r>
              <a:rPr lang="es-ES" sz="1900" dirty="0" smtClean="0">
                <a:solidFill>
                  <a:schemeClr val="tx2"/>
                </a:solidFill>
              </a:rPr>
              <a:t>• Los Datos son desplazados hacia afuera </a:t>
            </a:r>
            <a:r>
              <a:rPr lang="es-ES" sz="1900" dirty="0" err="1" smtClean="0">
                <a:solidFill>
                  <a:schemeClr val="tx2"/>
                </a:solidFill>
              </a:rPr>
              <a:t>via</a:t>
            </a:r>
            <a:r>
              <a:rPr lang="es-ES" sz="1900" dirty="0" smtClean="0">
                <a:solidFill>
                  <a:schemeClr val="tx2"/>
                </a:solidFill>
              </a:rPr>
              <a:t> la </a:t>
            </a:r>
            <a:r>
              <a:rPr lang="es-ES" sz="1900" dirty="0" err="1" smtClean="0">
                <a:solidFill>
                  <a:schemeClr val="tx2"/>
                </a:solidFill>
              </a:rPr>
              <a:t>linea</a:t>
            </a:r>
            <a:r>
              <a:rPr lang="es-ES" sz="1900" dirty="0" smtClean="0">
                <a:solidFill>
                  <a:schemeClr val="tx2"/>
                </a:solidFill>
              </a:rPr>
              <a:t> Master </a:t>
            </a:r>
            <a:r>
              <a:rPr lang="es-ES" sz="1900" dirty="0" err="1" smtClean="0">
                <a:solidFill>
                  <a:schemeClr val="tx2"/>
                </a:solidFill>
              </a:rPr>
              <a:t>Out</a:t>
            </a:r>
            <a:r>
              <a:rPr lang="es-ES" sz="1900" dirty="0" smtClean="0">
                <a:solidFill>
                  <a:schemeClr val="tx2"/>
                </a:solidFill>
              </a:rPr>
              <a:t> Slave In (MOSI)</a:t>
            </a:r>
          </a:p>
          <a:p>
            <a:pPr marL="0" indent="0">
              <a:buNone/>
            </a:pPr>
            <a:r>
              <a:rPr lang="es-ES" sz="1900" dirty="0" smtClean="0">
                <a:solidFill>
                  <a:schemeClr val="tx2"/>
                </a:solidFill>
              </a:rPr>
              <a:t>• Los Datos son desplazados hacia adentro </a:t>
            </a:r>
            <a:r>
              <a:rPr lang="es-ES" sz="1900" dirty="0" err="1" smtClean="0">
                <a:solidFill>
                  <a:schemeClr val="tx2"/>
                </a:solidFill>
              </a:rPr>
              <a:t>via</a:t>
            </a:r>
            <a:r>
              <a:rPr lang="es-ES" sz="1900" dirty="0" smtClean="0">
                <a:solidFill>
                  <a:schemeClr val="tx2"/>
                </a:solidFill>
              </a:rPr>
              <a:t> la </a:t>
            </a:r>
            <a:r>
              <a:rPr lang="es-ES" sz="1900" dirty="0" err="1" smtClean="0">
                <a:solidFill>
                  <a:schemeClr val="tx2"/>
                </a:solidFill>
              </a:rPr>
              <a:t>linea</a:t>
            </a:r>
            <a:r>
              <a:rPr lang="es-ES" sz="1900" dirty="0" smtClean="0">
                <a:solidFill>
                  <a:schemeClr val="tx2"/>
                </a:solidFill>
              </a:rPr>
              <a:t> Master In Slave </a:t>
            </a:r>
            <a:r>
              <a:rPr lang="es-ES" sz="1900" dirty="0" err="1" smtClean="0">
                <a:solidFill>
                  <a:schemeClr val="tx2"/>
                </a:solidFill>
              </a:rPr>
              <a:t>Out</a:t>
            </a:r>
            <a:r>
              <a:rPr lang="es-ES" sz="1900" dirty="0" smtClean="0">
                <a:solidFill>
                  <a:schemeClr val="tx2"/>
                </a:solidFill>
              </a:rPr>
              <a:t> (MISO)</a:t>
            </a:r>
          </a:p>
          <a:p>
            <a:pPr marL="0" indent="0">
              <a:buNone/>
            </a:pPr>
            <a:r>
              <a:rPr lang="es-ES" sz="1900" dirty="0" smtClean="0">
                <a:solidFill>
                  <a:schemeClr val="tx2"/>
                </a:solidFill>
              </a:rPr>
              <a:t>• La Transmisión finaliza después de 8 ciclos del serial </a:t>
            </a:r>
            <a:r>
              <a:rPr lang="es-ES" sz="1900" dirty="0" err="1" smtClean="0">
                <a:solidFill>
                  <a:schemeClr val="tx2"/>
                </a:solidFill>
              </a:rPr>
              <a:t>clock</a:t>
            </a:r>
            <a:r>
              <a:rPr lang="es-ES" sz="1900" dirty="0" smtClean="0">
                <a:solidFill>
                  <a:schemeClr val="tx2"/>
                </a:solidFill>
              </a:rPr>
              <a:t> (SPSCK) , ya que se trata de</a:t>
            </a:r>
          </a:p>
          <a:p>
            <a:pPr marL="0" indent="0">
              <a:buNone/>
            </a:pPr>
            <a:r>
              <a:rPr lang="es-ES" sz="1900" dirty="0" smtClean="0">
                <a:solidFill>
                  <a:schemeClr val="tx2"/>
                </a:solidFill>
              </a:rPr>
              <a:t>una transmisión serial “</a:t>
            </a:r>
            <a:r>
              <a:rPr lang="es-ES" sz="1900" dirty="0" err="1" smtClean="0">
                <a:solidFill>
                  <a:schemeClr val="tx2"/>
                </a:solidFill>
              </a:rPr>
              <a:t>sincrónizada</a:t>
            </a:r>
            <a:r>
              <a:rPr lang="es-ES" sz="1900" dirty="0" smtClean="0">
                <a:solidFill>
                  <a:schemeClr val="tx2"/>
                </a:solidFill>
              </a:rPr>
              <a:t>” con el “</a:t>
            </a:r>
            <a:r>
              <a:rPr lang="es-ES" sz="1900" dirty="0" err="1" smtClean="0">
                <a:solidFill>
                  <a:schemeClr val="tx2"/>
                </a:solidFill>
              </a:rPr>
              <a:t>Clock</a:t>
            </a:r>
            <a:r>
              <a:rPr lang="es-ES" sz="1900" dirty="0" smtClean="0">
                <a:solidFill>
                  <a:schemeClr val="tx2"/>
                </a:solidFill>
              </a:rPr>
              <a:t>” generado por el master y cada dato</a:t>
            </a:r>
          </a:p>
          <a:p>
            <a:pPr marL="0" indent="0">
              <a:buNone/>
            </a:pPr>
            <a:r>
              <a:rPr lang="es-ES" sz="1900" dirty="0" smtClean="0">
                <a:solidFill>
                  <a:schemeClr val="tx2"/>
                </a:solidFill>
              </a:rPr>
              <a:t>está sincronizado con dicho </a:t>
            </a:r>
            <a:r>
              <a:rPr lang="es-ES" sz="1900" dirty="0" err="1" smtClean="0">
                <a:solidFill>
                  <a:schemeClr val="tx2"/>
                </a:solidFill>
              </a:rPr>
              <a:t>clock</a:t>
            </a:r>
            <a:r>
              <a:rPr lang="es-ES" sz="1900" dirty="0" smtClean="0">
                <a:solidFill>
                  <a:schemeClr val="tx2"/>
                </a:solidFill>
              </a:rPr>
              <a:t> (8 pulsos de </a:t>
            </a:r>
            <a:r>
              <a:rPr lang="es-ES" sz="1900" dirty="0" err="1" smtClean="0">
                <a:solidFill>
                  <a:schemeClr val="tx2"/>
                </a:solidFill>
              </a:rPr>
              <a:t>clock</a:t>
            </a:r>
            <a:r>
              <a:rPr lang="es-ES" sz="1900" dirty="0" smtClean="0">
                <a:solidFill>
                  <a:schemeClr val="tx2"/>
                </a:solidFill>
              </a:rPr>
              <a:t> y no mas que ello).</a:t>
            </a:r>
          </a:p>
          <a:p>
            <a:pPr marL="0" indent="0">
              <a:buNone/>
            </a:pPr>
            <a:endParaRPr lang="es-ES" sz="19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ES" sz="1900" b="1" i="1" u="sng" dirty="0" smtClean="0">
                <a:solidFill>
                  <a:schemeClr val="tx2"/>
                </a:solidFill>
              </a:rPr>
              <a:t>Modo “Slave” (Esclavo)</a:t>
            </a:r>
          </a:p>
          <a:p>
            <a:pPr marL="0" indent="0">
              <a:buNone/>
            </a:pPr>
            <a:r>
              <a:rPr lang="es-ES" sz="1900" dirty="0" smtClean="0">
                <a:solidFill>
                  <a:schemeClr val="tx2"/>
                </a:solidFill>
              </a:rPr>
              <a:t>• Transferencia sincronizada al serial </a:t>
            </a:r>
            <a:r>
              <a:rPr lang="es-ES" sz="1900" dirty="0" err="1" smtClean="0">
                <a:solidFill>
                  <a:schemeClr val="tx2"/>
                </a:solidFill>
              </a:rPr>
              <a:t>clock</a:t>
            </a:r>
            <a:r>
              <a:rPr lang="es-ES" sz="1900" dirty="0" smtClean="0">
                <a:solidFill>
                  <a:schemeClr val="tx2"/>
                </a:solidFill>
              </a:rPr>
              <a:t> (SPSCK) desde el “Master”</a:t>
            </a:r>
          </a:p>
          <a:p>
            <a:pPr marL="0" indent="0">
              <a:buNone/>
            </a:pPr>
            <a:r>
              <a:rPr lang="es-ES" sz="1900" dirty="0" smtClean="0">
                <a:solidFill>
                  <a:schemeClr val="tx2"/>
                </a:solidFill>
              </a:rPr>
              <a:t>• Los Datos son desplazados hacia adentro </a:t>
            </a:r>
            <a:r>
              <a:rPr lang="es-ES" sz="1900" dirty="0" err="1" smtClean="0">
                <a:solidFill>
                  <a:schemeClr val="tx2"/>
                </a:solidFill>
              </a:rPr>
              <a:t>via</a:t>
            </a:r>
            <a:r>
              <a:rPr lang="es-ES" sz="1900" dirty="0" smtClean="0">
                <a:solidFill>
                  <a:schemeClr val="tx2"/>
                </a:solidFill>
              </a:rPr>
              <a:t> la </a:t>
            </a:r>
            <a:r>
              <a:rPr lang="es-ES" sz="1900" dirty="0" err="1" smtClean="0">
                <a:solidFill>
                  <a:schemeClr val="tx2"/>
                </a:solidFill>
              </a:rPr>
              <a:t>linea</a:t>
            </a:r>
            <a:r>
              <a:rPr lang="es-ES" sz="1900" dirty="0" smtClean="0">
                <a:solidFill>
                  <a:schemeClr val="tx2"/>
                </a:solidFill>
              </a:rPr>
              <a:t> Master </a:t>
            </a:r>
            <a:r>
              <a:rPr lang="es-ES" sz="1900" dirty="0" err="1" smtClean="0">
                <a:solidFill>
                  <a:schemeClr val="tx2"/>
                </a:solidFill>
              </a:rPr>
              <a:t>Out</a:t>
            </a:r>
            <a:r>
              <a:rPr lang="es-ES" sz="1900" dirty="0" smtClean="0">
                <a:solidFill>
                  <a:schemeClr val="tx2"/>
                </a:solidFill>
              </a:rPr>
              <a:t> Slave In (MOSI)</a:t>
            </a:r>
          </a:p>
          <a:p>
            <a:pPr marL="0" indent="0">
              <a:buNone/>
            </a:pPr>
            <a:r>
              <a:rPr lang="es-ES" sz="1900" dirty="0" smtClean="0">
                <a:solidFill>
                  <a:schemeClr val="tx2"/>
                </a:solidFill>
              </a:rPr>
              <a:t>• Los Datos son desplazados hacia afuera </a:t>
            </a:r>
            <a:r>
              <a:rPr lang="es-ES" sz="1900" dirty="0" err="1" smtClean="0">
                <a:solidFill>
                  <a:schemeClr val="tx2"/>
                </a:solidFill>
              </a:rPr>
              <a:t>via</a:t>
            </a:r>
            <a:r>
              <a:rPr lang="es-ES" sz="1900" dirty="0" smtClean="0">
                <a:solidFill>
                  <a:schemeClr val="tx2"/>
                </a:solidFill>
              </a:rPr>
              <a:t> la </a:t>
            </a:r>
            <a:r>
              <a:rPr lang="es-ES" sz="1900" dirty="0" err="1" smtClean="0">
                <a:solidFill>
                  <a:schemeClr val="tx2"/>
                </a:solidFill>
              </a:rPr>
              <a:t>linea</a:t>
            </a:r>
            <a:r>
              <a:rPr lang="es-ES" sz="1900" dirty="0" smtClean="0">
                <a:solidFill>
                  <a:schemeClr val="tx2"/>
                </a:solidFill>
              </a:rPr>
              <a:t> Master In Slave </a:t>
            </a:r>
            <a:r>
              <a:rPr lang="es-ES" sz="1900" dirty="0" err="1" smtClean="0">
                <a:solidFill>
                  <a:schemeClr val="tx2"/>
                </a:solidFill>
              </a:rPr>
              <a:t>Out</a:t>
            </a:r>
            <a:r>
              <a:rPr lang="es-ES" sz="1900" dirty="0" smtClean="0">
                <a:solidFill>
                  <a:schemeClr val="tx2"/>
                </a:solidFill>
              </a:rPr>
              <a:t> (MISO)</a:t>
            </a:r>
            <a:endParaRPr lang="es-ES" sz="1900" dirty="0">
              <a:solidFill>
                <a:schemeClr val="tx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106363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366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0439" y="0"/>
            <a:ext cx="6671084" cy="836712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 SELECTION «SLAVE»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7562" y="3085206"/>
            <a:ext cx="8274228" cy="35015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i="1" u="sng" dirty="0" smtClean="0">
                <a:solidFill>
                  <a:srgbClr val="FF0000"/>
                </a:solidFill>
              </a:rPr>
              <a:t>Slave </a:t>
            </a:r>
            <a:r>
              <a:rPr lang="es-ES" b="1" i="1" u="sng" dirty="0" err="1" smtClean="0">
                <a:solidFill>
                  <a:srgbClr val="FF0000"/>
                </a:solidFill>
              </a:rPr>
              <a:t>Select</a:t>
            </a:r>
            <a:r>
              <a:rPr lang="es-ES" b="1" i="1" u="sng" dirty="0" smtClean="0">
                <a:solidFill>
                  <a:srgbClr val="FF0000"/>
                </a:solidFill>
              </a:rPr>
              <a:t> (SS)</a:t>
            </a:r>
          </a:p>
          <a:p>
            <a:pPr marL="400050" lvl="1" indent="0">
              <a:buNone/>
            </a:pPr>
            <a:r>
              <a:rPr lang="es-ES" b="1" i="1" u="sng" dirty="0" smtClean="0">
                <a:solidFill>
                  <a:schemeClr val="tx2"/>
                </a:solidFill>
              </a:rPr>
              <a:t>• Modo Master</a:t>
            </a:r>
          </a:p>
          <a:p>
            <a:pPr marL="400050" lvl="1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– SS se mantiene alto ( “1” ) durante la transmisión (se fuerza a “1”)</a:t>
            </a:r>
          </a:p>
          <a:p>
            <a:pPr marL="400050" lvl="1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– </a:t>
            </a:r>
            <a:r>
              <a:rPr lang="es-ES" dirty="0" err="1" smtClean="0">
                <a:solidFill>
                  <a:schemeClr val="tx2"/>
                </a:solidFill>
              </a:rPr>
              <a:t>Actua</a:t>
            </a:r>
            <a:r>
              <a:rPr lang="es-ES" dirty="0" smtClean="0">
                <a:solidFill>
                  <a:schemeClr val="tx2"/>
                </a:solidFill>
              </a:rPr>
              <a:t> como una entrada de detección de error (si algo la fuerza a “0”, hay un error !!)</a:t>
            </a:r>
          </a:p>
          <a:p>
            <a:pPr marL="400050" lvl="1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– Puede ser una salida de propósitos generales.</a:t>
            </a:r>
          </a:p>
          <a:p>
            <a:pPr marL="400050" lvl="1" indent="0">
              <a:buNone/>
            </a:pPr>
            <a:r>
              <a:rPr lang="es-ES" b="1" i="1" u="sng" dirty="0" smtClean="0">
                <a:solidFill>
                  <a:schemeClr val="tx2"/>
                </a:solidFill>
              </a:rPr>
              <a:t>• Modo Slave</a:t>
            </a:r>
          </a:p>
          <a:p>
            <a:pPr marL="400050" lvl="1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– SS debe permanecer bajo ( “0” ) hasta que se completa la transmisión (forma de habilitar al</a:t>
            </a:r>
          </a:p>
          <a:p>
            <a:pPr marL="400050" lvl="1" indent="0">
              <a:buNone/>
            </a:pPr>
            <a:r>
              <a:rPr lang="es-ES" dirty="0" err="1" smtClean="0">
                <a:solidFill>
                  <a:schemeClr val="tx2"/>
                </a:solidFill>
              </a:rPr>
              <a:t>dispositívo</a:t>
            </a:r>
            <a:r>
              <a:rPr lang="es-ES" dirty="0" smtClean="0">
                <a:solidFill>
                  <a:schemeClr val="tx2"/>
                </a:solidFill>
              </a:rPr>
              <a:t> “</a:t>
            </a:r>
            <a:r>
              <a:rPr lang="es-ES" dirty="0" err="1" smtClean="0">
                <a:solidFill>
                  <a:schemeClr val="tx2"/>
                </a:solidFill>
              </a:rPr>
              <a:t>slave</a:t>
            </a:r>
            <a:r>
              <a:rPr lang="es-ES" dirty="0" smtClean="0">
                <a:solidFill>
                  <a:schemeClr val="tx2"/>
                </a:solidFill>
              </a:rPr>
              <a:t>”)</a:t>
            </a:r>
          </a:p>
          <a:p>
            <a:pPr marL="400050" lvl="1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0 = Habilita el “</a:t>
            </a:r>
            <a:r>
              <a:rPr lang="es-ES" dirty="0" err="1" smtClean="0">
                <a:solidFill>
                  <a:schemeClr val="tx2"/>
                </a:solidFill>
              </a:rPr>
              <a:t>slave</a:t>
            </a:r>
            <a:r>
              <a:rPr lang="es-ES" dirty="0" smtClean="0">
                <a:solidFill>
                  <a:schemeClr val="tx2"/>
                </a:solidFill>
              </a:rPr>
              <a:t>”</a:t>
            </a:r>
          </a:p>
          <a:p>
            <a:pPr marL="400050" lvl="1" indent="0">
              <a:buNone/>
            </a:pPr>
            <a:r>
              <a:rPr lang="es-ES" dirty="0" smtClean="0">
                <a:solidFill>
                  <a:schemeClr val="tx2"/>
                </a:solidFill>
              </a:rPr>
              <a:t>1 = Deshabilita el “</a:t>
            </a:r>
            <a:r>
              <a:rPr lang="es-ES" dirty="0" err="1" smtClean="0">
                <a:solidFill>
                  <a:schemeClr val="tx2"/>
                </a:solidFill>
              </a:rPr>
              <a:t>slave</a:t>
            </a:r>
            <a:r>
              <a:rPr lang="es-ES" dirty="0" smtClean="0">
                <a:solidFill>
                  <a:schemeClr val="tx2"/>
                </a:solidFill>
              </a:rPr>
              <a:t>”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304" y="620688"/>
            <a:ext cx="6696745" cy="247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675" y="206375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396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 REGISTROS DE CONTROL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0034" y="1357298"/>
            <a:ext cx="7821545" cy="1357322"/>
          </a:xfrm>
        </p:spPr>
      </p:pic>
      <p:sp>
        <p:nvSpPr>
          <p:cNvPr id="13" name="12 CuadroTexto"/>
          <p:cNvSpPr txBox="1"/>
          <p:nvPr/>
        </p:nvSpPr>
        <p:spPr>
          <a:xfrm>
            <a:off x="857224" y="3211297"/>
            <a:ext cx="71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SPIE</a:t>
            </a:r>
            <a:r>
              <a:rPr lang="es-ES" dirty="0" smtClean="0"/>
              <a:t> : habilitación de interrupción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SPE</a:t>
            </a:r>
            <a:r>
              <a:rPr lang="es-ES" dirty="0" smtClean="0"/>
              <a:t> : habilitación del sistema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SPTIE</a:t>
            </a:r>
            <a:r>
              <a:rPr lang="es-ES" dirty="0" smtClean="0"/>
              <a:t> : habilitación de interrupción por transmisión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MSTR</a:t>
            </a:r>
            <a:r>
              <a:rPr lang="es-ES" dirty="0" smtClean="0"/>
              <a:t> : selección del modo </a:t>
            </a:r>
            <a:r>
              <a:rPr lang="es-ES" dirty="0" err="1" smtClean="0"/>
              <a:t>Master</a:t>
            </a:r>
            <a:r>
              <a:rPr lang="es-ES" dirty="0" smtClean="0"/>
              <a:t>/Slave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CPOL</a:t>
            </a:r>
            <a:r>
              <a:rPr lang="es-ES" dirty="0" smtClean="0"/>
              <a:t> : polaridad del reloj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CPHA</a:t>
            </a:r>
            <a:r>
              <a:rPr lang="es-ES" dirty="0" smtClean="0"/>
              <a:t> : fase del reloj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SSOE</a:t>
            </a:r>
            <a:r>
              <a:rPr lang="es-ES" dirty="0" smtClean="0"/>
              <a:t> : habilitación de salida de selección de Slave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LSBFE</a:t>
            </a:r>
            <a:r>
              <a:rPr lang="es-ES" dirty="0" smtClean="0"/>
              <a:t> : dirección de desplazamiento</a:t>
            </a: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92075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99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882" y="142852"/>
            <a:ext cx="8229600" cy="928694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 REGISTROS DE CONTROL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572428" cy="1876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1142976" y="3357562"/>
            <a:ext cx="685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SPMIE</a:t>
            </a:r>
            <a:r>
              <a:rPr lang="es-ES" dirty="0" smtClean="0"/>
              <a:t> : habilitación de interrupción por coincidencia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SPIMODE</a:t>
            </a:r>
            <a:r>
              <a:rPr lang="es-ES" dirty="0" smtClean="0"/>
              <a:t> : modo 8 o 16 bits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MODFEN</a:t>
            </a:r>
            <a:r>
              <a:rPr lang="es-ES" dirty="0" smtClean="0"/>
              <a:t> : habilita función en modo falla como </a:t>
            </a:r>
            <a:r>
              <a:rPr lang="es-ES" dirty="0" err="1" smtClean="0"/>
              <a:t>Master</a:t>
            </a:r>
            <a:r>
              <a:rPr lang="es-ES" dirty="0" smtClean="0"/>
              <a:t>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BIDIROE</a:t>
            </a:r>
            <a:r>
              <a:rPr lang="es-ES" dirty="0" smtClean="0"/>
              <a:t> : habilita salida en modo bidireccional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SPIWAI</a:t>
            </a:r>
            <a:r>
              <a:rPr lang="es-ES" dirty="0" smtClean="0"/>
              <a:t> : stop en modo wat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SPC0</a:t>
            </a:r>
            <a:r>
              <a:rPr lang="es-ES" dirty="0" smtClean="0"/>
              <a:t> : control del pin 0 </a:t>
            </a: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92075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2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2699" y="-90264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Modos De Operación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143381"/>
            <a:ext cx="8229600" cy="857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      Configuración de los modos normal y bidireccional para operaciones en modo  </a:t>
            </a:r>
            <a:r>
              <a:rPr lang="es-ES" sz="1800" dirty="0" err="1" smtClean="0">
                <a:solidFill>
                  <a:srgbClr val="FF0000"/>
                </a:solidFill>
              </a:rPr>
              <a:t>Master</a:t>
            </a:r>
            <a:r>
              <a:rPr lang="es-ES" sz="1800" dirty="0" smtClean="0">
                <a:solidFill>
                  <a:srgbClr val="FF0000"/>
                </a:solidFill>
              </a:rPr>
              <a:t> y Slave</a:t>
            </a:r>
            <a:endParaRPr lang="es-ES" sz="18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6"/>
            <a:ext cx="7358114" cy="281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8" y="92075"/>
            <a:ext cx="8950325" cy="66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12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816</Words>
  <Application>Microsoft Office PowerPoint</Application>
  <PresentationFormat>Presentación en pantalla (4:3)</PresentationFormat>
  <Paragraphs>88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SERIAL PERIPHERICAL INTERFACE (SPI)</vt:lpstr>
      <vt:lpstr>DESCRIPCION </vt:lpstr>
      <vt:lpstr>CARACTERISTICAS</vt:lpstr>
      <vt:lpstr>ESPECIFICACIONES DEL BUS</vt:lpstr>
      <vt:lpstr>MODOS DEL SPI</vt:lpstr>
      <vt:lpstr>PIN SELECTION «SLAVE»</vt:lpstr>
      <vt:lpstr>SPI REGISTROS DE CONTROL</vt:lpstr>
      <vt:lpstr>SPI REGISTROS DE CONTROL</vt:lpstr>
      <vt:lpstr>Modos De Operación</vt:lpstr>
      <vt:lpstr>Registro de Baud Rate</vt:lpstr>
      <vt:lpstr>Tablas de Valores</vt:lpstr>
      <vt:lpstr>Registro de Estados</vt:lpstr>
      <vt:lpstr>Registro de Datos</vt:lpstr>
      <vt:lpstr>Diagrama Temporal 1</vt:lpstr>
      <vt:lpstr>Diagrama Temporal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PERIPHERICAL INTERFACE (SPI)</dc:title>
  <dc:creator>Abdala</dc:creator>
  <cp:lastModifiedBy>Usuario</cp:lastModifiedBy>
  <cp:revision>26</cp:revision>
  <dcterms:created xsi:type="dcterms:W3CDTF">2013-11-19T17:23:24Z</dcterms:created>
  <dcterms:modified xsi:type="dcterms:W3CDTF">2013-11-29T10:39:06Z</dcterms:modified>
</cp:coreProperties>
</file>