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9ded15f4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09ded15f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f28629d7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f28629d7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629d79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f28629d79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1887ed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1887ed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1fc62b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f1fc62b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ed15f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409ded15f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f1fc62b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f1fc62b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dcfcd5b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41dcfcd5b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1dcfcd5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41dcfcd5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16e30d2a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16e30d2a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dcfcd5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1dcfcd5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4efeac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4efeac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9ded15f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09ded15f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6e30d2a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416e30d2a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6e30d2a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416e30d2a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6e30d2a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6e30d2a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154032c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f154032c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28629d7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f28629d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2208600" y="2633475"/>
            <a:ext cx="4726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GB" sz="1300" u="none" cap="none" strike="noStrike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</a:t>
            </a:r>
            <a:r>
              <a:rPr lang="en-GB" sz="13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Novice</a:t>
            </a:r>
            <a:r>
              <a:rPr b="0" i="0" lang="en-GB" sz="1300" u="none" cap="none" strike="noStrike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 coding problem */</a:t>
            </a:r>
            <a:endParaRPr b="0" i="0" sz="1300" u="none" cap="none" strike="noStrike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527775" y="35502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Lawrence Chernin </a:t>
            </a:r>
            <a:endParaRPr i="1" sz="1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     @Glider.ai</a:t>
            </a:r>
            <a:endParaRPr i="1" sz="1200">
              <a:solidFill>
                <a:srgbClr val="00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843525" y="1198800"/>
            <a:ext cx="75438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Sort a linked list that is sorted alternating ascending and descending orders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51375" y="1235925"/>
            <a:ext cx="8067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 startAt="2"/>
            </a:pPr>
            <a:r>
              <a:rPr lang="en-GB" sz="1400">
                <a:solidFill>
                  <a:schemeClr val="lt1"/>
                </a:solidFill>
              </a:rPr>
              <a:t>Take the list that is sorted in </a:t>
            </a:r>
            <a:r>
              <a:rPr lang="en-GB" sz="1400">
                <a:solidFill>
                  <a:srgbClr val="FF9900"/>
                </a:solidFill>
              </a:rPr>
              <a:t>descending</a:t>
            </a:r>
            <a:r>
              <a:rPr lang="en-GB" sz="1400">
                <a:solidFill>
                  <a:schemeClr val="lt1"/>
                </a:solidFill>
              </a:rPr>
              <a:t> order, and </a:t>
            </a:r>
            <a:r>
              <a:rPr lang="en-GB" sz="1400">
                <a:solidFill>
                  <a:srgbClr val="FFFF00"/>
                </a:solidFill>
              </a:rPr>
              <a:t>reverse</a:t>
            </a:r>
            <a:r>
              <a:rPr lang="en-GB" sz="1400">
                <a:solidFill>
                  <a:schemeClr val="lt1"/>
                </a:solidFill>
              </a:rPr>
              <a:t> it.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3232351" y="21894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3215100" y="218942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61" name="Google Shape;261;p34"/>
          <p:cNvCxnSpPr/>
          <p:nvPr/>
        </p:nvCxnSpPr>
        <p:spPr>
          <a:xfrm>
            <a:off x="3610650" y="23571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4"/>
          <p:cNvSpPr/>
          <p:nvPr/>
        </p:nvSpPr>
        <p:spPr>
          <a:xfrm>
            <a:off x="4137451" y="21894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4192050" y="21894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>
            <a:off x="4515750" y="23571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4"/>
          <p:cNvSpPr/>
          <p:nvPr/>
        </p:nvSpPr>
        <p:spPr>
          <a:xfrm>
            <a:off x="5051851" y="21894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5106450" y="21894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064526" y="33949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5047275" y="3394900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69" name="Google Shape;269;p34"/>
          <p:cNvCxnSpPr/>
          <p:nvPr/>
        </p:nvCxnSpPr>
        <p:spPr>
          <a:xfrm>
            <a:off x="4515750" y="35626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4"/>
          <p:cNvSpPr/>
          <p:nvPr/>
        </p:nvSpPr>
        <p:spPr>
          <a:xfrm>
            <a:off x="4142026" y="33949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4196625" y="33949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72" name="Google Shape;272;p34"/>
          <p:cNvCxnSpPr/>
          <p:nvPr/>
        </p:nvCxnSpPr>
        <p:spPr>
          <a:xfrm>
            <a:off x="3610500" y="35626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4"/>
          <p:cNvSpPr/>
          <p:nvPr/>
        </p:nvSpPr>
        <p:spPr>
          <a:xfrm>
            <a:off x="3241501" y="33949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3296100" y="33949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451375" y="1235925"/>
            <a:ext cx="8067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arenR" startAt="3"/>
            </a:pPr>
            <a:r>
              <a:rPr lang="en-GB" sz="1400">
                <a:solidFill>
                  <a:srgbClr val="00FFFF"/>
                </a:solidFill>
              </a:rPr>
              <a:t>Merge</a:t>
            </a:r>
            <a:r>
              <a:rPr lang="en-GB" sz="1400">
                <a:solidFill>
                  <a:schemeClr val="lt1"/>
                </a:solidFill>
              </a:rPr>
              <a:t> both lists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33088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3291625" y="229762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82" name="Google Shape;282;p35"/>
          <p:cNvCxnSpPr/>
          <p:nvPr/>
        </p:nvCxnSpPr>
        <p:spPr>
          <a:xfrm>
            <a:off x="2760100" y="24653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5"/>
          <p:cNvSpPr/>
          <p:nvPr/>
        </p:nvSpPr>
        <p:spPr>
          <a:xfrm>
            <a:off x="23863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2440975" y="22976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>
            <a:off x="1854850" y="24653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5"/>
          <p:cNvSpPr/>
          <p:nvPr/>
        </p:nvSpPr>
        <p:spPr>
          <a:xfrm>
            <a:off x="1485851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>
            <a:off x="1540450" y="22976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4774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4532075" y="22976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90" name="Google Shape;290;p35"/>
          <p:cNvCxnSpPr/>
          <p:nvPr/>
        </p:nvCxnSpPr>
        <p:spPr>
          <a:xfrm>
            <a:off x="4855775" y="24653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5"/>
          <p:cNvSpPr/>
          <p:nvPr/>
        </p:nvSpPr>
        <p:spPr>
          <a:xfrm>
            <a:off x="53918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5446475" y="22976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93" name="Google Shape;293;p35"/>
          <p:cNvCxnSpPr/>
          <p:nvPr/>
        </p:nvCxnSpPr>
        <p:spPr>
          <a:xfrm>
            <a:off x="5770175" y="24653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5"/>
          <p:cNvSpPr/>
          <p:nvPr/>
        </p:nvSpPr>
        <p:spPr>
          <a:xfrm>
            <a:off x="63062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6306275" y="229762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96" name="Google Shape;296;p35"/>
          <p:cNvCxnSpPr/>
          <p:nvPr/>
        </p:nvCxnSpPr>
        <p:spPr>
          <a:xfrm>
            <a:off x="6684575" y="24653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5"/>
          <p:cNvSpPr/>
          <p:nvPr/>
        </p:nvSpPr>
        <p:spPr>
          <a:xfrm>
            <a:off x="7220676" y="22976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>
            <a:off x="7220675" y="229762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4134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1468075" y="34787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01" name="Google Shape;301;p35"/>
          <p:cNvCxnSpPr/>
          <p:nvPr/>
        </p:nvCxnSpPr>
        <p:spPr>
          <a:xfrm>
            <a:off x="1791775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5"/>
          <p:cNvCxnSpPr/>
          <p:nvPr/>
        </p:nvCxnSpPr>
        <p:spPr>
          <a:xfrm>
            <a:off x="2696875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5"/>
          <p:cNvSpPr/>
          <p:nvPr/>
        </p:nvSpPr>
        <p:spPr>
          <a:xfrm>
            <a:off x="23278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2382475" y="34787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32236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3278275" y="34787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07" name="Google Shape;307;p35"/>
          <p:cNvCxnSpPr/>
          <p:nvPr/>
        </p:nvCxnSpPr>
        <p:spPr>
          <a:xfrm>
            <a:off x="3601975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5"/>
          <p:cNvCxnSpPr/>
          <p:nvPr/>
        </p:nvCxnSpPr>
        <p:spPr>
          <a:xfrm>
            <a:off x="4493200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5"/>
          <p:cNvSpPr/>
          <p:nvPr/>
        </p:nvSpPr>
        <p:spPr>
          <a:xfrm>
            <a:off x="41194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4174075" y="347872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50152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5015275" y="347872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5393575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5"/>
          <p:cNvSpPr/>
          <p:nvPr/>
        </p:nvSpPr>
        <p:spPr>
          <a:xfrm>
            <a:off x="592832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5911075" y="347872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>
            <a:off x="6314575" y="364642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/>
          <p:nvPr/>
        </p:nvSpPr>
        <p:spPr>
          <a:xfrm>
            <a:off x="6850676" y="347872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6850675" y="347872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530625" y="4284700"/>
            <a:ext cx="5180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Time complexity: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00"/>
                </a:solidFill>
              </a:rPr>
              <a:t>O ( N )</a:t>
            </a:r>
            <a:endParaRPr b="1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87" y="2168337"/>
            <a:ext cx="654425" cy="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4005750" y="2864800"/>
            <a:ext cx="113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PAUSE VIDEO</a:t>
            </a:r>
            <a:endParaRPr sz="11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/>
        </p:nvSpPr>
        <p:spPr>
          <a:xfrm>
            <a:off x="1901750" y="432975"/>
            <a:ext cx="60501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list1 = LinkedList()   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list1.head = list1.newNode(2)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 = list1.newNode(16)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list1.head.next.next = list1.newNode(8)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list1.head.next.next.next = list1.newNode(9)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list1.head.next.next.next.next = list1.newNode(15)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list1.head.next.next.next.next.next = list1.newNode(4)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list1.head.next.next.next.next.next.next = list1.newNode(24)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00"/>
                </a:solidFill>
              </a:rPr>
              <a:t>print</a:t>
            </a:r>
            <a:r>
              <a:rPr lang="en-GB">
                <a:solidFill>
                  <a:srgbClr val="FFFF00"/>
                </a:solidFill>
              </a:rPr>
              <a:t>("Original:")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00"/>
                </a:solidFill>
              </a:rPr>
              <a:t>list1.printLL()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00"/>
                </a:solidFill>
              </a:rPr>
              <a:t>list1.sort()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00"/>
                </a:solidFill>
              </a:rPr>
              <a:t>print</a:t>
            </a:r>
            <a:r>
              <a:rPr lang="en-GB">
                <a:solidFill>
                  <a:srgbClr val="FFFF00"/>
                </a:solidFill>
              </a:rPr>
              <a:t>("Sorted:")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00"/>
                </a:solidFill>
              </a:rPr>
              <a:t>list1.printLL()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1760950" y="624475"/>
            <a:ext cx="605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00"/>
                </a:solidFill>
              </a:rPr>
              <a:t>c</a:t>
            </a:r>
            <a:r>
              <a:rPr lang="en-GB">
                <a:solidFill>
                  <a:srgbClr val="FFFF00"/>
                </a:solidFill>
              </a:rPr>
              <a:t>lass</a:t>
            </a:r>
            <a:r>
              <a:rPr lang="en-GB">
                <a:solidFill>
                  <a:srgbClr val="FFFFFF"/>
                </a:solidFill>
              </a:rPr>
              <a:t> LinkedList: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00FF00"/>
                </a:solidFill>
              </a:rPr>
              <a:t>d</a:t>
            </a:r>
            <a:r>
              <a:rPr lang="en-GB">
                <a:solidFill>
                  <a:srgbClr val="00FF00"/>
                </a:solidFill>
              </a:rPr>
              <a:t>ef</a:t>
            </a:r>
            <a:r>
              <a:rPr lang="en-GB">
                <a:solidFill>
                  <a:srgbClr val="FFFFFF"/>
                </a:solidFill>
              </a:rPr>
              <a:t> __init__(self):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s</a:t>
            </a:r>
            <a:r>
              <a:rPr lang="en-GB">
                <a:solidFill>
                  <a:srgbClr val="FFFFFF"/>
                </a:solidFill>
              </a:rPr>
              <a:t>elf.head = None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00"/>
                </a:solidFill>
              </a:rPr>
              <a:t>    </a:t>
            </a:r>
            <a:r>
              <a:rPr lang="en-GB">
                <a:solidFill>
                  <a:srgbClr val="FFFF00"/>
                </a:solidFill>
              </a:rPr>
              <a:t>class</a:t>
            </a:r>
            <a:r>
              <a:rPr lang="en-GB">
                <a:solidFill>
                  <a:schemeClr val="lt1"/>
                </a:solidFill>
              </a:rPr>
              <a:t> Node: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        </a:t>
            </a:r>
            <a:r>
              <a:rPr lang="en-GB">
                <a:solidFill>
                  <a:srgbClr val="00FF00"/>
                </a:solidFill>
              </a:rPr>
              <a:t>def</a:t>
            </a:r>
            <a:r>
              <a:rPr lang="en-GB">
                <a:solidFill>
                  <a:schemeClr val="lt1"/>
                </a:solidFill>
              </a:rPr>
              <a:t> __init__(self, data):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            self.data =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            self.next = None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r>
              <a:rPr lang="en-GB">
                <a:solidFill>
                  <a:srgbClr val="00FF00"/>
                </a:solidFill>
              </a:rPr>
              <a:t>def</a:t>
            </a:r>
            <a:r>
              <a:rPr lang="en-GB">
                <a:solidFill>
                  <a:schemeClr val="lt1"/>
                </a:solidFill>
              </a:rPr>
              <a:t> newNode(self, key):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        Return self.Node(key)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00FF00"/>
                </a:solidFill>
              </a:rPr>
              <a:t>def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FF"/>
                </a:solidFill>
              </a:rPr>
              <a:t>printLL</a:t>
            </a:r>
            <a:r>
              <a:rPr lang="en-GB">
                <a:solidFill>
                  <a:srgbClr val="FFFFFF"/>
                </a:solidFill>
              </a:rPr>
              <a:t>(self):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current  = self.head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while current: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    </a:t>
            </a:r>
            <a:r>
              <a:rPr b="1" lang="en-GB">
                <a:solidFill>
                  <a:srgbClr val="FFFFFF"/>
                </a:solidFill>
              </a:rPr>
              <a:t>print</a:t>
            </a:r>
            <a:r>
              <a:rPr lang="en-GB">
                <a:solidFill>
                  <a:srgbClr val="FFFFFF"/>
                </a:solidFill>
              </a:rPr>
              <a:t>( current.data 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    current = current.next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/>
        </p:nvSpPr>
        <p:spPr>
          <a:xfrm>
            <a:off x="513525" y="671875"/>
            <a:ext cx="77229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FFFF00"/>
                </a:solidFill>
              </a:rPr>
              <a:t>def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FF"/>
                </a:solidFill>
              </a:rPr>
              <a:t>splitList</a:t>
            </a:r>
            <a:r>
              <a:rPr lang="en-GB">
                <a:solidFill>
                  <a:srgbClr val="FFFFFF"/>
                </a:solidFill>
              </a:rPr>
              <a:t>( self, Ahead, Dhead 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asc, dsc = Ahead, Dhead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c</a:t>
            </a:r>
            <a:r>
              <a:rPr lang="en-GB">
                <a:solidFill>
                  <a:srgbClr val="FFFFFF"/>
                </a:solidFill>
              </a:rPr>
              <a:t>urr = self.head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r>
              <a:rPr lang="en-GB">
                <a:solidFill>
                  <a:srgbClr val="FFFF00"/>
                </a:solidFill>
              </a:rPr>
              <a:t>while</a:t>
            </a:r>
            <a:r>
              <a:rPr lang="en-GB">
                <a:solidFill>
                  <a:srgbClr val="F3F3F3"/>
                </a:solidFill>
              </a:rPr>
              <a:t> curr is not </a:t>
            </a:r>
            <a:r>
              <a:rPr b="1" lang="en-GB">
                <a:solidFill>
                  <a:srgbClr val="F3F3F3"/>
                </a:solidFill>
              </a:rPr>
              <a:t>None</a:t>
            </a:r>
            <a:r>
              <a:rPr lang="en-GB">
                <a:solidFill>
                  <a:srgbClr val="F3F3F3"/>
                </a:solidFill>
              </a:rPr>
              <a:t>:  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</a:t>
            </a:r>
            <a:r>
              <a:rPr lang="en-GB">
                <a:solidFill>
                  <a:srgbClr val="FFFFFF"/>
                </a:solidFill>
              </a:rPr>
              <a:t>a</a:t>
            </a:r>
            <a:r>
              <a:rPr lang="en-GB">
                <a:solidFill>
                  <a:srgbClr val="FFFFFF"/>
                </a:solidFill>
              </a:rPr>
              <a:t>sc.next = curr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    </a:t>
            </a:r>
            <a:r>
              <a:rPr lang="en-GB">
                <a:solidFill>
                  <a:srgbClr val="FFFFFF"/>
                </a:solidFill>
              </a:rPr>
              <a:t>a</a:t>
            </a:r>
            <a:r>
              <a:rPr lang="en-GB">
                <a:solidFill>
                  <a:srgbClr val="FFFFFF"/>
                </a:solidFill>
              </a:rPr>
              <a:t>sc = asc.next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    </a:t>
            </a:r>
            <a:r>
              <a:rPr lang="en-GB">
                <a:solidFill>
                  <a:srgbClr val="FFFFFF"/>
                </a:solidFill>
              </a:rPr>
              <a:t>c</a:t>
            </a:r>
            <a:r>
              <a:rPr lang="en-GB">
                <a:solidFill>
                  <a:srgbClr val="FFFFFF"/>
                </a:solidFill>
              </a:rPr>
              <a:t>urr = curr.next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</a:t>
            </a:r>
            <a:r>
              <a:rPr lang="en-GB">
                <a:solidFill>
                  <a:srgbClr val="FFFF00"/>
                </a:solidFill>
              </a:rPr>
              <a:t>i</a:t>
            </a:r>
            <a:r>
              <a:rPr lang="en-GB">
                <a:solidFill>
                  <a:srgbClr val="FFFF00"/>
                </a:solidFill>
              </a:rPr>
              <a:t>f</a:t>
            </a:r>
            <a:r>
              <a:rPr lang="en-GB">
                <a:solidFill>
                  <a:srgbClr val="F3F3F3"/>
                </a:solidFill>
              </a:rPr>
              <a:t> curr is not </a:t>
            </a:r>
            <a:r>
              <a:rPr b="1" lang="en-GB">
                <a:solidFill>
                  <a:srgbClr val="F3F3F3"/>
                </a:solidFill>
              </a:rPr>
              <a:t>None</a:t>
            </a:r>
            <a:r>
              <a:rPr lang="en-GB">
                <a:solidFill>
                  <a:srgbClr val="F3F3F3"/>
                </a:solidFill>
              </a:rPr>
              <a:t>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    dsc.next = curr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    </a:t>
            </a:r>
            <a:r>
              <a:rPr lang="en-GB">
                <a:solidFill>
                  <a:srgbClr val="F3F3F3"/>
                </a:solidFill>
              </a:rPr>
              <a:t>d</a:t>
            </a:r>
            <a:r>
              <a:rPr lang="en-GB">
                <a:solidFill>
                  <a:srgbClr val="F3F3F3"/>
                </a:solidFill>
              </a:rPr>
              <a:t>sc = dsc.next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    </a:t>
            </a:r>
            <a:r>
              <a:rPr lang="en-GB">
                <a:solidFill>
                  <a:srgbClr val="F3F3F3"/>
                </a:solidFill>
              </a:rPr>
              <a:t>c</a:t>
            </a:r>
            <a:r>
              <a:rPr lang="en-GB">
                <a:solidFill>
                  <a:srgbClr val="F3F3F3"/>
                </a:solidFill>
              </a:rPr>
              <a:t>urr = curr.next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asc.next = </a:t>
            </a:r>
            <a:r>
              <a:rPr b="1" lang="en-GB">
                <a:solidFill>
                  <a:srgbClr val="F3F3F3"/>
                </a:solidFill>
              </a:rPr>
              <a:t>None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r>
              <a:rPr lang="en-GB">
                <a:solidFill>
                  <a:srgbClr val="F3F3F3"/>
                </a:solidFill>
              </a:rPr>
              <a:t>d</a:t>
            </a:r>
            <a:r>
              <a:rPr lang="en-GB">
                <a:solidFill>
                  <a:srgbClr val="F3F3F3"/>
                </a:solidFill>
              </a:rPr>
              <a:t>sc.next = </a:t>
            </a:r>
            <a:r>
              <a:rPr b="1" lang="en-GB">
                <a:solidFill>
                  <a:srgbClr val="F3F3F3"/>
                </a:solidFill>
              </a:rPr>
              <a:t>None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/>
        </p:nvSpPr>
        <p:spPr>
          <a:xfrm>
            <a:off x="513525" y="671875"/>
            <a:ext cx="77229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FFFF00"/>
                </a:solidFill>
              </a:rPr>
              <a:t>def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FF"/>
                </a:solidFill>
              </a:rPr>
              <a:t>merge</a:t>
            </a:r>
            <a:r>
              <a:rPr b="1" lang="en-GB">
                <a:solidFill>
                  <a:srgbClr val="FFFFFF"/>
                </a:solidFill>
              </a:rPr>
              <a:t>List</a:t>
            </a:r>
            <a:r>
              <a:rPr lang="en-GB">
                <a:solidFill>
                  <a:srgbClr val="FFFFFF"/>
                </a:solidFill>
              </a:rPr>
              <a:t>( self, head1, head2 ):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i</a:t>
            </a:r>
            <a:r>
              <a:rPr lang="en-GB">
                <a:solidFill>
                  <a:srgbClr val="FFFFFF"/>
                </a:solidFill>
              </a:rPr>
              <a:t>f head1 == None: return head2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i</a:t>
            </a:r>
            <a:r>
              <a:rPr lang="en-GB">
                <a:solidFill>
                  <a:srgbClr val="FFFFFF"/>
                </a:solidFill>
              </a:rPr>
              <a:t>f head2 == None: return head1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t</a:t>
            </a:r>
            <a:r>
              <a:rPr lang="en-GB">
                <a:solidFill>
                  <a:srgbClr val="FFFFFF"/>
                </a:solidFill>
              </a:rPr>
              <a:t>emp = None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r>
              <a:rPr lang="en-GB">
                <a:solidFill>
                  <a:srgbClr val="FFFF00"/>
                </a:solidFill>
              </a:rPr>
              <a:t>if</a:t>
            </a:r>
            <a:r>
              <a:rPr lang="en-GB">
                <a:solidFill>
                  <a:srgbClr val="F3F3F3"/>
                </a:solidFill>
              </a:rPr>
              <a:t> head1.data &lt; head2.data: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</a:t>
            </a:r>
            <a:r>
              <a:rPr lang="en-GB">
                <a:solidFill>
                  <a:srgbClr val="FFFFFF"/>
                </a:solidFill>
              </a:rPr>
              <a:t>temp = head1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    head1.next = self.mergeList(head1.next, head2)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r>
              <a:rPr lang="en-GB">
                <a:solidFill>
                  <a:srgbClr val="FFFF00"/>
                </a:solidFill>
              </a:rPr>
              <a:t>else</a:t>
            </a:r>
            <a:r>
              <a:rPr lang="en-GB">
                <a:solidFill>
                  <a:srgbClr val="F3F3F3"/>
                </a:solidFill>
              </a:rPr>
              <a:t>: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</a:t>
            </a:r>
            <a:r>
              <a:rPr lang="en-GB">
                <a:solidFill>
                  <a:srgbClr val="F3F3F3"/>
                </a:solidFill>
              </a:rPr>
              <a:t>t</a:t>
            </a:r>
            <a:r>
              <a:rPr lang="en-GB">
                <a:solidFill>
                  <a:srgbClr val="F3F3F3"/>
                </a:solidFill>
              </a:rPr>
              <a:t>emp = head2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    </a:t>
            </a:r>
            <a:r>
              <a:rPr lang="en-GB">
                <a:solidFill>
                  <a:srgbClr val="F3F3F3"/>
                </a:solidFill>
              </a:rPr>
              <a:t>h</a:t>
            </a:r>
            <a:r>
              <a:rPr lang="en-GB">
                <a:solidFill>
                  <a:srgbClr val="F3F3F3"/>
                </a:solidFill>
              </a:rPr>
              <a:t>ead2.next = self.mergeList(head1, head2.next)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r>
              <a:rPr lang="en-GB">
                <a:solidFill>
                  <a:srgbClr val="FFFF00"/>
                </a:solidFill>
              </a:rPr>
              <a:t>r</a:t>
            </a:r>
            <a:r>
              <a:rPr lang="en-GB">
                <a:solidFill>
                  <a:srgbClr val="FFFF00"/>
                </a:solidFill>
              </a:rPr>
              <a:t>eturn</a:t>
            </a:r>
            <a:r>
              <a:rPr lang="en-GB">
                <a:solidFill>
                  <a:srgbClr val="F3F3F3"/>
                </a:solidFill>
              </a:rPr>
              <a:t> temp</a:t>
            </a:r>
            <a:endParaRPr b="1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/>
        </p:nvSpPr>
        <p:spPr>
          <a:xfrm>
            <a:off x="513525" y="671875"/>
            <a:ext cx="77229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FFFF00"/>
                </a:solidFill>
              </a:rPr>
              <a:t>def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b="1" lang="en-GB">
                <a:solidFill>
                  <a:srgbClr val="FFFFFF"/>
                </a:solidFill>
              </a:rPr>
              <a:t>sort</a:t>
            </a:r>
            <a:r>
              <a:rPr lang="en-GB">
                <a:solidFill>
                  <a:srgbClr val="FFFFFF"/>
                </a:solidFill>
              </a:rPr>
              <a:t>( self 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Ahead = self.Node(0)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Dhead = self.Node(0)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        </a:t>
            </a:r>
            <a:r>
              <a:rPr lang="en-GB">
                <a:solidFill>
                  <a:srgbClr val="FFFFFF"/>
                </a:solidFill>
              </a:rPr>
              <a:t>s</a:t>
            </a:r>
            <a:r>
              <a:rPr lang="en-GB">
                <a:solidFill>
                  <a:srgbClr val="FFFFFF"/>
                </a:solidFill>
              </a:rPr>
              <a:t>elf.splitList(Ahead, Dhead)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Ahead = Ahead.next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Dhead = Dhead.next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Dhead = self.reverseList(Dhead)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3F3F3"/>
                </a:solidFill>
              </a:rPr>
              <a:t>        self.head = self.mergeList(Ahead, Dhead)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/>
        </p:nvSpPr>
        <p:spPr>
          <a:xfrm>
            <a:off x="2984825" y="1661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THANKS </a:t>
            </a:r>
            <a:r>
              <a:rPr b="1" lang="en-GB" sz="24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sz="2400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82900" y="237825"/>
            <a:ext cx="19749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3100" u="none" cap="none" strike="noStrike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84950" y="928975"/>
            <a:ext cx="81741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Given a linked list which is in alternating ascending and descending orders, we have to sort the whole list in ascending order.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BEC4D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00"/>
                </a:solidFill>
              </a:rPr>
              <a:t>Example: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12732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13278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21876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2170400" y="227247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31020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31566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4" name="Google Shape;114;p26"/>
          <p:cNvSpPr/>
          <p:nvPr/>
        </p:nvSpPr>
        <p:spPr>
          <a:xfrm>
            <a:off x="40164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40710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49308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4930850" y="22724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8" name="Google Shape;118;p26"/>
          <p:cNvSpPr/>
          <p:nvPr/>
        </p:nvSpPr>
        <p:spPr>
          <a:xfrm>
            <a:off x="58452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58998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596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/>
        </p:nvSpPr>
        <p:spPr>
          <a:xfrm>
            <a:off x="6759650" y="22724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122" name="Google Shape;122;p26"/>
          <p:cNvCxnSpPr/>
          <p:nvPr/>
        </p:nvCxnSpPr>
        <p:spPr>
          <a:xfrm>
            <a:off x="16515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25659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34803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43947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6"/>
          <p:cNvCxnSpPr/>
          <p:nvPr/>
        </p:nvCxnSpPr>
        <p:spPr>
          <a:xfrm>
            <a:off x="53091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2235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6"/>
          <p:cNvSpPr/>
          <p:nvPr/>
        </p:nvSpPr>
        <p:spPr>
          <a:xfrm>
            <a:off x="12732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1327850" y="34916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21876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2233248" y="3491675"/>
            <a:ext cx="3234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31020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156650" y="34916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0164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4071050" y="34916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9308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4930850" y="34916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58452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845250" y="349167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6759651" y="34916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6759650" y="34916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6515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6"/>
          <p:cNvCxnSpPr/>
          <p:nvPr/>
        </p:nvCxnSpPr>
        <p:spPr>
          <a:xfrm>
            <a:off x="25659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6"/>
          <p:cNvCxnSpPr/>
          <p:nvPr/>
        </p:nvCxnSpPr>
        <p:spPr>
          <a:xfrm>
            <a:off x="34803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6"/>
          <p:cNvCxnSpPr/>
          <p:nvPr/>
        </p:nvCxnSpPr>
        <p:spPr>
          <a:xfrm>
            <a:off x="43947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6"/>
          <p:cNvCxnSpPr/>
          <p:nvPr/>
        </p:nvCxnSpPr>
        <p:spPr>
          <a:xfrm>
            <a:off x="53091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6223550" y="36593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87" y="2168337"/>
            <a:ext cx="654425" cy="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4005750" y="2864800"/>
            <a:ext cx="113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PAUSE VIDEO</a:t>
            </a:r>
            <a:endParaRPr sz="11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530625" y="525550"/>
            <a:ext cx="70611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A </a:t>
            </a:r>
            <a:r>
              <a:rPr lang="en-GB" sz="1400">
                <a:solidFill>
                  <a:srgbClr val="00FFFF"/>
                </a:solidFill>
              </a:rPr>
              <a:t>Linked List</a:t>
            </a:r>
            <a:r>
              <a:rPr lang="en-GB" sz="1400">
                <a:solidFill>
                  <a:srgbClr val="FFFFFF"/>
                </a:solidFill>
              </a:rPr>
              <a:t> is a sequence of data elements, connected by links.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To implement a linked list, we use the concept of </a:t>
            </a:r>
            <a:r>
              <a:rPr lang="en-GB" sz="1400">
                <a:solidFill>
                  <a:srgbClr val="FF00FF"/>
                </a:solidFill>
              </a:rPr>
              <a:t>Node</a:t>
            </a:r>
            <a:r>
              <a:rPr lang="en-GB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A node consists of a </a:t>
            </a:r>
            <a:r>
              <a:rPr lang="en-GB" sz="1400">
                <a:solidFill>
                  <a:srgbClr val="00FF00"/>
                </a:solidFill>
              </a:rPr>
              <a:t>value</a:t>
            </a:r>
            <a:r>
              <a:rPr lang="en-GB" sz="1400">
                <a:solidFill>
                  <a:srgbClr val="FFFFFF"/>
                </a:solidFill>
              </a:rPr>
              <a:t> and a </a:t>
            </a:r>
            <a:r>
              <a:rPr lang="en-GB" sz="1400">
                <a:solidFill>
                  <a:srgbClr val="CC0000"/>
                </a:solidFill>
              </a:rPr>
              <a:t>pointer</a:t>
            </a:r>
            <a:r>
              <a:rPr lang="en-GB" sz="1400">
                <a:solidFill>
                  <a:srgbClr val="FFFFFF"/>
                </a:solidFill>
              </a:rPr>
              <a:t> to another node.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3587475" y="2711200"/>
            <a:ext cx="55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13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4327425" y="29786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61" name="Google Shape;161;p28"/>
          <p:cNvSpPr/>
          <p:nvPr/>
        </p:nvSpPr>
        <p:spPr>
          <a:xfrm>
            <a:off x="3594375" y="2735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4127775" y="2735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530625" y="3573550"/>
            <a:ext cx="7061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</a:rPr>
              <a:t>The starting point of a linked list is referred as the </a:t>
            </a:r>
            <a:r>
              <a:rPr lang="en-GB" sz="1400">
                <a:solidFill>
                  <a:srgbClr val="FFFF00"/>
                </a:solidFill>
              </a:rPr>
              <a:t>header</a:t>
            </a:r>
            <a:r>
              <a:rPr lang="en-GB" sz="1400">
                <a:solidFill>
                  <a:srgbClr val="FFFFFF"/>
                </a:solidFill>
              </a:rPr>
              <a:t>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530625" y="982750"/>
            <a:ext cx="3584100" cy="26604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implement a </a:t>
            </a:r>
            <a:r>
              <a:rPr lang="en-GB" sz="1400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node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class in Python.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Initially, the pointer of the current node points to nothing.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class Node: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    def __init__(self, data = None):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        self.data = data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lt1"/>
                </a:solidFill>
              </a:rPr>
              <a:t>        self.next = None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241800" y="982550"/>
            <a:ext cx="3000000" cy="26604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For the </a:t>
            </a:r>
            <a:r>
              <a:rPr lang="en-GB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linked list</a:t>
            </a:r>
            <a:r>
              <a:rPr lang="en-GB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class, we define the head element. We initialize it with a None value.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class LinkedList: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def __init__(self):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  self.head = None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02025" y="296950"/>
            <a:ext cx="4701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linked list can be implemented in the following way:</a:t>
            </a:r>
            <a:endParaRPr b="1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377675" y="1187200"/>
            <a:ext cx="55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13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76" name="Google Shape;176;p30"/>
          <p:cNvCxnSpPr/>
          <p:nvPr/>
        </p:nvCxnSpPr>
        <p:spPr>
          <a:xfrm>
            <a:off x="2117625" y="14546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7" name="Google Shape;177;p30"/>
          <p:cNvSpPr/>
          <p:nvPr/>
        </p:nvSpPr>
        <p:spPr>
          <a:xfrm>
            <a:off x="138457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191797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036525" y="1187200"/>
            <a:ext cx="55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11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80" name="Google Shape;180;p30"/>
          <p:cNvCxnSpPr/>
          <p:nvPr/>
        </p:nvCxnSpPr>
        <p:spPr>
          <a:xfrm>
            <a:off x="3776475" y="14546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1" name="Google Shape;181;p30"/>
          <p:cNvSpPr/>
          <p:nvPr/>
        </p:nvSpPr>
        <p:spPr>
          <a:xfrm>
            <a:off x="304342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357682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695375" y="1187200"/>
            <a:ext cx="555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26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84" name="Google Shape;184;p30"/>
          <p:cNvCxnSpPr/>
          <p:nvPr/>
        </p:nvCxnSpPr>
        <p:spPr>
          <a:xfrm>
            <a:off x="5435325" y="1454650"/>
            <a:ext cx="918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5" name="Google Shape;185;p30"/>
          <p:cNvSpPr/>
          <p:nvPr/>
        </p:nvSpPr>
        <p:spPr>
          <a:xfrm>
            <a:off x="4698825" y="12161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523567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6354225" y="1211200"/>
            <a:ext cx="541800" cy="4869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6361175" y="1223000"/>
            <a:ext cx="528000" cy="4731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0"/>
          <p:cNvCxnSpPr/>
          <p:nvPr/>
        </p:nvCxnSpPr>
        <p:spPr>
          <a:xfrm flipH="1">
            <a:off x="6368075" y="1209300"/>
            <a:ext cx="521100" cy="4938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384575" y="1856775"/>
            <a:ext cx="846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Header</a:t>
            </a:r>
            <a:endParaRPr b="1" sz="14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661175" y="1856775"/>
            <a:ext cx="1022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Last Node</a:t>
            </a:r>
            <a:endParaRPr b="1" sz="1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5880375" y="1856775"/>
            <a:ext cx="16101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Last Node points to nothing</a:t>
            </a:r>
            <a:endParaRPr b="1"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518950" y="3124750"/>
            <a:ext cx="19728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list = LinkedList()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list.head = Node(13)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a2 = Node(11)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a3 = Node(26)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list.head.next = a2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a2.next = a3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87" y="2168337"/>
            <a:ext cx="654425" cy="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4005750" y="2864800"/>
            <a:ext cx="113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PAUSE VIDEO</a:t>
            </a:r>
            <a:endParaRPr sz="11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51375" y="1582125"/>
            <a:ext cx="8067900" cy="28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To solve this problem, we can use the </a:t>
            </a:r>
            <a:r>
              <a:rPr lang="en-GB" sz="1400">
                <a:solidFill>
                  <a:srgbClr val="00FFFF"/>
                </a:solidFill>
              </a:rPr>
              <a:t>merge sort</a:t>
            </a:r>
            <a:r>
              <a:rPr lang="en-GB" sz="1400">
                <a:solidFill>
                  <a:srgbClr val="FFFFFF"/>
                </a:solidFill>
              </a:rPr>
              <a:t> technique.</a:t>
            </a:r>
            <a:endParaRPr sz="1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First we can </a:t>
            </a:r>
            <a:r>
              <a:rPr lang="en-GB" sz="1400">
                <a:solidFill>
                  <a:srgbClr val="FF00FF"/>
                </a:solidFill>
              </a:rPr>
              <a:t>split</a:t>
            </a:r>
            <a:r>
              <a:rPr lang="en-GB" sz="1400">
                <a:solidFill>
                  <a:srgbClr val="FFFFFF"/>
                </a:solidFill>
              </a:rPr>
              <a:t> the original linked list into two linked lists. The first one will be in </a:t>
            </a:r>
            <a:r>
              <a:rPr lang="en-GB" sz="1400">
                <a:solidFill>
                  <a:srgbClr val="FF0000"/>
                </a:solidFill>
              </a:rPr>
              <a:t>ascending</a:t>
            </a:r>
            <a:r>
              <a:rPr lang="en-GB" sz="1400">
                <a:solidFill>
                  <a:srgbClr val="FFFFFF"/>
                </a:solidFill>
              </a:rPr>
              <a:t> order, and the second in </a:t>
            </a:r>
            <a:r>
              <a:rPr lang="en-GB" sz="1400">
                <a:solidFill>
                  <a:srgbClr val="FF9900"/>
                </a:solidFill>
              </a:rPr>
              <a:t>descending</a:t>
            </a:r>
            <a:r>
              <a:rPr lang="en-GB" sz="1400">
                <a:solidFill>
                  <a:srgbClr val="FFFFFF"/>
                </a:solidFill>
              </a:rPr>
              <a:t> order.</a:t>
            </a:r>
            <a:endParaRPr sz="1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The goal is to sort the original list in </a:t>
            </a:r>
            <a:r>
              <a:rPr lang="en-GB" sz="1400">
                <a:solidFill>
                  <a:srgbClr val="FF0000"/>
                </a:solidFill>
              </a:rPr>
              <a:t>ascending</a:t>
            </a:r>
            <a:r>
              <a:rPr lang="en-GB" sz="1400">
                <a:solidFill>
                  <a:srgbClr val="FFFFFF"/>
                </a:solidFill>
              </a:rPr>
              <a:t> order. Then, the second splitted list (which is in </a:t>
            </a:r>
            <a:r>
              <a:rPr lang="en-GB" sz="1400">
                <a:solidFill>
                  <a:srgbClr val="FF9900"/>
                </a:solidFill>
              </a:rPr>
              <a:t>descending</a:t>
            </a:r>
            <a:r>
              <a:rPr lang="en-GB" sz="1400">
                <a:solidFill>
                  <a:srgbClr val="FFFFFF"/>
                </a:solidFill>
              </a:rPr>
              <a:t> order) have to be reversed, in order to obtain an </a:t>
            </a:r>
            <a:r>
              <a:rPr lang="en-GB" sz="1400">
                <a:solidFill>
                  <a:srgbClr val="FF0000"/>
                </a:solidFill>
              </a:rPr>
              <a:t>ascending</a:t>
            </a:r>
            <a:r>
              <a:rPr lang="en-GB" sz="1400">
                <a:solidFill>
                  <a:srgbClr val="FFFFFF"/>
                </a:solidFill>
              </a:rPr>
              <a:t> list.</a:t>
            </a:r>
            <a:endParaRPr sz="1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-GB" sz="1400">
                <a:solidFill>
                  <a:srgbClr val="FFFFFF"/>
                </a:solidFill>
              </a:rPr>
              <a:t>Once we have both linked lists in </a:t>
            </a:r>
            <a:r>
              <a:rPr lang="en-GB" sz="1400">
                <a:solidFill>
                  <a:srgbClr val="FF0000"/>
                </a:solidFill>
              </a:rPr>
              <a:t>ascending</a:t>
            </a:r>
            <a:r>
              <a:rPr lang="en-GB" sz="1400">
                <a:solidFill>
                  <a:srgbClr val="FFFFFF"/>
                </a:solidFill>
              </a:rPr>
              <a:t> order, we </a:t>
            </a:r>
            <a:r>
              <a:rPr lang="en-GB" sz="1400">
                <a:solidFill>
                  <a:srgbClr val="00FFFF"/>
                </a:solidFill>
              </a:rPr>
              <a:t>merge</a:t>
            </a:r>
            <a:r>
              <a:rPr lang="en-GB" sz="1400">
                <a:solidFill>
                  <a:srgbClr val="FFFFFF"/>
                </a:solidFill>
              </a:rPr>
              <a:t> them to obtain the final result.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530625" y="390200"/>
            <a:ext cx="81858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GB" sz="3100" u="none" cap="none" strike="noStrike">
                <a:solidFill>
                  <a:srgbClr val="FFFFFF"/>
                </a:solidFill>
              </a:rPr>
              <a:t>Method  </a:t>
            </a:r>
            <a:r>
              <a:rPr i="0" lang="en-GB" sz="3100" u="none" cap="none" strike="noStrike">
                <a:solidFill>
                  <a:srgbClr val="75C20F"/>
                </a:solidFill>
              </a:rPr>
              <a:t>:</a:t>
            </a:r>
            <a:r>
              <a:rPr i="0" lang="en-GB" sz="3100" u="none" cap="none" strike="noStrike">
                <a:solidFill>
                  <a:srgbClr val="FFFFFF"/>
                </a:solidFill>
              </a:rPr>
              <a:t> </a:t>
            </a:r>
            <a:r>
              <a:rPr lang="en-GB" sz="3100">
                <a:solidFill>
                  <a:srgbClr val="FFFFFF"/>
                </a:solidFill>
              </a:rPr>
              <a:t> Merge sort</a:t>
            </a:r>
            <a:endParaRPr i="0" sz="3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51375" y="1235925"/>
            <a:ext cx="8067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arenR"/>
            </a:pPr>
            <a:r>
              <a:rPr lang="en-GB" sz="1400">
                <a:solidFill>
                  <a:srgbClr val="FF00FF"/>
                </a:solidFill>
              </a:rPr>
              <a:t>S</a:t>
            </a:r>
            <a:r>
              <a:rPr lang="en-GB" sz="1400">
                <a:solidFill>
                  <a:srgbClr val="FF00FF"/>
                </a:solidFill>
              </a:rPr>
              <a:t>plit</a:t>
            </a:r>
            <a:r>
              <a:rPr lang="en-GB" sz="1400">
                <a:solidFill>
                  <a:schemeClr val="lt1"/>
                </a:solidFill>
              </a:rPr>
              <a:t> the original linked list into two linked lists. The first one will be in </a:t>
            </a:r>
            <a:r>
              <a:rPr lang="en-GB" sz="1400">
                <a:solidFill>
                  <a:srgbClr val="FF0000"/>
                </a:solidFill>
              </a:rPr>
              <a:t>ascending</a:t>
            </a:r>
            <a:r>
              <a:rPr lang="en-GB" sz="1400">
                <a:solidFill>
                  <a:schemeClr val="lt1"/>
                </a:solidFill>
              </a:rPr>
              <a:t> order, and the second in </a:t>
            </a:r>
            <a:r>
              <a:rPr lang="en-GB" sz="1400">
                <a:solidFill>
                  <a:srgbClr val="FF9900"/>
                </a:solidFill>
              </a:rPr>
              <a:t>descending</a:t>
            </a:r>
            <a:r>
              <a:rPr lang="en-GB" sz="1400">
                <a:solidFill>
                  <a:schemeClr val="lt1"/>
                </a:solidFill>
              </a:rPr>
              <a:t> order.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2732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13278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1876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2170400" y="2272475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31020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31566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40164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40710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49308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4930850" y="22724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58452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899850" y="2272475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6759651" y="2272475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6759650" y="2272475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16515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3"/>
          <p:cNvCxnSpPr/>
          <p:nvPr/>
        </p:nvCxnSpPr>
        <p:spPr>
          <a:xfrm>
            <a:off x="25659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3"/>
          <p:cNvCxnSpPr/>
          <p:nvPr/>
        </p:nvCxnSpPr>
        <p:spPr>
          <a:xfrm>
            <a:off x="34803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3"/>
          <p:cNvCxnSpPr/>
          <p:nvPr/>
        </p:nvCxnSpPr>
        <p:spPr>
          <a:xfrm>
            <a:off x="43947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3"/>
          <p:cNvCxnSpPr/>
          <p:nvPr/>
        </p:nvCxnSpPr>
        <p:spPr>
          <a:xfrm>
            <a:off x="53091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3"/>
          <p:cNvCxnSpPr/>
          <p:nvPr/>
        </p:nvCxnSpPr>
        <p:spPr>
          <a:xfrm>
            <a:off x="6223550" y="2440175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3"/>
          <p:cNvSpPr/>
          <p:nvPr/>
        </p:nvSpPr>
        <p:spPr>
          <a:xfrm>
            <a:off x="5193726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5176475" y="3928300"/>
            <a:ext cx="403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16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33" name="Google Shape;233;p33"/>
          <p:cNvCxnSpPr/>
          <p:nvPr/>
        </p:nvCxnSpPr>
        <p:spPr>
          <a:xfrm>
            <a:off x="5572025" y="40960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3"/>
          <p:cNvSpPr/>
          <p:nvPr/>
        </p:nvSpPr>
        <p:spPr>
          <a:xfrm>
            <a:off x="6098826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6153425" y="39283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9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36" name="Google Shape;236;p33"/>
          <p:cNvCxnSpPr/>
          <p:nvPr/>
        </p:nvCxnSpPr>
        <p:spPr>
          <a:xfrm>
            <a:off x="6477125" y="40960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3"/>
          <p:cNvSpPr/>
          <p:nvPr/>
        </p:nvSpPr>
        <p:spPr>
          <a:xfrm>
            <a:off x="7013226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7067825" y="39283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4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1027401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1082000" y="39283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>
            <a:off x="1405700" y="40960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3"/>
          <p:cNvSpPr/>
          <p:nvPr/>
        </p:nvSpPr>
        <p:spPr>
          <a:xfrm>
            <a:off x="1941801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1996400" y="3928300"/>
            <a:ext cx="259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8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44" name="Google Shape;244;p33"/>
          <p:cNvCxnSpPr/>
          <p:nvPr/>
        </p:nvCxnSpPr>
        <p:spPr>
          <a:xfrm>
            <a:off x="2320100" y="40960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3"/>
          <p:cNvSpPr/>
          <p:nvPr/>
        </p:nvSpPr>
        <p:spPr>
          <a:xfrm>
            <a:off x="2856201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2856200" y="3928300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15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>
            <a:off x="3234500" y="4096000"/>
            <a:ext cx="5268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3"/>
          <p:cNvSpPr/>
          <p:nvPr/>
        </p:nvSpPr>
        <p:spPr>
          <a:xfrm>
            <a:off x="3770601" y="3928300"/>
            <a:ext cx="369000" cy="3354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3770600" y="3928300"/>
            <a:ext cx="369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24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>
            <a:off x="2585475" y="2743200"/>
            <a:ext cx="2496300" cy="11181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3"/>
          <p:cNvCxnSpPr/>
          <p:nvPr/>
        </p:nvCxnSpPr>
        <p:spPr>
          <a:xfrm flipH="1">
            <a:off x="1275500" y="2723888"/>
            <a:ext cx="207600" cy="1054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1799000" y="4548175"/>
            <a:ext cx="1751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Ascending order</a:t>
            </a:r>
            <a:endParaRPr b="1" sz="1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5532800" y="4548175"/>
            <a:ext cx="1751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b="1" lang="en-GB" sz="1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order</a:t>
            </a:r>
            <a:endParaRPr b="1" sz="1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