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5143500" cx="9144000"/>
  <p:notesSz cx="6858000" cy="9144000"/>
  <p:embeddedFontLst>
    <p:embeddedFont>
      <p:font typeface="Source Code Pro Light"/>
      <p:regular r:id="rId18"/>
      <p:bold r:id="rId19"/>
    </p:embeddedFont>
    <p:embeddedFont>
      <p:font typeface="Roboto"/>
      <p:regular r:id="rId20"/>
      <p:bold r:id="rId21"/>
      <p:italic r:id="rId22"/>
      <p:boldItalic r:id="rId23"/>
    </p:embeddedFont>
    <p:embeddedFont>
      <p:font typeface="Source Code Pro"/>
      <p:regular r:id="rId24"/>
      <p:bold r:id="rId25"/>
    </p:embeddedFont>
    <p:embeddedFont>
      <p:font typeface="Roboto Light"/>
      <p:regular r:id="rId26"/>
      <p:bold r:id="rId27"/>
      <p:italic r:id="rId28"/>
      <p:boldItalic r:id="rId29"/>
    </p:embeddedFont>
    <p:embeddedFont>
      <p:font typeface="Source Code Pro Medium"/>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3" name="Carlos Prad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SourceCodePro-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2.xml"/><Relationship Id="rId26" Type="http://schemas.openxmlformats.org/officeDocument/2006/relationships/font" Target="fonts/RobotoLight-regular.fntdata"/><Relationship Id="rId25" Type="http://schemas.openxmlformats.org/officeDocument/2006/relationships/font" Target="fonts/SourceCodePro-bold.fntdata"/><Relationship Id="rId28" Type="http://schemas.openxmlformats.org/officeDocument/2006/relationships/font" Target="fonts/RobotoLight-italic.fntdata"/><Relationship Id="rId27" Type="http://schemas.openxmlformats.org/officeDocument/2006/relationships/font" Target="fonts/RobotoLight-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obotoLight-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SourceCodeProMedium-bold.fntdata"/><Relationship Id="rId30" Type="http://schemas.openxmlformats.org/officeDocument/2006/relationships/font" Target="fonts/SourceCodeProMedium-regular.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font" Target="fonts/SourceCodeProLight-bold.fntdata"/><Relationship Id="rId18" Type="http://schemas.openxmlformats.org/officeDocument/2006/relationships/font" Target="fonts/SourceCodeProLight-regular.fnt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8-09T01:02:21.124">
    <p:pos x="1389" y="1300"/>
    <p:text>Starting with the string 'ABCD', we move the 'D' to the beginning, and 'ABC' one position to the right. So we obtain 'DABC'. We continue this procedure until we obtain 'ABCD' again.</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8-08-09T01:10:15.613">
    <p:pos x="1520" y="2235"/>
    <p:text>Here is an example that shows how the index and the elements are defined. The index is the number between brackets.</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18-08-09T01:37:53.018">
    <p:pos x="803" y="2252"/>
    <p:text>Now we move to index 1. We iterate the second string 'DABC' starting at index 1, and save the elements in the variable aux like before. In this case, s1 is equal to aux, so we stop the iteration.</p:text>
  </p:cm>
  <p:cm authorId="0" idx="4" dt="2018-08-09T01:33:02.930">
    <p:pos x="803" y="1209"/>
    <p:text>If the first string is 'ABCD', the first index is 0. We iterate the second string 'DABC' starting at index 0, and save the elements in the variable aux. Finally, we can see that s1 is not equal to aux, so we continue the iteration.</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5" dt="2018-08-09T01:53:57.768">
    <p:pos x="2212" y="2008"/>
    <p:text>Finally, in the third iteration we found that 'dabc' is a substring of the concatenated string. So we conclude that 'dabc' is a rotation of 'abcd'.</p:text>
  </p:cm>
  <p:cm authorId="0" idx="6" dt="2018-08-09T01:52:58.527">
    <p:pos x="2212" y="1744"/>
    <p:text>The second substring is not 'dabc' either.</p:text>
  </p:cm>
  <p:cm authorId="0" idx="7" dt="2018-08-09T01:50:16.342">
    <p:pos x="190" y="861"/>
    <p:text>First we compute the concatenation of the first string with itself, obtaining s1+s2</p:text>
  </p:cm>
  <p:cm authorId="0" idx="8" dt="2018-08-09T01:51:47.906">
    <p:pos x="2212" y="1480"/>
    <p:text>Here we can see how the first substring of the concatenated string is not the one we are looking for, namely 'dabc'</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9" dt="2018-08-09T01:04:13.588">
    <p:pos x="334" y="668"/>
    <p:text>We define a function to check if s2 is a rotation of s1.</p:text>
  </p:cm>
  <p:cm authorId="0" idx="10" dt="2018-08-09T01:57:44.370">
    <p:pos x="603" y="2588"/>
    <p:text>In case that none of the if conditions is satisfied, return False.</p:text>
  </p:cm>
  <p:cm authorId="0" idx="11" dt="2018-08-09T01:57:20.946">
    <p:pos x="603" y="1976"/>
    <p:text>The for iterates over the indices from 0 to n-1. In each iteration, we check if the second string is contained in the concatenated string. If it is, return True.</p:text>
  </p:cm>
  <p:cm authorId="0" idx="12" dt="2018-08-09T01:08:03.870">
    <p:pos x="603" y="1498"/>
    <p:text>Next, we assign the length of s1 to a variable 'n', and compute the concatenation of s1 and s2, which is assigned to the variable 'conc'.</p:text>
  </p:cm>
  <p:cm authorId="0" idx="13" dt="2018-08-09T01:06:51.670">
    <p:pos x="603" y="931"/>
    <p:text>Here we check the lengths of both strings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eb6d395a5_5_49:notes"/>
          <p:cNvSpPr txBox="1"/>
          <p:nvPr>
            <p:ph idx="1" type="body"/>
          </p:nvPr>
        </p:nvSpPr>
        <p:spPr>
          <a:xfrm>
            <a:off x="685800" y="4343400"/>
            <a:ext cx="5484960" cy="4113360"/>
          </a:xfrm>
          <a:prstGeom prst="rect">
            <a:avLst/>
          </a:prstGeom>
          <a:noFill/>
          <a:ln>
            <a:noFill/>
          </a:ln>
        </p:spPr>
        <p:txBody>
          <a:bodyPr anchorCtr="0" anchor="t" bIns="91425" lIns="0" spcFirstLastPara="1" rIns="0" wrap="square" tIns="91425">
            <a:noAutofit/>
          </a:bodyPr>
          <a:lstStyle/>
          <a:p>
            <a:pPr indent="-215280" lvl="0" marL="216000" marR="0" rtl="0" algn="l">
              <a:lnSpc>
                <a:spcPct val="100000"/>
              </a:lnSpc>
              <a:spcBef>
                <a:spcPts val="0"/>
              </a:spcBef>
              <a:spcAft>
                <a:spcPts val="0"/>
              </a:spcAft>
              <a:buNone/>
            </a:pPr>
            <a:r>
              <a:rPr b="0" i="0" lang="en-GB" sz="1100" u="none" cap="none" strike="noStrike">
                <a:solidFill>
                  <a:srgbClr val="000000"/>
                </a:solidFill>
                <a:latin typeface="Arial"/>
                <a:ea typeface="Arial"/>
                <a:cs typeface="Arial"/>
                <a:sym typeface="Arial"/>
              </a:rPr>
              <a:t>This </a:t>
            </a:r>
            <a:endParaRPr b="0" i="0" sz="2000" u="none" cap="none" strike="noStrike">
              <a:solidFill>
                <a:srgbClr val="000000"/>
              </a:solidFill>
              <a:latin typeface="Arial"/>
              <a:ea typeface="Arial"/>
              <a:cs typeface="Arial"/>
              <a:sym typeface="Arial"/>
            </a:endParaRPr>
          </a:p>
        </p:txBody>
      </p:sp>
      <p:sp>
        <p:nvSpPr>
          <p:cNvPr id="101" name="Google Shape;101;g3eb6d395a5_5_49: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3eb6d395a5_5_179:notes"/>
          <p:cNvSpPr txBox="1"/>
          <p:nvPr>
            <p:ph idx="1" type="body"/>
          </p:nvPr>
        </p:nvSpPr>
        <p:spPr>
          <a:xfrm>
            <a:off x="685800" y="4343400"/>
            <a:ext cx="5484960" cy="4113360"/>
          </a:xfrm>
          <a:prstGeom prst="rect">
            <a:avLst/>
          </a:prstGeom>
          <a:noFill/>
          <a:ln>
            <a:noFill/>
          </a:ln>
        </p:spPr>
        <p:txBody>
          <a:bodyPr anchorCtr="0" anchor="t" bIns="91425" lIns="0" spcFirstLastPara="1" rIns="0" wrap="square" tIns="91425">
            <a:noAutofit/>
          </a:bodyPr>
          <a:lstStyle/>
          <a:p>
            <a:pPr indent="-215280" lvl="0" marL="216000" marR="0" rtl="0" algn="l">
              <a:lnSpc>
                <a:spcPct val="100000"/>
              </a:lnSpc>
              <a:spcBef>
                <a:spcPts val="0"/>
              </a:spcBef>
              <a:spcAft>
                <a:spcPts val="0"/>
              </a:spcAft>
              <a:buNone/>
            </a:pPr>
            <a:r>
              <a:rPr b="0" i="0" lang="en-GB" sz="1100" u="none" cap="none" strike="noStrike">
                <a:solidFill>
                  <a:srgbClr val="000000"/>
                </a:solidFill>
                <a:latin typeface="Arial"/>
                <a:ea typeface="Arial"/>
                <a:cs typeface="Arial"/>
                <a:sym typeface="Arial"/>
              </a:rPr>
              <a:t>We will show solution code in Python. This solution is also O(n) but has the advantage that it doesn’t have a potential integer overflow issue in some languages where we multiply n * n + 1 and n could have many digits.</a:t>
            </a:r>
            <a:endParaRPr b="0" i="0" sz="2000" u="none" cap="none" strike="noStrike">
              <a:solidFill>
                <a:srgbClr val="000000"/>
              </a:solidFill>
              <a:latin typeface="Arial"/>
              <a:ea typeface="Arial"/>
              <a:cs typeface="Arial"/>
              <a:sym typeface="Arial"/>
            </a:endParaRPr>
          </a:p>
        </p:txBody>
      </p:sp>
      <p:sp>
        <p:nvSpPr>
          <p:cNvPr id="207" name="Google Shape;207;g3eb6d395a5_5_179: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eb6d395a5_5_104:notes"/>
          <p:cNvSpPr txBox="1"/>
          <p:nvPr>
            <p:ph idx="1" type="body"/>
          </p:nvPr>
        </p:nvSpPr>
        <p:spPr>
          <a:xfrm>
            <a:off x="685800" y="4343400"/>
            <a:ext cx="5484960" cy="4113360"/>
          </a:xfrm>
          <a:prstGeom prst="rect">
            <a:avLst/>
          </a:prstGeom>
          <a:noFill/>
          <a:ln>
            <a:noFill/>
          </a:ln>
        </p:spPr>
        <p:txBody>
          <a:bodyPr anchorCtr="0" anchor="t" bIns="91425" lIns="0" spcFirstLastPara="1" rIns="0" wrap="square" tIns="91425">
            <a:noAutofit/>
          </a:bodyPr>
          <a:lstStyle/>
          <a:p>
            <a:pPr indent="-215280" lvl="0" marL="216000" marR="0" rtl="0" algn="l">
              <a:lnSpc>
                <a:spcPct val="100000"/>
              </a:lnSpc>
              <a:spcBef>
                <a:spcPts val="0"/>
              </a:spcBef>
              <a:spcAft>
                <a:spcPts val="0"/>
              </a:spcAft>
              <a:buNone/>
            </a:pPr>
            <a:r>
              <a:rPr b="0" i="0" lang="en-GB" sz="1100" u="none" cap="none" strike="noStrike">
                <a:solidFill>
                  <a:srgbClr val="000000"/>
                </a:solidFill>
                <a:latin typeface="Arial"/>
                <a:ea typeface="Arial"/>
                <a:cs typeface="Arial"/>
                <a:sym typeface="Arial"/>
              </a:rPr>
              <a:t>Take a moment to think about how you would solve this problem and we will explore different methods.</a:t>
            </a:r>
            <a:endParaRPr b="0" i="0" sz="2000" u="none" cap="none" strike="noStrike">
              <a:solidFill>
                <a:srgbClr val="000000"/>
              </a:solidFill>
              <a:latin typeface="Arial"/>
              <a:ea typeface="Arial"/>
              <a:cs typeface="Arial"/>
              <a:sym typeface="Arial"/>
            </a:endParaRPr>
          </a:p>
        </p:txBody>
      </p:sp>
      <p:sp>
        <p:nvSpPr>
          <p:cNvPr id="107" name="Google Shape;107;g3eb6d395a5_5_104: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3eb6d395a5_5_111:notes"/>
          <p:cNvSpPr txBox="1"/>
          <p:nvPr>
            <p:ph idx="1" type="body"/>
          </p:nvPr>
        </p:nvSpPr>
        <p:spPr>
          <a:xfrm>
            <a:off x="685800" y="4343400"/>
            <a:ext cx="5484960" cy="4113360"/>
          </a:xfrm>
          <a:prstGeom prst="rect">
            <a:avLst/>
          </a:prstGeom>
          <a:noFill/>
          <a:ln>
            <a:noFill/>
          </a:ln>
        </p:spPr>
        <p:txBody>
          <a:bodyPr anchorCtr="0" anchor="t" bIns="91425" lIns="0" spcFirstLastPara="1" rIns="0" wrap="square" tIns="91425">
            <a:noAutofit/>
          </a:bodyPr>
          <a:lstStyle/>
          <a:p>
            <a:pPr indent="-215280" lvl="0" marL="216000" marR="0" rtl="0" algn="l">
              <a:lnSpc>
                <a:spcPct val="100000"/>
              </a:lnSpc>
              <a:spcBef>
                <a:spcPts val="0"/>
              </a:spcBef>
              <a:spcAft>
                <a:spcPts val="0"/>
              </a:spcAft>
              <a:buNone/>
            </a:pPr>
            <a:r>
              <a:rPr b="0" i="0" lang="en-GB" sz="1100" u="none" cap="none" strike="noStrike">
                <a:solidFill>
                  <a:srgbClr val="000000"/>
                </a:solidFill>
                <a:latin typeface="Arial"/>
                <a:ea typeface="Arial"/>
                <a:cs typeface="Arial"/>
                <a:sym typeface="Arial"/>
              </a:rPr>
              <a:t>Take a moment to think about how you would solve this problem and we will explore different methods.</a:t>
            </a:r>
            <a:endParaRPr b="0" i="0" sz="2000" u="none" cap="none" strike="noStrike">
              <a:solidFill>
                <a:srgbClr val="000000"/>
              </a:solidFill>
              <a:latin typeface="Arial"/>
              <a:ea typeface="Arial"/>
              <a:cs typeface="Arial"/>
              <a:sym typeface="Arial"/>
            </a:endParaRPr>
          </a:p>
        </p:txBody>
      </p:sp>
      <p:sp>
        <p:nvSpPr>
          <p:cNvPr id="115" name="Google Shape;115;g3eb6d395a5_5_111: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eb6d395a5_5_136:notes"/>
          <p:cNvSpPr txBox="1"/>
          <p:nvPr>
            <p:ph idx="1" type="body"/>
          </p:nvPr>
        </p:nvSpPr>
        <p:spPr>
          <a:xfrm>
            <a:off x="685800" y="4343400"/>
            <a:ext cx="5484960" cy="4113360"/>
          </a:xfrm>
          <a:prstGeom prst="rect">
            <a:avLst/>
          </a:prstGeom>
          <a:noFill/>
          <a:ln>
            <a:noFill/>
          </a:ln>
        </p:spPr>
        <p:txBody>
          <a:bodyPr anchorCtr="0" anchor="t" bIns="91425" lIns="0" spcFirstLastPara="1" rIns="0" wrap="square" tIns="91425">
            <a:noAutofit/>
          </a:bodyPr>
          <a:lstStyle/>
          <a:p>
            <a:pPr indent="-215280" lvl="0" marL="216000" marR="0" rtl="0" algn="l">
              <a:lnSpc>
                <a:spcPct val="100000"/>
              </a:lnSpc>
              <a:spcBef>
                <a:spcPts val="0"/>
              </a:spcBef>
              <a:spcAft>
                <a:spcPts val="0"/>
              </a:spcAft>
              <a:buNone/>
            </a:pPr>
            <a:r>
              <a:rPr b="0" i="0" lang="en-GB" sz="1100" u="none" cap="none" strike="noStrike">
                <a:solidFill>
                  <a:srgbClr val="000000"/>
                </a:solidFill>
                <a:latin typeface="Arial"/>
                <a:ea typeface="Arial"/>
                <a:cs typeface="Arial"/>
                <a:sym typeface="Arial"/>
              </a:rPr>
              <a:t>Take a moment to think about how you would solve this problem and we will explore different methods.</a:t>
            </a:r>
            <a:endParaRPr b="0" i="0" sz="2000" u="none" cap="none" strike="noStrike">
              <a:solidFill>
                <a:srgbClr val="000000"/>
              </a:solidFill>
              <a:latin typeface="Arial"/>
              <a:ea typeface="Arial"/>
              <a:cs typeface="Arial"/>
              <a:sym typeface="Arial"/>
            </a:endParaRPr>
          </a:p>
        </p:txBody>
      </p:sp>
      <p:sp>
        <p:nvSpPr>
          <p:cNvPr id="141" name="Google Shape;141;g3eb6d395a5_5_136: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3eb6d395a5_5_140:notes"/>
          <p:cNvSpPr txBox="1"/>
          <p:nvPr>
            <p:ph idx="1" type="body"/>
          </p:nvPr>
        </p:nvSpPr>
        <p:spPr>
          <a:xfrm>
            <a:off x="685800" y="4343400"/>
            <a:ext cx="5484960" cy="4113360"/>
          </a:xfrm>
          <a:prstGeom prst="rect">
            <a:avLst/>
          </a:prstGeom>
          <a:noFill/>
          <a:ln>
            <a:noFill/>
          </a:ln>
        </p:spPr>
        <p:txBody>
          <a:bodyPr anchorCtr="0" anchor="t" bIns="91425" lIns="0" spcFirstLastPara="1" rIns="0" wrap="square" tIns="91425">
            <a:noAutofit/>
          </a:bodyPr>
          <a:lstStyle/>
          <a:p>
            <a:pPr indent="-215280" lvl="0" marL="216000" marR="0" rtl="0" algn="l">
              <a:lnSpc>
                <a:spcPct val="100000"/>
              </a:lnSpc>
              <a:spcBef>
                <a:spcPts val="0"/>
              </a:spcBef>
              <a:spcAft>
                <a:spcPts val="0"/>
              </a:spcAft>
              <a:buNone/>
            </a:pPr>
            <a:r>
              <a:rPr b="0" i="0" lang="en-GB" sz="1100" u="none" cap="none" strike="noStrike">
                <a:solidFill>
                  <a:srgbClr val="000000"/>
                </a:solidFill>
                <a:latin typeface="Arial"/>
                <a:ea typeface="Arial"/>
                <a:cs typeface="Arial"/>
                <a:sym typeface="Arial"/>
              </a:rPr>
              <a:t>It is important as part of your interview preparation to review basic math, but even if you don’t remember this we will show another method next. </a:t>
            </a:r>
            <a:endParaRPr b="0" i="0" sz="2000" u="none" cap="none" strike="noStrike">
              <a:solidFill>
                <a:srgbClr val="000000"/>
              </a:solidFill>
              <a:latin typeface="Arial"/>
              <a:ea typeface="Arial"/>
              <a:cs typeface="Arial"/>
              <a:sym typeface="Arial"/>
            </a:endParaRPr>
          </a:p>
        </p:txBody>
      </p:sp>
      <p:sp>
        <p:nvSpPr>
          <p:cNvPr id="147" name="Google Shape;147;g3eb6d395a5_5_140: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3eb6d395a5_0_12:notes"/>
          <p:cNvSpPr txBox="1"/>
          <p:nvPr>
            <p:ph idx="1" type="body"/>
          </p:nvPr>
        </p:nvSpPr>
        <p:spPr>
          <a:xfrm>
            <a:off x="685800" y="4343400"/>
            <a:ext cx="5484900" cy="4113300"/>
          </a:xfrm>
          <a:prstGeom prst="rect">
            <a:avLst/>
          </a:prstGeom>
          <a:noFill/>
          <a:ln>
            <a:noFill/>
          </a:ln>
        </p:spPr>
        <p:txBody>
          <a:bodyPr anchorCtr="0" anchor="t" bIns="91425" lIns="0" spcFirstLastPara="1" rIns="0" wrap="square" tIns="91425">
            <a:noAutofit/>
          </a:bodyPr>
          <a:lstStyle/>
          <a:p>
            <a:pPr indent="-215280" lvl="0" marL="216000" marR="0" rtl="0" algn="l">
              <a:lnSpc>
                <a:spcPct val="100000"/>
              </a:lnSpc>
              <a:spcBef>
                <a:spcPts val="0"/>
              </a:spcBef>
              <a:spcAft>
                <a:spcPts val="0"/>
              </a:spcAft>
              <a:buNone/>
            </a:pPr>
            <a:r>
              <a:rPr b="0" i="0" lang="en-GB" sz="1100" u="none" cap="none" strike="noStrike">
                <a:solidFill>
                  <a:srgbClr val="000000"/>
                </a:solidFill>
                <a:latin typeface="Arial"/>
                <a:ea typeface="Arial"/>
                <a:cs typeface="Arial"/>
                <a:sym typeface="Arial"/>
              </a:rPr>
              <a:t>It is important as part of your interview preparation to review basic math, but even if you don’t remember this we will show another method next. </a:t>
            </a:r>
            <a:endParaRPr b="0" i="0" sz="2000" u="none" cap="none" strike="noStrike">
              <a:solidFill>
                <a:srgbClr val="000000"/>
              </a:solidFill>
              <a:latin typeface="Arial"/>
              <a:ea typeface="Arial"/>
              <a:cs typeface="Arial"/>
              <a:sym typeface="Arial"/>
            </a:endParaRPr>
          </a:p>
        </p:txBody>
      </p:sp>
      <p:sp>
        <p:nvSpPr>
          <p:cNvPr id="157" name="Google Shape;157;g3eb6d395a5_0_12: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3eb6d395a5_5_146:notes"/>
          <p:cNvSpPr txBox="1"/>
          <p:nvPr>
            <p:ph idx="1" type="body"/>
          </p:nvPr>
        </p:nvSpPr>
        <p:spPr>
          <a:xfrm>
            <a:off x="685800" y="4343400"/>
            <a:ext cx="5484960" cy="4113360"/>
          </a:xfrm>
          <a:prstGeom prst="rect">
            <a:avLst/>
          </a:prstGeom>
          <a:noFill/>
          <a:ln>
            <a:noFill/>
          </a:ln>
        </p:spPr>
        <p:txBody>
          <a:bodyPr anchorCtr="0" anchor="t" bIns="91425" lIns="0" spcFirstLastPara="1" rIns="0" wrap="square" tIns="91425">
            <a:noAutofit/>
          </a:bodyPr>
          <a:lstStyle/>
          <a:p>
            <a:pPr indent="-215280" lvl="0" marL="216000" marR="0" rtl="0" algn="l">
              <a:lnSpc>
                <a:spcPct val="100000"/>
              </a:lnSpc>
              <a:spcBef>
                <a:spcPts val="0"/>
              </a:spcBef>
              <a:spcAft>
                <a:spcPts val="0"/>
              </a:spcAft>
              <a:buNone/>
            </a:pPr>
            <a:r>
              <a:rPr b="0" i="0" lang="en-GB" sz="1100" u="none" cap="none" strike="noStrike">
                <a:solidFill>
                  <a:srgbClr val="000000"/>
                </a:solidFill>
                <a:latin typeface="Arial"/>
                <a:ea typeface="Arial"/>
                <a:cs typeface="Arial"/>
                <a:sym typeface="Arial"/>
              </a:rPr>
              <a:t>It is important as part of your interview preparation to review basic math, but even if you don’t remember this we will show another method next. </a:t>
            </a:r>
            <a:endParaRPr b="0" i="0" sz="2000" u="none" cap="none" strike="noStrike">
              <a:solidFill>
                <a:srgbClr val="000000"/>
              </a:solidFill>
              <a:latin typeface="Arial"/>
              <a:ea typeface="Arial"/>
              <a:cs typeface="Arial"/>
              <a:sym typeface="Arial"/>
            </a:endParaRPr>
          </a:p>
        </p:txBody>
      </p:sp>
      <p:sp>
        <p:nvSpPr>
          <p:cNvPr id="164" name="Google Shape;164;g3eb6d395a5_5_146: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3eb6d395a5_5_165:notes"/>
          <p:cNvSpPr txBox="1"/>
          <p:nvPr>
            <p:ph idx="1" type="body"/>
          </p:nvPr>
        </p:nvSpPr>
        <p:spPr>
          <a:xfrm>
            <a:off x="685800" y="4343400"/>
            <a:ext cx="5484960" cy="4113360"/>
          </a:xfrm>
          <a:prstGeom prst="rect">
            <a:avLst/>
          </a:prstGeom>
          <a:noFill/>
          <a:ln>
            <a:noFill/>
          </a:ln>
        </p:spPr>
        <p:txBody>
          <a:bodyPr anchorCtr="0" anchor="t" bIns="91425" lIns="0" spcFirstLastPara="1" rIns="0" wrap="square" tIns="91425">
            <a:noAutofit/>
          </a:bodyPr>
          <a:lstStyle/>
          <a:p>
            <a:pPr indent="-215280" lvl="0" marL="216000" marR="0" rtl="0" algn="l">
              <a:lnSpc>
                <a:spcPct val="100000"/>
              </a:lnSpc>
              <a:spcBef>
                <a:spcPts val="0"/>
              </a:spcBef>
              <a:spcAft>
                <a:spcPts val="0"/>
              </a:spcAft>
              <a:buNone/>
            </a:pPr>
            <a:r>
              <a:rPr b="0" i="0" lang="en-GB" sz="1100" u="none" cap="none" strike="noStrike">
                <a:solidFill>
                  <a:srgbClr val="000000"/>
                </a:solidFill>
                <a:latin typeface="Arial"/>
                <a:ea typeface="Arial"/>
                <a:cs typeface="Arial"/>
                <a:sym typeface="Arial"/>
              </a:rPr>
              <a:t>End: we have an algorithm that will work, but maybe it’s not the most efficient way possible. Let’s think if we can do better? Pause and think.</a:t>
            </a:r>
            <a:endParaRPr b="0" i="0" sz="2000" u="none" cap="none" strike="noStrike">
              <a:solidFill>
                <a:srgbClr val="000000"/>
              </a:solidFill>
              <a:latin typeface="Arial"/>
              <a:ea typeface="Arial"/>
              <a:cs typeface="Arial"/>
              <a:sym typeface="Arial"/>
            </a:endParaRPr>
          </a:p>
        </p:txBody>
      </p:sp>
      <p:sp>
        <p:nvSpPr>
          <p:cNvPr id="185" name="Google Shape;185;g3eb6d395a5_5_165: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3eb6d395a5_5_170:notes"/>
          <p:cNvSpPr txBox="1"/>
          <p:nvPr>
            <p:ph idx="1" type="body"/>
          </p:nvPr>
        </p:nvSpPr>
        <p:spPr>
          <a:xfrm>
            <a:off x="685800" y="4343400"/>
            <a:ext cx="5484960" cy="4113360"/>
          </a:xfrm>
          <a:prstGeom prst="rect">
            <a:avLst/>
          </a:prstGeom>
          <a:noFill/>
          <a:ln>
            <a:noFill/>
          </a:ln>
        </p:spPr>
        <p:txBody>
          <a:bodyPr anchorCtr="0" anchor="t" bIns="91425" lIns="0" spcFirstLastPara="1" rIns="0" wrap="square" tIns="91425">
            <a:noAutofit/>
          </a:bodyPr>
          <a:lstStyle/>
          <a:p>
            <a:pPr indent="-215280" lvl="0" marL="216000" marR="0" rtl="0" algn="l">
              <a:lnSpc>
                <a:spcPct val="100000"/>
              </a:lnSpc>
              <a:spcBef>
                <a:spcPts val="0"/>
              </a:spcBef>
              <a:spcAft>
                <a:spcPts val="0"/>
              </a:spcAft>
              <a:buNone/>
            </a:pPr>
            <a:r>
              <a:rPr b="0" i="0" lang="en-GB" sz="1100" u="none" cap="none" strike="noStrike">
                <a:solidFill>
                  <a:srgbClr val="000000"/>
                </a:solidFill>
                <a:latin typeface="Arial"/>
                <a:ea typeface="Arial"/>
                <a:cs typeface="Arial"/>
                <a:sym typeface="Arial"/>
              </a:rPr>
              <a:t>End: we have an algorithm that will work, but maybe it’s not the most efficient way possible. Let’s think if we can do better? Pause and think.</a:t>
            </a:r>
            <a:endParaRPr b="0" i="0" sz="2000" u="none" cap="none" strike="noStrike">
              <a:solidFill>
                <a:srgbClr val="000000"/>
              </a:solidFill>
              <a:latin typeface="Arial"/>
              <a:ea typeface="Arial"/>
              <a:cs typeface="Arial"/>
              <a:sym typeface="Arial"/>
            </a:endParaRPr>
          </a:p>
        </p:txBody>
      </p:sp>
      <p:sp>
        <p:nvSpPr>
          <p:cNvPr id="194" name="Google Shape;194;g3eb6d395a5_5_170: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53" name="Shape 5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54" name="Shape 54"/>
        <p:cNvGrpSpPr/>
        <p:nvPr/>
      </p:nvGrpSpPr>
      <p:grpSpPr>
        <a:xfrm>
          <a:off x="0" y="0"/>
          <a:ext cx="0" cy="0"/>
          <a:chOff x="0" y="0"/>
          <a:chExt cx="0" cy="0"/>
        </a:xfrm>
      </p:grpSpPr>
      <p:sp>
        <p:nvSpPr>
          <p:cNvPr id="55" name="Google Shape;55;p15"/>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6" name="Google Shape;56;p15"/>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57" name="Shape 57"/>
        <p:cNvGrpSpPr/>
        <p:nvPr/>
      </p:nvGrpSpPr>
      <p:grpSpPr>
        <a:xfrm>
          <a:off x="0" y="0"/>
          <a:ext cx="0" cy="0"/>
          <a:chOff x="0" y="0"/>
          <a:chExt cx="0" cy="0"/>
        </a:xfrm>
      </p:grpSpPr>
      <p:sp>
        <p:nvSpPr>
          <p:cNvPr id="58" name="Google Shape;58;p16"/>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9" name="Google Shape;59;p16"/>
          <p:cNvSpPr txBox="1"/>
          <p:nvPr>
            <p:ph idx="1" type="body"/>
          </p:nvPr>
        </p:nvSpPr>
        <p:spPr>
          <a:xfrm>
            <a:off x="457200" y="1203480"/>
            <a:ext cx="822924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60" name="Shape 60"/>
        <p:cNvGrpSpPr/>
        <p:nvPr/>
      </p:nvGrpSpPr>
      <p:grpSpPr>
        <a:xfrm>
          <a:off x="0" y="0"/>
          <a:ext cx="0" cy="0"/>
          <a:chOff x="0" y="0"/>
          <a:chExt cx="0" cy="0"/>
        </a:xfrm>
      </p:grpSpPr>
      <p:sp>
        <p:nvSpPr>
          <p:cNvPr id="61" name="Google Shape;61;p17"/>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2" name="Google Shape;62;p17"/>
          <p:cNvSpPr txBox="1"/>
          <p:nvPr>
            <p:ph idx="1" type="body"/>
          </p:nvPr>
        </p:nvSpPr>
        <p:spPr>
          <a:xfrm>
            <a:off x="457200" y="1203480"/>
            <a:ext cx="401580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3" name="Google Shape;63;p17"/>
          <p:cNvSpPr txBox="1"/>
          <p:nvPr>
            <p:ph idx="2" type="body"/>
          </p:nvPr>
        </p:nvSpPr>
        <p:spPr>
          <a:xfrm>
            <a:off x="4674240" y="1203480"/>
            <a:ext cx="401580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4" name="Shape 64"/>
        <p:cNvGrpSpPr/>
        <p:nvPr/>
      </p:nvGrpSpPr>
      <p:grpSpPr>
        <a:xfrm>
          <a:off x="0" y="0"/>
          <a:ext cx="0" cy="0"/>
          <a:chOff x="0" y="0"/>
          <a:chExt cx="0" cy="0"/>
        </a:xfrm>
      </p:grpSpPr>
      <p:sp>
        <p:nvSpPr>
          <p:cNvPr id="65" name="Google Shape;65;p18"/>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66" name="Shape 66"/>
        <p:cNvGrpSpPr/>
        <p:nvPr/>
      </p:nvGrpSpPr>
      <p:grpSpPr>
        <a:xfrm>
          <a:off x="0" y="0"/>
          <a:ext cx="0" cy="0"/>
          <a:chOff x="0" y="0"/>
          <a:chExt cx="0" cy="0"/>
        </a:xfrm>
      </p:grpSpPr>
      <p:sp>
        <p:nvSpPr>
          <p:cNvPr id="67" name="Google Shape;67;p19"/>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68" name="Shape 68"/>
        <p:cNvGrpSpPr/>
        <p:nvPr/>
      </p:nvGrpSpPr>
      <p:grpSpPr>
        <a:xfrm>
          <a:off x="0" y="0"/>
          <a:ext cx="0" cy="0"/>
          <a:chOff x="0" y="0"/>
          <a:chExt cx="0" cy="0"/>
        </a:xfrm>
      </p:grpSpPr>
      <p:sp>
        <p:nvSpPr>
          <p:cNvPr id="69" name="Google Shape;69;p20"/>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0" name="Google Shape;70;p20"/>
          <p:cNvSpPr txBox="1"/>
          <p:nvPr>
            <p:ph idx="1" type="body"/>
          </p:nvPr>
        </p:nvSpPr>
        <p:spPr>
          <a:xfrm>
            <a:off x="45720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1" name="Google Shape;71;p20"/>
          <p:cNvSpPr txBox="1"/>
          <p:nvPr>
            <p:ph idx="2" type="body"/>
          </p:nvPr>
        </p:nvSpPr>
        <p:spPr>
          <a:xfrm>
            <a:off x="457200" y="276192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2" name="Google Shape;72;p20"/>
          <p:cNvSpPr txBox="1"/>
          <p:nvPr>
            <p:ph idx="3" type="body"/>
          </p:nvPr>
        </p:nvSpPr>
        <p:spPr>
          <a:xfrm>
            <a:off x="4674240" y="1203480"/>
            <a:ext cx="401580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73" name="Shape 73"/>
        <p:cNvGrpSpPr/>
        <p:nvPr/>
      </p:nvGrpSpPr>
      <p:grpSpPr>
        <a:xfrm>
          <a:off x="0" y="0"/>
          <a:ext cx="0" cy="0"/>
          <a:chOff x="0" y="0"/>
          <a:chExt cx="0" cy="0"/>
        </a:xfrm>
      </p:grpSpPr>
      <p:sp>
        <p:nvSpPr>
          <p:cNvPr id="74" name="Google Shape;74;p21"/>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5" name="Google Shape;75;p21"/>
          <p:cNvSpPr txBox="1"/>
          <p:nvPr>
            <p:ph idx="1" type="body"/>
          </p:nvPr>
        </p:nvSpPr>
        <p:spPr>
          <a:xfrm>
            <a:off x="457200" y="1203480"/>
            <a:ext cx="401580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6" name="Google Shape;76;p21"/>
          <p:cNvSpPr txBox="1"/>
          <p:nvPr>
            <p:ph idx="2" type="body"/>
          </p:nvPr>
        </p:nvSpPr>
        <p:spPr>
          <a:xfrm>
            <a:off x="467424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7" name="Google Shape;77;p21"/>
          <p:cNvSpPr txBox="1"/>
          <p:nvPr>
            <p:ph idx="3" type="body"/>
          </p:nvPr>
        </p:nvSpPr>
        <p:spPr>
          <a:xfrm>
            <a:off x="4674240" y="276192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78" name="Shape 78"/>
        <p:cNvGrpSpPr/>
        <p:nvPr/>
      </p:nvGrpSpPr>
      <p:grpSpPr>
        <a:xfrm>
          <a:off x="0" y="0"/>
          <a:ext cx="0" cy="0"/>
          <a:chOff x="0" y="0"/>
          <a:chExt cx="0" cy="0"/>
        </a:xfrm>
      </p:grpSpPr>
      <p:sp>
        <p:nvSpPr>
          <p:cNvPr id="79" name="Google Shape;79;p22"/>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0" name="Google Shape;80;p22"/>
          <p:cNvSpPr txBox="1"/>
          <p:nvPr>
            <p:ph idx="1" type="body"/>
          </p:nvPr>
        </p:nvSpPr>
        <p:spPr>
          <a:xfrm>
            <a:off x="45720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1" name="Google Shape;81;p22"/>
          <p:cNvSpPr txBox="1"/>
          <p:nvPr>
            <p:ph idx="2" type="body"/>
          </p:nvPr>
        </p:nvSpPr>
        <p:spPr>
          <a:xfrm>
            <a:off x="467424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2" name="Google Shape;82;p22"/>
          <p:cNvSpPr txBox="1"/>
          <p:nvPr>
            <p:ph idx="3" type="body"/>
          </p:nvPr>
        </p:nvSpPr>
        <p:spPr>
          <a:xfrm>
            <a:off x="457200" y="2761920"/>
            <a:ext cx="822924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83" name="Shape 83"/>
        <p:cNvGrpSpPr/>
        <p:nvPr/>
      </p:nvGrpSpPr>
      <p:grpSpPr>
        <a:xfrm>
          <a:off x="0" y="0"/>
          <a:ext cx="0" cy="0"/>
          <a:chOff x="0" y="0"/>
          <a:chExt cx="0" cy="0"/>
        </a:xfrm>
      </p:grpSpPr>
      <p:sp>
        <p:nvSpPr>
          <p:cNvPr id="84" name="Google Shape;84;p23"/>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5" name="Google Shape;85;p23"/>
          <p:cNvSpPr txBox="1"/>
          <p:nvPr>
            <p:ph idx="1" type="body"/>
          </p:nvPr>
        </p:nvSpPr>
        <p:spPr>
          <a:xfrm>
            <a:off x="457200" y="1203480"/>
            <a:ext cx="822924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6" name="Google Shape;86;p23"/>
          <p:cNvSpPr txBox="1"/>
          <p:nvPr>
            <p:ph idx="2" type="body"/>
          </p:nvPr>
        </p:nvSpPr>
        <p:spPr>
          <a:xfrm>
            <a:off x="457200" y="2761920"/>
            <a:ext cx="822924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87" name="Shape 87"/>
        <p:cNvGrpSpPr/>
        <p:nvPr/>
      </p:nvGrpSpPr>
      <p:grpSpPr>
        <a:xfrm>
          <a:off x="0" y="0"/>
          <a:ext cx="0" cy="0"/>
          <a:chOff x="0" y="0"/>
          <a:chExt cx="0" cy="0"/>
        </a:xfrm>
      </p:grpSpPr>
      <p:sp>
        <p:nvSpPr>
          <p:cNvPr id="88" name="Google Shape;88;p24"/>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9" name="Google Shape;89;p24"/>
          <p:cNvSpPr txBox="1"/>
          <p:nvPr>
            <p:ph idx="1" type="body"/>
          </p:nvPr>
        </p:nvSpPr>
        <p:spPr>
          <a:xfrm>
            <a:off x="45720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0" name="Google Shape;90;p24"/>
          <p:cNvSpPr txBox="1"/>
          <p:nvPr>
            <p:ph idx="2" type="body"/>
          </p:nvPr>
        </p:nvSpPr>
        <p:spPr>
          <a:xfrm>
            <a:off x="467424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1" name="Google Shape;91;p24"/>
          <p:cNvSpPr txBox="1"/>
          <p:nvPr>
            <p:ph idx="3" type="body"/>
          </p:nvPr>
        </p:nvSpPr>
        <p:spPr>
          <a:xfrm>
            <a:off x="4674240" y="276192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2" name="Google Shape;92;p24"/>
          <p:cNvSpPr txBox="1"/>
          <p:nvPr>
            <p:ph idx="4" type="body"/>
          </p:nvPr>
        </p:nvSpPr>
        <p:spPr>
          <a:xfrm>
            <a:off x="457200" y="276192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93" name="Shape 93"/>
        <p:cNvGrpSpPr/>
        <p:nvPr/>
      </p:nvGrpSpPr>
      <p:grpSpPr>
        <a:xfrm>
          <a:off x="0" y="0"/>
          <a:ext cx="0" cy="0"/>
          <a:chOff x="0" y="0"/>
          <a:chExt cx="0" cy="0"/>
        </a:xfrm>
      </p:grpSpPr>
      <p:sp>
        <p:nvSpPr>
          <p:cNvPr id="94" name="Google Shape;94;p25"/>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5" name="Google Shape;95;p25"/>
          <p:cNvSpPr txBox="1"/>
          <p:nvPr>
            <p:ph idx="1" type="body"/>
          </p:nvPr>
        </p:nvSpPr>
        <p:spPr>
          <a:xfrm>
            <a:off x="457200" y="1203480"/>
            <a:ext cx="822924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6" name="Google Shape;96;p25"/>
          <p:cNvSpPr txBox="1"/>
          <p:nvPr>
            <p:ph idx="2" type="body"/>
          </p:nvPr>
        </p:nvSpPr>
        <p:spPr>
          <a:xfrm>
            <a:off x="457200" y="1203480"/>
            <a:ext cx="822924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pic>
        <p:nvPicPr>
          <p:cNvPr id="97" name="Google Shape;97;p25"/>
          <p:cNvPicPr preferRelativeResize="0"/>
          <p:nvPr/>
        </p:nvPicPr>
        <p:blipFill rotWithShape="1">
          <a:blip r:embed="rId2">
            <a:alphaModFix/>
          </a:blip>
          <a:srcRect b="0" l="0" r="0" t="0"/>
          <a:stretch/>
        </p:blipFill>
        <p:spPr>
          <a:xfrm>
            <a:off x="2702160" y="1203480"/>
            <a:ext cx="3738600" cy="2982960"/>
          </a:xfrm>
          <a:prstGeom prst="rect">
            <a:avLst/>
          </a:prstGeom>
          <a:noFill/>
          <a:ln>
            <a:noFill/>
          </a:ln>
        </p:spPr>
      </p:pic>
      <p:pic>
        <p:nvPicPr>
          <p:cNvPr id="98" name="Google Shape;98;p25"/>
          <p:cNvPicPr preferRelativeResize="0"/>
          <p:nvPr/>
        </p:nvPicPr>
        <p:blipFill rotWithShape="1">
          <a:blip r:embed="rId2">
            <a:alphaModFix/>
          </a:blip>
          <a:srcRect b="0" l="0" r="0" t="0"/>
          <a:stretch/>
        </p:blipFill>
        <p:spPr>
          <a:xfrm>
            <a:off x="2702160" y="1203480"/>
            <a:ext cx="3738600" cy="298296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2" name="Google Shape;52;p13"/>
          <p:cNvSpPr txBox="1"/>
          <p:nvPr>
            <p:ph idx="1" type="body"/>
          </p:nvPr>
        </p:nvSpPr>
        <p:spPr>
          <a:xfrm>
            <a:off x="457200" y="1203480"/>
            <a:ext cx="822924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comments" Target="../comments/commen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comments" Target="../comments/commen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comments" Target="../comments/commen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2" name="Shape 102"/>
        <p:cNvGrpSpPr/>
        <p:nvPr/>
      </p:nvGrpSpPr>
      <p:grpSpPr>
        <a:xfrm>
          <a:off x="0" y="0"/>
          <a:ext cx="0" cy="0"/>
          <a:chOff x="0" y="0"/>
          <a:chExt cx="0" cy="0"/>
        </a:xfrm>
      </p:grpSpPr>
      <p:sp>
        <p:nvSpPr>
          <p:cNvPr id="103" name="Google Shape;103;p26"/>
          <p:cNvSpPr/>
          <p:nvPr/>
        </p:nvSpPr>
        <p:spPr>
          <a:xfrm>
            <a:off x="1570320" y="2001600"/>
            <a:ext cx="6001920" cy="692640"/>
          </a:xfrm>
          <a:prstGeom prst="rect">
            <a:avLst/>
          </a:prstGeom>
          <a:noFill/>
          <a:ln>
            <a:noFill/>
          </a:ln>
        </p:spPr>
        <p:txBody>
          <a:bodyPr anchorCtr="0" anchor="b" bIns="91425" lIns="90000" spcFirstLastPara="1" rIns="90000" wrap="square" tIns="91425">
            <a:noAutofit/>
          </a:bodyPr>
          <a:lstStyle/>
          <a:p>
            <a:pPr indent="0" lvl="0" marL="0" marR="0" rtl="0" algn="ctr">
              <a:lnSpc>
                <a:spcPct val="100000"/>
              </a:lnSpc>
              <a:spcBef>
                <a:spcPts val="0"/>
              </a:spcBef>
              <a:spcAft>
                <a:spcPts val="0"/>
              </a:spcAft>
              <a:buNone/>
            </a:pPr>
            <a:r>
              <a:rPr b="1" i="0" lang="en-GB" sz="3800" u="none" cap="none" strike="noStrike">
                <a:solidFill>
                  <a:srgbClr val="FFFFFF"/>
                </a:solidFill>
                <a:latin typeface="Roboto"/>
                <a:ea typeface="Roboto"/>
                <a:cs typeface="Roboto"/>
                <a:sym typeface="Roboto"/>
              </a:rPr>
              <a:t>Check if two strings are rotations of each other</a:t>
            </a:r>
            <a:endParaRPr b="0" i="0" sz="1800" u="none" cap="none" strike="noStrike">
              <a:solidFill>
                <a:srgbClr val="FFFFFF"/>
              </a:solidFill>
              <a:latin typeface="Arial"/>
              <a:ea typeface="Arial"/>
              <a:cs typeface="Arial"/>
              <a:sym typeface="Arial"/>
            </a:endParaRPr>
          </a:p>
        </p:txBody>
      </p:sp>
      <p:sp>
        <p:nvSpPr>
          <p:cNvPr id="104" name="Google Shape;104;p26"/>
          <p:cNvSpPr/>
          <p:nvPr/>
        </p:nvSpPr>
        <p:spPr>
          <a:xfrm>
            <a:off x="2208600" y="2633400"/>
            <a:ext cx="4725360" cy="448920"/>
          </a:xfrm>
          <a:prstGeom prst="rect">
            <a:avLst/>
          </a:prstGeom>
          <a:noFill/>
          <a:ln>
            <a:noFill/>
          </a:ln>
        </p:spPr>
        <p:txBody>
          <a:bodyPr anchorCtr="0" anchor="t" bIns="91425" lIns="90000" spcFirstLastPara="1" rIns="90000" wrap="square" tIns="91425">
            <a:noAutofit/>
          </a:bodyPr>
          <a:lstStyle/>
          <a:p>
            <a:pPr indent="0" lvl="0" marL="0" marR="0" rtl="0" algn="ctr">
              <a:lnSpc>
                <a:spcPct val="100000"/>
              </a:lnSpc>
              <a:spcBef>
                <a:spcPts val="0"/>
              </a:spcBef>
              <a:spcAft>
                <a:spcPts val="0"/>
              </a:spcAft>
              <a:buNone/>
            </a:pPr>
            <a:r>
              <a:rPr b="0" i="0" lang="en-GB" sz="1300" u="none" cap="none" strike="noStrike">
                <a:solidFill>
                  <a:srgbClr val="75C20F"/>
                </a:solidFill>
                <a:latin typeface="Source Code Pro"/>
                <a:ea typeface="Source Code Pro"/>
                <a:cs typeface="Source Code Pro"/>
                <a:sym typeface="Source Code Pro"/>
              </a:rPr>
              <a:t>/* Novice level coding problem */</a:t>
            </a:r>
            <a:endParaRPr b="0" i="0" sz="1800" u="none" cap="none" strike="noStrike">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5"/>
          <p:cNvSpPr/>
          <p:nvPr/>
        </p:nvSpPr>
        <p:spPr>
          <a:xfrm>
            <a:off x="530640" y="390240"/>
            <a:ext cx="6498000" cy="554040"/>
          </a:xfrm>
          <a:prstGeom prst="rect">
            <a:avLst/>
          </a:prstGeom>
          <a:noFill/>
          <a:ln>
            <a:noFill/>
          </a:ln>
        </p:spPr>
        <p:txBody>
          <a:bodyPr anchorCtr="0" anchor="t" bIns="91425" lIns="90000" spcFirstLastPara="1" rIns="90000" wrap="square" tIns="91425">
            <a:noAutofit/>
          </a:bodyPr>
          <a:lstStyle/>
          <a:p>
            <a:pPr indent="0" lvl="0" marL="0" marR="0" rtl="0" algn="l">
              <a:spcBef>
                <a:spcPts val="0"/>
              </a:spcBef>
              <a:spcAft>
                <a:spcPts val="0"/>
              </a:spcAft>
              <a:buNone/>
            </a:pPr>
            <a:r>
              <a:rPr b="1" lang="en-GB" sz="3100" strike="noStrike">
                <a:solidFill>
                  <a:srgbClr val="FFFFFF"/>
                </a:solidFill>
                <a:latin typeface="Roboto"/>
                <a:ea typeface="Roboto"/>
                <a:cs typeface="Roboto"/>
                <a:sym typeface="Roboto"/>
              </a:rPr>
              <a:t>Code</a:t>
            </a:r>
            <a:r>
              <a:rPr b="1" lang="en-GB" sz="3100" strike="noStrike">
                <a:solidFill>
                  <a:srgbClr val="75C20F"/>
                </a:solidFill>
                <a:latin typeface="Roboto"/>
                <a:ea typeface="Roboto"/>
                <a:cs typeface="Roboto"/>
                <a:sym typeface="Roboto"/>
              </a:rPr>
              <a:t>:</a:t>
            </a:r>
            <a:r>
              <a:rPr b="1" lang="en-GB" sz="3100" strike="noStrike">
                <a:solidFill>
                  <a:srgbClr val="FFFFFF"/>
                </a:solidFill>
                <a:latin typeface="Roboto"/>
                <a:ea typeface="Roboto"/>
                <a:cs typeface="Roboto"/>
                <a:sym typeface="Roboto"/>
              </a:rPr>
              <a:t> </a:t>
            </a:r>
            <a:endParaRPr b="0" sz="1800" strike="noStrike">
              <a:solidFill>
                <a:srgbClr val="FFFFFF"/>
              </a:solidFill>
              <a:latin typeface="Arial"/>
              <a:ea typeface="Arial"/>
              <a:cs typeface="Arial"/>
              <a:sym typeface="Arial"/>
            </a:endParaRPr>
          </a:p>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10" name="Google Shape;210;p35"/>
          <p:cNvSpPr/>
          <p:nvPr/>
        </p:nvSpPr>
        <p:spPr>
          <a:xfrm>
            <a:off x="530640" y="1060920"/>
            <a:ext cx="7077240" cy="3801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lang="en-GB" sz="1300" strike="noStrike">
                <a:solidFill>
                  <a:srgbClr val="BB05FF"/>
                </a:solidFill>
                <a:latin typeface="Source Code Pro"/>
                <a:ea typeface="Source Code Pro"/>
                <a:cs typeface="Source Code Pro"/>
                <a:sym typeface="Source Code Pro"/>
              </a:rPr>
              <a:t>def</a:t>
            </a:r>
            <a:r>
              <a:rPr b="0" lang="en-GB" sz="1300" strike="noStrike">
                <a:solidFill>
                  <a:srgbClr val="75C20F"/>
                </a:solidFill>
                <a:latin typeface="Source Code Pro"/>
                <a:ea typeface="Source Code Pro"/>
                <a:cs typeface="Source Code Pro"/>
                <a:sym typeface="Source Code Pro"/>
              </a:rPr>
              <a:t> </a:t>
            </a:r>
            <a:r>
              <a:rPr b="0" lang="en-GB" sz="1300" strike="noStrike">
                <a:solidFill>
                  <a:srgbClr val="F0BE38"/>
                </a:solidFill>
                <a:latin typeface="Source Code Pro"/>
                <a:ea typeface="Source Code Pro"/>
                <a:cs typeface="Source Code Pro"/>
                <a:sym typeface="Source Code Pro"/>
              </a:rPr>
              <a:t>isRotation</a:t>
            </a:r>
            <a:r>
              <a:rPr b="0" lang="en-GB" sz="1300" strike="noStrike">
                <a:solidFill>
                  <a:srgbClr val="FFFFFF"/>
                </a:solidFill>
                <a:latin typeface="Source Code Pro"/>
                <a:ea typeface="Source Code Pro"/>
                <a:cs typeface="Source Code Pro"/>
                <a:sym typeface="Source Code Pro"/>
              </a:rPr>
              <a:t>(s1,</a:t>
            </a:r>
            <a:r>
              <a:rPr b="0" lang="en-GB" sz="1300" strike="noStrike">
                <a:solidFill>
                  <a:srgbClr val="FFFFFF"/>
                </a:solidFill>
                <a:latin typeface="Source Code Pro"/>
                <a:ea typeface="Source Code Pro"/>
                <a:cs typeface="Source Code Pro"/>
                <a:sym typeface="Source Code Pro"/>
              </a:rPr>
              <a:t>s2</a:t>
            </a:r>
            <a:r>
              <a:rPr b="0" lang="en-GB" sz="1300" strike="noStrike">
                <a:solidFill>
                  <a:srgbClr val="FFFFFF"/>
                </a:solidFill>
                <a:latin typeface="Source Code Pro"/>
                <a:ea typeface="Source Code Pro"/>
                <a:cs typeface="Source Code Pro"/>
                <a:sym typeface="Source Code Pro"/>
              </a:rPr>
              <a:t>)</a:t>
            </a:r>
            <a:r>
              <a:rPr b="0" lang="en-GB" sz="1300" strike="noStrike">
                <a:solidFill>
                  <a:srgbClr val="BEC4D0"/>
                </a:solidFill>
                <a:latin typeface="Source Code Pro"/>
                <a:ea typeface="Source Code Pro"/>
                <a:cs typeface="Source Code Pro"/>
                <a:sym typeface="Source Code Pro"/>
              </a:rPr>
              <a:t>:</a:t>
            </a:r>
            <a:endParaRPr b="0" sz="18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lang="en-GB" sz="1300" strike="noStrike">
                <a:solidFill>
                  <a:srgbClr val="75C20F"/>
                </a:solidFill>
                <a:latin typeface="Source Code Pro"/>
                <a:ea typeface="Source Code Pro"/>
                <a:cs typeface="Source Code Pro"/>
                <a:sym typeface="Source Code Pro"/>
              </a:rPr>
              <a:t>    </a:t>
            </a:r>
            <a:endParaRPr b="0" sz="18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11" name="Google Shape;211;p35"/>
          <p:cNvSpPr/>
          <p:nvPr/>
        </p:nvSpPr>
        <p:spPr>
          <a:xfrm>
            <a:off x="957600" y="2666520"/>
            <a:ext cx="6498000" cy="3801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lang="en-GB" sz="1300" strike="noStrike">
                <a:solidFill>
                  <a:srgbClr val="FFFFFF"/>
                </a:solidFill>
                <a:latin typeface="Source Code Pro"/>
                <a:ea typeface="Source Code Pro"/>
                <a:cs typeface="Source Code Pro"/>
                <a:sym typeface="Source Code Pro"/>
              </a:rPr>
              <a:t>conc = s1 + s2</a:t>
            </a:r>
            <a:endParaRPr b="0" sz="1800" strike="noStrike">
              <a:solidFill>
                <a:srgbClr val="FFFFFF"/>
              </a:solidFill>
              <a:latin typeface="Arial"/>
              <a:ea typeface="Arial"/>
              <a:cs typeface="Arial"/>
              <a:sym typeface="Arial"/>
            </a:endParaRPr>
          </a:p>
        </p:txBody>
      </p:sp>
      <p:sp>
        <p:nvSpPr>
          <p:cNvPr id="212" name="Google Shape;212;p35"/>
          <p:cNvSpPr/>
          <p:nvPr/>
        </p:nvSpPr>
        <p:spPr>
          <a:xfrm>
            <a:off x="957600" y="3137040"/>
            <a:ext cx="5076720" cy="3801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lang="en-GB" sz="1300" strike="noStrike">
                <a:solidFill>
                  <a:srgbClr val="FFFF00"/>
                </a:solidFill>
                <a:latin typeface="Source Code Pro"/>
                <a:ea typeface="Source Code Pro"/>
                <a:cs typeface="Source Code Pro"/>
                <a:sym typeface="Source Code Pro"/>
              </a:rPr>
              <a:t>for</a:t>
            </a:r>
            <a:r>
              <a:rPr b="0" lang="en-GB" sz="1300" strike="noStrike">
                <a:solidFill>
                  <a:srgbClr val="75C20F"/>
                </a:solidFill>
                <a:latin typeface="Source Code Pro"/>
                <a:ea typeface="Source Code Pro"/>
                <a:cs typeface="Source Code Pro"/>
                <a:sym typeface="Source Code Pro"/>
              </a:rPr>
              <a:t> </a:t>
            </a:r>
            <a:r>
              <a:rPr b="0" lang="en-GB" sz="1300" strike="noStrike">
                <a:solidFill>
                  <a:srgbClr val="FFFFFF"/>
                </a:solidFill>
                <a:latin typeface="Source Code Pro"/>
                <a:ea typeface="Source Code Pro"/>
                <a:cs typeface="Source Code Pro"/>
                <a:sym typeface="Source Code Pro"/>
              </a:rPr>
              <a:t>i</a:t>
            </a:r>
            <a:r>
              <a:rPr b="0" lang="en-GB" sz="1300" strike="noStrike">
                <a:solidFill>
                  <a:srgbClr val="75C20F"/>
                </a:solidFill>
                <a:latin typeface="Source Code Pro"/>
                <a:ea typeface="Source Code Pro"/>
                <a:cs typeface="Source Code Pro"/>
                <a:sym typeface="Source Code Pro"/>
              </a:rPr>
              <a:t> </a:t>
            </a:r>
            <a:r>
              <a:rPr b="0" lang="en-GB" sz="1300" strike="noStrike">
                <a:solidFill>
                  <a:srgbClr val="FFFF00"/>
                </a:solidFill>
                <a:latin typeface="Source Code Pro"/>
                <a:ea typeface="Source Code Pro"/>
                <a:cs typeface="Source Code Pro"/>
                <a:sym typeface="Source Code Pro"/>
              </a:rPr>
              <a:t>in</a:t>
            </a:r>
            <a:r>
              <a:rPr b="0" lang="en-GB" sz="1300" strike="noStrike">
                <a:solidFill>
                  <a:srgbClr val="75C20F"/>
                </a:solidFill>
                <a:latin typeface="Source Code Pro"/>
                <a:ea typeface="Source Code Pro"/>
                <a:cs typeface="Source Code Pro"/>
                <a:sym typeface="Source Code Pro"/>
              </a:rPr>
              <a:t> </a:t>
            </a:r>
            <a:r>
              <a:rPr b="0" lang="en-GB" sz="1300" strike="noStrike">
                <a:solidFill>
                  <a:srgbClr val="35A2E9"/>
                </a:solidFill>
                <a:latin typeface="Source Code Pro"/>
                <a:ea typeface="Source Code Pro"/>
                <a:cs typeface="Source Code Pro"/>
                <a:sym typeface="Source Code Pro"/>
              </a:rPr>
              <a:t>range</a:t>
            </a:r>
            <a:r>
              <a:rPr b="0" lang="en-GB" sz="1300" strike="noStrike">
                <a:solidFill>
                  <a:srgbClr val="FFFFFF"/>
                </a:solidFill>
                <a:latin typeface="Source Code Pro"/>
                <a:ea typeface="Source Code Pro"/>
                <a:cs typeface="Source Code Pro"/>
                <a:sym typeface="Source Code Pro"/>
              </a:rPr>
              <a:t>(n):</a:t>
            </a:r>
            <a:r>
              <a:rPr b="0" lang="en-GB" sz="1300" strike="noStrike">
                <a:solidFill>
                  <a:srgbClr val="75C20F"/>
                </a:solidFill>
                <a:latin typeface="Source Code Pro"/>
                <a:ea typeface="Source Code Pro"/>
                <a:cs typeface="Source Code Pro"/>
                <a:sym typeface="Source Code Pro"/>
              </a:rPr>
              <a:t>    </a:t>
            </a:r>
            <a:endParaRPr b="0" sz="1800" strike="noStrike">
              <a:solidFill>
                <a:srgbClr val="FFFFFF"/>
              </a:solidFill>
              <a:latin typeface="Arial"/>
              <a:ea typeface="Arial"/>
              <a:cs typeface="Arial"/>
              <a:sym typeface="Arial"/>
            </a:endParaRPr>
          </a:p>
        </p:txBody>
      </p:sp>
      <p:sp>
        <p:nvSpPr>
          <p:cNvPr id="213" name="Google Shape;213;p35"/>
          <p:cNvSpPr/>
          <p:nvPr/>
        </p:nvSpPr>
        <p:spPr>
          <a:xfrm>
            <a:off x="1354320" y="3461400"/>
            <a:ext cx="5137200" cy="3801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lang="en-GB" sz="1300">
                <a:solidFill>
                  <a:srgbClr val="FFFF00"/>
                </a:solidFill>
                <a:latin typeface="Source Code Pro"/>
                <a:ea typeface="Source Code Pro"/>
                <a:cs typeface="Source Code Pro"/>
                <a:sym typeface="Source Code Pro"/>
              </a:rPr>
              <a:t>i</a:t>
            </a:r>
            <a:r>
              <a:rPr b="0" lang="en-GB" sz="1300" strike="noStrike">
                <a:solidFill>
                  <a:srgbClr val="FFFF00"/>
                </a:solidFill>
                <a:latin typeface="Source Code Pro"/>
                <a:ea typeface="Source Code Pro"/>
                <a:cs typeface="Source Code Pro"/>
                <a:sym typeface="Source Code Pro"/>
              </a:rPr>
              <a:t>f</a:t>
            </a:r>
            <a:r>
              <a:rPr b="0" lang="en-GB" sz="1300" strike="noStrike">
                <a:solidFill>
                  <a:srgbClr val="FFFFFF"/>
                </a:solidFill>
                <a:latin typeface="Source Code Pro"/>
                <a:ea typeface="Source Code Pro"/>
                <a:cs typeface="Source Code Pro"/>
                <a:sym typeface="Source Code Pro"/>
              </a:rPr>
              <a:t> s2 == conc[i : i + n]:</a:t>
            </a:r>
            <a:r>
              <a:rPr b="0" lang="en-GB" sz="1300" strike="noStrike">
                <a:solidFill>
                  <a:srgbClr val="75C20F"/>
                </a:solidFill>
                <a:latin typeface="Source Code Pro"/>
                <a:ea typeface="Source Code Pro"/>
                <a:cs typeface="Source Code Pro"/>
                <a:sym typeface="Source Code Pro"/>
              </a:rPr>
              <a:t> </a:t>
            </a:r>
            <a:endParaRPr b="0" sz="1800" strike="noStrike">
              <a:solidFill>
                <a:srgbClr val="FFFFFF"/>
              </a:solidFill>
              <a:latin typeface="Arial"/>
              <a:ea typeface="Arial"/>
              <a:cs typeface="Arial"/>
              <a:sym typeface="Arial"/>
            </a:endParaRPr>
          </a:p>
        </p:txBody>
      </p:sp>
      <p:sp>
        <p:nvSpPr>
          <p:cNvPr id="214" name="Google Shape;214;p35"/>
          <p:cNvSpPr/>
          <p:nvPr/>
        </p:nvSpPr>
        <p:spPr>
          <a:xfrm>
            <a:off x="1641600" y="3758040"/>
            <a:ext cx="7318800" cy="3801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lang="en-GB" sz="1300" strike="noStrike">
                <a:solidFill>
                  <a:srgbClr val="3399FF"/>
                </a:solidFill>
                <a:latin typeface="Source Code Pro"/>
                <a:ea typeface="Source Code Pro"/>
                <a:cs typeface="Source Code Pro"/>
                <a:sym typeface="Source Code Pro"/>
              </a:rPr>
              <a:t>return</a:t>
            </a:r>
            <a:r>
              <a:rPr b="0" lang="en-GB" sz="1300" strike="noStrike">
                <a:solidFill>
                  <a:srgbClr val="75C20F"/>
                </a:solidFill>
                <a:latin typeface="Source Code Pro"/>
                <a:ea typeface="Source Code Pro"/>
                <a:cs typeface="Source Code Pro"/>
                <a:sym typeface="Source Code Pro"/>
              </a:rPr>
              <a:t> </a:t>
            </a:r>
            <a:r>
              <a:rPr b="0" lang="en-GB" sz="1300" strike="noStrike">
                <a:solidFill>
                  <a:srgbClr val="FF66FF"/>
                </a:solidFill>
                <a:latin typeface="Source Code Pro"/>
                <a:ea typeface="Source Code Pro"/>
                <a:cs typeface="Source Code Pro"/>
                <a:sym typeface="Source Code Pro"/>
              </a:rPr>
              <a:t>True</a:t>
            </a:r>
            <a:r>
              <a:rPr b="0" lang="en-GB" sz="1300" strike="noStrike">
                <a:solidFill>
                  <a:srgbClr val="75C20F"/>
                </a:solidFill>
                <a:latin typeface="Source Code Pro"/>
                <a:ea typeface="Source Code Pro"/>
                <a:cs typeface="Source Code Pro"/>
                <a:sym typeface="Source Code Pro"/>
              </a:rPr>
              <a:t>     // return True if s2 is a substring of s1 + s2 (conc)</a:t>
            </a:r>
            <a:endParaRPr b="0" sz="1800" strike="noStrike">
              <a:solidFill>
                <a:srgbClr val="FFFFFF"/>
              </a:solidFill>
              <a:latin typeface="Arial"/>
              <a:ea typeface="Arial"/>
              <a:cs typeface="Arial"/>
              <a:sym typeface="Arial"/>
            </a:endParaRPr>
          </a:p>
        </p:txBody>
      </p:sp>
      <p:sp>
        <p:nvSpPr>
          <p:cNvPr id="215" name="Google Shape;215;p35"/>
          <p:cNvSpPr/>
          <p:nvPr/>
        </p:nvSpPr>
        <p:spPr>
          <a:xfrm>
            <a:off x="957600" y="2378520"/>
            <a:ext cx="6498000" cy="3801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lang="en-GB" sz="1300" strike="noStrike">
                <a:solidFill>
                  <a:srgbClr val="FFFFFF"/>
                </a:solidFill>
                <a:latin typeface="Source Code Pro"/>
                <a:ea typeface="Source Code Pro"/>
                <a:cs typeface="Source Code Pro"/>
                <a:sym typeface="Source Code Pro"/>
              </a:rPr>
              <a:t>n = </a:t>
            </a:r>
            <a:r>
              <a:rPr b="0" lang="en-GB" sz="1300" strike="noStrike">
                <a:solidFill>
                  <a:srgbClr val="FFCC00"/>
                </a:solidFill>
                <a:latin typeface="Source Code Pro"/>
                <a:ea typeface="Source Code Pro"/>
                <a:cs typeface="Source Code Pro"/>
                <a:sym typeface="Source Code Pro"/>
              </a:rPr>
              <a:t>len</a:t>
            </a:r>
            <a:r>
              <a:rPr b="0" lang="en-GB" sz="1300" strike="noStrike">
                <a:solidFill>
                  <a:srgbClr val="FFFFFF"/>
                </a:solidFill>
                <a:latin typeface="Source Code Pro"/>
                <a:ea typeface="Source Code Pro"/>
                <a:cs typeface="Source Code Pro"/>
                <a:sym typeface="Source Code Pro"/>
              </a:rPr>
              <a:t>(s1)</a:t>
            </a:r>
            <a:endParaRPr b="0" sz="1800" strike="noStrike">
              <a:solidFill>
                <a:srgbClr val="FFFFFF"/>
              </a:solidFill>
              <a:latin typeface="Arial"/>
              <a:ea typeface="Arial"/>
              <a:cs typeface="Arial"/>
              <a:sym typeface="Arial"/>
            </a:endParaRPr>
          </a:p>
        </p:txBody>
      </p:sp>
      <p:sp>
        <p:nvSpPr>
          <p:cNvPr id="216" name="Google Shape;216;p35"/>
          <p:cNvSpPr/>
          <p:nvPr/>
        </p:nvSpPr>
        <p:spPr>
          <a:xfrm>
            <a:off x="2468880" y="2725920"/>
            <a:ext cx="4986720" cy="470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GB" sz="1300" strike="noStrike">
                <a:solidFill>
                  <a:srgbClr val="75C20F"/>
                </a:solidFill>
                <a:latin typeface="Source Code Pro"/>
                <a:ea typeface="Source Code Pro"/>
                <a:cs typeface="Source Code Pro"/>
                <a:sym typeface="Source Code Pro"/>
              </a:rPr>
              <a:t>       // concatenation of s1 and s2</a:t>
            </a:r>
            <a:endParaRPr b="0" sz="1800" strike="noStrike">
              <a:solidFill>
                <a:srgbClr val="FFFFFF"/>
              </a:solidFill>
              <a:latin typeface="Arial"/>
              <a:ea typeface="Arial"/>
              <a:cs typeface="Arial"/>
              <a:sym typeface="Arial"/>
            </a:endParaRPr>
          </a:p>
        </p:txBody>
      </p:sp>
      <p:sp>
        <p:nvSpPr>
          <p:cNvPr id="217" name="Google Shape;217;p35"/>
          <p:cNvSpPr/>
          <p:nvPr/>
        </p:nvSpPr>
        <p:spPr>
          <a:xfrm>
            <a:off x="957600" y="4109040"/>
            <a:ext cx="7545600" cy="3801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lang="en-GB" sz="1300" strike="noStrike">
                <a:solidFill>
                  <a:srgbClr val="FFFF00"/>
                </a:solidFill>
                <a:latin typeface="Source Code Pro"/>
                <a:ea typeface="Source Code Pro"/>
                <a:cs typeface="Source Code Pro"/>
                <a:sym typeface="Source Code Pro"/>
              </a:rPr>
              <a:t>else</a:t>
            </a:r>
            <a:r>
              <a:rPr b="0" lang="en-GB" sz="1300" strike="noStrike">
                <a:solidFill>
                  <a:srgbClr val="FFFFFF"/>
                </a:solidFill>
                <a:latin typeface="Source Code Pro"/>
                <a:ea typeface="Source Code Pro"/>
                <a:cs typeface="Source Code Pro"/>
                <a:sym typeface="Source Code Pro"/>
              </a:rPr>
              <a:t>:</a:t>
            </a:r>
            <a:r>
              <a:rPr b="0" lang="en-GB" sz="1300" strike="noStrike">
                <a:solidFill>
                  <a:srgbClr val="75C20F"/>
                </a:solidFill>
                <a:latin typeface="Source Code Pro"/>
                <a:ea typeface="Source Code Pro"/>
                <a:cs typeface="Source Code Pro"/>
                <a:sym typeface="Source Code Pro"/>
              </a:rPr>
              <a:t>   			</a:t>
            </a:r>
            <a:endParaRPr b="0" sz="1800" strike="noStrike">
              <a:solidFill>
                <a:srgbClr val="FFFFFF"/>
              </a:solidFill>
              <a:latin typeface="Arial"/>
              <a:ea typeface="Arial"/>
              <a:cs typeface="Arial"/>
              <a:sym typeface="Arial"/>
            </a:endParaRPr>
          </a:p>
        </p:txBody>
      </p:sp>
      <p:sp>
        <p:nvSpPr>
          <p:cNvPr id="218" name="Google Shape;218;p35"/>
          <p:cNvSpPr/>
          <p:nvPr/>
        </p:nvSpPr>
        <p:spPr>
          <a:xfrm>
            <a:off x="1354325" y="4361400"/>
            <a:ext cx="7266300" cy="380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lang="en-GB" sz="1300" strike="noStrike">
                <a:solidFill>
                  <a:srgbClr val="3399FF"/>
                </a:solidFill>
                <a:latin typeface="Source Code Pro"/>
                <a:ea typeface="Source Code Pro"/>
                <a:cs typeface="Source Code Pro"/>
                <a:sym typeface="Source Code Pro"/>
              </a:rPr>
              <a:t>return</a:t>
            </a:r>
            <a:r>
              <a:rPr b="0" lang="en-GB" sz="1300" strike="noStrike">
                <a:solidFill>
                  <a:srgbClr val="75C20F"/>
                </a:solidFill>
                <a:latin typeface="Source Code Pro"/>
                <a:ea typeface="Source Code Pro"/>
                <a:cs typeface="Source Code Pro"/>
                <a:sym typeface="Source Code Pro"/>
              </a:rPr>
              <a:t> </a:t>
            </a:r>
            <a:r>
              <a:rPr b="0" lang="en-GB" sz="1300" strike="noStrike">
                <a:solidFill>
                  <a:srgbClr val="FF66FF"/>
                </a:solidFill>
                <a:latin typeface="Source Code Pro"/>
                <a:ea typeface="Source Code Pro"/>
                <a:cs typeface="Source Code Pro"/>
                <a:sym typeface="Source Code Pro"/>
              </a:rPr>
              <a:t>False         </a:t>
            </a:r>
            <a:r>
              <a:rPr b="0" lang="en-GB" sz="1300" strike="noStrike">
                <a:solidFill>
                  <a:srgbClr val="75C20F"/>
                </a:solidFill>
                <a:latin typeface="Source Code Pro"/>
                <a:ea typeface="Source Code Pro"/>
                <a:cs typeface="Source Code Pro"/>
                <a:sym typeface="Source Code Pro"/>
              </a:rPr>
              <a:t>// in case that none of the if conditions is satisfied, return False </a:t>
            </a:r>
            <a:endParaRPr b="0" sz="1800" strike="noStrike">
              <a:solidFill>
                <a:srgbClr val="FFFFFF"/>
              </a:solidFill>
              <a:latin typeface="Arial"/>
              <a:ea typeface="Arial"/>
              <a:cs typeface="Arial"/>
              <a:sym typeface="Arial"/>
            </a:endParaRPr>
          </a:p>
        </p:txBody>
      </p:sp>
      <p:sp>
        <p:nvSpPr>
          <p:cNvPr id="219" name="Google Shape;219;p35"/>
          <p:cNvSpPr/>
          <p:nvPr/>
        </p:nvSpPr>
        <p:spPr>
          <a:xfrm>
            <a:off x="957600" y="1478520"/>
            <a:ext cx="6498000" cy="3801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lang="en-GB" sz="1300">
                <a:solidFill>
                  <a:srgbClr val="FFFF00"/>
                </a:solidFill>
                <a:latin typeface="Source Code Pro"/>
                <a:ea typeface="Source Code Pro"/>
                <a:cs typeface="Source Code Pro"/>
                <a:sym typeface="Source Code Pro"/>
              </a:rPr>
              <a:t>i</a:t>
            </a:r>
            <a:r>
              <a:rPr b="0" lang="en-GB" sz="1300" strike="noStrike">
                <a:solidFill>
                  <a:srgbClr val="FFFF00"/>
                </a:solidFill>
                <a:latin typeface="Source Code Pro"/>
                <a:ea typeface="Source Code Pro"/>
                <a:cs typeface="Source Code Pro"/>
                <a:sym typeface="Source Code Pro"/>
              </a:rPr>
              <a:t>f</a:t>
            </a:r>
            <a:r>
              <a:rPr b="0" lang="en-GB" sz="1300" strike="noStrike">
                <a:solidFill>
                  <a:srgbClr val="FFFFFF"/>
                </a:solidFill>
                <a:latin typeface="Source Code Pro"/>
                <a:ea typeface="Source Code Pro"/>
                <a:cs typeface="Source Code Pro"/>
                <a:sym typeface="Source Code Pro"/>
              </a:rPr>
              <a:t> </a:t>
            </a:r>
            <a:r>
              <a:rPr b="0" lang="en-GB" sz="1300" strike="noStrike">
                <a:solidFill>
                  <a:srgbClr val="3399FF"/>
                </a:solidFill>
                <a:latin typeface="Source Code Pro"/>
                <a:ea typeface="Source Code Pro"/>
                <a:cs typeface="Source Code Pro"/>
                <a:sym typeface="Source Code Pro"/>
              </a:rPr>
              <a:t>len</a:t>
            </a:r>
            <a:r>
              <a:rPr b="0" lang="en-GB" sz="1300" strike="noStrike">
                <a:solidFill>
                  <a:srgbClr val="FFFFFF"/>
                </a:solidFill>
                <a:latin typeface="Source Code Pro"/>
                <a:ea typeface="Source Code Pro"/>
                <a:cs typeface="Source Code Pro"/>
                <a:sym typeface="Source Code Pro"/>
              </a:rPr>
              <a:t>(s1) != </a:t>
            </a:r>
            <a:r>
              <a:rPr b="0" lang="en-GB" sz="1300" strike="noStrike">
                <a:solidFill>
                  <a:srgbClr val="3399FF"/>
                </a:solidFill>
                <a:latin typeface="Source Code Pro"/>
                <a:ea typeface="Source Code Pro"/>
                <a:cs typeface="Source Code Pro"/>
                <a:sym typeface="Source Code Pro"/>
              </a:rPr>
              <a:t>len</a:t>
            </a:r>
            <a:r>
              <a:rPr b="0" lang="en-GB" sz="1300" strike="noStrike">
                <a:solidFill>
                  <a:srgbClr val="FFFFFF"/>
                </a:solidFill>
                <a:latin typeface="Source Code Pro"/>
                <a:ea typeface="Source Code Pro"/>
                <a:cs typeface="Source Code Pro"/>
                <a:sym typeface="Source Code Pro"/>
              </a:rPr>
              <a:t>(</a:t>
            </a:r>
            <a:r>
              <a:rPr b="0" lang="en-GB" sz="1300" strike="noStrike">
                <a:solidFill>
                  <a:srgbClr val="FFFFFF"/>
                </a:solidFill>
                <a:latin typeface="Source Code Pro"/>
                <a:ea typeface="Source Code Pro"/>
                <a:cs typeface="Source Code Pro"/>
                <a:sym typeface="Source Code Pro"/>
              </a:rPr>
              <a:t>s2</a:t>
            </a:r>
            <a:r>
              <a:rPr b="0" lang="en-GB" sz="1300" strike="noStrike">
                <a:solidFill>
                  <a:srgbClr val="FFFFFF"/>
                </a:solidFill>
                <a:latin typeface="Source Code Pro"/>
                <a:ea typeface="Source Code Pro"/>
                <a:cs typeface="Source Code Pro"/>
                <a:sym typeface="Source Code Pro"/>
              </a:rPr>
              <a:t>):</a:t>
            </a:r>
            <a:r>
              <a:rPr b="0" lang="en-GB" sz="1300" strike="noStrike">
                <a:solidFill>
                  <a:srgbClr val="75C20F"/>
                </a:solidFill>
                <a:latin typeface="Source Code Pro"/>
                <a:ea typeface="Source Code Pro"/>
                <a:cs typeface="Source Code Pro"/>
                <a:sym typeface="Source Code Pro"/>
              </a:rPr>
              <a:t> </a:t>
            </a:r>
            <a:endParaRPr b="0" sz="1800" strike="noStrike">
              <a:solidFill>
                <a:srgbClr val="FFFFFF"/>
              </a:solidFill>
              <a:latin typeface="Arial"/>
              <a:ea typeface="Arial"/>
              <a:cs typeface="Arial"/>
              <a:sym typeface="Arial"/>
            </a:endParaRPr>
          </a:p>
        </p:txBody>
      </p:sp>
      <p:sp>
        <p:nvSpPr>
          <p:cNvPr id="220" name="Google Shape;220;p35"/>
          <p:cNvSpPr/>
          <p:nvPr/>
        </p:nvSpPr>
        <p:spPr>
          <a:xfrm>
            <a:off x="1354325" y="1805400"/>
            <a:ext cx="7670700" cy="554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lang="en-GB" sz="1300" strike="noStrike">
                <a:solidFill>
                  <a:srgbClr val="3399FF"/>
                </a:solidFill>
                <a:latin typeface="Source Code Pro"/>
                <a:ea typeface="Source Code Pro"/>
                <a:cs typeface="Source Code Pro"/>
                <a:sym typeface="Source Code Pro"/>
              </a:rPr>
              <a:t>return</a:t>
            </a:r>
            <a:r>
              <a:rPr b="0" lang="en-GB" sz="1300" strike="noStrike">
                <a:solidFill>
                  <a:srgbClr val="75C20F"/>
                </a:solidFill>
                <a:latin typeface="Source Code Pro"/>
                <a:ea typeface="Source Code Pro"/>
                <a:cs typeface="Source Code Pro"/>
                <a:sym typeface="Source Code Pro"/>
              </a:rPr>
              <a:t> </a:t>
            </a:r>
            <a:r>
              <a:rPr b="0" lang="en-GB" sz="1300" strike="noStrike">
                <a:solidFill>
                  <a:srgbClr val="FF66FF"/>
                </a:solidFill>
                <a:latin typeface="Source Code Pro"/>
                <a:ea typeface="Source Code Pro"/>
                <a:cs typeface="Source Code Pro"/>
                <a:sym typeface="Source Code Pro"/>
              </a:rPr>
              <a:t>False</a:t>
            </a:r>
            <a:r>
              <a:rPr b="0" lang="en-GB" sz="1300" strike="noStrike">
                <a:solidFill>
                  <a:srgbClr val="FF66FF"/>
                </a:solidFill>
                <a:latin typeface="Source Code Pro"/>
                <a:ea typeface="Source Code Pro"/>
                <a:cs typeface="Source Code Pro"/>
                <a:sym typeface="Source Code Pro"/>
              </a:rPr>
              <a:t>         </a:t>
            </a:r>
            <a:r>
              <a:rPr b="0" lang="en-GB" sz="1300" strike="noStrike">
                <a:solidFill>
                  <a:srgbClr val="75C20F"/>
                </a:solidFill>
                <a:latin typeface="Source Code Pro"/>
                <a:ea typeface="Source Code Pro"/>
                <a:cs typeface="Source Code Pro"/>
                <a:sym typeface="Source Code Pro"/>
              </a:rPr>
              <a:t>// in case that the lengths are different, return False </a:t>
            </a:r>
            <a:endParaRPr b="0" sz="1800"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7"/>
          <p:cNvSpPr/>
          <p:nvPr/>
        </p:nvSpPr>
        <p:spPr>
          <a:xfrm>
            <a:off x="530640" y="390240"/>
            <a:ext cx="1973520" cy="55404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GB" sz="3100" u="none" cap="none" strike="noStrike">
                <a:solidFill>
                  <a:srgbClr val="FFFFFF"/>
                </a:solidFill>
                <a:latin typeface="Roboto"/>
                <a:ea typeface="Roboto"/>
                <a:cs typeface="Roboto"/>
                <a:sym typeface="Roboto"/>
              </a:rPr>
              <a:t>Problem</a:t>
            </a:r>
            <a:r>
              <a:rPr b="1" i="0" lang="en-GB" sz="3100" u="none" cap="none" strike="noStrike">
                <a:solidFill>
                  <a:srgbClr val="75C20F"/>
                </a:solidFill>
                <a:latin typeface="Roboto"/>
                <a:ea typeface="Roboto"/>
                <a:cs typeface="Roboto"/>
                <a:sym typeface="Roboto"/>
              </a:rPr>
              <a:t>:</a:t>
            </a:r>
            <a:endParaRPr b="0" i="0" sz="1800" u="none" cap="none" strike="noStrike">
              <a:solidFill>
                <a:srgbClr val="FFFFFF"/>
              </a:solidFill>
              <a:latin typeface="Arial"/>
              <a:ea typeface="Arial"/>
              <a:cs typeface="Arial"/>
              <a:sym typeface="Arial"/>
            </a:endParaRPr>
          </a:p>
        </p:txBody>
      </p:sp>
      <p:sp>
        <p:nvSpPr>
          <p:cNvPr id="110" name="Google Shape;110;p27"/>
          <p:cNvSpPr/>
          <p:nvPr/>
        </p:nvSpPr>
        <p:spPr>
          <a:xfrm>
            <a:off x="530648" y="1059125"/>
            <a:ext cx="5970600" cy="6780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GB" sz="1600" u="none" cap="none" strike="noStrike">
                <a:solidFill>
                  <a:srgbClr val="BEC4D0"/>
                </a:solidFill>
                <a:latin typeface="Roboto Light"/>
                <a:ea typeface="Roboto Light"/>
                <a:cs typeface="Roboto Light"/>
                <a:sym typeface="Roboto Light"/>
              </a:rPr>
              <a:t>Given two strings, you have to check whether one of them is a rotation of the other.</a:t>
            </a:r>
            <a:endParaRPr b="0" i="0" sz="1800" u="none" cap="none" strike="noStrike">
              <a:solidFill>
                <a:srgbClr val="FFFFFF"/>
              </a:solidFill>
              <a:latin typeface="Arial"/>
              <a:ea typeface="Arial"/>
              <a:cs typeface="Arial"/>
              <a:sym typeface="Arial"/>
            </a:endParaRPr>
          </a:p>
        </p:txBody>
      </p:sp>
      <p:sp>
        <p:nvSpPr>
          <p:cNvPr id="111" name="Google Shape;111;p27"/>
          <p:cNvSpPr/>
          <p:nvPr/>
        </p:nvSpPr>
        <p:spPr>
          <a:xfrm>
            <a:off x="530640" y="3111120"/>
            <a:ext cx="7881480" cy="1396440"/>
          </a:xfrm>
          <a:prstGeom prst="rect">
            <a:avLst/>
          </a:prstGeom>
          <a:noFill/>
          <a:ln>
            <a:noFill/>
          </a:ln>
        </p:spPr>
        <p:txBody>
          <a:bodyPr anchorCtr="0" anchor="t" bIns="91425" lIns="90000" spcFirstLastPara="1" rIns="90000" wrap="square" tIns="91425">
            <a:noAutofit/>
          </a:bodyPr>
          <a:lstStyle/>
          <a:p>
            <a:pPr indent="0" lvl="0" marL="0" marR="0" rtl="0" algn="just">
              <a:lnSpc>
                <a:spcPct val="100000"/>
              </a:lnSpc>
              <a:spcBef>
                <a:spcPts val="0"/>
              </a:spcBef>
              <a:spcAft>
                <a:spcPts val="0"/>
              </a:spcAft>
              <a:buNone/>
            </a:pPr>
            <a:r>
              <a:rPr b="0" i="0" lang="en-GB" sz="1600" u="none" cap="none" strike="noStrike">
                <a:solidFill>
                  <a:srgbClr val="BEC4D0"/>
                </a:solidFill>
                <a:latin typeface="Roboto Light"/>
                <a:ea typeface="Roboto Light"/>
                <a:cs typeface="Roboto Light"/>
                <a:sym typeface="Roboto Light"/>
              </a:rPr>
              <a:t>A rotation of a string (or “circular shift”) is a special kind of permutation, where the final entry of the string is moved to the first position and all other entries are moved one position to the right, or the first entry is moved to the last position and all others are moved one position to the left.</a:t>
            </a:r>
            <a:endParaRPr b="0" i="0" sz="1800" u="none" cap="none" strike="noStrike">
              <a:solidFill>
                <a:srgbClr val="FFFFFF"/>
              </a:solidFill>
              <a:latin typeface="Arial"/>
              <a:ea typeface="Arial"/>
              <a:cs typeface="Arial"/>
              <a:sym typeface="Arial"/>
            </a:endParaRPr>
          </a:p>
        </p:txBody>
      </p:sp>
      <p:sp>
        <p:nvSpPr>
          <p:cNvPr id="112" name="Google Shape;112;p27"/>
          <p:cNvSpPr/>
          <p:nvPr/>
        </p:nvSpPr>
        <p:spPr>
          <a:xfrm>
            <a:off x="530640" y="2232720"/>
            <a:ext cx="6784200" cy="55404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GB" sz="3100" u="none" cap="none" strike="noStrike">
                <a:solidFill>
                  <a:srgbClr val="FFFFFF"/>
                </a:solidFill>
                <a:latin typeface="Roboto"/>
                <a:ea typeface="Roboto"/>
                <a:cs typeface="Roboto"/>
                <a:sym typeface="Roboto"/>
              </a:rPr>
              <a:t>What is a rotation of a string?</a:t>
            </a:r>
            <a:endParaRPr b="0" i="0" sz="18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8"/>
          <p:cNvSpPr/>
          <p:nvPr/>
        </p:nvSpPr>
        <p:spPr>
          <a:xfrm>
            <a:off x="530650" y="684727"/>
            <a:ext cx="7424400" cy="707400"/>
          </a:xfrm>
          <a:prstGeom prst="rect">
            <a:avLst/>
          </a:prstGeom>
          <a:noFill/>
          <a:ln>
            <a:noFill/>
          </a:ln>
        </p:spPr>
        <p:txBody>
          <a:bodyPr anchorCtr="0" anchor="t" bIns="91425" lIns="90000" spcFirstLastPara="1" rIns="90000" wrap="square" tIns="91425">
            <a:noAutofit/>
          </a:bodyPr>
          <a:lstStyle/>
          <a:p>
            <a:pPr indent="0" lvl="0" marL="0" marR="0" rtl="0" algn="just">
              <a:lnSpc>
                <a:spcPct val="100000"/>
              </a:lnSpc>
              <a:spcBef>
                <a:spcPts val="0"/>
              </a:spcBef>
              <a:spcAft>
                <a:spcPts val="0"/>
              </a:spcAft>
              <a:buNone/>
            </a:pPr>
            <a:r>
              <a:rPr b="0" i="0" lang="en-GB" sz="1600" u="none" cap="none" strike="noStrike">
                <a:solidFill>
                  <a:srgbClr val="BEC4D0"/>
                </a:solidFill>
                <a:latin typeface="Roboto Light"/>
                <a:ea typeface="Roboto Light"/>
                <a:cs typeface="Roboto Light"/>
                <a:sym typeface="Roboto Light"/>
              </a:rPr>
              <a:t>Let’s look at an example for the string ‘ABCD’, where the final entry ‘D’ is moved to the first position and all other entries ‘ABC’ are moved one position to the right:</a:t>
            </a:r>
            <a:endParaRPr b="0" i="0" sz="1800" u="none" cap="none" strike="noStrike">
              <a:solidFill>
                <a:srgbClr val="FFFFFF"/>
              </a:solidFill>
              <a:latin typeface="Arial"/>
              <a:ea typeface="Arial"/>
              <a:cs typeface="Arial"/>
              <a:sym typeface="Arial"/>
            </a:endParaRPr>
          </a:p>
        </p:txBody>
      </p:sp>
      <p:sp>
        <p:nvSpPr>
          <p:cNvPr id="118" name="Google Shape;118;p28"/>
          <p:cNvSpPr/>
          <p:nvPr/>
        </p:nvSpPr>
        <p:spPr>
          <a:xfrm>
            <a:off x="2206075" y="2064251"/>
            <a:ext cx="4571700" cy="274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i="0" lang="en-GB" sz="1400" u="none" cap="none" strike="noStrike">
                <a:solidFill>
                  <a:srgbClr val="FFFFFF"/>
                </a:solidFill>
                <a:latin typeface="Arial"/>
                <a:ea typeface="Arial"/>
                <a:cs typeface="Arial"/>
                <a:sym typeface="Arial"/>
              </a:rPr>
              <a:t>ABCD	DABC	CDAB	</a:t>
            </a:r>
            <a:r>
              <a:rPr b="0" i="0" lang="en-GB" sz="1400" u="none" cap="none" strike="noStrike">
                <a:solidFill>
                  <a:srgbClr val="FFFFFF"/>
                </a:solidFill>
                <a:latin typeface="Arial"/>
                <a:ea typeface="Arial"/>
                <a:cs typeface="Arial"/>
                <a:sym typeface="Arial"/>
              </a:rPr>
              <a:t>BCDA</a:t>
            </a:r>
            <a:r>
              <a:rPr b="0" i="0" lang="en-GB" sz="1400" u="none" cap="none" strike="noStrike">
                <a:solidFill>
                  <a:srgbClr val="FFFFFF"/>
                </a:solidFill>
                <a:latin typeface="Arial"/>
                <a:ea typeface="Arial"/>
                <a:cs typeface="Arial"/>
                <a:sym typeface="Arial"/>
              </a:rPr>
              <a:t>	ABCD</a:t>
            </a:r>
            <a:endParaRPr b="0" sz="1800" strike="noStrike">
              <a:solidFill>
                <a:srgbClr val="FFFFFF"/>
              </a:solidFill>
              <a:latin typeface="Arial"/>
              <a:ea typeface="Arial"/>
              <a:cs typeface="Arial"/>
              <a:sym typeface="Arial"/>
            </a:endParaRPr>
          </a:p>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cxnSp>
        <p:nvCxnSpPr>
          <p:cNvPr id="119" name="Google Shape;119;p28"/>
          <p:cNvCxnSpPr/>
          <p:nvPr/>
        </p:nvCxnSpPr>
        <p:spPr>
          <a:xfrm>
            <a:off x="3633120" y="2338560"/>
            <a:ext cx="360" cy="182880"/>
          </a:xfrm>
          <a:prstGeom prst="straightConnector1">
            <a:avLst/>
          </a:prstGeom>
          <a:noFill/>
          <a:ln cap="flat" cmpd="sng" w="19075">
            <a:solidFill>
              <a:srgbClr val="FF0000"/>
            </a:solidFill>
            <a:prstDash val="solid"/>
            <a:round/>
            <a:headEnd len="sm" w="sm" type="none"/>
            <a:tailEnd len="sm" w="sm" type="none"/>
          </a:ln>
        </p:spPr>
      </p:cxnSp>
      <p:cxnSp>
        <p:nvCxnSpPr>
          <p:cNvPr id="120" name="Google Shape;120;p28"/>
          <p:cNvCxnSpPr/>
          <p:nvPr/>
        </p:nvCxnSpPr>
        <p:spPr>
          <a:xfrm>
            <a:off x="3129120" y="2338560"/>
            <a:ext cx="360" cy="182880"/>
          </a:xfrm>
          <a:prstGeom prst="straightConnector1">
            <a:avLst/>
          </a:prstGeom>
          <a:noFill/>
          <a:ln cap="flat" cmpd="sng" w="19075">
            <a:solidFill>
              <a:srgbClr val="FF0000"/>
            </a:solidFill>
            <a:prstDash val="solid"/>
            <a:round/>
            <a:headEnd len="med" w="med" type="triangle"/>
            <a:tailEnd len="sm" w="sm" type="none"/>
          </a:ln>
        </p:spPr>
      </p:cxnSp>
      <p:cxnSp>
        <p:nvCxnSpPr>
          <p:cNvPr id="121" name="Google Shape;121;p28"/>
          <p:cNvCxnSpPr/>
          <p:nvPr/>
        </p:nvCxnSpPr>
        <p:spPr>
          <a:xfrm flipH="1">
            <a:off x="3129120" y="2521440"/>
            <a:ext cx="504000" cy="360"/>
          </a:xfrm>
          <a:prstGeom prst="straightConnector1">
            <a:avLst/>
          </a:prstGeom>
          <a:noFill/>
          <a:ln cap="flat" cmpd="sng" w="19075">
            <a:solidFill>
              <a:srgbClr val="FF0000"/>
            </a:solidFill>
            <a:prstDash val="solid"/>
            <a:round/>
            <a:headEnd len="sm" w="sm" type="none"/>
            <a:tailEnd len="sm" w="sm" type="none"/>
          </a:ln>
        </p:spPr>
      </p:cxnSp>
      <p:cxnSp>
        <p:nvCxnSpPr>
          <p:cNvPr id="122" name="Google Shape;122;p28"/>
          <p:cNvCxnSpPr/>
          <p:nvPr/>
        </p:nvCxnSpPr>
        <p:spPr>
          <a:xfrm>
            <a:off x="2712960" y="2338560"/>
            <a:ext cx="360" cy="182880"/>
          </a:xfrm>
          <a:prstGeom prst="straightConnector1">
            <a:avLst/>
          </a:prstGeom>
          <a:noFill/>
          <a:ln cap="flat" cmpd="sng" w="19075">
            <a:solidFill>
              <a:srgbClr val="FF0000"/>
            </a:solidFill>
            <a:prstDash val="solid"/>
            <a:round/>
            <a:headEnd len="sm" w="sm" type="none"/>
            <a:tailEnd len="sm" w="sm" type="none"/>
          </a:ln>
        </p:spPr>
      </p:cxnSp>
      <p:cxnSp>
        <p:nvCxnSpPr>
          <p:cNvPr id="123" name="Google Shape;123;p28"/>
          <p:cNvCxnSpPr/>
          <p:nvPr/>
        </p:nvCxnSpPr>
        <p:spPr>
          <a:xfrm>
            <a:off x="2208960" y="2338560"/>
            <a:ext cx="360" cy="182880"/>
          </a:xfrm>
          <a:prstGeom prst="straightConnector1">
            <a:avLst/>
          </a:prstGeom>
          <a:noFill/>
          <a:ln cap="flat" cmpd="sng" w="19075">
            <a:solidFill>
              <a:srgbClr val="FF0000"/>
            </a:solidFill>
            <a:prstDash val="solid"/>
            <a:round/>
            <a:headEnd len="med" w="med" type="triangle"/>
            <a:tailEnd len="sm" w="sm" type="none"/>
          </a:ln>
        </p:spPr>
      </p:cxnSp>
      <p:cxnSp>
        <p:nvCxnSpPr>
          <p:cNvPr id="124" name="Google Shape;124;p28"/>
          <p:cNvCxnSpPr/>
          <p:nvPr/>
        </p:nvCxnSpPr>
        <p:spPr>
          <a:xfrm flipH="1">
            <a:off x="2208960" y="2521440"/>
            <a:ext cx="504000" cy="360"/>
          </a:xfrm>
          <a:prstGeom prst="straightConnector1">
            <a:avLst/>
          </a:prstGeom>
          <a:noFill/>
          <a:ln cap="flat" cmpd="sng" w="19075">
            <a:solidFill>
              <a:srgbClr val="FF0000"/>
            </a:solidFill>
            <a:prstDash val="solid"/>
            <a:round/>
            <a:headEnd len="sm" w="sm" type="none"/>
            <a:tailEnd len="sm" w="sm" type="none"/>
          </a:ln>
        </p:spPr>
      </p:cxnSp>
      <p:cxnSp>
        <p:nvCxnSpPr>
          <p:cNvPr id="125" name="Google Shape;125;p28"/>
          <p:cNvCxnSpPr/>
          <p:nvPr/>
        </p:nvCxnSpPr>
        <p:spPr>
          <a:xfrm>
            <a:off x="4548960" y="2338560"/>
            <a:ext cx="360" cy="182880"/>
          </a:xfrm>
          <a:prstGeom prst="straightConnector1">
            <a:avLst/>
          </a:prstGeom>
          <a:noFill/>
          <a:ln cap="flat" cmpd="sng" w="19075">
            <a:solidFill>
              <a:srgbClr val="FF0000"/>
            </a:solidFill>
            <a:prstDash val="solid"/>
            <a:round/>
            <a:headEnd len="sm" w="sm" type="none"/>
            <a:tailEnd len="sm" w="sm" type="none"/>
          </a:ln>
        </p:spPr>
      </p:cxnSp>
      <p:cxnSp>
        <p:nvCxnSpPr>
          <p:cNvPr id="126" name="Google Shape;126;p28"/>
          <p:cNvCxnSpPr/>
          <p:nvPr/>
        </p:nvCxnSpPr>
        <p:spPr>
          <a:xfrm>
            <a:off x="4044960" y="2338560"/>
            <a:ext cx="360" cy="182880"/>
          </a:xfrm>
          <a:prstGeom prst="straightConnector1">
            <a:avLst/>
          </a:prstGeom>
          <a:noFill/>
          <a:ln cap="flat" cmpd="sng" w="19075">
            <a:solidFill>
              <a:srgbClr val="FF0000"/>
            </a:solidFill>
            <a:prstDash val="solid"/>
            <a:round/>
            <a:headEnd len="med" w="med" type="triangle"/>
            <a:tailEnd len="sm" w="sm" type="none"/>
          </a:ln>
        </p:spPr>
      </p:cxnSp>
      <p:cxnSp>
        <p:nvCxnSpPr>
          <p:cNvPr id="127" name="Google Shape;127;p28"/>
          <p:cNvCxnSpPr/>
          <p:nvPr/>
        </p:nvCxnSpPr>
        <p:spPr>
          <a:xfrm flipH="1">
            <a:off x="4044960" y="2521440"/>
            <a:ext cx="504000" cy="360"/>
          </a:xfrm>
          <a:prstGeom prst="straightConnector1">
            <a:avLst/>
          </a:prstGeom>
          <a:noFill/>
          <a:ln cap="flat" cmpd="sng" w="19075">
            <a:solidFill>
              <a:srgbClr val="FF0000"/>
            </a:solidFill>
            <a:prstDash val="solid"/>
            <a:round/>
            <a:headEnd len="sm" w="sm" type="none"/>
            <a:tailEnd len="sm" w="sm" type="none"/>
          </a:ln>
        </p:spPr>
      </p:cxnSp>
      <p:cxnSp>
        <p:nvCxnSpPr>
          <p:cNvPr id="128" name="Google Shape;128;p28"/>
          <p:cNvCxnSpPr/>
          <p:nvPr/>
        </p:nvCxnSpPr>
        <p:spPr>
          <a:xfrm>
            <a:off x="5464800" y="2338560"/>
            <a:ext cx="360" cy="182880"/>
          </a:xfrm>
          <a:prstGeom prst="straightConnector1">
            <a:avLst/>
          </a:prstGeom>
          <a:noFill/>
          <a:ln cap="flat" cmpd="sng" w="19075">
            <a:solidFill>
              <a:srgbClr val="FF0000"/>
            </a:solidFill>
            <a:prstDash val="solid"/>
            <a:round/>
            <a:headEnd len="sm" w="sm" type="none"/>
            <a:tailEnd len="sm" w="sm" type="none"/>
          </a:ln>
        </p:spPr>
      </p:cxnSp>
      <p:cxnSp>
        <p:nvCxnSpPr>
          <p:cNvPr id="129" name="Google Shape;129;p28"/>
          <p:cNvCxnSpPr/>
          <p:nvPr/>
        </p:nvCxnSpPr>
        <p:spPr>
          <a:xfrm>
            <a:off x="4960800" y="2338560"/>
            <a:ext cx="360" cy="182880"/>
          </a:xfrm>
          <a:prstGeom prst="straightConnector1">
            <a:avLst/>
          </a:prstGeom>
          <a:noFill/>
          <a:ln cap="flat" cmpd="sng" w="19075">
            <a:solidFill>
              <a:srgbClr val="FF0000"/>
            </a:solidFill>
            <a:prstDash val="solid"/>
            <a:round/>
            <a:headEnd len="med" w="med" type="triangle"/>
            <a:tailEnd len="sm" w="sm" type="none"/>
          </a:ln>
        </p:spPr>
      </p:cxnSp>
      <p:cxnSp>
        <p:nvCxnSpPr>
          <p:cNvPr id="130" name="Google Shape;130;p28"/>
          <p:cNvCxnSpPr/>
          <p:nvPr/>
        </p:nvCxnSpPr>
        <p:spPr>
          <a:xfrm flipH="1">
            <a:off x="4960800" y="2521440"/>
            <a:ext cx="504000" cy="360"/>
          </a:xfrm>
          <a:prstGeom prst="straightConnector1">
            <a:avLst/>
          </a:prstGeom>
          <a:noFill/>
          <a:ln cap="flat" cmpd="sng" w="19075">
            <a:solidFill>
              <a:srgbClr val="FF0000"/>
            </a:solidFill>
            <a:prstDash val="solid"/>
            <a:round/>
            <a:headEnd len="sm" w="sm" type="none"/>
            <a:tailEnd len="sm" w="sm" type="none"/>
          </a:ln>
        </p:spPr>
      </p:cxnSp>
      <p:cxnSp>
        <p:nvCxnSpPr>
          <p:cNvPr id="131" name="Google Shape;131;p28"/>
          <p:cNvCxnSpPr/>
          <p:nvPr/>
        </p:nvCxnSpPr>
        <p:spPr>
          <a:xfrm>
            <a:off x="6380640" y="2338560"/>
            <a:ext cx="360" cy="182880"/>
          </a:xfrm>
          <a:prstGeom prst="straightConnector1">
            <a:avLst/>
          </a:prstGeom>
          <a:noFill/>
          <a:ln cap="flat" cmpd="sng" w="19075">
            <a:solidFill>
              <a:srgbClr val="FF0000"/>
            </a:solidFill>
            <a:prstDash val="solid"/>
            <a:round/>
            <a:headEnd len="sm" w="sm" type="none"/>
            <a:tailEnd len="sm" w="sm" type="none"/>
          </a:ln>
        </p:spPr>
      </p:cxnSp>
      <p:cxnSp>
        <p:nvCxnSpPr>
          <p:cNvPr id="132" name="Google Shape;132;p28"/>
          <p:cNvCxnSpPr/>
          <p:nvPr/>
        </p:nvCxnSpPr>
        <p:spPr>
          <a:xfrm>
            <a:off x="5876640" y="2338560"/>
            <a:ext cx="360" cy="182880"/>
          </a:xfrm>
          <a:prstGeom prst="straightConnector1">
            <a:avLst/>
          </a:prstGeom>
          <a:noFill/>
          <a:ln cap="flat" cmpd="sng" w="19075">
            <a:solidFill>
              <a:srgbClr val="FF0000"/>
            </a:solidFill>
            <a:prstDash val="solid"/>
            <a:round/>
            <a:headEnd len="med" w="med" type="triangle"/>
            <a:tailEnd len="sm" w="sm" type="none"/>
          </a:ln>
        </p:spPr>
      </p:cxnSp>
      <p:cxnSp>
        <p:nvCxnSpPr>
          <p:cNvPr id="133" name="Google Shape;133;p28"/>
          <p:cNvCxnSpPr/>
          <p:nvPr/>
        </p:nvCxnSpPr>
        <p:spPr>
          <a:xfrm flipH="1">
            <a:off x="5876640" y="2521440"/>
            <a:ext cx="504000" cy="360"/>
          </a:xfrm>
          <a:prstGeom prst="straightConnector1">
            <a:avLst/>
          </a:prstGeom>
          <a:noFill/>
          <a:ln cap="flat" cmpd="sng" w="19075">
            <a:solidFill>
              <a:srgbClr val="FF0000"/>
            </a:solidFill>
            <a:prstDash val="solid"/>
            <a:round/>
            <a:headEnd len="sm" w="sm" type="none"/>
            <a:tailEnd len="sm" w="sm" type="none"/>
          </a:ln>
        </p:spPr>
      </p:cxnSp>
      <p:sp>
        <p:nvSpPr>
          <p:cNvPr id="134" name="Google Shape;134;p28"/>
          <p:cNvSpPr/>
          <p:nvPr/>
        </p:nvSpPr>
        <p:spPr>
          <a:xfrm>
            <a:off x="530640" y="3200400"/>
            <a:ext cx="7790040" cy="1188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lang="en-GB" sz="1600" strike="noStrike">
                <a:solidFill>
                  <a:srgbClr val="BEC4D0"/>
                </a:solidFill>
                <a:latin typeface="Roboto Light"/>
                <a:ea typeface="Roboto Light"/>
                <a:cs typeface="Roboto Light"/>
                <a:sym typeface="Roboto Light"/>
              </a:rPr>
              <a:t>This five strings are rotations of each other, because we constructed them as circular shifts of ‘ABCD’.</a:t>
            </a:r>
            <a:endParaRPr b="0" sz="1800" strike="noStrike">
              <a:solidFill>
                <a:srgbClr val="FFFFFF"/>
              </a:solidFill>
              <a:latin typeface="Arial"/>
              <a:ea typeface="Arial"/>
              <a:cs typeface="Arial"/>
              <a:sym typeface="Arial"/>
            </a:endParaRPr>
          </a:p>
        </p:txBody>
      </p:sp>
      <p:cxnSp>
        <p:nvCxnSpPr>
          <p:cNvPr id="135" name="Google Shape;135;p28"/>
          <p:cNvCxnSpPr/>
          <p:nvPr/>
        </p:nvCxnSpPr>
        <p:spPr>
          <a:xfrm rot="10800000">
            <a:off x="2855275" y="2201225"/>
            <a:ext cx="299400" cy="0"/>
          </a:xfrm>
          <a:prstGeom prst="straightConnector1">
            <a:avLst/>
          </a:prstGeom>
          <a:noFill/>
          <a:ln cap="flat" cmpd="sng" w="19075">
            <a:solidFill>
              <a:srgbClr val="D5A6BD"/>
            </a:solidFill>
            <a:prstDash val="solid"/>
            <a:round/>
            <a:headEnd len="med" w="med" type="triangle"/>
            <a:tailEnd len="sm" w="sm" type="none"/>
          </a:ln>
        </p:spPr>
      </p:cxnSp>
      <p:cxnSp>
        <p:nvCxnSpPr>
          <p:cNvPr id="136" name="Google Shape;136;p28"/>
          <p:cNvCxnSpPr/>
          <p:nvPr/>
        </p:nvCxnSpPr>
        <p:spPr>
          <a:xfrm rot="10800000">
            <a:off x="3745925" y="2201225"/>
            <a:ext cx="299400" cy="0"/>
          </a:xfrm>
          <a:prstGeom prst="straightConnector1">
            <a:avLst/>
          </a:prstGeom>
          <a:noFill/>
          <a:ln cap="flat" cmpd="sng" w="19075">
            <a:solidFill>
              <a:srgbClr val="D5A6BD"/>
            </a:solidFill>
            <a:prstDash val="solid"/>
            <a:round/>
            <a:headEnd len="med" w="med" type="triangle"/>
            <a:tailEnd len="sm" w="sm" type="none"/>
          </a:ln>
        </p:spPr>
      </p:cxnSp>
      <p:cxnSp>
        <p:nvCxnSpPr>
          <p:cNvPr id="137" name="Google Shape;137;p28"/>
          <p:cNvCxnSpPr/>
          <p:nvPr/>
        </p:nvCxnSpPr>
        <p:spPr>
          <a:xfrm rot="10800000">
            <a:off x="4703125" y="2201225"/>
            <a:ext cx="299400" cy="0"/>
          </a:xfrm>
          <a:prstGeom prst="straightConnector1">
            <a:avLst/>
          </a:prstGeom>
          <a:noFill/>
          <a:ln cap="flat" cmpd="sng" w="19075">
            <a:solidFill>
              <a:srgbClr val="D5A6BD"/>
            </a:solidFill>
            <a:prstDash val="solid"/>
            <a:round/>
            <a:headEnd len="med" w="med" type="triangle"/>
            <a:tailEnd len="sm" w="sm" type="none"/>
          </a:ln>
        </p:spPr>
      </p:cxnSp>
      <p:cxnSp>
        <p:nvCxnSpPr>
          <p:cNvPr id="138" name="Google Shape;138;p28"/>
          <p:cNvCxnSpPr/>
          <p:nvPr/>
        </p:nvCxnSpPr>
        <p:spPr>
          <a:xfrm rot="10800000">
            <a:off x="5616775" y="2201225"/>
            <a:ext cx="299400" cy="0"/>
          </a:xfrm>
          <a:prstGeom prst="straightConnector1">
            <a:avLst/>
          </a:prstGeom>
          <a:noFill/>
          <a:ln cap="flat" cmpd="sng" w="19075">
            <a:solidFill>
              <a:srgbClr val="D5A6BD"/>
            </a:solidFill>
            <a:prstDash val="solid"/>
            <a:round/>
            <a:headEnd len="med" w="med" type="triangl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3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9"/>
          <p:cNvSpPr/>
          <p:nvPr/>
        </p:nvSpPr>
        <p:spPr>
          <a:xfrm>
            <a:off x="530650" y="731525"/>
            <a:ext cx="7698600" cy="1415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lang="en-GB" sz="1500" strike="noStrike">
                <a:solidFill>
                  <a:srgbClr val="75C20F"/>
                </a:solidFill>
                <a:latin typeface="Source Code Pro"/>
                <a:ea typeface="Source Code Pro"/>
                <a:cs typeface="Source Code Pro"/>
                <a:sym typeface="Source Code Pro"/>
              </a:rPr>
              <a:t>// Example 1:</a:t>
            </a:r>
            <a:endParaRPr b="0" sz="18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lang="en-GB" sz="1500" strike="noStrike">
                <a:solidFill>
                  <a:srgbClr val="F0BE38"/>
                </a:solidFill>
                <a:latin typeface="Source Code Pro"/>
                <a:ea typeface="Source Code Pro"/>
                <a:cs typeface="Source Code Pro"/>
                <a:sym typeface="Source Code Pro"/>
              </a:rPr>
              <a:t>‘abcd’ and ‘dabc’</a:t>
            </a:r>
            <a:endParaRPr b="0" sz="1500" strike="noStrike">
              <a:solidFill>
                <a:srgbClr val="F0BE38"/>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None/>
            </a:pPr>
            <a:r>
              <a:t/>
            </a:r>
            <a:endParaRPr sz="1500">
              <a:solidFill>
                <a:srgbClr val="F0BE38"/>
              </a:solidFill>
              <a:latin typeface="Source Code Pro"/>
              <a:ea typeface="Source Code Pro"/>
              <a:cs typeface="Source Code Pro"/>
              <a:sym typeface="Source Code Pro"/>
            </a:endParaRPr>
          </a:p>
          <a:p>
            <a:pPr indent="0" lvl="0" marL="0" marR="0" rtl="0" algn="l">
              <a:lnSpc>
                <a:spcPct val="200000"/>
              </a:lnSpc>
              <a:spcBef>
                <a:spcPts val="0"/>
              </a:spcBef>
              <a:spcAft>
                <a:spcPts val="0"/>
              </a:spcAft>
              <a:buNone/>
            </a:pPr>
            <a:r>
              <a:rPr b="0" lang="en-GB" sz="1400" strike="noStrike">
                <a:solidFill>
                  <a:srgbClr val="FFFFFF"/>
                </a:solidFill>
                <a:latin typeface="Roboto Light"/>
                <a:ea typeface="Roboto Light"/>
                <a:cs typeface="Roboto Light"/>
                <a:sym typeface="Roboto Light"/>
              </a:rPr>
              <a:t>In this case, ‘dabc’ is a rotation of ‘abcd’</a:t>
            </a:r>
            <a:endParaRPr b="0" sz="18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4" name="Google Shape;144;p29"/>
          <p:cNvSpPr/>
          <p:nvPr/>
        </p:nvSpPr>
        <p:spPr>
          <a:xfrm>
            <a:off x="559625" y="2502400"/>
            <a:ext cx="7698600" cy="16536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lang="en-GB" sz="1500" strike="noStrike">
                <a:solidFill>
                  <a:srgbClr val="75C20F"/>
                </a:solidFill>
                <a:latin typeface="Source Code Pro Medium"/>
                <a:ea typeface="Source Code Pro Medium"/>
                <a:cs typeface="Source Code Pro Medium"/>
                <a:sym typeface="Source Code Pro Medium"/>
              </a:rPr>
              <a:t>// Ex</a:t>
            </a:r>
            <a:r>
              <a:rPr b="0" lang="en-GB" sz="1500" strike="noStrike">
                <a:solidFill>
                  <a:srgbClr val="75C20F"/>
                </a:solidFill>
                <a:latin typeface="Source Code Pro"/>
                <a:ea typeface="Source Code Pro"/>
                <a:cs typeface="Source Code Pro"/>
                <a:sym typeface="Source Code Pro"/>
              </a:rPr>
              <a:t>ample 2:</a:t>
            </a:r>
            <a:endParaRPr b="0" sz="18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lang="en-GB" sz="1500" strike="noStrike">
                <a:solidFill>
                  <a:srgbClr val="F0BE38"/>
                </a:solidFill>
                <a:latin typeface="Source Code Pro"/>
                <a:ea typeface="Source Code Pro"/>
                <a:cs typeface="Source Code Pro"/>
                <a:sym typeface="Source Code Pro"/>
              </a:rPr>
              <a:t>‘abcd’ and ‘acbd’</a:t>
            </a:r>
            <a:endParaRPr b="0" sz="18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lang="en-GB" sz="1400" strike="noStrike">
                <a:solidFill>
                  <a:srgbClr val="FFFFFF"/>
                </a:solidFill>
                <a:latin typeface="Roboto Light"/>
                <a:ea typeface="Roboto Light"/>
                <a:cs typeface="Roboto Light"/>
                <a:sym typeface="Roboto Light"/>
              </a:rPr>
              <a:t>Here, ‘acbd’ is not a rotation of ‘abcd’, because the former can’t be constructed as a circular shift of the latter. </a:t>
            </a:r>
            <a:endParaRPr b="0" sz="18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30"/>
          <p:cNvSpPr/>
          <p:nvPr/>
        </p:nvSpPr>
        <p:spPr>
          <a:xfrm>
            <a:off x="530640" y="390240"/>
            <a:ext cx="6498000" cy="554040"/>
          </a:xfrm>
          <a:prstGeom prst="rect">
            <a:avLst/>
          </a:prstGeom>
          <a:noFill/>
          <a:ln>
            <a:noFill/>
          </a:ln>
        </p:spPr>
        <p:txBody>
          <a:bodyPr anchorCtr="0" anchor="t" bIns="91425" lIns="90000" spcFirstLastPara="1" rIns="90000" wrap="square" tIns="91425">
            <a:noAutofit/>
          </a:bodyPr>
          <a:lstStyle/>
          <a:p>
            <a:pPr indent="0" lvl="0" marL="0" marR="0" rtl="0" algn="l">
              <a:spcBef>
                <a:spcPts val="0"/>
              </a:spcBef>
              <a:spcAft>
                <a:spcPts val="0"/>
              </a:spcAft>
              <a:buNone/>
            </a:pPr>
            <a:r>
              <a:rPr b="1" lang="en-GB" sz="3100" strike="noStrike">
                <a:solidFill>
                  <a:srgbClr val="FFFFFF"/>
                </a:solidFill>
                <a:latin typeface="Roboto"/>
                <a:ea typeface="Roboto"/>
                <a:cs typeface="Roboto"/>
                <a:sym typeface="Roboto"/>
              </a:rPr>
              <a:t>Method 1</a:t>
            </a:r>
            <a:r>
              <a:rPr b="1" lang="en-GB" sz="3100" strike="noStrike">
                <a:solidFill>
                  <a:srgbClr val="75C20F"/>
                </a:solidFill>
                <a:latin typeface="Roboto"/>
                <a:ea typeface="Roboto"/>
                <a:cs typeface="Roboto"/>
                <a:sym typeface="Roboto"/>
              </a:rPr>
              <a:t>:</a:t>
            </a:r>
            <a:r>
              <a:rPr b="1" lang="en-GB" sz="3100" strike="noStrike">
                <a:solidFill>
                  <a:srgbClr val="FFFFFF"/>
                </a:solidFill>
                <a:latin typeface="Roboto"/>
                <a:ea typeface="Roboto"/>
                <a:cs typeface="Roboto"/>
                <a:sym typeface="Roboto"/>
              </a:rPr>
              <a:t>  Brute force</a:t>
            </a:r>
            <a:endParaRPr b="0" sz="1800" strike="noStrike">
              <a:solidFill>
                <a:srgbClr val="FFFFFF"/>
              </a:solidFill>
              <a:latin typeface="Arial"/>
              <a:ea typeface="Arial"/>
              <a:cs typeface="Arial"/>
              <a:sym typeface="Arial"/>
            </a:endParaRPr>
          </a:p>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50" name="Google Shape;150;p30"/>
          <p:cNvSpPr/>
          <p:nvPr/>
        </p:nvSpPr>
        <p:spPr>
          <a:xfrm>
            <a:off x="530650" y="2239675"/>
            <a:ext cx="8009400" cy="1074300"/>
          </a:xfrm>
          <a:prstGeom prst="rect">
            <a:avLst/>
          </a:prstGeom>
          <a:noFill/>
          <a:ln>
            <a:noFill/>
          </a:ln>
        </p:spPr>
        <p:txBody>
          <a:bodyPr anchorCtr="0" anchor="t" bIns="91425" lIns="90000" spcFirstLastPara="1" rIns="90000" wrap="square" tIns="91425">
            <a:noAutofit/>
          </a:bodyPr>
          <a:lstStyle/>
          <a:p>
            <a:pPr indent="0" lvl="0" marL="0" marR="0" rtl="0" algn="just">
              <a:lnSpc>
                <a:spcPct val="150000"/>
              </a:lnSpc>
              <a:spcBef>
                <a:spcPts val="0"/>
              </a:spcBef>
              <a:spcAft>
                <a:spcPts val="0"/>
              </a:spcAft>
              <a:buNone/>
            </a:pPr>
            <a:r>
              <a:rPr b="0" lang="en-GB" sz="1500" strike="noStrike">
                <a:solidFill>
                  <a:srgbClr val="75C20F"/>
                </a:solidFill>
                <a:latin typeface="Source Code Pro"/>
                <a:ea typeface="Source Code Pro"/>
                <a:cs typeface="Source Code Pro"/>
                <a:sym typeface="Source Code Pro"/>
              </a:rPr>
              <a:t>// Step 1: </a:t>
            </a:r>
            <a:r>
              <a:rPr b="0" lang="en-GB" sz="1400" strike="noStrike">
                <a:solidFill>
                  <a:srgbClr val="FFFFFF"/>
                </a:solidFill>
                <a:latin typeface="Roboto Light"/>
                <a:ea typeface="Roboto Light"/>
                <a:cs typeface="Roboto Light"/>
                <a:sym typeface="Roboto Light"/>
              </a:rPr>
              <a:t>Loop over the elements of one of the strings (s1), and save the corresponding index in each iteration. The first iteration corresponds to index ‘0’, the second iteration corresponds to index ‘1’, and so on.</a:t>
            </a:r>
            <a:endParaRPr b="0" sz="1800" strike="noStrike">
              <a:solidFill>
                <a:srgbClr val="FFFFFF"/>
              </a:solidFill>
              <a:latin typeface="Arial"/>
              <a:ea typeface="Arial"/>
              <a:cs typeface="Arial"/>
              <a:sym typeface="Arial"/>
            </a:endParaRPr>
          </a:p>
        </p:txBody>
      </p:sp>
      <p:sp>
        <p:nvSpPr>
          <p:cNvPr id="151" name="Google Shape;151;p30"/>
          <p:cNvSpPr/>
          <p:nvPr/>
        </p:nvSpPr>
        <p:spPr>
          <a:xfrm>
            <a:off x="530640" y="1359720"/>
            <a:ext cx="7262700" cy="6060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lang="en-GB" sz="1600" strike="noStrike">
                <a:solidFill>
                  <a:srgbClr val="BEC4D0"/>
                </a:solidFill>
                <a:latin typeface="Roboto Light"/>
                <a:ea typeface="Roboto Light"/>
                <a:cs typeface="Roboto Light"/>
                <a:sym typeface="Roboto Light"/>
              </a:rPr>
              <a:t>The first idea for checking if a string is a rotation of another could be something like this:</a:t>
            </a:r>
            <a:endParaRPr b="0" sz="18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52" name="Google Shape;152;p30"/>
          <p:cNvSpPr/>
          <p:nvPr/>
        </p:nvSpPr>
        <p:spPr>
          <a:xfrm>
            <a:off x="2413325" y="3549400"/>
            <a:ext cx="3870000" cy="1074300"/>
          </a:xfrm>
          <a:prstGeom prst="rect">
            <a:avLst/>
          </a:prstGeom>
          <a:noFill/>
          <a:ln cap="flat" cmpd="sng" w="9525">
            <a:solidFill>
              <a:srgbClr val="980000"/>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rPr lang="en-GB">
                <a:solidFill>
                  <a:srgbClr val="FFFFFF"/>
                </a:solidFill>
              </a:rPr>
              <a:t>s1 = ‘abcd’</a:t>
            </a:r>
            <a:endParaRPr>
              <a:solidFill>
                <a:srgbClr val="FFFFFF"/>
              </a:solidFill>
            </a:endParaRPr>
          </a:p>
          <a:p>
            <a:pPr indent="0" lvl="0" marL="0" marR="0" rtl="0" algn="l">
              <a:spcBef>
                <a:spcPts val="0"/>
              </a:spcBef>
              <a:spcAft>
                <a:spcPts val="0"/>
              </a:spcAft>
              <a:buNone/>
            </a:pPr>
            <a:r>
              <a:rPr lang="en-GB">
                <a:solidFill>
                  <a:srgbClr val="FFFFFF"/>
                </a:solidFill>
              </a:rPr>
              <a:t>s1[0] = ‘a’ ; s1[1] = ‘b’ ; s1[2] = ‘c’ ; s1[</a:t>
            </a:r>
            <a:r>
              <a:rPr lang="en-GB">
                <a:solidFill>
                  <a:srgbClr val="FFFFFF"/>
                </a:solidFill>
              </a:rPr>
              <a:t>3</a:t>
            </a:r>
            <a:r>
              <a:rPr lang="en-GB">
                <a:solidFill>
                  <a:srgbClr val="FFFFFF"/>
                </a:solidFill>
              </a:rPr>
              <a:t>] = </a:t>
            </a:r>
            <a:r>
              <a:rPr lang="en-GB">
                <a:solidFill>
                  <a:srgbClr val="FFFFFF"/>
                </a:solidFill>
              </a:rPr>
              <a:t>‘d’</a:t>
            </a:r>
            <a:endParaRPr>
              <a:solidFill>
                <a:srgbClr val="FFFFFF"/>
              </a:solidFill>
            </a:endParaRPr>
          </a:p>
          <a:p>
            <a:pPr indent="0" lvl="0" marL="0" marR="0" rtl="0" algn="l">
              <a:spcBef>
                <a:spcPts val="0"/>
              </a:spcBef>
              <a:spcAft>
                <a:spcPts val="0"/>
              </a:spcAft>
              <a:buNone/>
            </a:pPr>
            <a:r>
              <a:t/>
            </a:r>
            <a:endParaRPr>
              <a:solidFill>
                <a:srgbClr val="FFFFFF"/>
              </a:solidFill>
            </a:endParaRPr>
          </a:p>
          <a:p>
            <a:pPr indent="0" lvl="0" marL="0" marR="0" rtl="0" algn="l">
              <a:spcBef>
                <a:spcPts val="0"/>
              </a:spcBef>
              <a:spcAft>
                <a:spcPts val="0"/>
              </a:spcAft>
              <a:buNone/>
            </a:pPr>
            <a:r>
              <a:rPr lang="en-GB" sz="1000">
                <a:solidFill>
                  <a:srgbClr val="9FC5E8"/>
                </a:solidFill>
              </a:rPr>
              <a:t>  Index    element</a:t>
            </a:r>
            <a:endParaRPr sz="1000">
              <a:solidFill>
                <a:srgbClr val="9FC5E8"/>
              </a:solidFill>
            </a:endParaRPr>
          </a:p>
        </p:txBody>
      </p:sp>
      <p:cxnSp>
        <p:nvCxnSpPr>
          <p:cNvPr id="153" name="Google Shape;153;p30"/>
          <p:cNvCxnSpPr/>
          <p:nvPr/>
        </p:nvCxnSpPr>
        <p:spPr>
          <a:xfrm>
            <a:off x="2777575" y="4045450"/>
            <a:ext cx="0" cy="178200"/>
          </a:xfrm>
          <a:prstGeom prst="straightConnector1">
            <a:avLst/>
          </a:prstGeom>
          <a:noFill/>
          <a:ln cap="flat" cmpd="sng" w="19075">
            <a:solidFill>
              <a:srgbClr val="D5A6BD"/>
            </a:solidFill>
            <a:prstDash val="solid"/>
            <a:round/>
            <a:headEnd len="med" w="med" type="triangle"/>
            <a:tailEnd len="sm" w="sm" type="none"/>
          </a:ln>
        </p:spPr>
      </p:cxnSp>
      <p:cxnSp>
        <p:nvCxnSpPr>
          <p:cNvPr id="154" name="Google Shape;154;p30"/>
          <p:cNvCxnSpPr/>
          <p:nvPr/>
        </p:nvCxnSpPr>
        <p:spPr>
          <a:xfrm>
            <a:off x="3220300" y="4045450"/>
            <a:ext cx="0" cy="178200"/>
          </a:xfrm>
          <a:prstGeom prst="straightConnector1">
            <a:avLst/>
          </a:prstGeom>
          <a:noFill/>
          <a:ln cap="flat" cmpd="sng" w="19075">
            <a:solidFill>
              <a:srgbClr val="D5A6BD"/>
            </a:solidFill>
            <a:prstDash val="solid"/>
            <a:round/>
            <a:headEnd len="med" w="med" type="triangl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31"/>
          <p:cNvSpPr/>
          <p:nvPr/>
        </p:nvSpPr>
        <p:spPr>
          <a:xfrm>
            <a:off x="530640" y="390240"/>
            <a:ext cx="6498000" cy="554100"/>
          </a:xfrm>
          <a:prstGeom prst="rect">
            <a:avLst/>
          </a:prstGeom>
          <a:noFill/>
          <a:ln>
            <a:noFill/>
          </a:ln>
        </p:spPr>
        <p:txBody>
          <a:bodyPr anchorCtr="0" anchor="t" bIns="91425" lIns="90000" spcFirstLastPara="1" rIns="90000" wrap="square" tIns="91425">
            <a:noAutofit/>
          </a:bodyPr>
          <a:lstStyle/>
          <a:p>
            <a:pPr indent="0" lvl="0" marL="0" marR="0" rtl="0" algn="l">
              <a:spcBef>
                <a:spcPts val="0"/>
              </a:spcBef>
              <a:spcAft>
                <a:spcPts val="0"/>
              </a:spcAft>
              <a:buNone/>
            </a:pPr>
            <a:r>
              <a:rPr b="1" lang="en-GB" sz="3100" strike="noStrike">
                <a:solidFill>
                  <a:srgbClr val="FFFFFF"/>
                </a:solidFill>
                <a:latin typeface="Roboto"/>
                <a:ea typeface="Roboto"/>
                <a:cs typeface="Roboto"/>
                <a:sym typeface="Roboto"/>
              </a:rPr>
              <a:t>Method 1</a:t>
            </a:r>
            <a:r>
              <a:rPr b="1" lang="en-GB" sz="3100" strike="noStrike">
                <a:solidFill>
                  <a:srgbClr val="75C20F"/>
                </a:solidFill>
                <a:latin typeface="Roboto"/>
                <a:ea typeface="Roboto"/>
                <a:cs typeface="Roboto"/>
                <a:sym typeface="Roboto"/>
              </a:rPr>
              <a:t>:</a:t>
            </a:r>
            <a:r>
              <a:rPr b="1" lang="en-GB" sz="3100" strike="noStrike">
                <a:solidFill>
                  <a:srgbClr val="FFFFFF"/>
                </a:solidFill>
                <a:latin typeface="Roboto"/>
                <a:ea typeface="Roboto"/>
                <a:cs typeface="Roboto"/>
                <a:sym typeface="Roboto"/>
              </a:rPr>
              <a:t>  Brute force</a:t>
            </a:r>
            <a:endParaRPr b="0" sz="1800" strike="noStrike">
              <a:solidFill>
                <a:srgbClr val="FFFFFF"/>
              </a:solidFill>
              <a:latin typeface="Arial"/>
              <a:ea typeface="Arial"/>
              <a:cs typeface="Arial"/>
              <a:sym typeface="Arial"/>
            </a:endParaRPr>
          </a:p>
        </p:txBody>
      </p:sp>
      <p:sp>
        <p:nvSpPr>
          <p:cNvPr id="160" name="Google Shape;160;p31"/>
          <p:cNvSpPr/>
          <p:nvPr/>
        </p:nvSpPr>
        <p:spPr>
          <a:xfrm>
            <a:off x="530650" y="1553875"/>
            <a:ext cx="8009400" cy="1436100"/>
          </a:xfrm>
          <a:prstGeom prst="rect">
            <a:avLst/>
          </a:prstGeom>
          <a:noFill/>
          <a:ln>
            <a:noFill/>
          </a:ln>
        </p:spPr>
        <p:txBody>
          <a:bodyPr anchorCtr="0" anchor="t" bIns="91425" lIns="90000" spcFirstLastPara="1" rIns="90000" wrap="square" tIns="91425">
            <a:noAutofit/>
          </a:bodyPr>
          <a:lstStyle/>
          <a:p>
            <a:pPr indent="0" lvl="0" marL="0" marR="0" rtl="0" algn="just">
              <a:lnSpc>
                <a:spcPct val="150000"/>
              </a:lnSpc>
              <a:spcBef>
                <a:spcPts val="0"/>
              </a:spcBef>
              <a:spcAft>
                <a:spcPts val="0"/>
              </a:spcAft>
              <a:buNone/>
            </a:pPr>
            <a:r>
              <a:rPr b="0" lang="en-GB" sz="1500" strike="noStrike">
                <a:solidFill>
                  <a:srgbClr val="75C20F"/>
                </a:solidFill>
                <a:latin typeface="Source Code Pro Medium"/>
                <a:ea typeface="Source Code Pro Medium"/>
                <a:cs typeface="Source Code Pro Medium"/>
                <a:sym typeface="Source Code Pro Medium"/>
              </a:rPr>
              <a:t>// St</a:t>
            </a:r>
            <a:r>
              <a:rPr b="0" lang="en-GB" sz="1500" strike="noStrike">
                <a:solidFill>
                  <a:srgbClr val="75C20F"/>
                </a:solidFill>
                <a:latin typeface="Source Code Pro"/>
                <a:ea typeface="Source Code Pro"/>
                <a:cs typeface="Source Code Pro"/>
                <a:sym typeface="Source Code Pro"/>
              </a:rPr>
              <a:t>ep 2:</a:t>
            </a:r>
            <a:r>
              <a:rPr b="0" lang="en-GB" sz="1500" strike="noStrike">
                <a:solidFill>
                  <a:srgbClr val="F0BE38"/>
                </a:solidFill>
                <a:latin typeface="Source Code Pro"/>
                <a:ea typeface="Source Code Pro"/>
                <a:cs typeface="Source Code Pro"/>
                <a:sym typeface="Source Code Pro"/>
              </a:rPr>
              <a:t> </a:t>
            </a:r>
            <a:r>
              <a:rPr b="0" lang="en-GB" sz="1400" strike="noStrike">
                <a:solidFill>
                  <a:srgbClr val="FFFFFF"/>
                </a:solidFill>
                <a:latin typeface="Roboto Light"/>
                <a:ea typeface="Roboto Light"/>
                <a:cs typeface="Roboto Light"/>
                <a:sym typeface="Roboto Light"/>
              </a:rPr>
              <a:t>Loop over the elements of the second string (s2) in a cyclic way, starting from the saved index from step 1. This means that after the last element of the string, the loop returns to the first. Save each element of the string in an auxiliary variable (aux). We save it in an aux</a:t>
            </a:r>
            <a:r>
              <a:rPr lang="en-GB">
                <a:solidFill>
                  <a:srgbClr val="FFFFFF"/>
                </a:solidFill>
                <a:latin typeface="Roboto Light"/>
                <a:ea typeface="Roboto Light"/>
                <a:cs typeface="Roboto Light"/>
                <a:sym typeface="Roboto Light"/>
              </a:rPr>
              <a:t>iliary variable in order to keep the second string (s2) unaltered.</a:t>
            </a:r>
            <a:endParaRPr b="0" sz="1800" strike="noStrike">
              <a:solidFill>
                <a:srgbClr val="FFFFFF"/>
              </a:solidFill>
              <a:latin typeface="Arial"/>
              <a:ea typeface="Arial"/>
              <a:cs typeface="Arial"/>
              <a:sym typeface="Arial"/>
            </a:endParaRPr>
          </a:p>
        </p:txBody>
      </p:sp>
      <p:sp>
        <p:nvSpPr>
          <p:cNvPr id="161" name="Google Shape;161;p31"/>
          <p:cNvSpPr/>
          <p:nvPr/>
        </p:nvSpPr>
        <p:spPr>
          <a:xfrm>
            <a:off x="567300" y="3409350"/>
            <a:ext cx="8009400" cy="633900"/>
          </a:xfrm>
          <a:prstGeom prst="rect">
            <a:avLst/>
          </a:prstGeom>
          <a:noFill/>
          <a:ln>
            <a:noFill/>
          </a:ln>
        </p:spPr>
        <p:txBody>
          <a:bodyPr anchorCtr="0" anchor="t" bIns="91425" lIns="90000" spcFirstLastPara="1" rIns="90000" wrap="square" tIns="91425">
            <a:noAutofit/>
          </a:bodyPr>
          <a:lstStyle/>
          <a:p>
            <a:pPr indent="0" lvl="0" marL="0" marR="0" rtl="0" algn="l">
              <a:lnSpc>
                <a:spcPct val="150000"/>
              </a:lnSpc>
              <a:spcBef>
                <a:spcPts val="0"/>
              </a:spcBef>
              <a:spcAft>
                <a:spcPts val="0"/>
              </a:spcAft>
              <a:buNone/>
            </a:pPr>
            <a:r>
              <a:rPr b="0" lang="en-GB" sz="1500" strike="noStrike">
                <a:solidFill>
                  <a:srgbClr val="75C20F"/>
                </a:solidFill>
                <a:latin typeface="Source Code Pro Medium"/>
                <a:ea typeface="Source Code Pro Medium"/>
                <a:cs typeface="Source Code Pro Medium"/>
                <a:sym typeface="Source Code Pro Medium"/>
              </a:rPr>
              <a:t>// St</a:t>
            </a:r>
            <a:r>
              <a:rPr b="0" lang="en-GB" sz="1500" strike="noStrike">
                <a:solidFill>
                  <a:srgbClr val="75C20F"/>
                </a:solidFill>
                <a:latin typeface="Source Code Pro"/>
                <a:ea typeface="Source Code Pro"/>
                <a:cs typeface="Source Code Pro"/>
                <a:sym typeface="Source Code Pro"/>
              </a:rPr>
              <a:t>ep 3:</a:t>
            </a:r>
            <a:r>
              <a:rPr b="0" lang="en-GB" sz="1500" strike="noStrike">
                <a:solidFill>
                  <a:srgbClr val="F0BE38"/>
                </a:solidFill>
                <a:latin typeface="Source Code Pro"/>
                <a:ea typeface="Source Code Pro"/>
                <a:cs typeface="Source Code Pro"/>
                <a:sym typeface="Source Code Pro"/>
              </a:rPr>
              <a:t> </a:t>
            </a:r>
            <a:r>
              <a:rPr b="0" lang="en-GB" sz="1500" strike="noStrike">
                <a:solidFill>
                  <a:srgbClr val="FFFFFF"/>
                </a:solidFill>
                <a:latin typeface="Roboto Light"/>
                <a:ea typeface="Roboto Light"/>
                <a:cs typeface="Roboto Light"/>
                <a:sym typeface="Roboto Light"/>
              </a:rPr>
              <a:t>Finally, check if the first string (s1) is equal to the auxiliary one (aux).</a:t>
            </a:r>
            <a:endParaRPr b="0" sz="1800" strike="noStrike">
              <a:solidFill>
                <a:srgbClr val="FFFFFF"/>
              </a:solidFill>
              <a:latin typeface="Arial"/>
              <a:ea typeface="Arial"/>
              <a:cs typeface="Arial"/>
              <a:sym typeface="Arial"/>
            </a:endParaRPr>
          </a:p>
          <a:p>
            <a:pPr indent="0" lvl="0" marL="0" marR="0" rtl="0" algn="l">
              <a:lnSpc>
                <a:spcPct val="150000"/>
              </a:lnSpc>
              <a:spcBef>
                <a:spcPts val="0"/>
              </a:spcBef>
              <a:spcAft>
                <a:spcPts val="0"/>
              </a:spcAft>
              <a:buNone/>
            </a:pPr>
            <a:r>
              <a:t/>
            </a:r>
            <a:endParaRPr b="0" sz="1800"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2"/>
          <p:cNvSpPr/>
          <p:nvPr/>
        </p:nvSpPr>
        <p:spPr>
          <a:xfrm>
            <a:off x="1275123" y="1920125"/>
            <a:ext cx="810000" cy="745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GB" sz="1400" strike="noStrike">
                <a:solidFill>
                  <a:srgbClr val="FFFFFF"/>
                </a:solidFill>
                <a:latin typeface="Arial"/>
                <a:ea typeface="Arial"/>
                <a:cs typeface="Arial"/>
                <a:sym typeface="Arial"/>
              </a:rPr>
              <a:t>s1</a:t>
            </a:r>
            <a:endParaRPr b="0" sz="1800" strike="noStrike">
              <a:solidFill>
                <a:srgbClr val="FFFFFF"/>
              </a:solidFill>
              <a:latin typeface="Arial"/>
              <a:ea typeface="Arial"/>
              <a:cs typeface="Arial"/>
              <a:sym typeface="Arial"/>
            </a:endParaRPr>
          </a:p>
          <a:p>
            <a:pPr indent="0" lvl="0" marL="0" marR="0" rtl="0" algn="l">
              <a:spcBef>
                <a:spcPts val="0"/>
              </a:spcBef>
              <a:spcAft>
                <a:spcPts val="0"/>
              </a:spcAft>
              <a:buNone/>
            </a:pPr>
            <a:r>
              <a:rPr b="0" lang="en-GB" sz="1400" strike="noStrike">
                <a:solidFill>
                  <a:srgbClr val="FFFF00"/>
                </a:solidFill>
                <a:latin typeface="Arial"/>
                <a:ea typeface="Arial"/>
                <a:cs typeface="Arial"/>
                <a:sym typeface="Arial"/>
              </a:rPr>
              <a:t>A</a:t>
            </a:r>
            <a:r>
              <a:rPr b="0" lang="en-GB" sz="1400" strike="noStrike">
                <a:solidFill>
                  <a:srgbClr val="FFFFFF"/>
                </a:solidFill>
                <a:latin typeface="Arial"/>
                <a:ea typeface="Arial"/>
                <a:cs typeface="Arial"/>
                <a:sym typeface="Arial"/>
              </a:rPr>
              <a:t>BCD</a:t>
            </a:r>
            <a:endParaRPr b="0" sz="1800" strike="noStrike">
              <a:solidFill>
                <a:srgbClr val="FFFFFF"/>
              </a:solidFill>
              <a:latin typeface="Arial"/>
              <a:ea typeface="Arial"/>
              <a:cs typeface="Arial"/>
              <a:sym typeface="Arial"/>
            </a:endParaRPr>
          </a:p>
          <a:p>
            <a:pPr indent="0" lvl="0" marL="0" marR="0" rtl="0" algn="l">
              <a:spcBef>
                <a:spcPts val="0"/>
              </a:spcBef>
              <a:spcAft>
                <a:spcPts val="0"/>
              </a:spcAft>
              <a:buNone/>
            </a:pPr>
            <a:r>
              <a:rPr b="0" lang="en-GB" sz="1800" strike="noStrike">
                <a:solidFill>
                  <a:srgbClr val="FFFF00"/>
                </a:solidFill>
                <a:latin typeface="Arial"/>
                <a:ea typeface="Arial"/>
                <a:cs typeface="Arial"/>
                <a:sym typeface="Arial"/>
              </a:rPr>
              <a:t>0</a:t>
            </a:r>
            <a:endParaRPr b="0" sz="1800" strike="noStrike">
              <a:solidFill>
                <a:srgbClr val="FFFFFF"/>
              </a:solidFill>
              <a:latin typeface="Arial"/>
              <a:ea typeface="Arial"/>
              <a:cs typeface="Arial"/>
              <a:sym typeface="Arial"/>
            </a:endParaRPr>
          </a:p>
        </p:txBody>
      </p:sp>
      <p:sp>
        <p:nvSpPr>
          <p:cNvPr id="167" name="Google Shape;167;p32"/>
          <p:cNvSpPr/>
          <p:nvPr/>
        </p:nvSpPr>
        <p:spPr>
          <a:xfrm>
            <a:off x="2683440" y="1920120"/>
            <a:ext cx="1188000" cy="745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GB" sz="1400" strike="noStrike">
                <a:solidFill>
                  <a:srgbClr val="FFFFFF"/>
                </a:solidFill>
                <a:latin typeface="Arial"/>
                <a:ea typeface="Arial"/>
                <a:cs typeface="Arial"/>
                <a:sym typeface="Arial"/>
              </a:rPr>
              <a:t>s2</a:t>
            </a:r>
            <a:endParaRPr b="0" sz="1800" strike="noStrike">
              <a:solidFill>
                <a:srgbClr val="FFFFFF"/>
              </a:solidFill>
              <a:latin typeface="Arial"/>
              <a:ea typeface="Arial"/>
              <a:cs typeface="Arial"/>
              <a:sym typeface="Arial"/>
            </a:endParaRPr>
          </a:p>
          <a:p>
            <a:pPr indent="0" lvl="0" marL="0" marR="0" rtl="0" algn="l">
              <a:spcBef>
                <a:spcPts val="0"/>
              </a:spcBef>
              <a:spcAft>
                <a:spcPts val="0"/>
              </a:spcAft>
              <a:buNone/>
            </a:pPr>
            <a:r>
              <a:rPr b="0" lang="en-GB" sz="1400" strike="noStrike">
                <a:solidFill>
                  <a:srgbClr val="FFFFFF"/>
                </a:solidFill>
                <a:latin typeface="Arial"/>
                <a:ea typeface="Arial"/>
                <a:cs typeface="Arial"/>
                <a:sym typeface="Arial"/>
              </a:rPr>
              <a:t>DABC</a:t>
            </a:r>
            <a:endParaRPr b="0" sz="1800" strike="noStrike">
              <a:solidFill>
                <a:srgbClr val="FFFFFF"/>
              </a:solidFill>
              <a:latin typeface="Arial"/>
              <a:ea typeface="Arial"/>
              <a:cs typeface="Arial"/>
              <a:sym typeface="Arial"/>
            </a:endParaRPr>
          </a:p>
          <a:p>
            <a:pPr indent="0" lvl="0" marL="0" marR="0" rtl="0" algn="l">
              <a:spcBef>
                <a:spcPts val="0"/>
              </a:spcBef>
              <a:spcAft>
                <a:spcPts val="0"/>
              </a:spcAft>
              <a:buNone/>
            </a:pPr>
            <a:r>
              <a:rPr b="0" lang="en-GB" sz="1800" strike="noStrike">
                <a:solidFill>
                  <a:srgbClr val="FFFFFF"/>
                </a:solidFill>
                <a:latin typeface="Arial"/>
                <a:ea typeface="Arial"/>
                <a:cs typeface="Arial"/>
                <a:sym typeface="Arial"/>
              </a:rPr>
              <a:t>0123</a:t>
            </a:r>
            <a:endParaRPr b="0" sz="1800" strike="noStrike">
              <a:solidFill>
                <a:srgbClr val="FFFFFF"/>
              </a:solidFill>
              <a:latin typeface="Arial"/>
              <a:ea typeface="Arial"/>
              <a:cs typeface="Arial"/>
              <a:sym typeface="Arial"/>
            </a:endParaRPr>
          </a:p>
        </p:txBody>
      </p:sp>
      <p:sp>
        <p:nvSpPr>
          <p:cNvPr id="168" name="Google Shape;168;p32"/>
          <p:cNvSpPr/>
          <p:nvPr/>
        </p:nvSpPr>
        <p:spPr>
          <a:xfrm>
            <a:off x="4015440" y="1920120"/>
            <a:ext cx="739200" cy="745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GB" sz="1400" strike="noStrike">
                <a:solidFill>
                  <a:srgbClr val="FFFFFF"/>
                </a:solidFill>
                <a:latin typeface="Arial"/>
                <a:ea typeface="Arial"/>
                <a:cs typeface="Arial"/>
                <a:sym typeface="Arial"/>
              </a:rPr>
              <a:t>aux</a:t>
            </a:r>
            <a:endParaRPr b="0" sz="1800" strike="noStrike">
              <a:solidFill>
                <a:srgbClr val="FFFFFF"/>
              </a:solidFill>
              <a:latin typeface="Arial"/>
              <a:ea typeface="Arial"/>
              <a:cs typeface="Arial"/>
              <a:sym typeface="Arial"/>
            </a:endParaRPr>
          </a:p>
          <a:p>
            <a:pPr indent="0" lvl="0" marL="0" marR="0" rtl="0" algn="l">
              <a:spcBef>
                <a:spcPts val="0"/>
              </a:spcBef>
              <a:spcAft>
                <a:spcPts val="0"/>
              </a:spcAft>
              <a:buNone/>
            </a:pPr>
            <a:r>
              <a:rPr b="0" lang="en-GB" sz="1400" strike="noStrike">
                <a:solidFill>
                  <a:srgbClr val="FFFFFF"/>
                </a:solidFill>
                <a:latin typeface="Arial"/>
                <a:ea typeface="Arial"/>
                <a:cs typeface="Arial"/>
                <a:sym typeface="Arial"/>
              </a:rPr>
              <a:t>DABC</a:t>
            </a:r>
            <a:endParaRPr b="0" sz="1800" strike="noStrike">
              <a:solidFill>
                <a:srgbClr val="FFFFFF"/>
              </a:solidFill>
              <a:latin typeface="Arial"/>
              <a:ea typeface="Arial"/>
              <a:cs typeface="Arial"/>
              <a:sym typeface="Arial"/>
            </a:endParaRPr>
          </a:p>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9" name="Google Shape;169;p32"/>
          <p:cNvSpPr/>
          <p:nvPr/>
        </p:nvSpPr>
        <p:spPr>
          <a:xfrm>
            <a:off x="1275120" y="3576120"/>
            <a:ext cx="1279500" cy="745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GB" sz="1400" strike="noStrike">
                <a:solidFill>
                  <a:srgbClr val="FFFFFF"/>
                </a:solidFill>
                <a:latin typeface="Arial"/>
                <a:ea typeface="Arial"/>
                <a:cs typeface="Arial"/>
                <a:sym typeface="Arial"/>
              </a:rPr>
              <a:t>s1</a:t>
            </a:r>
            <a:endParaRPr b="0" sz="1800" strike="noStrike">
              <a:solidFill>
                <a:srgbClr val="FFFFFF"/>
              </a:solidFill>
              <a:latin typeface="Arial"/>
              <a:ea typeface="Arial"/>
              <a:cs typeface="Arial"/>
              <a:sym typeface="Arial"/>
            </a:endParaRPr>
          </a:p>
          <a:p>
            <a:pPr indent="0" lvl="0" marL="0" marR="0" rtl="0" algn="l">
              <a:spcBef>
                <a:spcPts val="0"/>
              </a:spcBef>
              <a:spcAft>
                <a:spcPts val="0"/>
              </a:spcAft>
              <a:buNone/>
            </a:pPr>
            <a:r>
              <a:rPr b="0" lang="en-GB" sz="1400" strike="noStrike">
                <a:solidFill>
                  <a:srgbClr val="FFFFFF"/>
                </a:solidFill>
                <a:latin typeface="Arial"/>
                <a:ea typeface="Arial"/>
                <a:cs typeface="Arial"/>
                <a:sym typeface="Arial"/>
              </a:rPr>
              <a:t>A</a:t>
            </a:r>
            <a:r>
              <a:rPr b="0" lang="en-GB" sz="1400" strike="noStrike">
                <a:solidFill>
                  <a:srgbClr val="FFFF00"/>
                </a:solidFill>
                <a:latin typeface="Arial"/>
                <a:ea typeface="Arial"/>
                <a:cs typeface="Arial"/>
                <a:sym typeface="Arial"/>
              </a:rPr>
              <a:t>B</a:t>
            </a:r>
            <a:r>
              <a:rPr b="0" lang="en-GB" sz="1400" strike="noStrike">
                <a:solidFill>
                  <a:srgbClr val="FFFFFF"/>
                </a:solidFill>
                <a:latin typeface="Arial"/>
                <a:ea typeface="Arial"/>
                <a:cs typeface="Arial"/>
                <a:sym typeface="Arial"/>
              </a:rPr>
              <a:t>CD</a:t>
            </a:r>
            <a:endParaRPr b="0" sz="1800" strike="noStrike">
              <a:solidFill>
                <a:srgbClr val="FFFFFF"/>
              </a:solidFill>
              <a:latin typeface="Arial"/>
              <a:ea typeface="Arial"/>
              <a:cs typeface="Arial"/>
              <a:sym typeface="Arial"/>
            </a:endParaRPr>
          </a:p>
          <a:p>
            <a:pPr indent="0" lvl="0" marL="0" marR="0" rtl="0" algn="l">
              <a:spcBef>
                <a:spcPts val="0"/>
              </a:spcBef>
              <a:spcAft>
                <a:spcPts val="0"/>
              </a:spcAft>
              <a:buNone/>
            </a:pPr>
            <a:r>
              <a:rPr b="0" lang="en-GB" sz="1400" strike="noStrike">
                <a:solidFill>
                  <a:srgbClr val="FFFF00"/>
                </a:solidFill>
                <a:latin typeface="Arial"/>
                <a:ea typeface="Arial"/>
                <a:cs typeface="Arial"/>
                <a:sym typeface="Arial"/>
              </a:rPr>
              <a:t>  </a:t>
            </a:r>
            <a:r>
              <a:rPr b="0" lang="en-GB" sz="1800" strike="noStrike">
                <a:solidFill>
                  <a:srgbClr val="FFFF00"/>
                </a:solidFill>
                <a:latin typeface="Arial"/>
                <a:ea typeface="Arial"/>
                <a:cs typeface="Arial"/>
                <a:sym typeface="Arial"/>
              </a:rPr>
              <a:t>1</a:t>
            </a:r>
            <a:endParaRPr b="0" sz="1800" strike="noStrike">
              <a:solidFill>
                <a:srgbClr val="FFFFFF"/>
              </a:solidFill>
              <a:latin typeface="Arial"/>
              <a:ea typeface="Arial"/>
              <a:cs typeface="Arial"/>
              <a:sym typeface="Arial"/>
            </a:endParaRPr>
          </a:p>
        </p:txBody>
      </p:sp>
      <p:sp>
        <p:nvSpPr>
          <p:cNvPr id="170" name="Google Shape;170;p32"/>
          <p:cNvSpPr/>
          <p:nvPr/>
        </p:nvSpPr>
        <p:spPr>
          <a:xfrm>
            <a:off x="2683440" y="3576120"/>
            <a:ext cx="1188000" cy="745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GB" sz="1400" strike="noStrike">
                <a:solidFill>
                  <a:srgbClr val="FFFFFF"/>
                </a:solidFill>
                <a:latin typeface="Arial"/>
                <a:ea typeface="Arial"/>
                <a:cs typeface="Arial"/>
                <a:sym typeface="Arial"/>
              </a:rPr>
              <a:t>s2</a:t>
            </a:r>
            <a:endParaRPr b="0" sz="1800" strike="noStrike">
              <a:solidFill>
                <a:srgbClr val="FFFFFF"/>
              </a:solidFill>
              <a:latin typeface="Arial"/>
              <a:ea typeface="Arial"/>
              <a:cs typeface="Arial"/>
              <a:sym typeface="Arial"/>
            </a:endParaRPr>
          </a:p>
          <a:p>
            <a:pPr indent="0" lvl="0" marL="0" marR="0" rtl="0" algn="l">
              <a:spcBef>
                <a:spcPts val="0"/>
              </a:spcBef>
              <a:spcAft>
                <a:spcPts val="0"/>
              </a:spcAft>
              <a:buNone/>
            </a:pPr>
            <a:r>
              <a:rPr b="0" lang="en-GB" sz="1400" strike="noStrike">
                <a:solidFill>
                  <a:srgbClr val="FFFFFF"/>
                </a:solidFill>
                <a:latin typeface="Arial"/>
                <a:ea typeface="Arial"/>
                <a:cs typeface="Arial"/>
                <a:sym typeface="Arial"/>
              </a:rPr>
              <a:t>DABC</a:t>
            </a:r>
            <a:endParaRPr b="0" sz="1800" strike="noStrike">
              <a:solidFill>
                <a:srgbClr val="FFFFFF"/>
              </a:solidFill>
              <a:latin typeface="Arial"/>
              <a:ea typeface="Arial"/>
              <a:cs typeface="Arial"/>
              <a:sym typeface="Arial"/>
            </a:endParaRPr>
          </a:p>
          <a:p>
            <a:pPr indent="0" lvl="0" marL="0" marR="0" rtl="0" algn="l">
              <a:spcBef>
                <a:spcPts val="0"/>
              </a:spcBef>
              <a:spcAft>
                <a:spcPts val="0"/>
              </a:spcAft>
              <a:buNone/>
            </a:pPr>
            <a:r>
              <a:rPr b="0" lang="en-GB" sz="1800" strike="noStrike">
                <a:solidFill>
                  <a:srgbClr val="FFFFFF"/>
                </a:solidFill>
                <a:latin typeface="Arial"/>
                <a:ea typeface="Arial"/>
                <a:cs typeface="Arial"/>
                <a:sym typeface="Arial"/>
              </a:rPr>
              <a:t>3012</a:t>
            </a:r>
            <a:endParaRPr b="0" sz="1800" strike="noStrike">
              <a:solidFill>
                <a:srgbClr val="FFFFFF"/>
              </a:solidFill>
              <a:latin typeface="Arial"/>
              <a:ea typeface="Arial"/>
              <a:cs typeface="Arial"/>
              <a:sym typeface="Arial"/>
            </a:endParaRPr>
          </a:p>
        </p:txBody>
      </p:sp>
      <p:sp>
        <p:nvSpPr>
          <p:cNvPr id="171" name="Google Shape;171;p32"/>
          <p:cNvSpPr/>
          <p:nvPr/>
        </p:nvSpPr>
        <p:spPr>
          <a:xfrm>
            <a:off x="4015440" y="3576120"/>
            <a:ext cx="1188000" cy="745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GB" sz="1400" strike="noStrike">
                <a:solidFill>
                  <a:srgbClr val="FFFFFF"/>
                </a:solidFill>
                <a:latin typeface="Arial"/>
                <a:ea typeface="Arial"/>
                <a:cs typeface="Arial"/>
                <a:sym typeface="Arial"/>
              </a:rPr>
              <a:t>aux</a:t>
            </a:r>
            <a:endParaRPr b="0" sz="1800" strike="noStrike">
              <a:solidFill>
                <a:srgbClr val="FFFFFF"/>
              </a:solidFill>
              <a:latin typeface="Arial"/>
              <a:ea typeface="Arial"/>
              <a:cs typeface="Arial"/>
              <a:sym typeface="Arial"/>
            </a:endParaRPr>
          </a:p>
          <a:p>
            <a:pPr indent="0" lvl="0" marL="0" marR="0" rtl="0" algn="l">
              <a:spcBef>
                <a:spcPts val="0"/>
              </a:spcBef>
              <a:spcAft>
                <a:spcPts val="0"/>
              </a:spcAft>
              <a:buNone/>
            </a:pPr>
            <a:r>
              <a:rPr b="0" lang="en-GB" sz="1400" strike="noStrike">
                <a:solidFill>
                  <a:srgbClr val="FFFFFF"/>
                </a:solidFill>
                <a:latin typeface="Arial"/>
                <a:ea typeface="Arial"/>
                <a:cs typeface="Arial"/>
                <a:sym typeface="Arial"/>
              </a:rPr>
              <a:t>ABCD</a:t>
            </a:r>
            <a:endParaRPr b="0" sz="1800" strike="noStrike">
              <a:solidFill>
                <a:srgbClr val="FFFFFF"/>
              </a:solidFill>
              <a:latin typeface="Arial"/>
              <a:ea typeface="Arial"/>
              <a:cs typeface="Arial"/>
              <a:sym typeface="Arial"/>
            </a:endParaRPr>
          </a:p>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cxnSp>
        <p:nvCxnSpPr>
          <p:cNvPr id="172" name="Google Shape;172;p32"/>
          <p:cNvCxnSpPr/>
          <p:nvPr/>
        </p:nvCxnSpPr>
        <p:spPr>
          <a:xfrm>
            <a:off x="2094480" y="2260680"/>
            <a:ext cx="548700" cy="300"/>
          </a:xfrm>
          <a:prstGeom prst="straightConnector1">
            <a:avLst/>
          </a:prstGeom>
          <a:noFill/>
          <a:ln cap="flat" cmpd="sng" w="38150">
            <a:solidFill>
              <a:srgbClr val="FFFFFF"/>
            </a:solidFill>
            <a:prstDash val="solid"/>
            <a:round/>
            <a:headEnd len="sm" w="sm" type="none"/>
            <a:tailEnd len="med" w="med" type="triangle"/>
          </a:ln>
        </p:spPr>
      </p:cxnSp>
      <p:cxnSp>
        <p:nvCxnSpPr>
          <p:cNvPr id="173" name="Google Shape;173;p32"/>
          <p:cNvCxnSpPr/>
          <p:nvPr/>
        </p:nvCxnSpPr>
        <p:spPr>
          <a:xfrm>
            <a:off x="3417120" y="2260680"/>
            <a:ext cx="548700" cy="300"/>
          </a:xfrm>
          <a:prstGeom prst="straightConnector1">
            <a:avLst/>
          </a:prstGeom>
          <a:noFill/>
          <a:ln cap="flat" cmpd="sng" w="38150">
            <a:solidFill>
              <a:srgbClr val="FFFFFF"/>
            </a:solidFill>
            <a:prstDash val="solid"/>
            <a:round/>
            <a:headEnd len="sm" w="sm" type="none"/>
            <a:tailEnd len="med" w="med" type="triangle"/>
          </a:ln>
        </p:spPr>
      </p:cxnSp>
      <p:cxnSp>
        <p:nvCxnSpPr>
          <p:cNvPr id="174" name="Google Shape;174;p32"/>
          <p:cNvCxnSpPr/>
          <p:nvPr/>
        </p:nvCxnSpPr>
        <p:spPr>
          <a:xfrm flipH="1" rot="10800000">
            <a:off x="2826000" y="2666100"/>
            <a:ext cx="300" cy="365700"/>
          </a:xfrm>
          <a:prstGeom prst="straightConnector1">
            <a:avLst/>
          </a:prstGeom>
          <a:noFill/>
          <a:ln cap="flat" cmpd="sng" w="9525">
            <a:solidFill>
              <a:srgbClr val="FF0000"/>
            </a:solidFill>
            <a:prstDash val="solid"/>
            <a:round/>
            <a:headEnd len="sm" w="sm" type="none"/>
            <a:tailEnd len="med" w="med" type="triangle"/>
          </a:ln>
        </p:spPr>
      </p:cxnSp>
      <p:cxnSp>
        <p:nvCxnSpPr>
          <p:cNvPr id="175" name="Google Shape;175;p32"/>
          <p:cNvCxnSpPr/>
          <p:nvPr/>
        </p:nvCxnSpPr>
        <p:spPr>
          <a:xfrm flipH="1" rot="10800000">
            <a:off x="2970000" y="4287900"/>
            <a:ext cx="300" cy="365700"/>
          </a:xfrm>
          <a:prstGeom prst="straightConnector1">
            <a:avLst/>
          </a:prstGeom>
          <a:noFill/>
          <a:ln cap="flat" cmpd="sng" w="9525">
            <a:solidFill>
              <a:srgbClr val="FF0000"/>
            </a:solidFill>
            <a:prstDash val="solid"/>
            <a:round/>
            <a:headEnd len="sm" w="sm" type="none"/>
            <a:tailEnd len="med" w="med" type="triangle"/>
          </a:ln>
        </p:spPr>
      </p:cxnSp>
      <p:cxnSp>
        <p:nvCxnSpPr>
          <p:cNvPr id="176" name="Google Shape;176;p32"/>
          <p:cNvCxnSpPr/>
          <p:nvPr/>
        </p:nvCxnSpPr>
        <p:spPr>
          <a:xfrm>
            <a:off x="2085120" y="3916680"/>
            <a:ext cx="548700" cy="300"/>
          </a:xfrm>
          <a:prstGeom prst="straightConnector1">
            <a:avLst/>
          </a:prstGeom>
          <a:noFill/>
          <a:ln cap="flat" cmpd="sng" w="38150">
            <a:solidFill>
              <a:srgbClr val="FFFFFF"/>
            </a:solidFill>
            <a:prstDash val="solid"/>
            <a:round/>
            <a:headEnd len="sm" w="sm" type="none"/>
            <a:tailEnd len="med" w="med" type="triangle"/>
          </a:ln>
        </p:spPr>
      </p:cxnSp>
      <p:cxnSp>
        <p:nvCxnSpPr>
          <p:cNvPr id="177" name="Google Shape;177;p32"/>
          <p:cNvCxnSpPr/>
          <p:nvPr/>
        </p:nvCxnSpPr>
        <p:spPr>
          <a:xfrm>
            <a:off x="3407760" y="3916680"/>
            <a:ext cx="548700" cy="300"/>
          </a:xfrm>
          <a:prstGeom prst="straightConnector1">
            <a:avLst/>
          </a:prstGeom>
          <a:noFill/>
          <a:ln cap="flat" cmpd="sng" w="38150">
            <a:solidFill>
              <a:srgbClr val="FFFFFF"/>
            </a:solidFill>
            <a:prstDash val="solid"/>
            <a:round/>
            <a:headEnd len="sm" w="sm" type="none"/>
            <a:tailEnd len="med" w="med" type="triangle"/>
          </a:ln>
        </p:spPr>
      </p:cxnSp>
      <p:sp>
        <p:nvSpPr>
          <p:cNvPr id="178" name="Google Shape;178;p32"/>
          <p:cNvSpPr/>
          <p:nvPr/>
        </p:nvSpPr>
        <p:spPr>
          <a:xfrm>
            <a:off x="7825680" y="3714360"/>
            <a:ext cx="547800" cy="5271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n-GB" sz="2800">
                <a:solidFill>
                  <a:srgbClr val="00FF66"/>
                </a:solidFill>
                <a:latin typeface="Noto Sans Symbols"/>
                <a:ea typeface="Noto Sans Symbols"/>
                <a:cs typeface="Noto Sans Symbols"/>
                <a:sym typeface="Noto Sans Symbols"/>
              </a:rPr>
              <a:t>✓</a:t>
            </a:r>
            <a:endParaRPr b="0" sz="1800" strike="noStrike">
              <a:solidFill>
                <a:srgbClr val="FFFFFF"/>
              </a:solidFill>
              <a:latin typeface="Arial"/>
              <a:ea typeface="Arial"/>
              <a:cs typeface="Arial"/>
              <a:sym typeface="Arial"/>
            </a:endParaRPr>
          </a:p>
        </p:txBody>
      </p:sp>
      <p:sp>
        <p:nvSpPr>
          <p:cNvPr id="179" name="Google Shape;179;p32"/>
          <p:cNvSpPr/>
          <p:nvPr/>
        </p:nvSpPr>
        <p:spPr>
          <a:xfrm>
            <a:off x="4843440" y="1843920"/>
            <a:ext cx="3571500" cy="745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a:p>
            <a:pPr indent="0" lvl="0" marL="0" marR="0" rtl="0" algn="l">
              <a:spcBef>
                <a:spcPts val="0"/>
              </a:spcBef>
              <a:spcAft>
                <a:spcPts val="0"/>
              </a:spcAft>
              <a:buNone/>
            </a:pPr>
            <a:r>
              <a:rPr b="0" lang="en-GB" sz="1400" strike="noStrike">
                <a:solidFill>
                  <a:srgbClr val="FFFFFF"/>
                </a:solidFill>
                <a:latin typeface="Arial"/>
                <a:ea typeface="Arial"/>
                <a:cs typeface="Arial"/>
                <a:sym typeface="Arial"/>
              </a:rPr>
              <a:t>s1 == aux ? NO! (continue the iteration)</a:t>
            </a:r>
            <a:endParaRPr b="0" sz="1800" strike="noStrike">
              <a:solidFill>
                <a:srgbClr val="FFFFFF"/>
              </a:solidFill>
              <a:latin typeface="Arial"/>
              <a:ea typeface="Arial"/>
              <a:cs typeface="Arial"/>
              <a:sym typeface="Arial"/>
            </a:endParaRPr>
          </a:p>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0" name="Google Shape;180;p32"/>
          <p:cNvSpPr/>
          <p:nvPr/>
        </p:nvSpPr>
        <p:spPr>
          <a:xfrm>
            <a:off x="4843440" y="3499920"/>
            <a:ext cx="3571500" cy="745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a:p>
            <a:pPr indent="0" lvl="0" marL="0" marR="0" rtl="0" algn="l">
              <a:spcBef>
                <a:spcPts val="0"/>
              </a:spcBef>
              <a:spcAft>
                <a:spcPts val="0"/>
              </a:spcAft>
              <a:buNone/>
            </a:pPr>
            <a:r>
              <a:rPr b="0" lang="en-GB" sz="1400" strike="noStrike">
                <a:solidFill>
                  <a:srgbClr val="FFFFFF"/>
                </a:solidFill>
                <a:latin typeface="Arial"/>
                <a:ea typeface="Arial"/>
                <a:cs typeface="Arial"/>
                <a:sym typeface="Arial"/>
              </a:rPr>
              <a:t>s1 == aux ? YES! (stop the iteration)</a:t>
            </a:r>
            <a:endParaRPr b="0" sz="1800" strike="noStrike">
              <a:solidFill>
                <a:srgbClr val="FFFFFF"/>
              </a:solidFill>
              <a:latin typeface="Arial"/>
              <a:ea typeface="Arial"/>
              <a:cs typeface="Arial"/>
              <a:sym typeface="Arial"/>
            </a:endParaRPr>
          </a:p>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1" name="Google Shape;181;p32"/>
          <p:cNvSpPr/>
          <p:nvPr/>
        </p:nvSpPr>
        <p:spPr>
          <a:xfrm>
            <a:off x="530640" y="390240"/>
            <a:ext cx="6498000" cy="554100"/>
          </a:xfrm>
          <a:prstGeom prst="rect">
            <a:avLst/>
          </a:prstGeom>
          <a:noFill/>
          <a:ln>
            <a:noFill/>
          </a:ln>
        </p:spPr>
        <p:txBody>
          <a:bodyPr anchorCtr="0" anchor="t" bIns="91425" lIns="90000" spcFirstLastPara="1" rIns="90000" wrap="square" tIns="91425">
            <a:noAutofit/>
          </a:bodyPr>
          <a:lstStyle/>
          <a:p>
            <a:pPr indent="0" lvl="0" marL="0" marR="0" rtl="0" algn="l">
              <a:spcBef>
                <a:spcPts val="0"/>
              </a:spcBef>
              <a:spcAft>
                <a:spcPts val="0"/>
              </a:spcAft>
              <a:buNone/>
            </a:pPr>
            <a:r>
              <a:rPr b="1" lang="en-GB" sz="3100" strike="noStrike">
                <a:solidFill>
                  <a:srgbClr val="FFFFFF"/>
                </a:solidFill>
                <a:latin typeface="Roboto"/>
                <a:ea typeface="Roboto"/>
                <a:cs typeface="Roboto"/>
                <a:sym typeface="Roboto"/>
              </a:rPr>
              <a:t>Method 1</a:t>
            </a:r>
            <a:r>
              <a:rPr b="1" lang="en-GB" sz="3100" strike="noStrike">
                <a:solidFill>
                  <a:srgbClr val="75C20F"/>
                </a:solidFill>
                <a:latin typeface="Roboto"/>
                <a:ea typeface="Roboto"/>
                <a:cs typeface="Roboto"/>
                <a:sym typeface="Roboto"/>
              </a:rPr>
              <a:t>:</a:t>
            </a:r>
            <a:r>
              <a:rPr b="1" lang="en-GB" sz="3100" strike="noStrike">
                <a:solidFill>
                  <a:srgbClr val="FFFFFF"/>
                </a:solidFill>
                <a:latin typeface="Roboto"/>
                <a:ea typeface="Roboto"/>
                <a:cs typeface="Roboto"/>
                <a:sym typeface="Roboto"/>
              </a:rPr>
              <a:t>  Brute force</a:t>
            </a:r>
            <a:endParaRPr b="0" sz="1800" strike="noStrike">
              <a:solidFill>
                <a:srgbClr val="FFFFFF"/>
              </a:solidFill>
              <a:latin typeface="Arial"/>
              <a:ea typeface="Arial"/>
              <a:cs typeface="Arial"/>
              <a:sym typeface="Arial"/>
            </a:endParaRPr>
          </a:p>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2" name="Google Shape;182;p32"/>
          <p:cNvSpPr/>
          <p:nvPr/>
        </p:nvSpPr>
        <p:spPr>
          <a:xfrm>
            <a:off x="443950" y="1231688"/>
            <a:ext cx="3571500" cy="4011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n-GB">
                <a:solidFill>
                  <a:srgbClr val="FFFFFF"/>
                </a:solidFill>
              </a:rPr>
              <a:t>Let’s call the auxiliary variable “aux”</a:t>
            </a:r>
            <a:endParaRPr b="0" sz="1800" strike="noStrike">
              <a:solidFill>
                <a:srgbClr val="FFFFFF"/>
              </a:solidFill>
              <a:latin typeface="Arial"/>
              <a:ea typeface="Arial"/>
              <a:cs typeface="Arial"/>
              <a:sym typeface="Arial"/>
            </a:endParaRPr>
          </a:p>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3"/>
          <p:cNvSpPr/>
          <p:nvPr/>
        </p:nvSpPr>
        <p:spPr>
          <a:xfrm>
            <a:off x="530640" y="390240"/>
            <a:ext cx="6498000" cy="554040"/>
          </a:xfrm>
          <a:prstGeom prst="rect">
            <a:avLst/>
          </a:prstGeom>
          <a:noFill/>
          <a:ln>
            <a:noFill/>
          </a:ln>
        </p:spPr>
        <p:txBody>
          <a:bodyPr anchorCtr="0" anchor="t" bIns="91425" lIns="90000" spcFirstLastPara="1" rIns="90000" wrap="square" tIns="91425">
            <a:noAutofit/>
          </a:bodyPr>
          <a:lstStyle/>
          <a:p>
            <a:pPr indent="0" lvl="0" marL="0" marR="0" rtl="0" algn="l">
              <a:spcBef>
                <a:spcPts val="0"/>
              </a:spcBef>
              <a:spcAft>
                <a:spcPts val="0"/>
              </a:spcAft>
              <a:buNone/>
            </a:pPr>
            <a:r>
              <a:rPr b="1" lang="en-GB" sz="3100" strike="noStrike">
                <a:solidFill>
                  <a:srgbClr val="FFFFFF"/>
                </a:solidFill>
                <a:latin typeface="Roboto"/>
                <a:ea typeface="Roboto"/>
                <a:cs typeface="Roboto"/>
                <a:sym typeface="Roboto"/>
              </a:rPr>
              <a:t>Method 2</a:t>
            </a:r>
            <a:r>
              <a:rPr b="1" lang="en-GB" sz="3100" strike="noStrike">
                <a:solidFill>
                  <a:srgbClr val="75C20F"/>
                </a:solidFill>
                <a:latin typeface="Roboto"/>
                <a:ea typeface="Roboto"/>
                <a:cs typeface="Roboto"/>
                <a:sym typeface="Roboto"/>
              </a:rPr>
              <a:t>:</a:t>
            </a:r>
            <a:r>
              <a:rPr b="1" lang="en-GB" sz="3100" strike="noStrike">
                <a:solidFill>
                  <a:srgbClr val="FFFFFF"/>
                </a:solidFill>
                <a:latin typeface="Roboto"/>
                <a:ea typeface="Roboto"/>
                <a:cs typeface="Roboto"/>
                <a:sym typeface="Roboto"/>
              </a:rPr>
              <a:t>  Concatenate strings</a:t>
            </a:r>
            <a:endParaRPr b="0" sz="1800" strike="noStrike">
              <a:solidFill>
                <a:srgbClr val="FFFFFF"/>
              </a:solidFill>
              <a:latin typeface="Arial"/>
              <a:ea typeface="Arial"/>
              <a:cs typeface="Arial"/>
              <a:sym typeface="Arial"/>
            </a:endParaRPr>
          </a:p>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8" name="Google Shape;188;p33"/>
          <p:cNvSpPr/>
          <p:nvPr/>
        </p:nvSpPr>
        <p:spPr>
          <a:xfrm>
            <a:off x="530650" y="2129550"/>
            <a:ext cx="7355400" cy="884400"/>
          </a:xfrm>
          <a:prstGeom prst="rect">
            <a:avLst/>
          </a:prstGeom>
          <a:noFill/>
          <a:ln>
            <a:noFill/>
          </a:ln>
        </p:spPr>
        <p:txBody>
          <a:bodyPr anchorCtr="0" anchor="t" bIns="91425" lIns="90000" spcFirstLastPara="1" rIns="90000" wrap="square" tIns="91425">
            <a:noAutofit/>
          </a:bodyPr>
          <a:lstStyle/>
          <a:p>
            <a:pPr indent="0" lvl="0" marL="0" marR="0" rtl="0" algn="l">
              <a:lnSpc>
                <a:spcPct val="150000"/>
              </a:lnSpc>
              <a:spcBef>
                <a:spcPts val="0"/>
              </a:spcBef>
              <a:spcAft>
                <a:spcPts val="0"/>
              </a:spcAft>
              <a:buNone/>
            </a:pPr>
            <a:r>
              <a:rPr b="0" lang="en-GB" sz="1500" strike="noStrike">
                <a:solidFill>
                  <a:srgbClr val="75C20F"/>
                </a:solidFill>
                <a:latin typeface="Source Code Pro Medium"/>
                <a:ea typeface="Source Code Pro Medium"/>
                <a:cs typeface="Source Code Pro Medium"/>
                <a:sym typeface="Source Code Pro Medium"/>
              </a:rPr>
              <a:t>// St</a:t>
            </a:r>
            <a:r>
              <a:rPr b="0" lang="en-GB" sz="1500" strike="noStrike">
                <a:solidFill>
                  <a:srgbClr val="75C20F"/>
                </a:solidFill>
                <a:latin typeface="Source Code Pro"/>
                <a:ea typeface="Source Code Pro"/>
                <a:cs typeface="Source Code Pro"/>
                <a:sym typeface="Source Code Pro"/>
              </a:rPr>
              <a:t>ep 2:</a:t>
            </a:r>
            <a:r>
              <a:rPr b="0" lang="en-GB" sz="1500" strike="noStrike">
                <a:solidFill>
                  <a:srgbClr val="F0BE38"/>
                </a:solidFill>
                <a:latin typeface="Source Code Pro"/>
                <a:ea typeface="Source Code Pro"/>
                <a:cs typeface="Source Code Pro"/>
                <a:sym typeface="Source Code Pro"/>
              </a:rPr>
              <a:t> </a:t>
            </a:r>
            <a:r>
              <a:rPr lang="en-GB" strike="noStrike">
                <a:solidFill>
                  <a:srgbClr val="FFFFFF"/>
                </a:solidFill>
                <a:latin typeface="Roboto"/>
                <a:ea typeface="Roboto"/>
                <a:cs typeface="Roboto"/>
                <a:sym typeface="Roboto"/>
              </a:rPr>
              <a:t>Next, if</a:t>
            </a:r>
            <a:r>
              <a:rPr lang="en-GB" sz="1400" strike="noStrike">
                <a:solidFill>
                  <a:srgbClr val="FFFFFF"/>
                </a:solidFill>
                <a:latin typeface="Roboto"/>
                <a:ea typeface="Roboto"/>
                <a:cs typeface="Roboto"/>
                <a:sym typeface="Roboto"/>
              </a:rPr>
              <a:t> the lengths are the same, we concatenate one of the strings with itself (say, s1), namely “s1 + s1”.</a:t>
            </a:r>
            <a:endParaRPr b="0" sz="1800" strike="noStrike">
              <a:solidFill>
                <a:srgbClr val="FFFFFF"/>
              </a:solidFill>
              <a:latin typeface="Arial"/>
              <a:ea typeface="Arial"/>
              <a:cs typeface="Arial"/>
              <a:sym typeface="Arial"/>
            </a:endParaRPr>
          </a:p>
        </p:txBody>
      </p:sp>
      <p:sp>
        <p:nvSpPr>
          <p:cNvPr id="189" name="Google Shape;189;p33"/>
          <p:cNvSpPr/>
          <p:nvPr/>
        </p:nvSpPr>
        <p:spPr>
          <a:xfrm>
            <a:off x="530650" y="1170775"/>
            <a:ext cx="7355400" cy="884400"/>
          </a:xfrm>
          <a:prstGeom prst="rect">
            <a:avLst/>
          </a:prstGeom>
          <a:noFill/>
          <a:ln>
            <a:noFill/>
          </a:ln>
        </p:spPr>
        <p:txBody>
          <a:bodyPr anchorCtr="0" anchor="t" bIns="91425" lIns="90000" spcFirstLastPara="1" rIns="90000" wrap="square" tIns="91425">
            <a:noAutofit/>
          </a:bodyPr>
          <a:lstStyle/>
          <a:p>
            <a:pPr indent="0" lvl="0" marL="0" marR="0" rtl="0" algn="l">
              <a:lnSpc>
                <a:spcPct val="150000"/>
              </a:lnSpc>
              <a:spcBef>
                <a:spcPts val="0"/>
              </a:spcBef>
              <a:spcAft>
                <a:spcPts val="0"/>
              </a:spcAft>
              <a:buNone/>
            </a:pPr>
            <a:r>
              <a:rPr b="0" lang="en-GB" sz="1500" strike="noStrike">
                <a:solidFill>
                  <a:srgbClr val="75C20F"/>
                </a:solidFill>
                <a:latin typeface="Source Code Pro"/>
                <a:ea typeface="Source Code Pro"/>
                <a:cs typeface="Source Code Pro"/>
                <a:sym typeface="Source Code Pro"/>
              </a:rPr>
              <a:t>// Step 1: </a:t>
            </a:r>
            <a:r>
              <a:rPr lang="en-GB" sz="1400" strike="noStrike">
                <a:solidFill>
                  <a:srgbClr val="FFFFFF"/>
                </a:solidFill>
                <a:latin typeface="Roboto"/>
                <a:ea typeface="Roboto"/>
                <a:cs typeface="Roboto"/>
                <a:sym typeface="Roboto"/>
              </a:rPr>
              <a:t>First of all, we should check whether the two strings have the same length or not. If the lengths are different, we return False.</a:t>
            </a:r>
            <a:endParaRPr b="0" sz="1800" strike="noStrike">
              <a:solidFill>
                <a:srgbClr val="FFFFFF"/>
              </a:solidFill>
              <a:latin typeface="Arial"/>
              <a:ea typeface="Arial"/>
              <a:cs typeface="Arial"/>
              <a:sym typeface="Arial"/>
            </a:endParaRPr>
          </a:p>
        </p:txBody>
      </p:sp>
      <p:sp>
        <p:nvSpPr>
          <p:cNvPr id="190" name="Google Shape;190;p33"/>
          <p:cNvSpPr/>
          <p:nvPr/>
        </p:nvSpPr>
        <p:spPr>
          <a:xfrm>
            <a:off x="530650" y="3101238"/>
            <a:ext cx="7355400" cy="884400"/>
          </a:xfrm>
          <a:prstGeom prst="rect">
            <a:avLst/>
          </a:prstGeom>
          <a:noFill/>
          <a:ln>
            <a:noFill/>
          </a:ln>
        </p:spPr>
        <p:txBody>
          <a:bodyPr anchorCtr="0" anchor="t" bIns="91425" lIns="90000" spcFirstLastPara="1" rIns="90000" wrap="square" tIns="91425">
            <a:noAutofit/>
          </a:bodyPr>
          <a:lstStyle/>
          <a:p>
            <a:pPr indent="0" lvl="0" marL="0" marR="0" rtl="0" algn="l">
              <a:lnSpc>
                <a:spcPct val="150000"/>
              </a:lnSpc>
              <a:spcBef>
                <a:spcPts val="0"/>
              </a:spcBef>
              <a:spcAft>
                <a:spcPts val="0"/>
              </a:spcAft>
              <a:buNone/>
            </a:pPr>
            <a:r>
              <a:rPr b="0" lang="en-GB" sz="1500" strike="noStrike">
                <a:solidFill>
                  <a:srgbClr val="75C20F"/>
                </a:solidFill>
                <a:latin typeface="Source Code Pro"/>
                <a:ea typeface="Source Code Pro"/>
                <a:cs typeface="Source Code Pro"/>
                <a:sym typeface="Source Code Pro"/>
              </a:rPr>
              <a:t>/</a:t>
            </a:r>
            <a:r>
              <a:rPr lang="en-GB" sz="1500">
                <a:solidFill>
                  <a:srgbClr val="75C20F"/>
                </a:solidFill>
                <a:latin typeface="Source Code Pro Medium"/>
                <a:ea typeface="Source Code Pro Medium"/>
                <a:cs typeface="Source Code Pro Medium"/>
                <a:sym typeface="Source Code Pro Medium"/>
              </a:rPr>
              <a:t>// St</a:t>
            </a:r>
            <a:r>
              <a:rPr lang="en-GB" sz="1500">
                <a:solidFill>
                  <a:srgbClr val="75C20F"/>
                </a:solidFill>
                <a:latin typeface="Source Code Pro"/>
                <a:ea typeface="Source Code Pro"/>
                <a:cs typeface="Source Code Pro"/>
                <a:sym typeface="Source Code Pro"/>
              </a:rPr>
              <a:t>ep 3:</a:t>
            </a:r>
            <a:r>
              <a:rPr lang="en-GB" sz="1500">
                <a:solidFill>
                  <a:srgbClr val="F0BE38"/>
                </a:solidFill>
                <a:latin typeface="Source Code Pro"/>
                <a:ea typeface="Source Code Pro"/>
                <a:cs typeface="Source Code Pro"/>
                <a:sym typeface="Source Code Pro"/>
              </a:rPr>
              <a:t> </a:t>
            </a:r>
            <a:r>
              <a:rPr lang="en-GB">
                <a:solidFill>
                  <a:schemeClr val="lt1"/>
                </a:solidFill>
                <a:latin typeface="Roboto"/>
                <a:ea typeface="Roboto"/>
                <a:cs typeface="Roboto"/>
                <a:sym typeface="Roboto"/>
              </a:rPr>
              <a:t>Finally, we check whether s2 is a substring of s1 + s1. If it is, then s2 is a rotation of s1.</a:t>
            </a:r>
            <a:endParaRPr>
              <a:solidFill>
                <a:schemeClr val="lt1"/>
              </a:solidFill>
              <a:latin typeface="Roboto"/>
              <a:ea typeface="Roboto"/>
              <a:cs typeface="Roboto"/>
              <a:sym typeface="Roboto"/>
            </a:endParaRPr>
          </a:p>
          <a:p>
            <a:pPr indent="0" lvl="0" marL="0" marR="0" rtl="0" algn="l">
              <a:lnSpc>
                <a:spcPct val="150000"/>
              </a:lnSpc>
              <a:spcBef>
                <a:spcPts val="0"/>
              </a:spcBef>
              <a:spcAft>
                <a:spcPts val="0"/>
              </a:spcAft>
              <a:buNone/>
            </a:pPr>
            <a:r>
              <a:t/>
            </a:r>
            <a:endParaRPr sz="1500">
              <a:solidFill>
                <a:srgbClr val="75C20F"/>
              </a:solidFill>
              <a:latin typeface="Source Code Pro"/>
              <a:ea typeface="Source Code Pro"/>
              <a:cs typeface="Source Code Pro"/>
              <a:sym typeface="Source Code Pro"/>
            </a:endParaRPr>
          </a:p>
        </p:txBody>
      </p:sp>
      <p:sp>
        <p:nvSpPr>
          <p:cNvPr id="191" name="Google Shape;191;p33"/>
          <p:cNvSpPr/>
          <p:nvPr/>
        </p:nvSpPr>
        <p:spPr>
          <a:xfrm>
            <a:off x="856000" y="4333525"/>
            <a:ext cx="6704700" cy="447600"/>
          </a:xfrm>
          <a:prstGeom prst="rect">
            <a:avLst/>
          </a:prstGeom>
          <a:noFill/>
          <a:ln>
            <a:noFill/>
          </a:ln>
        </p:spPr>
        <p:txBody>
          <a:bodyPr anchorCtr="0" anchor="t" bIns="91425" lIns="90000" spcFirstLastPara="1" rIns="90000" wrap="square" tIns="91425">
            <a:noAutofit/>
          </a:bodyPr>
          <a:lstStyle/>
          <a:p>
            <a:pPr indent="0" lvl="0" marL="0" marR="0" rtl="0" algn="l">
              <a:lnSpc>
                <a:spcPct val="150000"/>
              </a:lnSpc>
              <a:spcBef>
                <a:spcPts val="0"/>
              </a:spcBef>
              <a:spcAft>
                <a:spcPts val="0"/>
              </a:spcAft>
              <a:buNone/>
            </a:pPr>
            <a:r>
              <a:rPr lang="en-GB" strike="noStrike">
                <a:solidFill>
                  <a:srgbClr val="FFFFFF"/>
                </a:solidFill>
                <a:latin typeface="Roboto"/>
                <a:ea typeface="Roboto"/>
                <a:cs typeface="Roboto"/>
                <a:sym typeface="Roboto"/>
              </a:rPr>
              <a:t>Note that the string “s1 + s1” contains all the rotations of the string “s1”.</a:t>
            </a:r>
            <a:endParaRPr strike="noStrike">
              <a:solidFill>
                <a:srgbClr val="FFFFFF"/>
              </a:solidFill>
              <a:latin typeface="Roboto"/>
              <a:ea typeface="Roboto"/>
              <a:cs typeface="Roboto"/>
              <a:sym typeface="Roboto"/>
            </a:endParaRPr>
          </a:p>
          <a:p>
            <a:pPr indent="0" lvl="0" marL="0" marR="0" rtl="0" algn="l">
              <a:lnSpc>
                <a:spcPct val="150000"/>
              </a:lnSpc>
              <a:spcBef>
                <a:spcPts val="0"/>
              </a:spcBef>
              <a:spcAft>
                <a:spcPts val="0"/>
              </a:spcAft>
              <a:buNone/>
            </a:pPr>
            <a:r>
              <a:t/>
            </a:r>
            <a:endParaRPr b="0" sz="1800"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4"/>
          <p:cNvSpPr/>
          <p:nvPr/>
        </p:nvSpPr>
        <p:spPr>
          <a:xfrm>
            <a:off x="530640" y="390240"/>
            <a:ext cx="6498000" cy="554040"/>
          </a:xfrm>
          <a:prstGeom prst="rect">
            <a:avLst/>
          </a:prstGeom>
          <a:noFill/>
          <a:ln>
            <a:noFill/>
          </a:ln>
        </p:spPr>
        <p:txBody>
          <a:bodyPr anchorCtr="0" anchor="t" bIns="91425" lIns="90000" spcFirstLastPara="1" rIns="90000" wrap="square" tIns="91425">
            <a:noAutofit/>
          </a:bodyPr>
          <a:lstStyle/>
          <a:p>
            <a:pPr indent="0" lvl="0" marL="0" marR="0" rtl="0" algn="l">
              <a:spcBef>
                <a:spcPts val="0"/>
              </a:spcBef>
              <a:spcAft>
                <a:spcPts val="0"/>
              </a:spcAft>
              <a:buNone/>
            </a:pPr>
            <a:r>
              <a:rPr b="1" lang="en-GB" sz="3100" strike="noStrike">
                <a:solidFill>
                  <a:srgbClr val="FFFFFF"/>
                </a:solidFill>
                <a:latin typeface="Roboto"/>
                <a:ea typeface="Roboto"/>
                <a:cs typeface="Roboto"/>
                <a:sym typeface="Roboto"/>
              </a:rPr>
              <a:t>Method 2</a:t>
            </a:r>
            <a:r>
              <a:rPr b="1" lang="en-GB" sz="3100" strike="noStrike">
                <a:solidFill>
                  <a:srgbClr val="75C20F"/>
                </a:solidFill>
                <a:latin typeface="Roboto"/>
                <a:ea typeface="Roboto"/>
                <a:cs typeface="Roboto"/>
                <a:sym typeface="Roboto"/>
              </a:rPr>
              <a:t>:</a:t>
            </a:r>
            <a:r>
              <a:rPr b="1" lang="en-GB" sz="3100" strike="noStrike">
                <a:solidFill>
                  <a:srgbClr val="FFFFFF"/>
                </a:solidFill>
                <a:latin typeface="Roboto"/>
                <a:ea typeface="Roboto"/>
                <a:cs typeface="Roboto"/>
                <a:sym typeface="Roboto"/>
              </a:rPr>
              <a:t>  Concatenate strings</a:t>
            </a:r>
            <a:endParaRPr b="0" sz="1800" strike="noStrike">
              <a:solidFill>
                <a:srgbClr val="FFFFFF"/>
              </a:solidFill>
              <a:latin typeface="Arial"/>
              <a:ea typeface="Arial"/>
              <a:cs typeface="Arial"/>
              <a:sym typeface="Arial"/>
            </a:endParaRPr>
          </a:p>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97" name="Google Shape;197;p34"/>
          <p:cNvSpPr/>
          <p:nvPr/>
        </p:nvSpPr>
        <p:spPr>
          <a:xfrm>
            <a:off x="302050" y="1367400"/>
            <a:ext cx="3034800" cy="16227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lang="en-GB" sz="1500" strike="noStrike">
                <a:solidFill>
                  <a:srgbClr val="75C20F"/>
                </a:solidFill>
                <a:latin typeface="Source Code Pro"/>
                <a:ea typeface="Source Code Pro"/>
                <a:cs typeface="Source Code Pro"/>
                <a:sym typeface="Source Code Pro"/>
              </a:rPr>
              <a:t>// Example:</a:t>
            </a:r>
            <a:endParaRPr b="0" sz="18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lang="en-GB" sz="1500" strike="noStrike">
                <a:solidFill>
                  <a:srgbClr val="FFFFFF"/>
                </a:solidFill>
                <a:latin typeface="Source Code Pro"/>
                <a:ea typeface="Source Code Pro"/>
                <a:cs typeface="Source Code Pro"/>
                <a:sym typeface="Source Code Pro"/>
              </a:rPr>
              <a:t>s1 = </a:t>
            </a:r>
            <a:r>
              <a:rPr b="0" lang="en-GB" sz="1500" strike="noStrike">
                <a:solidFill>
                  <a:srgbClr val="FFFFFF"/>
                </a:solidFill>
                <a:latin typeface="Source Code Pro"/>
                <a:ea typeface="Source Code Pro"/>
                <a:cs typeface="Source Code Pro"/>
                <a:sym typeface="Source Code Pro"/>
              </a:rPr>
              <a:t>‘abcd’</a:t>
            </a:r>
            <a:r>
              <a:rPr b="0" lang="en-GB" sz="1500" strike="noStrike">
                <a:solidFill>
                  <a:srgbClr val="FFFFFF"/>
                </a:solidFill>
                <a:latin typeface="Source Code Pro"/>
                <a:ea typeface="Source Code Pro"/>
                <a:cs typeface="Source Code Pro"/>
                <a:sym typeface="Source Code Pro"/>
              </a:rPr>
              <a:t> </a:t>
            </a:r>
            <a:endParaRPr b="0" sz="15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lang="en-GB" sz="1500" strike="noStrike">
                <a:solidFill>
                  <a:srgbClr val="FFFFFF"/>
                </a:solidFill>
                <a:latin typeface="Source Code Pro"/>
                <a:ea typeface="Source Code Pro"/>
                <a:cs typeface="Source Code Pro"/>
                <a:sym typeface="Source Code Pro"/>
              </a:rPr>
              <a:t>s2 = ‘dabc’</a:t>
            </a:r>
            <a:endParaRPr b="0" sz="1500" strike="noStrike">
              <a:solidFill>
                <a:srgbClr val="FFFFFF"/>
              </a:solidFill>
              <a:latin typeface="Arial"/>
              <a:ea typeface="Arial"/>
              <a:cs typeface="Arial"/>
              <a:sym typeface="Arial"/>
            </a:endParaRPr>
          </a:p>
          <a:p>
            <a:pPr indent="0" lvl="0" marL="0" marR="0" rtl="0" algn="l">
              <a:lnSpc>
                <a:spcPct val="200000"/>
              </a:lnSpc>
              <a:spcBef>
                <a:spcPts val="0"/>
              </a:spcBef>
              <a:spcAft>
                <a:spcPts val="0"/>
              </a:spcAft>
              <a:buNone/>
            </a:pPr>
            <a:r>
              <a:rPr lang="en-GB" sz="1500" strike="noStrike">
                <a:solidFill>
                  <a:srgbClr val="FFFFFF"/>
                </a:solidFill>
                <a:latin typeface="Source Code Pro Light"/>
                <a:ea typeface="Source Code Pro Light"/>
                <a:cs typeface="Source Code Pro Light"/>
                <a:sym typeface="Source Code Pro Light"/>
              </a:rPr>
              <a:t>s1 + s2 = ‘abcdabcd’</a:t>
            </a:r>
            <a:endParaRPr b="0" sz="1800" strike="noStrike">
              <a:solidFill>
                <a:srgbClr val="FFFFFF"/>
              </a:solidFill>
              <a:latin typeface="Arial"/>
              <a:ea typeface="Arial"/>
              <a:cs typeface="Arial"/>
              <a:sym typeface="Arial"/>
            </a:endParaRPr>
          </a:p>
        </p:txBody>
      </p:sp>
      <p:sp>
        <p:nvSpPr>
          <p:cNvPr id="198" name="Google Shape;198;p34"/>
          <p:cNvSpPr/>
          <p:nvPr/>
        </p:nvSpPr>
        <p:spPr>
          <a:xfrm>
            <a:off x="3511775" y="1837149"/>
            <a:ext cx="5441700" cy="5130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lang="en-GB" sz="1400" strike="noStrike">
                <a:solidFill>
                  <a:srgbClr val="FFFFFF"/>
                </a:solidFill>
                <a:latin typeface="Roboto Light"/>
                <a:ea typeface="Roboto Light"/>
                <a:cs typeface="Roboto Light"/>
                <a:sym typeface="Roboto Light"/>
              </a:rPr>
              <a:t>We have to check if the string s2 is a substring of s1+s2:</a:t>
            </a:r>
            <a:endParaRPr b="0" sz="1800" strike="noStrike">
              <a:solidFill>
                <a:srgbClr val="FFFFFF"/>
              </a:solidFill>
              <a:latin typeface="Arial"/>
              <a:ea typeface="Arial"/>
              <a:cs typeface="Arial"/>
              <a:sym typeface="Arial"/>
            </a:endParaRPr>
          </a:p>
          <a:p>
            <a:pPr indent="0" lvl="0" marL="0" marR="0" rtl="0" algn="l">
              <a:lnSpc>
                <a:spcPct val="200000"/>
              </a:lnSpc>
              <a:spcBef>
                <a:spcPts val="0"/>
              </a:spcBef>
              <a:spcAft>
                <a:spcPts val="0"/>
              </a:spcAft>
              <a:buNone/>
            </a:pPr>
            <a:r>
              <a:t/>
            </a:r>
            <a:endParaRPr b="0" sz="18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rgbClr val="FFFFFF"/>
              </a:solidFill>
              <a:latin typeface="Arial"/>
              <a:ea typeface="Arial"/>
              <a:cs typeface="Arial"/>
              <a:sym typeface="Arial"/>
            </a:endParaRPr>
          </a:p>
        </p:txBody>
      </p:sp>
      <p:cxnSp>
        <p:nvCxnSpPr>
          <p:cNvPr id="199" name="Google Shape;199;p34"/>
          <p:cNvCxnSpPr/>
          <p:nvPr/>
        </p:nvCxnSpPr>
        <p:spPr>
          <a:xfrm>
            <a:off x="2743200" y="2560320"/>
            <a:ext cx="548640" cy="360"/>
          </a:xfrm>
          <a:prstGeom prst="straightConnector1">
            <a:avLst/>
          </a:prstGeom>
          <a:noFill/>
          <a:ln cap="flat" cmpd="sng" w="38150">
            <a:solidFill>
              <a:srgbClr val="FFFFFF"/>
            </a:solidFill>
            <a:prstDash val="solid"/>
            <a:round/>
            <a:headEnd len="sm" w="sm" type="none"/>
            <a:tailEnd len="med" w="med" type="triangle"/>
          </a:ln>
        </p:spPr>
      </p:cxnSp>
      <p:cxnSp>
        <p:nvCxnSpPr>
          <p:cNvPr id="200" name="Google Shape;200;p34"/>
          <p:cNvCxnSpPr/>
          <p:nvPr/>
        </p:nvCxnSpPr>
        <p:spPr>
          <a:xfrm>
            <a:off x="4666115" y="3407635"/>
            <a:ext cx="548700" cy="300"/>
          </a:xfrm>
          <a:prstGeom prst="straightConnector1">
            <a:avLst/>
          </a:prstGeom>
          <a:noFill/>
          <a:ln cap="flat" cmpd="sng" w="38150">
            <a:solidFill>
              <a:srgbClr val="FFFFFF"/>
            </a:solidFill>
            <a:prstDash val="solid"/>
            <a:round/>
            <a:headEnd len="sm" w="sm" type="none"/>
            <a:tailEnd len="med" w="med" type="triangle"/>
          </a:ln>
        </p:spPr>
      </p:cxnSp>
      <p:sp>
        <p:nvSpPr>
          <p:cNvPr id="201" name="Google Shape;201;p34"/>
          <p:cNvSpPr/>
          <p:nvPr/>
        </p:nvSpPr>
        <p:spPr>
          <a:xfrm>
            <a:off x="6620305" y="3112160"/>
            <a:ext cx="547800" cy="5271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n-GB" sz="2800">
                <a:solidFill>
                  <a:srgbClr val="00FF66"/>
                </a:solidFill>
                <a:latin typeface="Noto Sans Symbols"/>
                <a:ea typeface="Noto Sans Symbols"/>
                <a:cs typeface="Noto Sans Symbols"/>
                <a:sym typeface="Noto Sans Symbols"/>
              </a:rPr>
              <a:t>✓</a:t>
            </a:r>
            <a:endParaRPr b="0" sz="1800" strike="noStrike">
              <a:solidFill>
                <a:srgbClr val="FFFFFF"/>
              </a:solidFill>
              <a:latin typeface="Arial"/>
              <a:ea typeface="Arial"/>
              <a:cs typeface="Arial"/>
              <a:sym typeface="Arial"/>
            </a:endParaRPr>
          </a:p>
        </p:txBody>
      </p:sp>
      <p:sp>
        <p:nvSpPr>
          <p:cNvPr id="202" name="Google Shape;202;p34"/>
          <p:cNvSpPr/>
          <p:nvPr/>
        </p:nvSpPr>
        <p:spPr>
          <a:xfrm>
            <a:off x="3511775" y="2350150"/>
            <a:ext cx="1198200" cy="3624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lang="en-GB" sz="1400" strike="noStrike">
                <a:solidFill>
                  <a:srgbClr val="FFCC00"/>
                </a:solidFill>
                <a:latin typeface="Roboto Light"/>
                <a:ea typeface="Roboto Light"/>
                <a:cs typeface="Roboto Light"/>
                <a:sym typeface="Roboto Light"/>
              </a:rPr>
              <a:t>abcd</a:t>
            </a:r>
            <a:r>
              <a:rPr b="0" lang="en-GB" sz="1400" strike="noStrike">
                <a:solidFill>
                  <a:srgbClr val="FFFFFF"/>
                </a:solidFill>
                <a:latin typeface="Roboto Light"/>
                <a:ea typeface="Roboto Light"/>
                <a:cs typeface="Roboto Light"/>
                <a:sym typeface="Roboto Light"/>
              </a:rPr>
              <a:t>abcd</a:t>
            </a:r>
            <a:endParaRPr b="0" sz="1800" strike="noStrike">
              <a:solidFill>
                <a:srgbClr val="FFFFFF"/>
              </a:solidFill>
              <a:latin typeface="Arial"/>
              <a:ea typeface="Arial"/>
              <a:cs typeface="Arial"/>
              <a:sym typeface="Arial"/>
            </a:endParaRPr>
          </a:p>
        </p:txBody>
      </p:sp>
      <p:sp>
        <p:nvSpPr>
          <p:cNvPr id="203" name="Google Shape;203;p34"/>
          <p:cNvSpPr/>
          <p:nvPr/>
        </p:nvSpPr>
        <p:spPr>
          <a:xfrm>
            <a:off x="3511775" y="2769250"/>
            <a:ext cx="1198200" cy="362400"/>
          </a:xfrm>
          <a:prstGeom prst="rect">
            <a:avLst/>
          </a:prstGeom>
          <a:noFill/>
          <a:ln>
            <a:noFill/>
          </a:ln>
        </p:spPr>
        <p:txBody>
          <a:bodyPr anchorCtr="0" anchor="t" bIns="91425" lIns="90000" spcFirstLastPara="1" rIns="90000" wrap="square" tIns="91425">
            <a:noAutofit/>
          </a:bodyPr>
          <a:lstStyle/>
          <a:p>
            <a:pPr indent="0" lvl="0" marL="0" rtl="0">
              <a:lnSpc>
                <a:spcPct val="200000"/>
              </a:lnSpc>
              <a:spcBef>
                <a:spcPts val="0"/>
              </a:spcBef>
              <a:spcAft>
                <a:spcPts val="0"/>
              </a:spcAft>
              <a:buNone/>
            </a:pPr>
            <a:r>
              <a:rPr lang="en-GB">
                <a:solidFill>
                  <a:schemeClr val="lt1"/>
                </a:solidFill>
                <a:latin typeface="Roboto Light"/>
                <a:ea typeface="Roboto Light"/>
                <a:cs typeface="Roboto Light"/>
                <a:sym typeface="Roboto Light"/>
              </a:rPr>
              <a:t>a</a:t>
            </a:r>
            <a:r>
              <a:rPr lang="en-GB">
                <a:solidFill>
                  <a:srgbClr val="FFCC00"/>
                </a:solidFill>
                <a:latin typeface="Roboto Light"/>
                <a:ea typeface="Roboto Light"/>
                <a:cs typeface="Roboto Light"/>
                <a:sym typeface="Roboto Light"/>
              </a:rPr>
              <a:t>bcda</a:t>
            </a:r>
            <a:r>
              <a:rPr lang="en-GB">
                <a:solidFill>
                  <a:schemeClr val="lt1"/>
                </a:solidFill>
                <a:latin typeface="Roboto Light"/>
                <a:ea typeface="Roboto Light"/>
                <a:cs typeface="Roboto Light"/>
                <a:sym typeface="Roboto Light"/>
              </a:rPr>
              <a:t>bcd</a:t>
            </a:r>
            <a:endParaRPr b="0" sz="1800" strike="noStrike">
              <a:solidFill>
                <a:srgbClr val="FFFFFF"/>
              </a:solidFill>
              <a:latin typeface="Arial"/>
              <a:ea typeface="Arial"/>
              <a:cs typeface="Arial"/>
              <a:sym typeface="Arial"/>
            </a:endParaRPr>
          </a:p>
        </p:txBody>
      </p:sp>
      <p:sp>
        <p:nvSpPr>
          <p:cNvPr id="204" name="Google Shape;204;p34"/>
          <p:cNvSpPr/>
          <p:nvPr/>
        </p:nvSpPr>
        <p:spPr>
          <a:xfrm>
            <a:off x="3511775" y="3188350"/>
            <a:ext cx="3180900" cy="362400"/>
          </a:xfrm>
          <a:prstGeom prst="rect">
            <a:avLst/>
          </a:prstGeom>
          <a:noFill/>
          <a:ln>
            <a:noFill/>
          </a:ln>
        </p:spPr>
        <p:txBody>
          <a:bodyPr anchorCtr="0" anchor="t" bIns="91425" lIns="90000" spcFirstLastPara="1" rIns="90000" wrap="square" tIns="91425">
            <a:noAutofit/>
          </a:bodyPr>
          <a:lstStyle/>
          <a:p>
            <a:pPr indent="0" lvl="0" marL="0" rtl="0">
              <a:lnSpc>
                <a:spcPct val="200000"/>
              </a:lnSpc>
              <a:spcBef>
                <a:spcPts val="0"/>
              </a:spcBef>
              <a:spcAft>
                <a:spcPts val="0"/>
              </a:spcAft>
              <a:buNone/>
            </a:pPr>
            <a:r>
              <a:rPr lang="en-GB">
                <a:solidFill>
                  <a:schemeClr val="lt1"/>
                </a:solidFill>
                <a:latin typeface="Roboto Light"/>
                <a:ea typeface="Roboto Light"/>
                <a:cs typeface="Roboto Light"/>
                <a:sym typeface="Roboto Light"/>
              </a:rPr>
              <a:t>abc</a:t>
            </a:r>
            <a:r>
              <a:rPr lang="en-GB">
                <a:solidFill>
                  <a:srgbClr val="FFCC00"/>
                </a:solidFill>
                <a:latin typeface="Roboto Light"/>
                <a:ea typeface="Roboto Light"/>
                <a:cs typeface="Roboto Light"/>
                <a:sym typeface="Roboto Light"/>
              </a:rPr>
              <a:t>dabc</a:t>
            </a:r>
            <a:r>
              <a:rPr lang="en-GB">
                <a:solidFill>
                  <a:schemeClr val="lt1"/>
                </a:solidFill>
                <a:latin typeface="Roboto Light"/>
                <a:ea typeface="Roboto Light"/>
                <a:cs typeface="Roboto Light"/>
                <a:sym typeface="Roboto Light"/>
              </a:rPr>
              <a:t>d</a:t>
            </a:r>
            <a:r>
              <a:rPr lang="en-GB">
                <a:solidFill>
                  <a:schemeClr val="lt1"/>
                </a:solidFill>
                <a:latin typeface="Roboto Light"/>
                <a:ea typeface="Roboto Light"/>
                <a:cs typeface="Roboto Light"/>
                <a:sym typeface="Roboto Light"/>
              </a:rPr>
              <a:t>			</a:t>
            </a:r>
            <a:r>
              <a:rPr lang="en-GB">
                <a:solidFill>
                  <a:srgbClr val="FFCC00"/>
                </a:solidFill>
                <a:latin typeface="Roboto Light"/>
                <a:ea typeface="Roboto Light"/>
                <a:cs typeface="Roboto Light"/>
                <a:sym typeface="Roboto Light"/>
              </a:rPr>
              <a:t>dabc</a:t>
            </a:r>
            <a:r>
              <a:rPr lang="en-GB">
                <a:solidFill>
                  <a:schemeClr val="lt1"/>
                </a:solidFill>
                <a:latin typeface="Roboto Light"/>
                <a:ea typeface="Roboto Light"/>
                <a:cs typeface="Roboto Light"/>
                <a:sym typeface="Roboto Light"/>
              </a:rPr>
              <a:t> == s2</a:t>
            </a:r>
            <a:endParaRPr>
              <a:solidFill>
                <a:schemeClr val="lt1"/>
              </a:solidFill>
              <a:latin typeface="Roboto Light"/>
              <a:ea typeface="Roboto Light"/>
              <a:cs typeface="Roboto Light"/>
              <a:sym typeface="Roboto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