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</p:embeddedFont>
    <p:embeddedFont>
      <p:font typeface="Robo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9ded15f4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09ded15f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cdb78b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40cdb78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cdb78b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40cdb78b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0cdb78b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40cdb78b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0cdb78b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40cdb78b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14efeac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14efeac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09ded15f4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409ded15f4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bf4d80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bf4d80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14efea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14efea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09ded15f4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09ded15f4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4efeac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4efeac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063e83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f063e83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54032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f154032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154032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f154032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f154032c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f154032c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154032c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f154032c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09ded15f4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409ded15f4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876825" y="1401125"/>
            <a:ext cx="74394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Maximum number possible by doing at most K swaps</a:t>
            </a:r>
            <a:endParaRPr b="1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2208600" y="2633475"/>
            <a:ext cx="4726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GB" sz="13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</a:t>
            </a:r>
            <a:r>
              <a:rPr lang="en-GB" sz="1300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Medium</a:t>
            </a:r>
            <a:r>
              <a:rPr b="0" i="0" lang="en-GB" sz="1300" u="none" cap="none" strike="noStrike">
                <a:solidFill>
                  <a:srgbClr val="75C20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level coding problem */</a:t>
            </a:r>
            <a:endParaRPr b="0" i="0" sz="1300" u="none" cap="none" strike="noStrike">
              <a:solidFill>
                <a:srgbClr val="75C20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527775" y="3550200"/>
            <a:ext cx="4196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Lawrence Chernin </a:t>
            </a:r>
            <a:endParaRPr i="1" sz="1200">
              <a:solidFill>
                <a:srgbClr val="00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00FFFF"/>
                </a:solidFill>
              </a:rPr>
              <a:t>     @Glider.ai</a:t>
            </a:r>
            <a:endParaRPr i="1" sz="12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600" y="1363750"/>
            <a:ext cx="8444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arenR" startAt="2"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Consider every digit of the input number and compare it with the following digits. If the first is less than the second, swap them.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34"/>
          <p:cNvSpPr txBox="1"/>
          <p:nvPr>
            <p:ph idx="1" type="body"/>
          </p:nvPr>
        </p:nvSpPr>
        <p:spPr>
          <a:xfrm>
            <a:off x="1381675" y="38297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4"/>
          <p:cNvSpPr txBox="1"/>
          <p:nvPr>
            <p:ph idx="1" type="body"/>
          </p:nvPr>
        </p:nvSpPr>
        <p:spPr>
          <a:xfrm>
            <a:off x="4124875" y="38297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7096675" y="38297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 rot="10800000">
            <a:off x="1515300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4"/>
          <p:cNvCxnSpPr/>
          <p:nvPr/>
        </p:nvCxnSpPr>
        <p:spPr>
          <a:xfrm rot="10800000">
            <a:off x="1696475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/>
          <p:nvPr/>
        </p:nvCxnSpPr>
        <p:spPr>
          <a:xfrm rot="10800000">
            <a:off x="4272900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4"/>
          <p:cNvCxnSpPr/>
          <p:nvPr/>
        </p:nvCxnSpPr>
        <p:spPr>
          <a:xfrm rot="10800000">
            <a:off x="4597825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/>
          <p:nvPr/>
        </p:nvCxnSpPr>
        <p:spPr>
          <a:xfrm rot="10800000">
            <a:off x="7410025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4"/>
          <p:cNvCxnSpPr/>
          <p:nvPr/>
        </p:nvCxnSpPr>
        <p:spPr>
          <a:xfrm rot="10800000">
            <a:off x="7571050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4"/>
          <p:cNvCxnSpPr/>
          <p:nvPr/>
        </p:nvCxnSpPr>
        <p:spPr>
          <a:xfrm rot="10800000">
            <a:off x="7412925" y="44361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/>
          <p:nvPr/>
        </p:nvCxnSpPr>
        <p:spPr>
          <a:xfrm rot="10800000">
            <a:off x="4272900" y="44361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/>
          <p:nvPr/>
        </p:nvCxnSpPr>
        <p:spPr>
          <a:xfrm rot="10800000">
            <a:off x="1515300" y="44361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960775" y="3175275"/>
            <a:ext cx="1550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&gt; 2; no swap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3856375" y="3175275"/>
            <a:ext cx="1213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&lt; 9; swap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6828175" y="3175275"/>
            <a:ext cx="1213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&lt; 9; swap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457600" y="1363750"/>
            <a:ext cx="84444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arenR" startAt="3"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If the resulting number is greater than the original one, save the former in an auxiliary variable maxx.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2219875" y="3143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5801275" y="3143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35"/>
          <p:cNvCxnSpPr/>
          <p:nvPr/>
        </p:nvCxnSpPr>
        <p:spPr>
          <a:xfrm rot="10800000">
            <a:off x="2367900" y="3492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5"/>
          <p:cNvCxnSpPr/>
          <p:nvPr/>
        </p:nvCxnSpPr>
        <p:spPr>
          <a:xfrm rot="10800000">
            <a:off x="2692825" y="3492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5"/>
          <p:cNvCxnSpPr/>
          <p:nvPr/>
        </p:nvCxnSpPr>
        <p:spPr>
          <a:xfrm rot="10800000">
            <a:off x="6114625" y="3492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5"/>
          <p:cNvCxnSpPr/>
          <p:nvPr/>
        </p:nvCxnSpPr>
        <p:spPr>
          <a:xfrm rot="10800000">
            <a:off x="6275650" y="3492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5"/>
          <p:cNvCxnSpPr/>
          <p:nvPr/>
        </p:nvCxnSpPr>
        <p:spPr>
          <a:xfrm rot="10800000">
            <a:off x="6117525" y="3750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5"/>
          <p:cNvCxnSpPr/>
          <p:nvPr/>
        </p:nvCxnSpPr>
        <p:spPr>
          <a:xfrm rot="10800000">
            <a:off x="2367900" y="37503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1951375" y="2489475"/>
            <a:ext cx="1213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925 &gt; 529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5532775" y="2489475"/>
            <a:ext cx="1213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592 &gt; 529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1113175" y="3708675"/>
            <a:ext cx="7104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maxx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4770775" y="3708675"/>
            <a:ext cx="7104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maxx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48" name="Google Shape;348;p35"/>
          <p:cNvCxnSpPr/>
          <p:nvPr/>
        </p:nvCxnSpPr>
        <p:spPr>
          <a:xfrm rot="10800000">
            <a:off x="1823575" y="394680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/>
          <p:nvPr/>
        </p:nvCxnSpPr>
        <p:spPr>
          <a:xfrm rot="10800000">
            <a:off x="5481175" y="394680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457600" y="1363750"/>
            <a:ext cx="8444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AutoNum type="arabicParenR" startAt="4"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Repeat the process recursively K times using the modified number and maxx.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2143675" y="2534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5801275" y="2534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36"/>
          <p:cNvCxnSpPr/>
          <p:nvPr/>
        </p:nvCxnSpPr>
        <p:spPr>
          <a:xfrm rot="10800000">
            <a:off x="2291700" y="2882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6"/>
          <p:cNvCxnSpPr/>
          <p:nvPr/>
        </p:nvCxnSpPr>
        <p:spPr>
          <a:xfrm rot="10800000">
            <a:off x="2616625" y="2882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6"/>
          <p:cNvCxnSpPr/>
          <p:nvPr/>
        </p:nvCxnSpPr>
        <p:spPr>
          <a:xfrm rot="10800000">
            <a:off x="6114625" y="2882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6"/>
          <p:cNvCxnSpPr/>
          <p:nvPr/>
        </p:nvCxnSpPr>
        <p:spPr>
          <a:xfrm rot="10800000">
            <a:off x="6275650" y="2882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6"/>
          <p:cNvCxnSpPr/>
          <p:nvPr/>
        </p:nvCxnSpPr>
        <p:spPr>
          <a:xfrm rot="10800000">
            <a:off x="6117525" y="31407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6"/>
          <p:cNvCxnSpPr/>
          <p:nvPr/>
        </p:nvCxnSpPr>
        <p:spPr>
          <a:xfrm rot="10800000">
            <a:off x="2291700" y="31407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6"/>
          <p:cNvSpPr txBox="1"/>
          <p:nvPr>
            <p:ph idx="1" type="body"/>
          </p:nvPr>
        </p:nvSpPr>
        <p:spPr>
          <a:xfrm>
            <a:off x="3058075" y="3677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36"/>
          <p:cNvCxnSpPr/>
          <p:nvPr/>
        </p:nvCxnSpPr>
        <p:spPr>
          <a:xfrm rot="10800000">
            <a:off x="3371425" y="4025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6"/>
          <p:cNvCxnSpPr/>
          <p:nvPr/>
        </p:nvCxnSpPr>
        <p:spPr>
          <a:xfrm rot="10800000">
            <a:off x="3532450" y="4025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6"/>
          <p:cNvCxnSpPr/>
          <p:nvPr/>
        </p:nvCxnSpPr>
        <p:spPr>
          <a:xfrm rot="10800000">
            <a:off x="3374325" y="42837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4860925" y="3677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36"/>
          <p:cNvCxnSpPr/>
          <p:nvPr/>
        </p:nvCxnSpPr>
        <p:spPr>
          <a:xfrm rot="10800000">
            <a:off x="4994550" y="4025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6"/>
          <p:cNvCxnSpPr/>
          <p:nvPr/>
        </p:nvCxnSpPr>
        <p:spPr>
          <a:xfrm rot="10800000">
            <a:off x="5175725" y="4025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6"/>
          <p:cNvCxnSpPr/>
          <p:nvPr/>
        </p:nvCxnSpPr>
        <p:spPr>
          <a:xfrm rot="10800000">
            <a:off x="4994550" y="42837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57600" y="1363750"/>
            <a:ext cx="8444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AutoNum type="arabicParenR" startAt="5"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Backtrack: in every step, after swapping K times, backtrack to the original number.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3439075" y="23057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3587100" y="2654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/>
          <p:nvPr/>
        </p:nvCxnSpPr>
        <p:spPr>
          <a:xfrm rot="10800000">
            <a:off x="3912025" y="2654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7"/>
          <p:cNvCxnSpPr/>
          <p:nvPr/>
        </p:nvCxnSpPr>
        <p:spPr>
          <a:xfrm rot="10800000">
            <a:off x="3587100" y="29121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 txBox="1"/>
          <p:nvPr>
            <p:ph idx="1" type="body"/>
          </p:nvPr>
        </p:nvSpPr>
        <p:spPr>
          <a:xfrm>
            <a:off x="4353475" y="38297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rot="10800000">
            <a:off x="4666825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7"/>
          <p:cNvCxnSpPr/>
          <p:nvPr/>
        </p:nvCxnSpPr>
        <p:spPr>
          <a:xfrm rot="10800000">
            <a:off x="4827850" y="41782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7"/>
          <p:cNvCxnSpPr/>
          <p:nvPr/>
        </p:nvCxnSpPr>
        <p:spPr>
          <a:xfrm rot="10800000">
            <a:off x="4669725" y="44361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7"/>
          <p:cNvSpPr/>
          <p:nvPr/>
        </p:nvSpPr>
        <p:spPr>
          <a:xfrm>
            <a:off x="4094225" y="3148575"/>
            <a:ext cx="953275" cy="1318246"/>
          </a:xfrm>
          <a:custGeom>
            <a:rect b="b" l="l" r="r" t="t"/>
            <a:pathLst>
              <a:path extrusionOk="0" h="71324" w="38131">
                <a:moveTo>
                  <a:pt x="38131" y="71324"/>
                </a:moveTo>
                <a:cubicBezTo>
                  <a:pt x="37171" y="64877"/>
                  <a:pt x="38725" y="44531"/>
                  <a:pt x="32370" y="32644"/>
                </a:cubicBezTo>
                <a:cubicBezTo>
                  <a:pt x="26015" y="20757"/>
                  <a:pt x="5395" y="5441"/>
                  <a:pt x="0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7"/>
          <p:cNvSpPr/>
          <p:nvPr/>
        </p:nvSpPr>
        <p:spPr>
          <a:xfrm rot="10800000">
            <a:off x="4029510" y="2519650"/>
            <a:ext cx="268200" cy="528050"/>
          </a:xfrm>
          <a:custGeom>
            <a:rect b="b" l="l" r="r" t="t"/>
            <a:pathLst>
              <a:path extrusionOk="0" h="21122" w="10728">
                <a:moveTo>
                  <a:pt x="9356" y="0"/>
                </a:moveTo>
                <a:cubicBezTo>
                  <a:pt x="7802" y="1692"/>
                  <a:pt x="-200" y="6629"/>
                  <a:pt x="29" y="10149"/>
                </a:cubicBezTo>
                <a:cubicBezTo>
                  <a:pt x="258" y="13669"/>
                  <a:pt x="8945" y="19293"/>
                  <a:pt x="10728" y="21122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7"/>
          <p:cNvSpPr txBox="1"/>
          <p:nvPr>
            <p:ph idx="1" type="body"/>
          </p:nvPr>
        </p:nvSpPr>
        <p:spPr>
          <a:xfrm>
            <a:off x="4254675" y="2200900"/>
            <a:ext cx="480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BT</a:t>
            </a:r>
            <a:endParaRPr b="1"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4587850" y="3148575"/>
            <a:ext cx="480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BT</a:t>
            </a:r>
            <a:endParaRPr b="1"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4277263" y="2248900"/>
            <a:ext cx="349500" cy="349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603488" y="3159000"/>
            <a:ext cx="349500" cy="349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87" y="2168337"/>
            <a:ext cx="654425" cy="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8"/>
          <p:cNvSpPr txBox="1"/>
          <p:nvPr/>
        </p:nvSpPr>
        <p:spPr>
          <a:xfrm>
            <a:off x="4005750" y="2864800"/>
            <a:ext cx="113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PAUSE VIDEO</a:t>
            </a:r>
            <a:endParaRPr sz="11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/>
          <p:nvPr/>
        </p:nvSpPr>
        <p:spPr>
          <a:xfrm>
            <a:off x="1747450" y="1195200"/>
            <a:ext cx="605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# Driver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if __name__ == "__main__":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m = 529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K = 2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Lm = [int(i) for i in str(m)]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lang="en-GB">
                <a:solidFill>
                  <a:srgbClr val="FFFFFF"/>
                </a:solidFill>
              </a:rPr>
              <a:t>m</a:t>
            </a:r>
            <a:r>
              <a:rPr lang="en-GB">
                <a:solidFill>
                  <a:srgbClr val="FFFFFF"/>
                </a:solidFill>
              </a:rPr>
              <a:t>axx = lm.copy()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    print( findMax(lm, K, maxx) 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/>
        </p:nvSpPr>
        <p:spPr>
          <a:xfrm>
            <a:off x="832525" y="1013875"/>
            <a:ext cx="723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06666"/>
                </a:solidFill>
              </a:rPr>
              <a:t>def</a:t>
            </a:r>
            <a:r>
              <a:rPr lang="en-GB" sz="1200">
                <a:solidFill>
                  <a:srgbClr val="FFFFFF"/>
                </a:solidFill>
              </a:rPr>
              <a:t> </a:t>
            </a:r>
            <a:r>
              <a:rPr b="1" lang="en-GB" sz="1200">
                <a:solidFill>
                  <a:srgbClr val="00FFFF"/>
                </a:solidFill>
              </a:rPr>
              <a:t>findMax</a:t>
            </a:r>
            <a:r>
              <a:rPr lang="en-GB" sz="1200">
                <a:solidFill>
                  <a:srgbClr val="FFFFFF"/>
                </a:solidFill>
              </a:rPr>
              <a:t>(lm, K, maxx):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  </a:t>
            </a:r>
            <a:r>
              <a:rPr lang="en-GB" sz="1200">
                <a:solidFill>
                  <a:srgbClr val="E06666"/>
                </a:solidFill>
              </a:rPr>
              <a:t>if</a:t>
            </a:r>
            <a:r>
              <a:rPr lang="en-GB" sz="1200">
                <a:solidFill>
                  <a:srgbClr val="00FF00"/>
                </a:solidFill>
              </a:rPr>
              <a:t> </a:t>
            </a:r>
            <a:r>
              <a:rPr lang="en-GB" sz="1200">
                <a:solidFill>
                  <a:srgbClr val="00FFFF"/>
                </a:solidFill>
              </a:rPr>
              <a:t>sorted</a:t>
            </a:r>
            <a:r>
              <a:rPr lang="en-GB" sz="1200">
                <a:solidFill>
                  <a:schemeClr val="lt1"/>
                </a:solidFill>
              </a:rPr>
              <a:t>(lm) == </a:t>
            </a:r>
            <a:r>
              <a:rPr lang="en-GB" sz="1200">
                <a:solidFill>
                  <a:srgbClr val="00FFFF"/>
                </a:solidFill>
              </a:rPr>
              <a:t>list</a:t>
            </a:r>
            <a:r>
              <a:rPr lang="en-GB" sz="1200">
                <a:solidFill>
                  <a:schemeClr val="lt1"/>
                </a:solidFill>
              </a:rPr>
              <a:t>(</a:t>
            </a:r>
            <a:r>
              <a:rPr lang="en-GB" sz="1200">
                <a:solidFill>
                  <a:srgbClr val="00FFFF"/>
                </a:solidFill>
              </a:rPr>
              <a:t>reversed</a:t>
            </a:r>
            <a:r>
              <a:rPr lang="en-GB" sz="1200">
                <a:solidFill>
                  <a:schemeClr val="lt1"/>
                </a:solidFill>
              </a:rPr>
              <a:t>(lm)) </a:t>
            </a:r>
            <a:r>
              <a:rPr lang="en-GB" sz="1200">
                <a:solidFill>
                  <a:srgbClr val="E06666"/>
                </a:solidFill>
              </a:rPr>
              <a:t>or</a:t>
            </a:r>
            <a:r>
              <a:rPr lang="en-GB" sz="1200">
                <a:solidFill>
                  <a:schemeClr val="lt1"/>
                </a:solidFill>
              </a:rPr>
              <a:t> K == </a:t>
            </a:r>
            <a:r>
              <a:rPr lang="en-GB" sz="1200">
                <a:solidFill>
                  <a:srgbClr val="FF00FF"/>
                </a:solidFill>
              </a:rPr>
              <a:t>0</a:t>
            </a:r>
            <a:r>
              <a:rPr lang="en-GB" sz="1200">
                <a:solidFill>
                  <a:schemeClr val="lt1"/>
                </a:solidFill>
              </a:rPr>
              <a:t>: </a:t>
            </a:r>
            <a:r>
              <a:rPr lang="en-GB" sz="1200">
                <a:solidFill>
                  <a:srgbClr val="FFFF00"/>
                </a:solidFill>
              </a:rPr>
              <a:t># if lm already sorted or K = 0, return maxx</a:t>
            </a:r>
            <a:endParaRPr sz="12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      </a:t>
            </a:r>
            <a:r>
              <a:rPr lang="en-GB" sz="1200">
                <a:solidFill>
                  <a:srgbClr val="E06666"/>
                </a:solidFill>
              </a:rPr>
              <a:t>return</a:t>
            </a:r>
            <a:r>
              <a:rPr lang="en-GB" sz="1200">
                <a:solidFill>
                  <a:schemeClr val="lt1"/>
                </a:solidFill>
              </a:rPr>
              <a:t> </a:t>
            </a:r>
            <a:r>
              <a:rPr b="1" lang="en-GB" sz="1200">
                <a:solidFill>
                  <a:schemeClr val="lt1"/>
                </a:solidFill>
              </a:rPr>
              <a:t>maxx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n = </a:t>
            </a:r>
            <a:r>
              <a:rPr b="1" lang="en-GB" sz="1200">
                <a:solidFill>
                  <a:srgbClr val="00FFFF"/>
                </a:solidFill>
              </a:rPr>
              <a:t>len</a:t>
            </a:r>
            <a:r>
              <a:rPr lang="en-GB" sz="1200">
                <a:solidFill>
                  <a:srgbClr val="FFFFFF"/>
                </a:solidFill>
              </a:rPr>
              <a:t>(lm) </a:t>
            </a:r>
            <a:r>
              <a:rPr lang="en-GB" sz="1200">
                <a:solidFill>
                  <a:srgbClr val="FFFF00"/>
                </a:solidFill>
              </a:rPr>
              <a:t># length of the string</a:t>
            </a:r>
            <a:endParaRPr sz="12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</a:t>
            </a:r>
            <a:r>
              <a:rPr lang="en-GB" sz="1200">
                <a:solidFill>
                  <a:srgbClr val="E06666"/>
                </a:solidFill>
              </a:rPr>
              <a:t>for</a:t>
            </a:r>
            <a:r>
              <a:rPr lang="en-GB" sz="1200">
                <a:solidFill>
                  <a:srgbClr val="00FF00"/>
                </a:solidFill>
              </a:rPr>
              <a:t> </a:t>
            </a:r>
            <a:r>
              <a:rPr lang="en-GB" sz="1200">
                <a:solidFill>
                  <a:srgbClr val="FFFFFF"/>
                </a:solidFill>
              </a:rPr>
              <a:t> i </a:t>
            </a:r>
            <a:r>
              <a:rPr lang="en-GB" sz="1200">
                <a:solidFill>
                  <a:srgbClr val="E06666"/>
                </a:solidFill>
              </a:rPr>
              <a:t>in</a:t>
            </a:r>
            <a:r>
              <a:rPr lang="en-GB" sz="1200">
                <a:solidFill>
                  <a:srgbClr val="FFFFFF"/>
                </a:solidFill>
              </a:rPr>
              <a:t> range(n-</a:t>
            </a:r>
            <a:r>
              <a:rPr lang="en-GB" sz="1200">
                <a:solidFill>
                  <a:srgbClr val="FF00FF"/>
                </a:solidFill>
              </a:rPr>
              <a:t>1</a:t>
            </a:r>
            <a:r>
              <a:rPr lang="en-GB" sz="1200">
                <a:solidFill>
                  <a:srgbClr val="FFFFFF"/>
                </a:solidFill>
              </a:rPr>
              <a:t>):  </a:t>
            </a:r>
            <a:r>
              <a:rPr lang="en-GB" sz="1200">
                <a:solidFill>
                  <a:srgbClr val="FFFF00"/>
                </a:solidFill>
              </a:rPr>
              <a:t># consider every digit</a:t>
            </a:r>
            <a:endParaRPr sz="1200">
              <a:solidFill>
                <a:srgbClr val="FFFF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</a:t>
            </a:r>
            <a:r>
              <a:rPr lang="en-GB" sz="1200">
                <a:solidFill>
                  <a:srgbClr val="E06666"/>
                </a:solidFill>
              </a:rPr>
              <a:t>for</a:t>
            </a:r>
            <a:r>
              <a:rPr lang="en-GB" sz="1200">
                <a:solidFill>
                  <a:srgbClr val="00FF00"/>
                </a:solidFill>
              </a:rPr>
              <a:t> </a:t>
            </a:r>
            <a:r>
              <a:rPr lang="en-GB" sz="1200">
                <a:solidFill>
                  <a:schemeClr val="lt1"/>
                </a:solidFill>
              </a:rPr>
              <a:t> j </a:t>
            </a:r>
            <a:r>
              <a:rPr lang="en-GB" sz="1200">
                <a:solidFill>
                  <a:srgbClr val="E06666"/>
                </a:solidFill>
              </a:rPr>
              <a:t>in</a:t>
            </a:r>
            <a:r>
              <a:rPr lang="en-GB" sz="1200">
                <a:solidFill>
                  <a:schemeClr val="lt1"/>
                </a:solidFill>
              </a:rPr>
              <a:t> range(i+</a:t>
            </a:r>
            <a:r>
              <a:rPr lang="en-GB" sz="1200">
                <a:solidFill>
                  <a:srgbClr val="FF00FF"/>
                </a:solidFill>
              </a:rPr>
              <a:t>1</a:t>
            </a:r>
            <a:r>
              <a:rPr lang="en-GB" sz="1200">
                <a:solidFill>
                  <a:srgbClr val="FFFFFF"/>
                </a:solidFill>
              </a:rPr>
              <a:t>,n</a:t>
            </a:r>
            <a:r>
              <a:rPr lang="en-GB" sz="1200">
                <a:solidFill>
                  <a:schemeClr val="lt1"/>
                </a:solidFill>
              </a:rPr>
              <a:t>):  </a:t>
            </a:r>
            <a:r>
              <a:rPr lang="en-GB" sz="1200">
                <a:solidFill>
                  <a:srgbClr val="FFFF00"/>
                </a:solidFill>
              </a:rPr>
              <a:t># compare digit lm[i] with every digit following it</a:t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</a:t>
            </a:r>
            <a:r>
              <a:rPr lang="en-GB" sz="1200">
                <a:solidFill>
                  <a:srgbClr val="FFFF00"/>
                </a:solidFill>
              </a:rPr>
              <a:t>    </a:t>
            </a:r>
            <a:r>
              <a:rPr lang="en-GB" sz="1200">
                <a:solidFill>
                  <a:srgbClr val="E06666"/>
                </a:solidFill>
              </a:rPr>
              <a:t>if</a:t>
            </a:r>
            <a:r>
              <a:rPr lang="en-GB" sz="1200">
                <a:solidFill>
                  <a:srgbClr val="00FF00"/>
                </a:solidFill>
              </a:rPr>
              <a:t> </a:t>
            </a:r>
            <a:r>
              <a:rPr lang="en-GB" sz="1200">
                <a:solidFill>
                  <a:schemeClr val="lt1"/>
                </a:solidFill>
              </a:rPr>
              <a:t>lm[i]&lt;lm[j]: </a:t>
            </a:r>
            <a:endParaRPr sz="12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                lm[i], lm[j] = lm[j], lm[i] </a:t>
            </a:r>
            <a:r>
              <a:rPr lang="en-GB" sz="1200">
                <a:solidFill>
                  <a:srgbClr val="FFFF00"/>
                </a:solidFill>
              </a:rPr>
              <a:t># if first digit is less than following, swap digits</a:t>
            </a:r>
            <a:endParaRPr sz="12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    </a:t>
            </a:r>
            <a:r>
              <a:rPr lang="en-GB" sz="1200">
                <a:solidFill>
                  <a:srgbClr val="E06666"/>
                </a:solidFill>
              </a:rPr>
              <a:t>if</a:t>
            </a:r>
            <a:r>
              <a:rPr lang="en-GB" sz="1200">
                <a:solidFill>
                  <a:srgbClr val="00FF00"/>
                </a:solidFill>
              </a:rPr>
              <a:t> </a:t>
            </a:r>
            <a:r>
              <a:rPr lang="en-GB" sz="1200">
                <a:solidFill>
                  <a:srgbClr val="FFFFFF"/>
                </a:solidFill>
              </a:rPr>
              <a:t>lm &gt; maxx: </a:t>
            </a:r>
            <a:r>
              <a:rPr lang="en-GB" sz="1200">
                <a:solidFill>
                  <a:srgbClr val="FFFF00"/>
                </a:solidFill>
              </a:rPr>
              <a:t># if current string is greater than maxx, make a copy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        maxx = lm.copy()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    </a:t>
            </a:r>
            <a:r>
              <a:rPr lang="en-GB" sz="1200">
                <a:solidFill>
                  <a:schemeClr val="lt1"/>
                </a:solidFill>
              </a:rPr>
              <a:t>maxx = findMax(lm, K-</a:t>
            </a:r>
            <a:r>
              <a:rPr lang="en-GB" sz="1200">
                <a:solidFill>
                  <a:srgbClr val="FF00FF"/>
                </a:solidFill>
              </a:rPr>
              <a:t>1</a:t>
            </a:r>
            <a:r>
              <a:rPr lang="en-GB" sz="1200">
                <a:solidFill>
                  <a:schemeClr val="lt1"/>
                </a:solidFill>
              </a:rPr>
              <a:t>, maxx) </a:t>
            </a:r>
            <a:r>
              <a:rPr lang="en-GB" sz="1200">
                <a:solidFill>
                  <a:srgbClr val="FFFF00"/>
                </a:solidFill>
              </a:rPr>
              <a:t># recursively call K times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    </a:t>
            </a:r>
            <a:r>
              <a:rPr lang="en-GB" sz="1200">
                <a:solidFill>
                  <a:srgbClr val="FFFF00"/>
                </a:solidFill>
              </a:rPr>
              <a:t># Backtrack</a:t>
            </a:r>
            <a:endParaRPr sz="1200">
              <a:solidFill>
                <a:srgbClr val="FFFF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            </a:t>
            </a:r>
            <a:r>
              <a:rPr lang="en-GB" sz="1200">
                <a:solidFill>
                  <a:schemeClr val="lt1"/>
                </a:solidFill>
              </a:rPr>
              <a:t>lm[i], lm[j] = lm[j], lm[i]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    </a:t>
            </a:r>
            <a:r>
              <a:rPr lang="en-GB" sz="1200">
                <a:solidFill>
                  <a:srgbClr val="E06666"/>
                </a:solidFill>
              </a:rPr>
              <a:t>return</a:t>
            </a:r>
            <a:r>
              <a:rPr lang="en-GB" sz="1200">
                <a:solidFill>
                  <a:schemeClr val="lt1"/>
                </a:solidFill>
              </a:rPr>
              <a:t> </a:t>
            </a:r>
            <a:r>
              <a:rPr b="1" lang="en-GB" sz="1200">
                <a:solidFill>
                  <a:schemeClr val="lt1"/>
                </a:solidFill>
              </a:rPr>
              <a:t>maxx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/>
        </p:nvSpPr>
        <p:spPr>
          <a:xfrm>
            <a:off x="2984825" y="1661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THANKS </a:t>
            </a:r>
            <a:r>
              <a:rPr b="1" lang="en-GB" sz="2400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1" sz="2400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30625" y="390200"/>
            <a:ext cx="19749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3100" u="none" cap="none" strike="noStrike">
              <a:solidFill>
                <a:srgbClr val="75C2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30625" y="1439950"/>
            <a:ext cx="8174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Given a </a:t>
            </a:r>
            <a:r>
              <a:rPr b="1" lang="en-GB" sz="16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positive integer</a:t>
            </a:r>
            <a:r>
              <a:rPr b="1" lang="en-GB" sz="16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, find the </a:t>
            </a: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maximum</a:t>
            </a:r>
            <a:r>
              <a:rPr b="1" lang="en-GB" sz="16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 possible integer by doing </a:t>
            </a: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at most</a:t>
            </a:r>
            <a:r>
              <a:rPr b="1" lang="en-GB" sz="16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 K swap operations on its digits.</a:t>
            </a:r>
            <a:endParaRPr b="1" sz="16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Example 1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: 123, K=1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In this example we can swap the first and last digit, and obtain 321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Example 2</a:t>
            </a: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: 529, K=2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EC4D0"/>
                </a:solidFill>
                <a:latin typeface="Roboto Light"/>
                <a:ea typeface="Roboto Light"/>
                <a:cs typeface="Roboto Light"/>
                <a:sym typeface="Roboto Light"/>
              </a:rPr>
              <a:t>Now we have at most two swaps. First swap 5 with 9, obtaining 925. Then swap 2 with 5, and finally obtain 952.</a:t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BEC4D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87" y="2168337"/>
            <a:ext cx="654425" cy="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4005750" y="2864800"/>
            <a:ext cx="1132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EC4D0"/>
                </a:solidFill>
                <a:latin typeface="Roboto"/>
                <a:ea typeface="Roboto"/>
                <a:cs typeface="Roboto"/>
                <a:sym typeface="Roboto"/>
              </a:rPr>
              <a:t>PAUSE VIDEO</a:t>
            </a:r>
            <a:endParaRPr sz="1100">
              <a:solidFill>
                <a:srgbClr val="BEC4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530625" y="373150"/>
            <a:ext cx="78774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approach is to swap every digit with one another, and check if the resulting number is the maximum between all possibilities.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Example 1</a:t>
            </a:r>
            <a:r>
              <a:rPr lang="en-GB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 123, K=1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possible swappings are: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338500" y="255952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1 2 3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2 1 3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2577455" y="4294625"/>
            <a:ext cx="3190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maximum in this case is 321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710100" y="255952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1 2 3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3 2 1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5929300" y="255952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1 2 3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1 3 2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1966900" y="255952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1 2 3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1 2 3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p28"/>
          <p:cNvCxnSpPr/>
          <p:nvPr/>
        </p:nvCxnSpPr>
        <p:spPr>
          <a:xfrm rot="10800000">
            <a:off x="3472125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8"/>
          <p:cNvCxnSpPr/>
          <p:nvPr/>
        </p:nvCxnSpPr>
        <p:spPr>
          <a:xfrm rot="10800000">
            <a:off x="3653300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8"/>
          <p:cNvCxnSpPr/>
          <p:nvPr/>
        </p:nvCxnSpPr>
        <p:spPr>
          <a:xfrm rot="10800000">
            <a:off x="4858125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8"/>
          <p:cNvCxnSpPr/>
          <p:nvPr/>
        </p:nvCxnSpPr>
        <p:spPr>
          <a:xfrm rot="10800000">
            <a:off x="5183050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8"/>
          <p:cNvCxnSpPr/>
          <p:nvPr/>
        </p:nvCxnSpPr>
        <p:spPr>
          <a:xfrm rot="10800000">
            <a:off x="6242650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/>
          <p:nvPr/>
        </p:nvCxnSpPr>
        <p:spPr>
          <a:xfrm rot="10800000">
            <a:off x="6403675" y="290797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8"/>
          <p:cNvCxnSpPr/>
          <p:nvPr/>
        </p:nvCxnSpPr>
        <p:spPr>
          <a:xfrm rot="10800000">
            <a:off x="6245550" y="316590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8"/>
          <p:cNvCxnSpPr/>
          <p:nvPr/>
        </p:nvCxnSpPr>
        <p:spPr>
          <a:xfrm rot="10800000">
            <a:off x="4858125" y="316590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8"/>
          <p:cNvCxnSpPr/>
          <p:nvPr/>
        </p:nvCxnSpPr>
        <p:spPr>
          <a:xfrm rot="10800000">
            <a:off x="3472125" y="316590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8"/>
          <p:cNvSpPr/>
          <p:nvPr/>
        </p:nvSpPr>
        <p:spPr>
          <a:xfrm>
            <a:off x="1652800" y="2427700"/>
            <a:ext cx="5294400" cy="13305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 rot="10800000">
            <a:off x="4747425" y="3217775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506275" y="4275350"/>
            <a:ext cx="3261300" cy="4773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298975" y="286725"/>
            <a:ext cx="28368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Example 2</a:t>
            </a:r>
            <a:r>
              <a:rPr lang="en-GB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 529, K=2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possible swappings are: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1381675" y="1467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124875" y="1467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7096675" y="1467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29"/>
          <p:cNvCxnSpPr/>
          <p:nvPr/>
        </p:nvCxnSpPr>
        <p:spPr>
          <a:xfrm rot="10800000">
            <a:off x="1515300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9"/>
          <p:cNvCxnSpPr/>
          <p:nvPr/>
        </p:nvCxnSpPr>
        <p:spPr>
          <a:xfrm rot="10800000">
            <a:off x="1696475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9"/>
          <p:cNvCxnSpPr/>
          <p:nvPr/>
        </p:nvCxnSpPr>
        <p:spPr>
          <a:xfrm rot="10800000">
            <a:off x="4272900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9"/>
          <p:cNvCxnSpPr/>
          <p:nvPr/>
        </p:nvCxnSpPr>
        <p:spPr>
          <a:xfrm rot="10800000">
            <a:off x="4597825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9"/>
          <p:cNvCxnSpPr/>
          <p:nvPr/>
        </p:nvCxnSpPr>
        <p:spPr>
          <a:xfrm rot="10800000">
            <a:off x="7410025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9"/>
          <p:cNvCxnSpPr/>
          <p:nvPr/>
        </p:nvCxnSpPr>
        <p:spPr>
          <a:xfrm rot="10800000">
            <a:off x="7571050" y="1816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9"/>
          <p:cNvCxnSpPr/>
          <p:nvPr/>
        </p:nvCxnSpPr>
        <p:spPr>
          <a:xfrm rot="10800000">
            <a:off x="7412925" y="2073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9"/>
          <p:cNvCxnSpPr/>
          <p:nvPr/>
        </p:nvCxnSpPr>
        <p:spPr>
          <a:xfrm rot="10800000">
            <a:off x="4272900" y="20739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9"/>
          <p:cNvCxnSpPr/>
          <p:nvPr/>
        </p:nvCxnSpPr>
        <p:spPr>
          <a:xfrm rot="10800000">
            <a:off x="1515300" y="2073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910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13816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2960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29"/>
          <p:cNvCxnSpPr/>
          <p:nvPr/>
        </p:nvCxnSpPr>
        <p:spPr>
          <a:xfrm rot="10800000">
            <a:off x="52470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rot="10800000">
            <a:off x="70587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9"/>
          <p:cNvCxnSpPr/>
          <p:nvPr/>
        </p:nvCxnSpPr>
        <p:spPr>
          <a:xfrm rot="10800000">
            <a:off x="152970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9"/>
          <p:cNvCxnSpPr/>
          <p:nvPr/>
        </p:nvCxnSpPr>
        <p:spPr>
          <a:xfrm rot="10800000">
            <a:off x="185462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9"/>
          <p:cNvCxnSpPr/>
          <p:nvPr/>
        </p:nvCxnSpPr>
        <p:spPr>
          <a:xfrm rot="10800000">
            <a:off x="260942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9"/>
          <p:cNvCxnSpPr/>
          <p:nvPr/>
        </p:nvCxnSpPr>
        <p:spPr>
          <a:xfrm rot="10800000">
            <a:off x="277045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9"/>
          <p:cNvCxnSpPr/>
          <p:nvPr/>
        </p:nvCxnSpPr>
        <p:spPr>
          <a:xfrm rot="10800000">
            <a:off x="2612325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9"/>
          <p:cNvCxnSpPr/>
          <p:nvPr/>
        </p:nvCxnSpPr>
        <p:spPr>
          <a:xfrm rot="10800000">
            <a:off x="1529700" y="32169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9"/>
          <p:cNvCxnSpPr/>
          <p:nvPr/>
        </p:nvCxnSpPr>
        <p:spPr>
          <a:xfrm rot="10800000">
            <a:off x="524700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342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1248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503927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 rot="10800000">
            <a:off x="326790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9"/>
          <p:cNvCxnSpPr/>
          <p:nvPr/>
        </p:nvCxnSpPr>
        <p:spPr>
          <a:xfrm rot="10800000">
            <a:off x="344907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9"/>
          <p:cNvCxnSpPr/>
          <p:nvPr/>
        </p:nvCxnSpPr>
        <p:spPr>
          <a:xfrm rot="10800000">
            <a:off x="427290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9"/>
          <p:cNvCxnSpPr/>
          <p:nvPr/>
        </p:nvCxnSpPr>
        <p:spPr>
          <a:xfrm rot="10800000">
            <a:off x="459782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9"/>
          <p:cNvCxnSpPr/>
          <p:nvPr/>
        </p:nvCxnSpPr>
        <p:spPr>
          <a:xfrm rot="10800000">
            <a:off x="535262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9"/>
          <p:cNvCxnSpPr/>
          <p:nvPr/>
        </p:nvCxnSpPr>
        <p:spPr>
          <a:xfrm rot="10800000">
            <a:off x="551365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9"/>
          <p:cNvCxnSpPr/>
          <p:nvPr/>
        </p:nvCxnSpPr>
        <p:spPr>
          <a:xfrm rot="10800000">
            <a:off x="5355525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 rot="10800000">
            <a:off x="4272900" y="32169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 rot="10800000">
            <a:off x="3267900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615632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14692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8061325" y="26105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Google Shape;180;p29"/>
          <p:cNvCxnSpPr/>
          <p:nvPr/>
        </p:nvCxnSpPr>
        <p:spPr>
          <a:xfrm rot="10800000">
            <a:off x="628995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647112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9"/>
          <p:cNvCxnSpPr/>
          <p:nvPr/>
        </p:nvCxnSpPr>
        <p:spPr>
          <a:xfrm rot="10800000">
            <a:off x="729495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9"/>
          <p:cNvCxnSpPr/>
          <p:nvPr/>
        </p:nvCxnSpPr>
        <p:spPr>
          <a:xfrm rot="10800000">
            <a:off x="761987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8374675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/>
          <p:nvPr/>
        </p:nvCxnSpPr>
        <p:spPr>
          <a:xfrm rot="10800000">
            <a:off x="8535700" y="29590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/>
          <p:nvPr/>
        </p:nvCxnSpPr>
        <p:spPr>
          <a:xfrm rot="10800000">
            <a:off x="8377575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9"/>
          <p:cNvCxnSpPr/>
          <p:nvPr/>
        </p:nvCxnSpPr>
        <p:spPr>
          <a:xfrm rot="10800000">
            <a:off x="7294950" y="32169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9"/>
          <p:cNvCxnSpPr/>
          <p:nvPr/>
        </p:nvCxnSpPr>
        <p:spPr>
          <a:xfrm rot="10800000">
            <a:off x="6289950" y="32169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/>
          <p:nvPr/>
        </p:nvSpPr>
        <p:spPr>
          <a:xfrm rot="10800000">
            <a:off x="5075725" y="32658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10800000">
            <a:off x="6189250" y="32658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577455" y="4294625"/>
            <a:ext cx="3190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maximum in this case is 952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506275" y="4275350"/>
            <a:ext cx="3261300" cy="4773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298975" y="515325"/>
            <a:ext cx="78825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We can see that the larger K gets, the number of combinations increases very rapidly.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The swap can be made only if the first digit is less than the next. This way we can </a:t>
            </a:r>
            <a:r>
              <a:rPr lang="en-GB" sz="1400">
                <a:solidFill>
                  <a:srgbClr val="00FFFF"/>
                </a:solidFill>
                <a:latin typeface="Roboto Light"/>
                <a:ea typeface="Roboto Light"/>
                <a:cs typeface="Roboto Light"/>
                <a:sym typeface="Roboto Light"/>
              </a:rPr>
              <a:t>rule out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several options.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381675" y="2381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124875" y="2381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7096675" y="2381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 rot="10800000">
            <a:off x="1515300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/>
          <p:nvPr/>
        </p:nvCxnSpPr>
        <p:spPr>
          <a:xfrm rot="10800000">
            <a:off x="1696475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0"/>
          <p:cNvCxnSpPr/>
          <p:nvPr/>
        </p:nvCxnSpPr>
        <p:spPr>
          <a:xfrm rot="10800000">
            <a:off x="4272900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4597825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0"/>
          <p:cNvCxnSpPr/>
          <p:nvPr/>
        </p:nvCxnSpPr>
        <p:spPr>
          <a:xfrm rot="10800000">
            <a:off x="7410025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/>
          <p:nvPr/>
        </p:nvCxnSpPr>
        <p:spPr>
          <a:xfrm rot="10800000">
            <a:off x="7571050" y="2730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/>
          <p:nvPr/>
        </p:nvCxnSpPr>
        <p:spPr>
          <a:xfrm rot="10800000">
            <a:off x="7412925" y="2988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0"/>
          <p:cNvCxnSpPr/>
          <p:nvPr/>
        </p:nvCxnSpPr>
        <p:spPr>
          <a:xfrm rot="10800000">
            <a:off x="4272900" y="29883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rot="10800000">
            <a:off x="1515300" y="2988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910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3816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22960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2 5 9</a:t>
            </a:r>
            <a:endParaRPr b="1" sz="16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 rot="10800000">
            <a:off x="52470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70587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0"/>
          <p:cNvCxnSpPr/>
          <p:nvPr/>
        </p:nvCxnSpPr>
        <p:spPr>
          <a:xfrm rot="10800000">
            <a:off x="152970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/>
          <p:nvPr/>
        </p:nvCxnSpPr>
        <p:spPr>
          <a:xfrm rot="10800000">
            <a:off x="185462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/>
          <p:nvPr/>
        </p:nvCxnSpPr>
        <p:spPr>
          <a:xfrm rot="10800000">
            <a:off x="260942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/>
          <p:nvPr/>
        </p:nvCxnSpPr>
        <p:spPr>
          <a:xfrm rot="10800000">
            <a:off x="277045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 rot="10800000">
            <a:off x="2612325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0"/>
          <p:cNvCxnSpPr/>
          <p:nvPr/>
        </p:nvCxnSpPr>
        <p:spPr>
          <a:xfrm rot="10800000">
            <a:off x="1529700" y="41313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/>
          <p:nvPr/>
        </p:nvCxnSpPr>
        <p:spPr>
          <a:xfrm rot="10800000">
            <a:off x="524700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342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1248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503927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 rot="10800000">
            <a:off x="326790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0"/>
          <p:cNvCxnSpPr/>
          <p:nvPr/>
        </p:nvCxnSpPr>
        <p:spPr>
          <a:xfrm rot="10800000">
            <a:off x="344907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0"/>
          <p:cNvCxnSpPr/>
          <p:nvPr/>
        </p:nvCxnSpPr>
        <p:spPr>
          <a:xfrm rot="10800000">
            <a:off x="427290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0"/>
          <p:cNvCxnSpPr/>
          <p:nvPr/>
        </p:nvCxnSpPr>
        <p:spPr>
          <a:xfrm rot="10800000">
            <a:off x="459782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0"/>
          <p:cNvCxnSpPr/>
          <p:nvPr/>
        </p:nvCxnSpPr>
        <p:spPr>
          <a:xfrm rot="10800000">
            <a:off x="535262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/>
          <p:nvPr/>
        </p:nvCxnSpPr>
        <p:spPr>
          <a:xfrm rot="10800000">
            <a:off x="551365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/>
          <p:nvPr/>
        </p:nvCxnSpPr>
        <p:spPr>
          <a:xfrm rot="10800000">
            <a:off x="5355525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0"/>
          <p:cNvCxnSpPr/>
          <p:nvPr/>
        </p:nvCxnSpPr>
        <p:spPr>
          <a:xfrm rot="10800000">
            <a:off x="4272900" y="41313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 rot="10800000">
            <a:off x="3267900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615632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714692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2 9 5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8061325" y="35249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 rot="10800000">
            <a:off x="628995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0"/>
          <p:cNvCxnSpPr/>
          <p:nvPr/>
        </p:nvCxnSpPr>
        <p:spPr>
          <a:xfrm rot="10800000">
            <a:off x="647112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0"/>
          <p:cNvCxnSpPr/>
          <p:nvPr/>
        </p:nvCxnSpPr>
        <p:spPr>
          <a:xfrm rot="10800000">
            <a:off x="729495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0"/>
          <p:cNvCxnSpPr/>
          <p:nvPr/>
        </p:nvCxnSpPr>
        <p:spPr>
          <a:xfrm rot="10800000">
            <a:off x="761987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0"/>
          <p:cNvCxnSpPr/>
          <p:nvPr/>
        </p:nvCxnSpPr>
        <p:spPr>
          <a:xfrm rot="10800000">
            <a:off x="8374675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0"/>
          <p:cNvCxnSpPr/>
          <p:nvPr/>
        </p:nvCxnSpPr>
        <p:spPr>
          <a:xfrm rot="10800000">
            <a:off x="8535700" y="38734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0"/>
          <p:cNvCxnSpPr/>
          <p:nvPr/>
        </p:nvCxnSpPr>
        <p:spPr>
          <a:xfrm rot="10800000">
            <a:off x="8377575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 rot="10800000">
            <a:off x="7294950" y="41313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/>
          <p:nvPr/>
        </p:nvCxnSpPr>
        <p:spPr>
          <a:xfrm rot="10800000">
            <a:off x="6289950" y="41313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1466625" y="2494175"/>
            <a:ext cx="4800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/>
          <p:nvPr/>
        </p:nvCxnSpPr>
        <p:spPr>
          <a:xfrm flipH="1">
            <a:off x="1444775" y="2521675"/>
            <a:ext cx="5127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8159375" y="3581075"/>
            <a:ext cx="4800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/>
          <p:nvPr/>
        </p:nvCxnSpPr>
        <p:spPr>
          <a:xfrm flipH="1">
            <a:off x="8137525" y="3608575"/>
            <a:ext cx="5127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458075" y="3581075"/>
            <a:ext cx="23781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0"/>
          <p:cNvCxnSpPr/>
          <p:nvPr/>
        </p:nvCxnSpPr>
        <p:spPr>
          <a:xfrm flipH="1">
            <a:off x="349975" y="3608575"/>
            <a:ext cx="25398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3213163" y="3591775"/>
            <a:ext cx="4800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0"/>
          <p:cNvCxnSpPr/>
          <p:nvPr/>
        </p:nvCxnSpPr>
        <p:spPr>
          <a:xfrm flipH="1">
            <a:off x="3191313" y="3619275"/>
            <a:ext cx="5127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4225325" y="3602475"/>
            <a:ext cx="4800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 flipH="1">
            <a:off x="4203475" y="3629975"/>
            <a:ext cx="5127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7247375" y="3602475"/>
            <a:ext cx="480000" cy="843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0"/>
          <p:cNvCxnSpPr/>
          <p:nvPr/>
        </p:nvCxnSpPr>
        <p:spPr>
          <a:xfrm flipH="1">
            <a:off x="7225525" y="3629975"/>
            <a:ext cx="512700" cy="810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0"/>
          <p:cNvSpPr/>
          <p:nvPr/>
        </p:nvSpPr>
        <p:spPr>
          <a:xfrm rot="10800000">
            <a:off x="5075725" y="41802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10800000">
            <a:off x="6189250" y="41802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298975" y="1201125"/>
            <a:ext cx="7656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To make an algorithm we can use </a:t>
            </a:r>
            <a:r>
              <a:rPr lang="en-GB" sz="1400">
                <a:solidFill>
                  <a:srgbClr val="00FF00"/>
                </a:solidFill>
                <a:latin typeface="Roboto Light"/>
                <a:ea typeface="Roboto Light"/>
                <a:cs typeface="Roboto Light"/>
                <a:sym typeface="Roboto Light"/>
              </a:rPr>
              <a:t>backtracking (BT)</a:t>
            </a: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to cover all the possibilities.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2600875" y="20771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6029875" y="20771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5 2 9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31"/>
          <p:cNvCxnSpPr/>
          <p:nvPr/>
        </p:nvCxnSpPr>
        <p:spPr>
          <a:xfrm rot="10800000">
            <a:off x="2748900" y="24256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1"/>
          <p:cNvCxnSpPr/>
          <p:nvPr/>
        </p:nvCxnSpPr>
        <p:spPr>
          <a:xfrm rot="10800000">
            <a:off x="3073825" y="24256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1"/>
          <p:cNvCxnSpPr/>
          <p:nvPr/>
        </p:nvCxnSpPr>
        <p:spPr>
          <a:xfrm rot="10800000">
            <a:off x="6343225" y="24256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1"/>
          <p:cNvCxnSpPr/>
          <p:nvPr/>
        </p:nvCxnSpPr>
        <p:spPr>
          <a:xfrm rot="10800000">
            <a:off x="6504250" y="24256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1"/>
          <p:cNvCxnSpPr/>
          <p:nvPr/>
        </p:nvCxnSpPr>
        <p:spPr>
          <a:xfrm rot="10800000">
            <a:off x="6346125" y="26835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1"/>
          <p:cNvCxnSpPr/>
          <p:nvPr/>
        </p:nvCxnSpPr>
        <p:spPr>
          <a:xfrm rot="10800000">
            <a:off x="2748900" y="2683550"/>
            <a:ext cx="328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515275" y="4058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9 2 5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1"/>
          <p:cNvCxnSpPr/>
          <p:nvPr/>
        </p:nvCxnSpPr>
        <p:spPr>
          <a:xfrm rot="10800000">
            <a:off x="3828625" y="4406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1"/>
          <p:cNvCxnSpPr/>
          <p:nvPr/>
        </p:nvCxnSpPr>
        <p:spPr>
          <a:xfrm rot="10800000">
            <a:off x="3989650" y="4406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1"/>
          <p:cNvCxnSpPr/>
          <p:nvPr/>
        </p:nvCxnSpPr>
        <p:spPr>
          <a:xfrm rot="10800000">
            <a:off x="3831525" y="46647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5089525" y="4058375"/>
            <a:ext cx="746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5 9 2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9 5 2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p31"/>
          <p:cNvCxnSpPr/>
          <p:nvPr/>
        </p:nvCxnSpPr>
        <p:spPr>
          <a:xfrm rot="10800000">
            <a:off x="5223150" y="4406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1"/>
          <p:cNvCxnSpPr/>
          <p:nvPr/>
        </p:nvCxnSpPr>
        <p:spPr>
          <a:xfrm rot="10800000">
            <a:off x="5404325" y="4406825"/>
            <a:ext cx="0" cy="25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1"/>
          <p:cNvCxnSpPr/>
          <p:nvPr/>
        </p:nvCxnSpPr>
        <p:spPr>
          <a:xfrm rot="10800000">
            <a:off x="5223150" y="4664750"/>
            <a:ext cx="172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/>
          <p:nvPr/>
        </p:nvSpPr>
        <p:spPr>
          <a:xfrm rot="10800000">
            <a:off x="3551725" y="47136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 rot="10800000">
            <a:off x="5122450" y="4713600"/>
            <a:ext cx="553800" cy="2661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2295185" y="2282200"/>
            <a:ext cx="268200" cy="528050"/>
          </a:xfrm>
          <a:custGeom>
            <a:rect b="b" l="l" r="r" t="t"/>
            <a:pathLst>
              <a:path extrusionOk="0" h="21122" w="10728">
                <a:moveTo>
                  <a:pt x="9356" y="0"/>
                </a:moveTo>
                <a:cubicBezTo>
                  <a:pt x="7802" y="1692"/>
                  <a:pt x="-200" y="6629"/>
                  <a:pt x="29" y="10149"/>
                </a:cubicBezTo>
                <a:cubicBezTo>
                  <a:pt x="258" y="13669"/>
                  <a:pt x="8945" y="19293"/>
                  <a:pt x="10728" y="21122"/>
                </a:cubicBezTo>
              </a:path>
            </a:pathLst>
          </a:cu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4" name="Google Shape;284;p31"/>
          <p:cNvSpPr/>
          <p:nvPr/>
        </p:nvSpPr>
        <p:spPr>
          <a:xfrm>
            <a:off x="2988575" y="3016000"/>
            <a:ext cx="569200" cy="1570475"/>
          </a:xfrm>
          <a:custGeom>
            <a:rect b="b" l="l" r="r" t="t"/>
            <a:pathLst>
              <a:path extrusionOk="0" h="62819" w="22768">
                <a:moveTo>
                  <a:pt x="0" y="0"/>
                </a:moveTo>
                <a:cubicBezTo>
                  <a:pt x="2789" y="5898"/>
                  <a:pt x="12938" y="24917"/>
                  <a:pt x="16733" y="35387"/>
                </a:cubicBezTo>
                <a:cubicBezTo>
                  <a:pt x="20528" y="45857"/>
                  <a:pt x="21762" y="58247"/>
                  <a:pt x="22768" y="62819"/>
                </a:cubicBezTo>
              </a:path>
            </a:pathLst>
          </a:cu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5" name="Google Shape;285;p31"/>
          <p:cNvSpPr/>
          <p:nvPr/>
        </p:nvSpPr>
        <p:spPr>
          <a:xfrm>
            <a:off x="3256025" y="2919975"/>
            <a:ext cx="953275" cy="1783100"/>
          </a:xfrm>
          <a:custGeom>
            <a:rect b="b" l="l" r="r" t="t"/>
            <a:pathLst>
              <a:path extrusionOk="0" h="71324" w="38131">
                <a:moveTo>
                  <a:pt x="38131" y="71324"/>
                </a:moveTo>
                <a:cubicBezTo>
                  <a:pt x="37171" y="64877"/>
                  <a:pt x="38725" y="44531"/>
                  <a:pt x="32370" y="32644"/>
                </a:cubicBezTo>
                <a:cubicBezTo>
                  <a:pt x="26015" y="20757"/>
                  <a:pt x="5395" y="5441"/>
                  <a:pt x="0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6" name="Google Shape;286;p31"/>
          <p:cNvSpPr/>
          <p:nvPr/>
        </p:nvSpPr>
        <p:spPr>
          <a:xfrm rot="10800000">
            <a:off x="3191310" y="2291050"/>
            <a:ext cx="268200" cy="528050"/>
          </a:xfrm>
          <a:custGeom>
            <a:rect b="b" l="l" r="r" t="t"/>
            <a:pathLst>
              <a:path extrusionOk="0" h="21122" w="10728">
                <a:moveTo>
                  <a:pt x="9356" y="0"/>
                </a:moveTo>
                <a:cubicBezTo>
                  <a:pt x="7802" y="1692"/>
                  <a:pt x="-200" y="6629"/>
                  <a:pt x="29" y="10149"/>
                </a:cubicBezTo>
                <a:cubicBezTo>
                  <a:pt x="258" y="13669"/>
                  <a:pt x="8945" y="19293"/>
                  <a:pt x="10728" y="21122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7" name="Google Shape;287;p31"/>
          <p:cNvSpPr/>
          <p:nvPr/>
        </p:nvSpPr>
        <p:spPr>
          <a:xfrm>
            <a:off x="5801285" y="2291050"/>
            <a:ext cx="268200" cy="528050"/>
          </a:xfrm>
          <a:custGeom>
            <a:rect b="b" l="l" r="r" t="t"/>
            <a:pathLst>
              <a:path extrusionOk="0" h="21122" w="10728">
                <a:moveTo>
                  <a:pt x="9356" y="0"/>
                </a:moveTo>
                <a:cubicBezTo>
                  <a:pt x="7802" y="1692"/>
                  <a:pt x="-200" y="6629"/>
                  <a:pt x="29" y="10149"/>
                </a:cubicBezTo>
                <a:cubicBezTo>
                  <a:pt x="258" y="13669"/>
                  <a:pt x="8945" y="19293"/>
                  <a:pt x="10728" y="21122"/>
                </a:cubicBezTo>
              </a:path>
            </a:pathLst>
          </a:cu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8" name="Google Shape;288;p31"/>
          <p:cNvSpPr/>
          <p:nvPr/>
        </p:nvSpPr>
        <p:spPr>
          <a:xfrm>
            <a:off x="5708900" y="3029700"/>
            <a:ext cx="411475" cy="1584200"/>
          </a:xfrm>
          <a:custGeom>
            <a:rect b="b" l="l" r="r" t="t"/>
            <a:pathLst>
              <a:path extrusionOk="0" h="63368" w="16459">
                <a:moveTo>
                  <a:pt x="16459" y="0"/>
                </a:moveTo>
                <a:cubicBezTo>
                  <a:pt x="15316" y="5715"/>
                  <a:pt x="12344" y="23729"/>
                  <a:pt x="9601" y="34290"/>
                </a:cubicBezTo>
                <a:cubicBezTo>
                  <a:pt x="6858" y="44851"/>
                  <a:pt x="1600" y="58522"/>
                  <a:pt x="0" y="63368"/>
                </a:cubicBezTo>
              </a:path>
            </a:pathLst>
          </a:cu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416475" y="1972300"/>
            <a:ext cx="480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BT</a:t>
            </a:r>
            <a:endParaRPr b="1"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3749650" y="2919975"/>
            <a:ext cx="480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BT</a:t>
            </a:r>
            <a:endParaRPr b="1" sz="14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3439063" y="2020300"/>
            <a:ext cx="349500" cy="349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3765288" y="2930400"/>
            <a:ext cx="349500" cy="349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1838200" y="2277100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(1)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2676400" y="3572500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(2)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124200" y="3496300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(3)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438400" y="2353300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(4)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1"/>
          <p:cNvSpPr txBox="1"/>
          <p:nvPr>
            <p:ph idx="1" type="body"/>
          </p:nvPr>
        </p:nvSpPr>
        <p:spPr>
          <a:xfrm>
            <a:off x="5321275" y="2312525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(5)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6103225" y="3722600"/>
            <a:ext cx="480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(6)</a:t>
            </a:r>
            <a:endParaRPr b="1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530625" y="390200"/>
            <a:ext cx="4857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 </a:t>
            </a:r>
            <a:r>
              <a:rPr b="1" i="0" lang="en-GB" sz="3100" u="none" cap="none" strike="noStrike">
                <a:solidFill>
                  <a:srgbClr val="75C20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GB" sz="3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Backtracking</a:t>
            </a:r>
            <a:endParaRPr b="1" i="0" sz="3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630750" y="1338300"/>
            <a:ext cx="78825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To come up with the </a:t>
            </a:r>
            <a:r>
              <a:rPr lang="en-GB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maximum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of all numbers, we use an auxiliary variable </a:t>
            </a:r>
            <a:r>
              <a:rPr lang="en-GB">
                <a:solidFill>
                  <a:srgbClr val="F6B26B"/>
                </a:solidFill>
                <a:latin typeface="Roboto Light"/>
                <a:ea typeface="Roboto Light"/>
                <a:cs typeface="Roboto Light"/>
                <a:sym typeface="Roboto Light"/>
              </a:rPr>
              <a:t>maxx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In every step of the algorithm, if the current number is greater than </a:t>
            </a:r>
            <a:r>
              <a:rPr lang="en-GB">
                <a:solidFill>
                  <a:srgbClr val="F6B26B"/>
                </a:solidFill>
                <a:latin typeface="Roboto Light"/>
                <a:ea typeface="Roboto Light"/>
                <a:cs typeface="Roboto Light"/>
                <a:sym typeface="Roboto Light"/>
              </a:rPr>
              <a:t>maxx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we store the number in </a:t>
            </a:r>
            <a:r>
              <a:rPr lang="en-GB">
                <a:solidFill>
                  <a:srgbClr val="F6B26B"/>
                </a:solidFill>
                <a:latin typeface="Roboto Light"/>
                <a:ea typeface="Roboto Light"/>
                <a:cs typeface="Roboto Light"/>
                <a:sym typeface="Roboto Light"/>
              </a:rPr>
              <a:t>maxx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At the end, we return the resulting </a:t>
            </a:r>
            <a:r>
              <a:rPr lang="en-GB">
                <a:solidFill>
                  <a:srgbClr val="FF00FF"/>
                </a:solidFill>
                <a:latin typeface="Roboto Light"/>
                <a:ea typeface="Roboto Light"/>
                <a:cs typeface="Roboto Light"/>
                <a:sym typeface="Roboto Light"/>
              </a:rPr>
              <a:t>maximum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stored in the variable </a:t>
            </a:r>
            <a:r>
              <a:rPr lang="en-GB">
                <a:solidFill>
                  <a:srgbClr val="F6B26B"/>
                </a:solidFill>
                <a:latin typeface="Roboto Light"/>
                <a:ea typeface="Roboto Light"/>
                <a:cs typeface="Roboto Light"/>
                <a:sym typeface="Roboto Light"/>
              </a:rPr>
              <a:t>maxx</a:t>
            </a:r>
            <a:r>
              <a:rPr lang="en-GB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57600" y="1363750"/>
            <a:ext cx="84444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arenR"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Check if the input number is already sorted in descending order, or if K = 0, in which case return the input number.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961800" y="2345425"/>
            <a:ext cx="67191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 of sorted number: </a:t>
            </a:r>
            <a:r>
              <a:rPr b="1" lang="en-GB" sz="16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321</a:t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As the number is sorted in descending order, any swap we made will result in a smaller number.</a:t>
            </a:r>
            <a:endParaRPr sz="1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