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Source Code Pro"/>
      <p:regular r:id="rId26"/>
      <p:bold r:id="rId27"/>
    </p:embeddedFont>
    <p:embeddedFont>
      <p:font typeface="Roboto Light"/>
      <p:regular r:id="rId28"/>
      <p:bold r:id="rId29"/>
      <p:italic r:id="rId30"/>
      <p:boldItalic r:id="rId31"/>
    </p:embeddedFont>
    <p:embeddedFont>
      <p:font typeface="Source Code Pro Medium"/>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3" name="Carlos Prad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CodePro-regular.fntdata"/><Relationship Id="rId25" Type="http://schemas.openxmlformats.org/officeDocument/2006/relationships/font" Target="fonts/Roboto-boldItalic.fntdata"/><Relationship Id="rId28" Type="http://schemas.openxmlformats.org/officeDocument/2006/relationships/font" Target="fonts/RobotoLight-regular.fntdata"/><Relationship Id="rId27"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5.xml"/><Relationship Id="rId33" Type="http://schemas.openxmlformats.org/officeDocument/2006/relationships/font" Target="fonts/SourceCodeProMedium-bold.fntdata"/><Relationship Id="rId10" Type="http://schemas.openxmlformats.org/officeDocument/2006/relationships/slide" Target="slides/slide4.xml"/><Relationship Id="rId32" Type="http://schemas.openxmlformats.org/officeDocument/2006/relationships/font" Target="fonts/SourceCodeProMedium-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8-15T22:06:56.590">
    <p:pos x="346" y="1964"/>
    <p:text>If we add 6 to the first tower, subtract 6 to the second tower and subtract 6 from the third tower, we obtain 7, 9 and 4.</p:text>
  </p:cm>
  <p:cm authorId="0" idx="2" dt="2018-08-15T22:05:46.130">
    <p:pos x="334" y="1360"/>
    <p:text>As an example, let's take three towers of heights 1, 15 and 10, and k equal 6.</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8-15T22:07:59.468">
    <p:pos x="923" y="2428"/>
    <p:text>1, 15 and 10</p:text>
  </p:cm>
  <p:cm authorId="0" idx="4" dt="2018-08-15T22:10:45.527">
    <p:pos x="3330" y="1136"/>
    <p:text>The first choice is to add k to all three towers. The second choice is to add k to the first two, and subtract k to the third. We continue this procedure until we cover all the possibilities.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8-16T14:45:49.429">
    <p:pos x="555" y="908"/>
    <p:text>Here we make all the combinations of the elements of the array with the possible values of k</p:text>
  </p:cm>
  <p:cm authorId="0" idx="6" dt="2018-08-16T14:40:32.572">
    <p:pos x="555" y="572"/>
    <p:text>Store the length of the array in the variable n</p:text>
  </p:cm>
  <p:cm authorId="0" idx="7" dt="2018-08-16T14:41:46.928">
    <p:pos x="548" y="743"/>
    <p:text>Make all possible combinations of k and -k with three elements</p:text>
  </p:cm>
  <p:cm authorId="0" idx="8" dt="2018-08-16T14:44:02.437">
    <p:pos x="555" y="1115"/>
    <p:text>Store the difference between the maximum and minimum of auxlist in the variable dif</p:text>
  </p:cm>
  <p:cm authorId="0" idx="9" dt="2018-08-16T14:48:06.045">
    <p:pos x="565" y="1496"/>
    <p:text>For all possible combinations, starting from the second one, we compute auxlist and the maximum difference again</p:text>
  </p:cm>
  <p:cm authorId="0" idx="10" dt="2018-08-16T14:48:56.296">
    <p:pos x="792" y="2094"/>
    <p:text>If the maximum difference is less than the case before, store the values</p:text>
  </p:cm>
  <p:cm authorId="0" idx="11" dt="2018-08-16T14:40:13.306">
    <p:pos x="286" y="380"/>
    <p:text>We define a function with two arguments: the array and the value k</p:text>
  </p:cm>
  <p:cm authorId="0" idx="12" dt="2018-08-16T14:46:41.610">
    <p:pos x="565" y="1274"/>
    <p:text>Store dif in variable result, and auxlist in variable resultarr</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18-08-15T22:30:34.766">
    <p:pos x="805" y="2671"/>
    <p:text>Next, update newmax and newmin</p:text>
  </p:cm>
  <p:cm authorId="0" idx="14" dt="2018-08-15T22:29:06.772">
    <p:pos x="555" y="1355"/>
    <p:text>If the difference between maxx and minn is less than k, sum k to all elements, and update the new maximum and new minimum. Store them in newmax and newmin.</p:text>
  </p:cm>
  <p:cm authorId="0" idx="15" dt="2018-08-15T22:29:37.768">
    <p:pos x="555" y="1984"/>
    <p:text>Else, increase first element by k, and decrease last element by k.</p:text>
  </p:cm>
  <p:cm authorId="0" idx="16" dt="2018-08-15T22:27:03.610">
    <p:pos x="548" y="935"/>
    <p:text>Next, sort the array in ascending order</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7" dt="2018-08-15T22:33:28.566">
    <p:pos x="1048" y="2360"/>
    <p:text>Else, add k to the element</p:text>
  </p:cm>
  <p:cm authorId="0" idx="18" dt="2018-08-15T22:34:03.957">
    <p:pos x="548" y="2883"/>
    <p:text>Finally, return the difference between newmax and newmin</p:text>
  </p:cm>
  <p:cm authorId="0" idx="19" dt="2018-08-15T22:31:29.608">
    <p:pos x="1050" y="669"/>
    <p:text>If the element is less than newmin, add k</p:text>
  </p:cm>
  <p:cm authorId="0" idx="20" dt="2018-08-15T22:33:47.693">
    <p:pos x="1048" y="2610"/>
    <p:text>Update again the variables newmax and newmin</p:text>
  </p:cm>
  <p:cm authorId="0" idx="21" dt="2018-08-15T22:31:09.690">
    <p:pos x="805" y="440"/>
    <p:text>Now we do a loop in the middle elements of the array, excluding the first and last elements.</p:text>
  </p:cm>
  <p:cm authorId="0" idx="22" dt="2018-08-15T22:32:42.011">
    <p:pos x="1050" y="1640"/>
    <p:text>If the difference between the element and newmin is greater than the difference between newmax and the element, subtract k</p:text>
  </p:cm>
  <p:cm authorId="0" idx="23" dt="2018-08-15T22:32:00.474">
    <p:pos x="1048" y="1352"/>
    <p:text>If the element is greater than newmax, subtract 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ecbf2070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ecbf20708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ecbf207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ecbf2070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ecbf207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ecbf2070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ecbf207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ecbf2070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ecbf207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ecbf2070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ecbf2070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3ecbf2070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ecbf2070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ecbf20708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ece015e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ece015e6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ece015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3ece015e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ecbf2070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ecbf20708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ecbf2070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ecbf20708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570350" y="726950"/>
            <a:ext cx="6003300" cy="1968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lang="en" sz="3800">
                <a:solidFill>
                  <a:srgbClr val="FFFFFF"/>
                </a:solidFill>
                <a:latin typeface="Roboto"/>
                <a:ea typeface="Roboto"/>
                <a:cs typeface="Roboto"/>
                <a:sym typeface="Roboto"/>
              </a:rPr>
              <a:t>Minimize the maximum difference between the heights</a:t>
            </a:r>
            <a:endParaRPr b="1" i="0" sz="3800" u="none" cap="none" strike="noStrike">
              <a:solidFill>
                <a:srgbClr val="FFFFFF"/>
              </a:solidFill>
              <a:latin typeface="Roboto"/>
              <a:ea typeface="Roboto"/>
              <a:cs typeface="Roboto"/>
              <a:sym typeface="Roboto"/>
            </a:endParaRPr>
          </a:p>
        </p:txBody>
      </p:sp>
      <p:sp>
        <p:nvSpPr>
          <p:cNvPr id="55" name="Google Shape;55;p13"/>
          <p:cNvSpPr txBox="1"/>
          <p:nvPr>
            <p:ph idx="1" type="subTitle"/>
          </p:nvPr>
        </p:nvSpPr>
        <p:spPr>
          <a:xfrm>
            <a:off x="2208600" y="2633475"/>
            <a:ext cx="4726800" cy="45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 sz="1300" u="none" cap="none" strike="noStrike">
                <a:solidFill>
                  <a:srgbClr val="75C20F"/>
                </a:solidFill>
                <a:latin typeface="Source Code Pro"/>
                <a:ea typeface="Source Code Pro"/>
                <a:cs typeface="Source Code Pro"/>
                <a:sym typeface="Source Code Pro"/>
              </a:rPr>
              <a:t>/* Novice level coding problem */</a:t>
            </a:r>
            <a:endParaRPr b="0" i="0" sz="1300" u="none" cap="none" strike="noStrike">
              <a:solidFill>
                <a:srgbClr val="75C20F"/>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530625" y="390200"/>
            <a:ext cx="6162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61" name="Google Shape;161;p22"/>
          <p:cNvSpPr txBox="1"/>
          <p:nvPr>
            <p:ph idx="1" type="body"/>
          </p:nvPr>
        </p:nvSpPr>
        <p:spPr>
          <a:xfrm>
            <a:off x="530625" y="1135150"/>
            <a:ext cx="7815600" cy="43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BEC4D0"/>
                </a:solidFill>
                <a:latin typeface="Roboto Light"/>
                <a:ea typeface="Roboto Light"/>
                <a:cs typeface="Roboto Light"/>
                <a:sym typeface="Roboto Light"/>
              </a:rPr>
              <a:t>How do we proceed with the remaining towers?</a:t>
            </a:r>
            <a:endParaRPr b="0" i="0" sz="14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0"/>
              </a:spcBef>
              <a:spcAft>
                <a:spcPts val="0"/>
              </a:spcAft>
              <a:buNone/>
            </a:pPr>
            <a:r>
              <a:t/>
            </a:r>
            <a:endParaRPr b="0" i="0" sz="1400" u="none" cap="none" strike="noStrike">
              <a:solidFill>
                <a:srgbClr val="FFFFFF"/>
              </a:solidFill>
              <a:latin typeface="Roboto Light"/>
              <a:ea typeface="Roboto Light"/>
              <a:cs typeface="Roboto Light"/>
              <a:sym typeface="Roboto Light"/>
            </a:endParaRPr>
          </a:p>
        </p:txBody>
      </p:sp>
      <p:sp>
        <p:nvSpPr>
          <p:cNvPr id="162" name="Google Shape;162;p22"/>
          <p:cNvSpPr txBox="1"/>
          <p:nvPr>
            <p:ph idx="1" type="body"/>
          </p:nvPr>
        </p:nvSpPr>
        <p:spPr>
          <a:xfrm>
            <a:off x="498625" y="1623600"/>
            <a:ext cx="7815600" cy="100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Font typeface="Roboto Light"/>
              <a:buChar char="●"/>
            </a:pPr>
            <a:r>
              <a:rPr lang="en" sz="1400">
                <a:solidFill>
                  <a:srgbClr val="FFFFFF"/>
                </a:solidFill>
                <a:latin typeface="Roboto Light"/>
                <a:ea typeface="Roboto Light"/>
                <a:cs typeface="Roboto Light"/>
                <a:sym typeface="Roboto Light"/>
              </a:rPr>
              <a:t>We move to the next tower (starting from the second), and compare its height with</a:t>
            </a:r>
            <a:endParaRPr b="0" i="0" sz="14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530625" y="390200"/>
            <a:ext cx="6162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68" name="Google Shape;168;p23"/>
          <p:cNvSpPr txBox="1"/>
          <p:nvPr>
            <p:ph idx="1" type="body"/>
          </p:nvPr>
        </p:nvSpPr>
        <p:spPr>
          <a:xfrm>
            <a:off x="530625" y="1854425"/>
            <a:ext cx="8010600" cy="621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500" u="none" cap="none" strike="noStrike">
                <a:solidFill>
                  <a:srgbClr val="75C20F"/>
                </a:solidFill>
                <a:latin typeface="Source Code Pro"/>
                <a:ea typeface="Source Code Pro"/>
                <a:cs typeface="Source Code Pro"/>
                <a:sym typeface="Source Code Pro"/>
              </a:rPr>
              <a:t>// Step 1: </a:t>
            </a:r>
            <a:r>
              <a:rPr b="0" i="0" lang="en" sz="1400" u="none" cap="none" strike="noStrike">
                <a:solidFill>
                  <a:srgbClr val="FFFFFF"/>
                </a:solidFill>
                <a:latin typeface="Roboto Light"/>
                <a:ea typeface="Roboto Light"/>
                <a:cs typeface="Roboto Light"/>
                <a:sym typeface="Roboto Light"/>
              </a:rPr>
              <a:t>Sort the values in the array, such that the minimum value is on the left side.</a:t>
            </a:r>
            <a:endParaRPr sz="1500">
              <a:solidFill>
                <a:srgbClr val="75C20F"/>
              </a:solidFill>
              <a:latin typeface="Source Code Pro"/>
              <a:ea typeface="Source Code Pro"/>
              <a:cs typeface="Source Code Pro"/>
              <a:sym typeface="Source Code Pro"/>
            </a:endParaRPr>
          </a:p>
        </p:txBody>
      </p:sp>
      <p:sp>
        <p:nvSpPr>
          <p:cNvPr id="169" name="Google Shape;169;p23"/>
          <p:cNvSpPr txBox="1"/>
          <p:nvPr>
            <p:ph idx="1" type="body"/>
          </p:nvPr>
        </p:nvSpPr>
        <p:spPr>
          <a:xfrm>
            <a:off x="530625" y="1135150"/>
            <a:ext cx="6162900" cy="41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Here are the steps of the algorithm:</a:t>
            </a:r>
            <a:endParaRPr b="0" i="0" sz="16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170" name="Google Shape;170;p23"/>
          <p:cNvSpPr txBox="1"/>
          <p:nvPr>
            <p:ph idx="1" type="body"/>
          </p:nvPr>
        </p:nvSpPr>
        <p:spPr>
          <a:xfrm>
            <a:off x="490500" y="2516900"/>
            <a:ext cx="8010600" cy="118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Clr>
                <a:schemeClr val="dk2"/>
              </a:buClr>
              <a:buSzPts val="1800"/>
              <a:buFont typeface="Arial"/>
              <a:buNone/>
            </a:pPr>
            <a:r>
              <a:rPr b="0" i="0" lang="en" sz="1500" u="none" cap="none" strike="noStrike">
                <a:solidFill>
                  <a:srgbClr val="75C20F"/>
                </a:solidFill>
                <a:latin typeface="Source Code Pro Medium"/>
                <a:ea typeface="Source Code Pro Medium"/>
                <a:cs typeface="Source Code Pro Medium"/>
                <a:sym typeface="Source Code Pro Medium"/>
              </a:rPr>
              <a:t>// St</a:t>
            </a:r>
            <a:r>
              <a:rPr b="0" i="0" lang="en" sz="1500" u="none" cap="none" strike="noStrike">
                <a:solidFill>
                  <a:srgbClr val="75C20F"/>
                </a:solidFill>
                <a:latin typeface="Source Code Pro"/>
                <a:ea typeface="Source Code Pro"/>
                <a:cs typeface="Source Code Pro"/>
                <a:sym typeface="Source Code Pro"/>
              </a:rPr>
              <a:t>ep 2:</a:t>
            </a:r>
            <a:r>
              <a:rPr b="0" i="0" lang="en" sz="1500" u="none" cap="none" strike="noStrike">
                <a:solidFill>
                  <a:srgbClr val="F0BE38"/>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Initialize maximum and minimum elements. As the array is now sorted, the first element will be the minimum, and the last one will be the maximum. We store those elements in the variables </a:t>
            </a:r>
            <a:r>
              <a:rPr lang="en" sz="1400">
                <a:solidFill>
                  <a:srgbClr val="F1C232"/>
                </a:solidFill>
                <a:latin typeface="Roboto Light"/>
                <a:ea typeface="Roboto Light"/>
                <a:cs typeface="Roboto Light"/>
                <a:sym typeface="Roboto Light"/>
              </a:rPr>
              <a:t>minn</a:t>
            </a:r>
            <a:r>
              <a:rPr lang="en" sz="1400">
                <a:solidFill>
                  <a:srgbClr val="FFFFFF"/>
                </a:solidFill>
                <a:latin typeface="Roboto Light"/>
                <a:ea typeface="Roboto Light"/>
                <a:cs typeface="Roboto Light"/>
                <a:sym typeface="Roboto Light"/>
              </a:rPr>
              <a:t> and </a:t>
            </a:r>
            <a:r>
              <a:rPr lang="en" sz="1400">
                <a:solidFill>
                  <a:srgbClr val="F1C232"/>
                </a:solidFill>
                <a:latin typeface="Roboto Light"/>
                <a:ea typeface="Roboto Light"/>
                <a:cs typeface="Roboto Light"/>
                <a:sym typeface="Roboto Light"/>
              </a:rPr>
              <a:t>maxx</a:t>
            </a:r>
            <a:r>
              <a:rPr lang="en" sz="1400">
                <a:solidFill>
                  <a:srgbClr val="FFFFFF"/>
                </a:solidFill>
                <a:latin typeface="Roboto Light"/>
                <a:ea typeface="Roboto Light"/>
                <a:cs typeface="Roboto Light"/>
                <a:sym typeface="Roboto Light"/>
              </a:rPr>
              <a:t> respectively.</a:t>
            </a:r>
            <a:endParaRPr sz="1400">
              <a:solidFill>
                <a:srgbClr val="FFFFFF"/>
              </a:solidFill>
              <a:latin typeface="Roboto Light"/>
              <a:ea typeface="Roboto Light"/>
              <a:cs typeface="Roboto Light"/>
              <a:sym typeface="Roboto Light"/>
            </a:endParaRPr>
          </a:p>
        </p:txBody>
      </p:sp>
      <p:sp>
        <p:nvSpPr>
          <p:cNvPr id="171" name="Google Shape;171;p23"/>
          <p:cNvSpPr txBox="1"/>
          <p:nvPr>
            <p:ph idx="1" type="body"/>
          </p:nvPr>
        </p:nvSpPr>
        <p:spPr>
          <a:xfrm>
            <a:off x="530625" y="3911825"/>
            <a:ext cx="8010600" cy="843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3: </a:t>
            </a:r>
            <a:r>
              <a:rPr lang="en" sz="1400">
                <a:solidFill>
                  <a:schemeClr val="lt1"/>
                </a:solidFill>
                <a:latin typeface="Roboto Light"/>
                <a:ea typeface="Roboto Light"/>
                <a:cs typeface="Roboto Light"/>
                <a:sym typeface="Roboto Light"/>
              </a:rPr>
              <a:t>If </a:t>
            </a:r>
            <a:r>
              <a:rPr lang="en" sz="1400">
                <a:solidFill>
                  <a:srgbClr val="F1C232"/>
                </a:solidFill>
                <a:latin typeface="Roboto Light"/>
                <a:ea typeface="Roboto Light"/>
                <a:cs typeface="Roboto Light"/>
                <a:sym typeface="Roboto Light"/>
              </a:rPr>
              <a:t>k</a:t>
            </a:r>
            <a:r>
              <a:rPr lang="en" sz="1400">
                <a:solidFill>
                  <a:schemeClr val="lt1"/>
                </a:solidFill>
                <a:latin typeface="Roboto Light"/>
                <a:ea typeface="Roboto Light"/>
                <a:cs typeface="Roboto Light"/>
                <a:sym typeface="Roboto Light"/>
              </a:rPr>
              <a:t> is greater or equal to the difference between </a:t>
            </a:r>
            <a:r>
              <a:rPr lang="en" sz="1400">
                <a:solidFill>
                  <a:srgbClr val="F1C232"/>
                </a:solidFill>
                <a:latin typeface="Roboto Light"/>
                <a:ea typeface="Roboto Light"/>
                <a:cs typeface="Roboto Light"/>
                <a:sym typeface="Roboto Light"/>
              </a:rPr>
              <a:t>maxx</a:t>
            </a:r>
            <a:r>
              <a:rPr lang="en" sz="1400">
                <a:solidFill>
                  <a:schemeClr val="lt1"/>
                </a:solidFill>
                <a:latin typeface="Roboto Light"/>
                <a:ea typeface="Roboto Light"/>
                <a:cs typeface="Roboto Light"/>
                <a:sym typeface="Roboto Light"/>
              </a:rPr>
              <a:t> and </a:t>
            </a:r>
            <a:r>
              <a:rPr lang="en" sz="1400">
                <a:solidFill>
                  <a:srgbClr val="F1C232"/>
                </a:solidFill>
                <a:latin typeface="Roboto Light"/>
                <a:ea typeface="Roboto Light"/>
                <a:cs typeface="Roboto Light"/>
                <a:sym typeface="Roboto Light"/>
              </a:rPr>
              <a:t>minn</a:t>
            </a:r>
            <a:r>
              <a:rPr lang="en" sz="1400">
                <a:solidFill>
                  <a:schemeClr val="lt1"/>
                </a:solidFill>
                <a:latin typeface="Roboto Light"/>
                <a:ea typeface="Roboto Light"/>
                <a:cs typeface="Roboto Light"/>
                <a:sym typeface="Roboto Light"/>
              </a:rPr>
              <a:t>, add </a:t>
            </a:r>
            <a:r>
              <a:rPr lang="en" sz="1400">
                <a:solidFill>
                  <a:srgbClr val="F1C232"/>
                </a:solidFill>
                <a:latin typeface="Roboto Light"/>
                <a:ea typeface="Roboto Light"/>
                <a:cs typeface="Roboto Light"/>
                <a:sym typeface="Roboto Light"/>
              </a:rPr>
              <a:t>k</a:t>
            </a:r>
            <a:r>
              <a:rPr lang="en" sz="1400">
                <a:solidFill>
                  <a:schemeClr val="lt1"/>
                </a:solidFill>
                <a:latin typeface="Roboto Light"/>
                <a:ea typeface="Roboto Light"/>
                <a:cs typeface="Roboto Light"/>
                <a:sym typeface="Roboto Light"/>
              </a:rPr>
              <a:t> to all elements in the array, and return the difference.</a:t>
            </a:r>
            <a:endParaRPr sz="1400">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77" name="Google Shape;177;p24"/>
          <p:cNvSpPr txBox="1"/>
          <p:nvPr>
            <p:ph idx="1" type="body"/>
          </p:nvPr>
        </p:nvSpPr>
        <p:spPr>
          <a:xfrm>
            <a:off x="530625" y="1306250"/>
            <a:ext cx="8010600" cy="1190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500" u="none" cap="none" strike="noStrike">
                <a:solidFill>
                  <a:srgbClr val="75C20F"/>
                </a:solidFill>
                <a:latin typeface="Source Code Pro"/>
                <a:ea typeface="Source Code Pro"/>
                <a:cs typeface="Source Code Pro"/>
                <a:sym typeface="Source Code Pro"/>
              </a:rPr>
              <a:t>// Step </a:t>
            </a:r>
            <a:r>
              <a:rPr lang="en" sz="1500">
                <a:solidFill>
                  <a:srgbClr val="75C20F"/>
                </a:solidFill>
                <a:latin typeface="Source Code Pro"/>
                <a:ea typeface="Source Code Pro"/>
                <a:cs typeface="Source Code Pro"/>
                <a:sym typeface="Source Code Pro"/>
              </a:rPr>
              <a:t>4</a:t>
            </a:r>
            <a:r>
              <a:rPr b="0" i="0" lang="en" sz="1500" u="none" cap="none" strike="noStrike">
                <a:solidFill>
                  <a:srgbClr val="75C20F"/>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If </a:t>
            </a:r>
            <a:r>
              <a:rPr lang="en" sz="1400">
                <a:solidFill>
                  <a:srgbClr val="F1C232"/>
                </a:solidFill>
                <a:latin typeface="Roboto Light"/>
                <a:ea typeface="Roboto Light"/>
                <a:cs typeface="Roboto Light"/>
                <a:sym typeface="Roboto Light"/>
              </a:rPr>
              <a:t>k</a:t>
            </a:r>
            <a:r>
              <a:rPr lang="en" sz="1400">
                <a:solidFill>
                  <a:srgbClr val="FFFFFF"/>
                </a:solidFill>
                <a:latin typeface="Roboto Light"/>
                <a:ea typeface="Roboto Light"/>
                <a:cs typeface="Roboto Light"/>
                <a:sym typeface="Roboto Light"/>
              </a:rPr>
              <a:t> is less than difference between </a:t>
            </a:r>
            <a:r>
              <a:rPr lang="en" sz="1400">
                <a:solidFill>
                  <a:srgbClr val="F1C232"/>
                </a:solidFill>
                <a:latin typeface="Roboto Light"/>
                <a:ea typeface="Roboto Light"/>
                <a:cs typeface="Roboto Light"/>
                <a:sym typeface="Roboto Light"/>
              </a:rPr>
              <a:t>maxx</a:t>
            </a:r>
            <a:r>
              <a:rPr lang="en" sz="1400">
                <a:solidFill>
                  <a:srgbClr val="FFFFFF"/>
                </a:solidFill>
                <a:latin typeface="Roboto Light"/>
                <a:ea typeface="Roboto Light"/>
                <a:cs typeface="Roboto Light"/>
                <a:sym typeface="Roboto Light"/>
              </a:rPr>
              <a:t> and </a:t>
            </a:r>
            <a:r>
              <a:rPr lang="en" sz="1400">
                <a:solidFill>
                  <a:srgbClr val="F1C232"/>
                </a:solidFill>
                <a:latin typeface="Roboto Light"/>
                <a:ea typeface="Roboto Light"/>
                <a:cs typeface="Roboto Light"/>
                <a:sym typeface="Roboto Light"/>
              </a:rPr>
              <a:t>min</a:t>
            </a:r>
            <a:r>
              <a:rPr lang="en" sz="1400">
                <a:solidFill>
                  <a:srgbClr val="FFFFFF"/>
                </a:solidFill>
                <a:latin typeface="Roboto Light"/>
                <a:ea typeface="Roboto Light"/>
                <a:cs typeface="Roboto Light"/>
                <a:sym typeface="Roboto Light"/>
              </a:rPr>
              <a:t>, increase first element by </a:t>
            </a:r>
            <a:r>
              <a:rPr lang="en" sz="1400">
                <a:solidFill>
                  <a:srgbClr val="F1C232"/>
                </a:solidFill>
                <a:latin typeface="Roboto Light"/>
                <a:ea typeface="Roboto Light"/>
                <a:cs typeface="Roboto Light"/>
                <a:sym typeface="Roboto Light"/>
              </a:rPr>
              <a:t>k</a:t>
            </a:r>
            <a:r>
              <a:rPr lang="en" sz="1400">
                <a:solidFill>
                  <a:srgbClr val="FFFFFF"/>
                </a:solidFill>
                <a:latin typeface="Roboto Light"/>
                <a:ea typeface="Roboto Light"/>
                <a:cs typeface="Roboto Light"/>
                <a:sym typeface="Roboto Light"/>
              </a:rPr>
              <a:t>, and decrease last element by </a:t>
            </a:r>
            <a:r>
              <a:rPr lang="en" sz="1400">
                <a:solidFill>
                  <a:srgbClr val="F1C232"/>
                </a:solidFill>
                <a:latin typeface="Roboto Light"/>
                <a:ea typeface="Roboto Light"/>
                <a:cs typeface="Roboto Light"/>
                <a:sym typeface="Roboto Light"/>
              </a:rPr>
              <a:t>k</a:t>
            </a:r>
            <a:r>
              <a:rPr lang="en" sz="1400">
                <a:solidFill>
                  <a:srgbClr val="FFFFFF"/>
                </a:solidFill>
                <a:latin typeface="Roboto Light"/>
                <a:ea typeface="Roboto Light"/>
                <a:cs typeface="Roboto Light"/>
                <a:sym typeface="Roboto Light"/>
              </a:rPr>
              <a:t>. Initialize maximum and minimum of the modified array, and store them in </a:t>
            </a:r>
            <a:r>
              <a:rPr lang="en" sz="1400">
                <a:solidFill>
                  <a:srgbClr val="F1C232"/>
                </a:solidFill>
                <a:latin typeface="Roboto Light"/>
                <a:ea typeface="Roboto Light"/>
                <a:cs typeface="Roboto Light"/>
                <a:sym typeface="Roboto Light"/>
              </a:rPr>
              <a:t>newmax</a:t>
            </a:r>
            <a:r>
              <a:rPr lang="en" sz="1400">
                <a:solidFill>
                  <a:srgbClr val="FFFFFF"/>
                </a:solidFill>
                <a:latin typeface="Roboto Light"/>
                <a:ea typeface="Roboto Light"/>
                <a:cs typeface="Roboto Light"/>
                <a:sym typeface="Roboto Light"/>
              </a:rPr>
              <a:t> and </a:t>
            </a:r>
            <a:r>
              <a:rPr lang="en" sz="1400">
                <a:solidFill>
                  <a:srgbClr val="F1C232"/>
                </a:solidFill>
                <a:latin typeface="Roboto Light"/>
                <a:ea typeface="Roboto Light"/>
                <a:cs typeface="Roboto Light"/>
                <a:sym typeface="Roboto Light"/>
              </a:rPr>
              <a:t>newmin</a:t>
            </a:r>
            <a:r>
              <a:rPr lang="en" sz="1400">
                <a:solidFill>
                  <a:srgbClr val="FFFFFF"/>
                </a:solidFill>
                <a:latin typeface="Roboto Light"/>
                <a:ea typeface="Roboto Light"/>
                <a:cs typeface="Roboto Light"/>
                <a:sym typeface="Roboto Light"/>
              </a:rPr>
              <a:t>.</a:t>
            </a:r>
            <a:endParaRPr sz="1400">
              <a:solidFill>
                <a:schemeClr val="lt1"/>
              </a:solidFill>
              <a:latin typeface="Roboto Light"/>
              <a:ea typeface="Roboto Light"/>
              <a:cs typeface="Roboto Light"/>
              <a:sym typeface="Roboto Light"/>
            </a:endParaRPr>
          </a:p>
          <a:p>
            <a:pPr indent="0" lvl="0" marL="0" marR="0" rtl="0" algn="l">
              <a:lnSpc>
                <a:spcPct val="150000"/>
              </a:lnSpc>
              <a:spcBef>
                <a:spcPts val="1600"/>
              </a:spcBef>
              <a:spcAft>
                <a:spcPts val="1600"/>
              </a:spcAft>
              <a:buClr>
                <a:schemeClr val="dk2"/>
              </a:buClr>
              <a:buSzPts val="1800"/>
              <a:buFont typeface="Arial"/>
              <a:buNone/>
            </a:pPr>
            <a:r>
              <a:t/>
            </a:r>
            <a:endParaRPr sz="1400">
              <a:solidFill>
                <a:srgbClr val="FFFFFF"/>
              </a:solidFill>
              <a:latin typeface="Roboto Light"/>
              <a:ea typeface="Roboto Light"/>
              <a:cs typeface="Roboto Light"/>
              <a:sym typeface="Roboto Light"/>
            </a:endParaRPr>
          </a:p>
        </p:txBody>
      </p:sp>
      <p:sp>
        <p:nvSpPr>
          <p:cNvPr id="178" name="Google Shape;178;p24"/>
          <p:cNvSpPr txBox="1"/>
          <p:nvPr>
            <p:ph idx="1" type="body"/>
          </p:nvPr>
        </p:nvSpPr>
        <p:spPr>
          <a:xfrm>
            <a:off x="490500" y="2710000"/>
            <a:ext cx="8010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Clr>
                <a:schemeClr val="dk2"/>
              </a:buClr>
              <a:buSzPts val="1800"/>
              <a:buFont typeface="Arial"/>
              <a:buNone/>
            </a:pPr>
            <a:r>
              <a:rPr b="0" i="0" lang="en" sz="1500" u="none" cap="none" strike="noStrike">
                <a:solidFill>
                  <a:srgbClr val="75C20F"/>
                </a:solidFill>
                <a:latin typeface="Source Code Pro Medium"/>
                <a:ea typeface="Source Code Pro Medium"/>
                <a:cs typeface="Source Code Pro Medium"/>
                <a:sym typeface="Source Code Pro Medium"/>
              </a:rPr>
              <a:t>// St</a:t>
            </a:r>
            <a:r>
              <a:rPr b="0" i="0" lang="en" sz="1500" u="none" cap="none" strike="noStrike">
                <a:solidFill>
                  <a:srgbClr val="75C20F"/>
                </a:solidFill>
                <a:latin typeface="Source Code Pro"/>
                <a:ea typeface="Source Code Pro"/>
                <a:cs typeface="Source Code Pro"/>
                <a:sym typeface="Source Code Pro"/>
              </a:rPr>
              <a:t>ep </a:t>
            </a:r>
            <a:r>
              <a:rPr lang="en" sz="1500">
                <a:solidFill>
                  <a:srgbClr val="75C20F"/>
                </a:solidFill>
                <a:latin typeface="Source Code Pro"/>
                <a:ea typeface="Source Code Pro"/>
                <a:cs typeface="Source Code Pro"/>
                <a:sym typeface="Source Code Pro"/>
              </a:rPr>
              <a:t>5</a:t>
            </a:r>
            <a:r>
              <a:rPr b="0" i="0" lang="en" sz="1500" u="none" cap="none" strike="noStrike">
                <a:solidFill>
                  <a:srgbClr val="75C20F"/>
                </a:solidFill>
                <a:latin typeface="Source Code Pro"/>
                <a:ea typeface="Source Code Pro"/>
                <a:cs typeface="Source Code Pro"/>
                <a:sym typeface="Source Code Pro"/>
              </a:rPr>
              <a:t>:</a:t>
            </a:r>
            <a:r>
              <a:rPr b="0" i="0" lang="en" sz="1500" u="none" cap="none" strike="noStrike">
                <a:solidFill>
                  <a:srgbClr val="F0BE38"/>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Now we do a loop in the middle </a:t>
            </a:r>
            <a:r>
              <a:rPr lang="en" sz="1400">
                <a:solidFill>
                  <a:srgbClr val="6AA84F"/>
                </a:solidFill>
                <a:latin typeface="Roboto Light"/>
                <a:ea typeface="Roboto Light"/>
                <a:cs typeface="Roboto Light"/>
                <a:sym typeface="Roboto Light"/>
              </a:rPr>
              <a:t>n-2</a:t>
            </a:r>
            <a:r>
              <a:rPr lang="en" sz="1400">
                <a:solidFill>
                  <a:srgbClr val="FFFFFF"/>
                </a:solidFill>
                <a:latin typeface="Roboto Light"/>
                <a:ea typeface="Roboto Light"/>
                <a:cs typeface="Roboto Light"/>
                <a:sym typeface="Roboto Light"/>
              </a:rPr>
              <a:t> elements of the array, from second element to penultimate.</a:t>
            </a:r>
            <a:endParaRPr sz="1400">
              <a:solidFill>
                <a:srgbClr val="FFFFFF"/>
              </a:solidFill>
              <a:latin typeface="Roboto Light"/>
              <a:ea typeface="Roboto Light"/>
              <a:cs typeface="Roboto Light"/>
              <a:sym typeface="Roboto Light"/>
            </a:endParaRPr>
          </a:p>
        </p:txBody>
      </p:sp>
      <p:sp>
        <p:nvSpPr>
          <p:cNvPr id="179" name="Google Shape;179;p24"/>
          <p:cNvSpPr txBox="1"/>
          <p:nvPr>
            <p:ph idx="1" type="body"/>
          </p:nvPr>
        </p:nvSpPr>
        <p:spPr>
          <a:xfrm>
            <a:off x="490500" y="3795700"/>
            <a:ext cx="8010600" cy="1093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500">
                <a:solidFill>
                  <a:srgbClr val="75C20F"/>
                </a:solidFill>
                <a:latin typeface="Source Code Pro"/>
                <a:ea typeface="Source Code Pro"/>
                <a:cs typeface="Source Code Pro"/>
                <a:sym typeface="Source Code Pro"/>
              </a:rPr>
              <a:t>// Step 6: </a:t>
            </a:r>
            <a:r>
              <a:rPr lang="en" sz="1400">
                <a:solidFill>
                  <a:schemeClr val="lt1"/>
                </a:solidFill>
                <a:latin typeface="Roboto Light"/>
                <a:ea typeface="Roboto Light"/>
                <a:cs typeface="Roboto Light"/>
                <a:sym typeface="Roboto Light"/>
              </a:rPr>
              <a:t>If current element is less than </a:t>
            </a:r>
            <a:r>
              <a:rPr lang="en" sz="1400">
                <a:solidFill>
                  <a:srgbClr val="F1C232"/>
                </a:solidFill>
                <a:latin typeface="Roboto Light"/>
                <a:ea typeface="Roboto Light"/>
                <a:cs typeface="Roboto Light"/>
                <a:sym typeface="Roboto Light"/>
              </a:rPr>
              <a:t>newmin</a:t>
            </a:r>
            <a:r>
              <a:rPr lang="en" sz="1400">
                <a:solidFill>
                  <a:schemeClr val="lt1"/>
                </a:solidFill>
                <a:latin typeface="Roboto Light"/>
                <a:ea typeface="Roboto Light"/>
                <a:cs typeface="Roboto Light"/>
                <a:sym typeface="Roboto Light"/>
              </a:rPr>
              <a:t>, add </a:t>
            </a:r>
            <a:r>
              <a:rPr lang="en" sz="1400">
                <a:solidFill>
                  <a:srgbClr val="F1C232"/>
                </a:solidFill>
                <a:latin typeface="Roboto Light"/>
                <a:ea typeface="Roboto Light"/>
                <a:cs typeface="Roboto Light"/>
                <a:sym typeface="Roboto Light"/>
              </a:rPr>
              <a:t>k</a:t>
            </a:r>
            <a:r>
              <a:rPr lang="en" sz="1400">
                <a:solidFill>
                  <a:schemeClr val="lt1"/>
                </a:solidFill>
                <a:latin typeface="Roboto Light"/>
                <a:ea typeface="Roboto Light"/>
                <a:cs typeface="Roboto Light"/>
                <a:sym typeface="Roboto Light"/>
              </a:rPr>
              <a:t>. Else, if is greater than </a:t>
            </a:r>
            <a:r>
              <a:rPr lang="en" sz="1400">
                <a:solidFill>
                  <a:srgbClr val="F1C232"/>
                </a:solidFill>
                <a:latin typeface="Roboto Light"/>
                <a:ea typeface="Roboto Light"/>
                <a:cs typeface="Roboto Light"/>
                <a:sym typeface="Roboto Light"/>
              </a:rPr>
              <a:t>newmax</a:t>
            </a:r>
            <a:r>
              <a:rPr lang="en" sz="1400">
                <a:solidFill>
                  <a:schemeClr val="lt1"/>
                </a:solidFill>
                <a:latin typeface="Roboto Light"/>
                <a:ea typeface="Roboto Light"/>
                <a:cs typeface="Roboto Light"/>
                <a:sym typeface="Roboto Light"/>
              </a:rPr>
              <a:t>, subtract </a:t>
            </a:r>
            <a:r>
              <a:rPr lang="en" sz="1400">
                <a:solidFill>
                  <a:srgbClr val="F1C232"/>
                </a:solidFill>
                <a:latin typeface="Roboto Light"/>
                <a:ea typeface="Roboto Light"/>
                <a:cs typeface="Roboto Light"/>
                <a:sym typeface="Roboto Light"/>
              </a:rPr>
              <a:t>k</a:t>
            </a:r>
            <a:r>
              <a:rPr lang="en" sz="1400">
                <a:solidFill>
                  <a:schemeClr val="lt1"/>
                </a:solidFill>
                <a:latin typeface="Roboto Light"/>
                <a:ea typeface="Roboto Light"/>
                <a:cs typeface="Roboto Light"/>
                <a:sym typeface="Roboto Light"/>
              </a:rPr>
              <a:t>. If is between </a:t>
            </a:r>
            <a:r>
              <a:rPr lang="en" sz="1400">
                <a:solidFill>
                  <a:srgbClr val="F1C232"/>
                </a:solidFill>
                <a:latin typeface="Roboto Light"/>
                <a:ea typeface="Roboto Light"/>
                <a:cs typeface="Roboto Light"/>
                <a:sym typeface="Roboto Light"/>
              </a:rPr>
              <a:t>newmin</a:t>
            </a:r>
            <a:r>
              <a:rPr lang="en" sz="1400">
                <a:solidFill>
                  <a:schemeClr val="lt1"/>
                </a:solidFill>
                <a:latin typeface="Roboto Light"/>
                <a:ea typeface="Roboto Light"/>
                <a:cs typeface="Roboto Light"/>
                <a:sym typeface="Roboto Light"/>
              </a:rPr>
              <a:t> and </a:t>
            </a:r>
            <a:r>
              <a:rPr lang="en" sz="1400">
                <a:solidFill>
                  <a:srgbClr val="F1C232"/>
                </a:solidFill>
                <a:latin typeface="Roboto Light"/>
                <a:ea typeface="Roboto Light"/>
                <a:cs typeface="Roboto Light"/>
                <a:sym typeface="Roboto Light"/>
              </a:rPr>
              <a:t>newmax</a:t>
            </a:r>
            <a:r>
              <a:rPr lang="en" sz="1400">
                <a:solidFill>
                  <a:schemeClr val="lt1"/>
                </a:solidFill>
                <a:latin typeface="Roboto Light"/>
                <a:ea typeface="Roboto Light"/>
                <a:cs typeface="Roboto Light"/>
                <a:sym typeface="Roboto Light"/>
              </a:rPr>
              <a:t>, go to step 7.</a:t>
            </a:r>
            <a:endParaRPr sz="1400">
              <a:solidFill>
                <a:schemeClr val="lt1"/>
              </a:solidFill>
              <a:latin typeface="Roboto Light"/>
              <a:ea typeface="Roboto Light"/>
              <a:cs typeface="Roboto Light"/>
              <a:sym typeface="Roboto Light"/>
            </a:endParaRPr>
          </a:p>
          <a:p>
            <a:pPr indent="0" lvl="0" marL="0" rtl="0">
              <a:lnSpc>
                <a:spcPct val="150000"/>
              </a:lnSpc>
              <a:spcBef>
                <a:spcPts val="0"/>
              </a:spcBef>
              <a:spcAft>
                <a:spcPts val="0"/>
              </a:spcAft>
              <a:buClr>
                <a:schemeClr val="dk1"/>
              </a:buClr>
              <a:buSzPts val="1100"/>
              <a:buFont typeface="Arial"/>
              <a:buNone/>
            </a:pPr>
            <a:r>
              <a:t/>
            </a:r>
            <a:endParaRPr sz="1400">
              <a:solidFill>
                <a:schemeClr val="lt1"/>
              </a:solidFill>
              <a:latin typeface="Roboto Light"/>
              <a:ea typeface="Roboto Light"/>
              <a:cs typeface="Roboto Light"/>
              <a:sym typeface="Roboto Light"/>
            </a:endParaRPr>
          </a:p>
          <a:p>
            <a:pPr indent="0" lvl="0" marL="0" marR="0" rtl="0" algn="l">
              <a:lnSpc>
                <a:spcPct val="150000"/>
              </a:lnSpc>
              <a:spcBef>
                <a:spcPts val="1600"/>
              </a:spcBef>
              <a:spcAft>
                <a:spcPts val="1600"/>
              </a:spcAft>
              <a:buClr>
                <a:schemeClr val="dk2"/>
              </a:buClr>
              <a:buSzPts val="1800"/>
              <a:buFont typeface="Arial"/>
              <a:buNone/>
            </a:pPr>
            <a:r>
              <a:t/>
            </a:r>
            <a:endParaRPr sz="1400">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85" name="Google Shape;185;p25"/>
          <p:cNvSpPr txBox="1"/>
          <p:nvPr>
            <p:ph idx="1" type="body"/>
          </p:nvPr>
        </p:nvSpPr>
        <p:spPr>
          <a:xfrm>
            <a:off x="530625" y="1458650"/>
            <a:ext cx="8010600" cy="648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500" u="none" cap="none" strike="noStrike">
                <a:solidFill>
                  <a:srgbClr val="75C20F"/>
                </a:solidFill>
                <a:latin typeface="Source Code Pro"/>
                <a:ea typeface="Source Code Pro"/>
                <a:cs typeface="Source Code Pro"/>
                <a:sym typeface="Source Code Pro"/>
              </a:rPr>
              <a:t>// Step </a:t>
            </a:r>
            <a:r>
              <a:rPr lang="en" sz="1500">
                <a:solidFill>
                  <a:srgbClr val="75C20F"/>
                </a:solidFill>
                <a:latin typeface="Source Code Pro"/>
                <a:ea typeface="Source Code Pro"/>
                <a:cs typeface="Source Code Pro"/>
                <a:sym typeface="Source Code Pro"/>
              </a:rPr>
              <a:t>7</a:t>
            </a:r>
            <a:r>
              <a:rPr b="0" i="0" lang="en" sz="1500" u="none" cap="none" strike="noStrike">
                <a:solidFill>
                  <a:srgbClr val="75C20F"/>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If current element is closer to </a:t>
            </a:r>
            <a:r>
              <a:rPr lang="en" sz="1400">
                <a:solidFill>
                  <a:srgbClr val="F1C232"/>
                </a:solidFill>
                <a:latin typeface="Roboto Light"/>
                <a:ea typeface="Roboto Light"/>
                <a:cs typeface="Roboto Light"/>
                <a:sym typeface="Roboto Light"/>
              </a:rPr>
              <a:t>newmax</a:t>
            </a:r>
            <a:r>
              <a:rPr lang="en" sz="1400">
                <a:solidFill>
                  <a:srgbClr val="FFFFFF"/>
                </a:solidFill>
                <a:latin typeface="Roboto Light"/>
                <a:ea typeface="Roboto Light"/>
                <a:cs typeface="Roboto Light"/>
                <a:sym typeface="Roboto Light"/>
              </a:rPr>
              <a:t>, subtract </a:t>
            </a:r>
            <a:r>
              <a:rPr lang="en" sz="1400">
                <a:solidFill>
                  <a:srgbClr val="F1C232"/>
                </a:solidFill>
                <a:latin typeface="Roboto Light"/>
                <a:ea typeface="Roboto Light"/>
                <a:cs typeface="Roboto Light"/>
                <a:sym typeface="Roboto Light"/>
              </a:rPr>
              <a:t>k</a:t>
            </a:r>
            <a:r>
              <a:rPr lang="en" sz="1400">
                <a:solidFill>
                  <a:srgbClr val="FFFFFF"/>
                </a:solidFill>
                <a:latin typeface="Roboto Light"/>
                <a:ea typeface="Roboto Light"/>
                <a:cs typeface="Roboto Light"/>
                <a:sym typeface="Roboto Light"/>
              </a:rPr>
              <a:t>. Else, add </a:t>
            </a:r>
            <a:r>
              <a:rPr lang="en" sz="1400">
                <a:solidFill>
                  <a:srgbClr val="F1C232"/>
                </a:solidFill>
                <a:latin typeface="Roboto Light"/>
                <a:ea typeface="Roboto Light"/>
                <a:cs typeface="Roboto Light"/>
                <a:sym typeface="Roboto Light"/>
              </a:rPr>
              <a:t>k</a:t>
            </a:r>
            <a:r>
              <a:rPr lang="en" sz="1400">
                <a:solidFill>
                  <a:srgbClr val="FFFFFF"/>
                </a:solidFill>
                <a:latin typeface="Roboto Light"/>
                <a:ea typeface="Roboto Light"/>
                <a:cs typeface="Roboto Light"/>
                <a:sym typeface="Roboto Light"/>
              </a:rPr>
              <a:t>.</a:t>
            </a:r>
            <a:endParaRPr sz="1400">
              <a:solidFill>
                <a:schemeClr val="lt1"/>
              </a:solidFill>
              <a:latin typeface="Roboto Light"/>
              <a:ea typeface="Roboto Light"/>
              <a:cs typeface="Roboto Light"/>
              <a:sym typeface="Roboto Light"/>
            </a:endParaRPr>
          </a:p>
          <a:p>
            <a:pPr indent="0" lvl="0" marL="0" marR="0" rtl="0" algn="l">
              <a:lnSpc>
                <a:spcPct val="150000"/>
              </a:lnSpc>
              <a:spcBef>
                <a:spcPts val="1600"/>
              </a:spcBef>
              <a:spcAft>
                <a:spcPts val="1600"/>
              </a:spcAft>
              <a:buClr>
                <a:schemeClr val="dk2"/>
              </a:buClr>
              <a:buSzPts val="1800"/>
              <a:buFont typeface="Arial"/>
              <a:buNone/>
            </a:pPr>
            <a:r>
              <a:t/>
            </a:r>
            <a:endParaRPr sz="1400">
              <a:solidFill>
                <a:srgbClr val="FFFFFF"/>
              </a:solidFill>
              <a:latin typeface="Roboto Light"/>
              <a:ea typeface="Roboto Light"/>
              <a:cs typeface="Roboto Light"/>
              <a:sym typeface="Roboto Light"/>
            </a:endParaRPr>
          </a:p>
        </p:txBody>
      </p:sp>
      <p:sp>
        <p:nvSpPr>
          <p:cNvPr id="186" name="Google Shape;186;p25"/>
          <p:cNvSpPr txBox="1"/>
          <p:nvPr>
            <p:ph idx="1" type="body"/>
          </p:nvPr>
        </p:nvSpPr>
        <p:spPr>
          <a:xfrm>
            <a:off x="496325" y="3658375"/>
            <a:ext cx="8010600" cy="716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400">
                <a:solidFill>
                  <a:srgbClr val="FFFFFF"/>
                </a:solidFill>
                <a:latin typeface="Roboto Light"/>
                <a:ea typeface="Roboto Light"/>
                <a:cs typeface="Roboto Light"/>
                <a:sym typeface="Roboto Light"/>
              </a:rPr>
              <a:t>Let’s see how can we make a code of this method.</a:t>
            </a:r>
            <a:endParaRPr sz="1400">
              <a:solidFill>
                <a:schemeClr val="lt1"/>
              </a:solidFill>
              <a:latin typeface="Roboto Light"/>
              <a:ea typeface="Roboto Light"/>
              <a:cs typeface="Roboto Light"/>
              <a:sym typeface="Roboto Light"/>
            </a:endParaRPr>
          </a:p>
          <a:p>
            <a:pPr indent="0" lvl="0" marL="0" marR="0" rtl="0" algn="l">
              <a:lnSpc>
                <a:spcPct val="150000"/>
              </a:lnSpc>
              <a:spcBef>
                <a:spcPts val="1600"/>
              </a:spcBef>
              <a:spcAft>
                <a:spcPts val="1600"/>
              </a:spcAft>
              <a:buClr>
                <a:schemeClr val="dk2"/>
              </a:buClr>
              <a:buSzPts val="1800"/>
              <a:buFont typeface="Arial"/>
              <a:buNone/>
            </a:pPr>
            <a:r>
              <a:t/>
            </a:r>
            <a:endParaRPr sz="1400">
              <a:solidFill>
                <a:srgbClr val="FFFFFF"/>
              </a:solidFill>
              <a:latin typeface="Roboto Light"/>
              <a:ea typeface="Roboto Light"/>
              <a:cs typeface="Roboto Light"/>
              <a:sym typeface="Roboto Light"/>
            </a:endParaRPr>
          </a:p>
        </p:txBody>
      </p:sp>
      <p:sp>
        <p:nvSpPr>
          <p:cNvPr id="187" name="Google Shape;187;p25"/>
          <p:cNvSpPr txBox="1"/>
          <p:nvPr>
            <p:ph idx="1" type="body"/>
          </p:nvPr>
        </p:nvSpPr>
        <p:spPr>
          <a:xfrm>
            <a:off x="530625" y="2306000"/>
            <a:ext cx="6793800" cy="972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en" sz="1500" u="none" cap="none" strike="noStrike">
                <a:solidFill>
                  <a:srgbClr val="75C20F"/>
                </a:solidFill>
                <a:latin typeface="Source Code Pro Medium"/>
                <a:ea typeface="Source Code Pro Medium"/>
                <a:cs typeface="Source Code Pro Medium"/>
                <a:sym typeface="Source Code Pro Medium"/>
              </a:rPr>
              <a:t>// St</a:t>
            </a:r>
            <a:r>
              <a:rPr b="0" i="0" lang="en" sz="1500" u="none" cap="none" strike="noStrike">
                <a:solidFill>
                  <a:srgbClr val="75C20F"/>
                </a:solidFill>
                <a:latin typeface="Source Code Pro"/>
                <a:ea typeface="Source Code Pro"/>
                <a:cs typeface="Source Code Pro"/>
                <a:sym typeface="Source Code Pro"/>
              </a:rPr>
              <a:t>ep </a:t>
            </a:r>
            <a:r>
              <a:rPr lang="en" sz="1500">
                <a:solidFill>
                  <a:srgbClr val="75C20F"/>
                </a:solidFill>
                <a:latin typeface="Source Code Pro"/>
                <a:ea typeface="Source Code Pro"/>
                <a:cs typeface="Source Code Pro"/>
                <a:sym typeface="Source Code Pro"/>
              </a:rPr>
              <a:t>8</a:t>
            </a:r>
            <a:r>
              <a:rPr b="0" i="0" lang="en" sz="1500" u="none" cap="none" strike="noStrike">
                <a:solidFill>
                  <a:srgbClr val="75C20F"/>
                </a:solidFill>
                <a:latin typeface="Source Code Pro"/>
                <a:ea typeface="Source Code Pro"/>
                <a:cs typeface="Source Code Pro"/>
                <a:sym typeface="Source Code Pro"/>
              </a:rPr>
              <a:t>:</a:t>
            </a:r>
            <a:r>
              <a:rPr b="0" i="0" lang="en" sz="1500" u="none" cap="none" strike="noStrike">
                <a:solidFill>
                  <a:srgbClr val="F0BE38"/>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Update </a:t>
            </a:r>
            <a:r>
              <a:rPr lang="en" sz="1400">
                <a:solidFill>
                  <a:srgbClr val="F1C232"/>
                </a:solidFill>
                <a:latin typeface="Roboto Light"/>
                <a:ea typeface="Roboto Light"/>
                <a:cs typeface="Roboto Light"/>
                <a:sym typeface="Roboto Light"/>
              </a:rPr>
              <a:t>newmax</a:t>
            </a:r>
            <a:r>
              <a:rPr lang="en" sz="1400">
                <a:solidFill>
                  <a:srgbClr val="FFFFFF"/>
                </a:solidFill>
                <a:latin typeface="Roboto Light"/>
                <a:ea typeface="Roboto Light"/>
                <a:cs typeface="Roboto Light"/>
                <a:sym typeface="Roboto Light"/>
              </a:rPr>
              <a:t> and </a:t>
            </a:r>
            <a:r>
              <a:rPr lang="en" sz="1400">
                <a:solidFill>
                  <a:srgbClr val="F1C232"/>
                </a:solidFill>
                <a:latin typeface="Roboto Light"/>
                <a:ea typeface="Roboto Light"/>
                <a:cs typeface="Roboto Light"/>
                <a:sym typeface="Roboto Light"/>
              </a:rPr>
              <a:t>newmin</a:t>
            </a:r>
            <a:r>
              <a:rPr lang="en" sz="1400">
                <a:solidFill>
                  <a:srgbClr val="FFFFFF"/>
                </a:solidFill>
                <a:latin typeface="Roboto Light"/>
                <a:ea typeface="Roboto Light"/>
                <a:cs typeface="Roboto Light"/>
                <a:sym typeface="Roboto Light"/>
              </a:rPr>
              <a:t>, and return the difference between them at the end.</a:t>
            </a:r>
            <a:endParaRPr sz="1400">
              <a:solidFill>
                <a:schemeClr val="lt1"/>
              </a:solidFill>
              <a:latin typeface="Roboto Light"/>
              <a:ea typeface="Roboto Light"/>
              <a:cs typeface="Roboto Light"/>
              <a:sym typeface="Roboto Light"/>
            </a:endParaRPr>
          </a:p>
          <a:p>
            <a:pPr indent="0" lvl="0" marL="0" rtl="0">
              <a:lnSpc>
                <a:spcPct val="150000"/>
              </a:lnSpc>
              <a:spcBef>
                <a:spcPts val="1600"/>
              </a:spcBef>
              <a:spcAft>
                <a:spcPts val="0"/>
              </a:spcAft>
              <a:buClr>
                <a:schemeClr val="dk1"/>
              </a:buClr>
              <a:buSzPts val="1100"/>
              <a:buFont typeface="Arial"/>
              <a:buNone/>
            </a:pPr>
            <a:r>
              <a:t/>
            </a:r>
            <a:endParaRPr sz="1400">
              <a:solidFill>
                <a:schemeClr val="lt1"/>
              </a:solidFill>
              <a:latin typeface="Roboto Light"/>
              <a:ea typeface="Roboto Light"/>
              <a:cs typeface="Roboto Light"/>
              <a:sym typeface="Roboto Light"/>
            </a:endParaRPr>
          </a:p>
          <a:p>
            <a:pPr indent="0" lvl="0" marL="0" marR="0" rtl="0" algn="l">
              <a:lnSpc>
                <a:spcPct val="150000"/>
              </a:lnSpc>
              <a:spcBef>
                <a:spcPts val="1600"/>
              </a:spcBef>
              <a:spcAft>
                <a:spcPts val="1600"/>
              </a:spcAft>
              <a:buClr>
                <a:schemeClr val="dk2"/>
              </a:buClr>
              <a:buSzPts val="1800"/>
              <a:buFont typeface="Arial"/>
              <a:buNone/>
            </a:pPr>
            <a:r>
              <a:t/>
            </a:r>
            <a:endParaRPr sz="1400">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530625" y="1616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Code</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93" name="Google Shape;193;p26"/>
          <p:cNvSpPr txBox="1"/>
          <p:nvPr>
            <p:ph idx="1" type="body"/>
          </p:nvPr>
        </p:nvSpPr>
        <p:spPr>
          <a:xfrm>
            <a:off x="454425" y="832350"/>
            <a:ext cx="2782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BB05FF"/>
                </a:solidFill>
                <a:latin typeface="Source Code Pro"/>
                <a:ea typeface="Source Code Pro"/>
                <a:cs typeface="Source Code Pro"/>
                <a:sym typeface="Source Code Pro"/>
              </a:rPr>
              <a:t>def</a:t>
            </a:r>
            <a:r>
              <a:rPr b="0" i="0" lang="en" sz="1300" u="none" cap="none" strike="noStrike">
                <a:solidFill>
                  <a:srgbClr val="75C20F"/>
                </a:solidFill>
                <a:latin typeface="Source Code Pro"/>
                <a:ea typeface="Source Code Pro"/>
                <a:cs typeface="Source Code Pro"/>
                <a:sym typeface="Source Code Pro"/>
              </a:rPr>
              <a:t> </a:t>
            </a:r>
            <a:r>
              <a:rPr lang="en" sz="1300">
                <a:solidFill>
                  <a:srgbClr val="F0BE38"/>
                </a:solidFill>
                <a:latin typeface="Source Code Pro"/>
                <a:ea typeface="Source Code Pro"/>
                <a:cs typeface="Source Code Pro"/>
                <a:sym typeface="Source Code Pro"/>
              </a:rPr>
              <a:t>getMinDiff</a:t>
            </a:r>
            <a:r>
              <a:rPr b="0" i="0" lang="en" sz="1300" u="none" cap="none" strike="noStrike">
                <a:solidFill>
                  <a:srgbClr val="FFFFFF"/>
                </a:solidFill>
                <a:latin typeface="Source Code Pro"/>
                <a:ea typeface="Source Code Pro"/>
                <a:cs typeface="Source Code Pro"/>
                <a:sym typeface="Source Code Pro"/>
              </a:rPr>
              <a:t>(arr, </a:t>
            </a:r>
            <a:r>
              <a:rPr b="0" i="0" lang="en" sz="1300" u="none" cap="none" strike="noStrike">
                <a:solidFill>
                  <a:srgbClr val="FFFFFF"/>
                </a:solidFill>
                <a:latin typeface="Source Code Pro"/>
                <a:ea typeface="Source Code Pro"/>
                <a:cs typeface="Source Code Pro"/>
                <a:sym typeface="Source Code Pro"/>
              </a:rPr>
              <a:t>k</a:t>
            </a:r>
            <a:r>
              <a:rPr b="0" i="0" lang="en" sz="1300" u="none" cap="none" strike="noStrike">
                <a:solidFill>
                  <a:srgbClr val="FFFFFF"/>
                </a:solidFill>
                <a:latin typeface="Source Code Pro"/>
                <a:ea typeface="Source Code Pro"/>
                <a:cs typeface="Source Code Pro"/>
                <a:sym typeface="Source Code Pro"/>
              </a:rPr>
              <a:t>)</a:t>
            </a:r>
            <a:r>
              <a:rPr b="0" i="0" lang="en" sz="1300" u="none" cap="none" strike="noStrike">
                <a:solidFill>
                  <a:srgbClr val="BEC4D0"/>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t/>
            </a:r>
            <a:endParaRPr b="0" i="0" sz="1300" u="none" cap="none" strike="noStrike">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1600"/>
              </a:spcAft>
              <a:buClr>
                <a:schemeClr val="dk2"/>
              </a:buClr>
              <a:buSzPts val="1800"/>
              <a:buFont typeface="Arial"/>
              <a:buNone/>
            </a:pPr>
            <a:r>
              <a:t/>
            </a:r>
            <a:endParaRPr b="0" i="0" sz="1300" u="none" cap="none" strike="noStrike">
              <a:solidFill>
                <a:srgbClr val="75C20F"/>
              </a:solidFill>
              <a:latin typeface="Source Code Pro"/>
              <a:ea typeface="Source Code Pro"/>
              <a:cs typeface="Source Code Pro"/>
              <a:sym typeface="Source Code Pro"/>
            </a:endParaRPr>
          </a:p>
        </p:txBody>
      </p:sp>
      <p:sp>
        <p:nvSpPr>
          <p:cNvPr id="194" name="Google Shape;194;p26"/>
          <p:cNvSpPr txBox="1"/>
          <p:nvPr>
            <p:ph idx="1" type="body"/>
          </p:nvPr>
        </p:nvSpPr>
        <p:spPr>
          <a:xfrm>
            <a:off x="881325" y="1213950"/>
            <a:ext cx="6499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FFFFFF"/>
                </a:solidFill>
                <a:latin typeface="Source Code Pro"/>
                <a:ea typeface="Source Code Pro"/>
                <a:cs typeface="Source Code Pro"/>
                <a:sym typeface="Source Code Pro"/>
              </a:rPr>
              <a:t>n =</a:t>
            </a:r>
            <a:r>
              <a:rPr b="0" i="0" lang="en" sz="1300" u="none" cap="none" strike="noStrike">
                <a:solidFill>
                  <a:srgbClr val="75C20F"/>
                </a:solidFill>
                <a:latin typeface="Source Code Pro"/>
                <a:ea typeface="Source Code Pro"/>
                <a:cs typeface="Source Code Pro"/>
                <a:sym typeface="Source Code Pro"/>
              </a:rPr>
              <a:t> </a:t>
            </a:r>
            <a:r>
              <a:rPr b="0" i="0" lang="en" sz="1300" u="none" cap="none" strike="noStrike">
                <a:solidFill>
                  <a:srgbClr val="35A2E9"/>
                </a:solidFill>
                <a:latin typeface="Source Code Pro"/>
                <a:ea typeface="Source Code Pro"/>
                <a:cs typeface="Source Code Pro"/>
                <a:sym typeface="Source Code Pro"/>
              </a:rPr>
              <a:t>len</a:t>
            </a:r>
            <a:r>
              <a:rPr b="0" i="0" lang="en" sz="1300" u="none" cap="none" strike="noStrike">
                <a:solidFill>
                  <a:srgbClr val="FFFFFF"/>
                </a:solidFill>
                <a:latin typeface="Source Code Pro"/>
                <a:ea typeface="Source Code Pro"/>
                <a:cs typeface="Source Code Pro"/>
                <a:sym typeface="Source Code Pro"/>
              </a:rPr>
              <a:t>(arr)		</a:t>
            </a:r>
            <a:r>
              <a:rPr lang="en" sz="1300">
                <a:solidFill>
                  <a:srgbClr val="75C20F"/>
                </a:solidFill>
                <a:latin typeface="Source Code Pro"/>
                <a:ea typeface="Source Code Pro"/>
                <a:cs typeface="Source Code Pro"/>
                <a:sym typeface="Source Code Pro"/>
              </a:rPr>
              <a:t>// Length of the array</a:t>
            </a:r>
            <a:endParaRPr sz="1300">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1600"/>
              </a:spcAft>
              <a:buClr>
                <a:schemeClr val="dk2"/>
              </a:buClr>
              <a:buSzPts val="1800"/>
              <a:buFont typeface="Arial"/>
              <a:buNone/>
            </a:pPr>
            <a:r>
              <a:t/>
            </a:r>
            <a:endParaRPr sz="1300">
              <a:solidFill>
                <a:srgbClr val="FFFFFF"/>
              </a:solidFill>
              <a:latin typeface="Source Code Pro"/>
              <a:ea typeface="Source Code Pro"/>
              <a:cs typeface="Source Code Pro"/>
              <a:sym typeface="Source Code Pro"/>
            </a:endParaRPr>
          </a:p>
        </p:txBody>
      </p:sp>
      <p:sp>
        <p:nvSpPr>
          <p:cNvPr id="195" name="Google Shape;195;p26"/>
          <p:cNvSpPr txBox="1"/>
          <p:nvPr>
            <p:ph idx="1" type="body"/>
          </p:nvPr>
        </p:nvSpPr>
        <p:spPr>
          <a:xfrm>
            <a:off x="870925" y="1484425"/>
            <a:ext cx="6103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arr.sort()		</a:t>
            </a:r>
            <a:r>
              <a:rPr lang="en" sz="1300">
                <a:solidFill>
                  <a:srgbClr val="75C20F"/>
                </a:solidFill>
                <a:latin typeface="Source Code Pro"/>
                <a:ea typeface="Source Code Pro"/>
                <a:cs typeface="Source Code Pro"/>
                <a:sym typeface="Source Code Pro"/>
              </a:rPr>
              <a:t>// Sort array in ascending </a:t>
            </a:r>
            <a:r>
              <a:rPr lang="en" sz="1300">
                <a:solidFill>
                  <a:srgbClr val="75C20F"/>
                </a:solidFill>
                <a:latin typeface="Source Code Pro"/>
                <a:ea typeface="Source Code Pro"/>
                <a:cs typeface="Source Code Pro"/>
                <a:sym typeface="Source Code Pro"/>
              </a:rPr>
              <a:t>order</a:t>
            </a:r>
            <a:endParaRPr sz="1300">
              <a:solidFill>
                <a:srgbClr val="FFFFFF"/>
              </a:solidFill>
              <a:latin typeface="Source Code Pro"/>
              <a:ea typeface="Source Code Pro"/>
              <a:cs typeface="Source Code Pro"/>
              <a:sym typeface="Source Code Pro"/>
            </a:endParaRPr>
          </a:p>
        </p:txBody>
      </p:sp>
      <p:sp>
        <p:nvSpPr>
          <p:cNvPr id="196" name="Google Shape;196;p26"/>
          <p:cNvSpPr txBox="1"/>
          <p:nvPr>
            <p:ph idx="1" type="body"/>
          </p:nvPr>
        </p:nvSpPr>
        <p:spPr>
          <a:xfrm>
            <a:off x="881325" y="2152350"/>
            <a:ext cx="73482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75C20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maxx-minn &lt;= k:</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p:txBody>
      </p:sp>
      <p:sp>
        <p:nvSpPr>
          <p:cNvPr id="197" name="Google Shape;197;p26"/>
          <p:cNvSpPr txBox="1"/>
          <p:nvPr>
            <p:ph idx="1" type="body"/>
          </p:nvPr>
        </p:nvSpPr>
        <p:spPr>
          <a:xfrm>
            <a:off x="1201975" y="2481150"/>
            <a:ext cx="75747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arr = [x+k for x in arr]</a:t>
            </a:r>
            <a:r>
              <a:rPr b="0" i="0" lang="en" sz="1300" u="none" cap="none" strike="noStrike">
                <a:solidFill>
                  <a:srgbClr val="75C20F"/>
                </a:solidFill>
                <a:latin typeface="Source Code Pro"/>
                <a:ea typeface="Source Code Pro"/>
                <a:cs typeface="Source Code Pro"/>
                <a:sym typeface="Source Code Pro"/>
              </a:rPr>
              <a:t> 	</a:t>
            </a:r>
            <a:r>
              <a:rPr lang="en" sz="1300">
                <a:solidFill>
                  <a:srgbClr val="75C20F"/>
                </a:solidFill>
                <a:latin typeface="Source Code Pro"/>
                <a:ea typeface="Source Code Pro"/>
                <a:cs typeface="Source Code Pro"/>
                <a:sym typeface="Source Code Pro"/>
              </a:rPr>
              <a:t>// Sum k to all elements</a:t>
            </a:r>
            <a:endParaRPr b="0" i="0" sz="1300" u="none" cap="none" strike="noStrike">
              <a:solidFill>
                <a:srgbClr val="75C20F"/>
              </a:solidFill>
              <a:latin typeface="Source Code Pro"/>
              <a:ea typeface="Source Code Pro"/>
              <a:cs typeface="Source Code Pro"/>
              <a:sym typeface="Source Code Pro"/>
            </a:endParaRPr>
          </a:p>
        </p:txBody>
      </p:sp>
      <p:sp>
        <p:nvSpPr>
          <p:cNvPr id="198" name="Google Shape;198;p26"/>
          <p:cNvSpPr txBox="1"/>
          <p:nvPr>
            <p:ph idx="1" type="body"/>
          </p:nvPr>
        </p:nvSpPr>
        <p:spPr>
          <a:xfrm>
            <a:off x="881325" y="3150275"/>
            <a:ext cx="79716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else:</a:t>
            </a:r>
            <a:endParaRPr b="0" i="0" sz="1300" u="none" cap="none" strike="noStrike">
              <a:solidFill>
                <a:srgbClr val="BEC4D0"/>
              </a:solidFill>
              <a:latin typeface="Source Code Pro"/>
              <a:ea typeface="Source Code Pro"/>
              <a:cs typeface="Source Code Pro"/>
              <a:sym typeface="Source Code Pro"/>
            </a:endParaRPr>
          </a:p>
        </p:txBody>
      </p:sp>
      <p:sp>
        <p:nvSpPr>
          <p:cNvPr id="199" name="Google Shape;199;p26"/>
          <p:cNvSpPr txBox="1"/>
          <p:nvPr>
            <p:ph idx="1" type="body"/>
          </p:nvPr>
        </p:nvSpPr>
        <p:spPr>
          <a:xfrm>
            <a:off x="1278175" y="3402875"/>
            <a:ext cx="50103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arr[0] += k	</a:t>
            </a:r>
            <a:r>
              <a:rPr lang="en" sz="1300">
                <a:solidFill>
                  <a:srgbClr val="75C20F"/>
                </a:solidFill>
                <a:latin typeface="Source Code Pro"/>
                <a:ea typeface="Source Code Pro"/>
                <a:cs typeface="Source Code Pro"/>
                <a:sym typeface="Source Code Pro"/>
              </a:rPr>
              <a:t>// Increase first element by k</a:t>
            </a:r>
            <a:endParaRPr b="0" i="0" sz="1300" u="none" cap="none" strike="noStrike">
              <a:solidFill>
                <a:srgbClr val="75C20F"/>
              </a:solidFill>
              <a:latin typeface="Source Code Pro"/>
              <a:ea typeface="Source Code Pro"/>
              <a:cs typeface="Source Code Pro"/>
              <a:sym typeface="Source Code Pro"/>
            </a:endParaRPr>
          </a:p>
        </p:txBody>
      </p:sp>
      <p:sp>
        <p:nvSpPr>
          <p:cNvPr id="200" name="Google Shape;200;p26"/>
          <p:cNvSpPr txBox="1"/>
          <p:nvPr>
            <p:ph idx="1" type="body"/>
          </p:nvPr>
        </p:nvSpPr>
        <p:spPr>
          <a:xfrm>
            <a:off x="881325" y="1747350"/>
            <a:ext cx="73962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maxx, </a:t>
            </a:r>
            <a:r>
              <a:rPr lang="en" sz="1300">
                <a:solidFill>
                  <a:srgbClr val="FFFFFF"/>
                </a:solidFill>
                <a:latin typeface="Source Code Pro"/>
                <a:ea typeface="Source Code Pro"/>
                <a:cs typeface="Source Code Pro"/>
                <a:sym typeface="Source Code Pro"/>
              </a:rPr>
              <a:t>minn</a:t>
            </a:r>
            <a:r>
              <a:rPr lang="en" sz="1300">
                <a:solidFill>
                  <a:srgbClr val="FFFFFF"/>
                </a:solidFill>
                <a:latin typeface="Source Code Pro"/>
                <a:ea typeface="Source Code Pro"/>
                <a:cs typeface="Source Code Pro"/>
                <a:sym typeface="Source Code Pro"/>
              </a:rPr>
              <a:t> = arr[n-1], arr[0]	</a:t>
            </a:r>
            <a:r>
              <a:rPr lang="en" sz="1300">
                <a:solidFill>
                  <a:srgbClr val="75C20F"/>
                </a:solidFill>
                <a:latin typeface="Source Code Pro"/>
                <a:ea typeface="Source Code Pro"/>
                <a:cs typeface="Source Code Pro"/>
                <a:sym typeface="Source Code Pro"/>
              </a:rPr>
              <a:t>// Initialize maxx and minn</a:t>
            </a:r>
            <a:endParaRPr b="0" i="0" sz="1300" u="none" cap="none" strike="noStrike">
              <a:solidFill>
                <a:srgbClr val="75C20F"/>
              </a:solidFill>
              <a:latin typeface="Source Code Pro"/>
              <a:ea typeface="Source Code Pro"/>
              <a:cs typeface="Source Code Pro"/>
              <a:sym typeface="Source Code Pro"/>
            </a:endParaRPr>
          </a:p>
        </p:txBody>
      </p:sp>
      <p:sp>
        <p:nvSpPr>
          <p:cNvPr id="201" name="Google Shape;201;p26"/>
          <p:cNvSpPr txBox="1"/>
          <p:nvPr>
            <p:ph idx="1" type="body"/>
          </p:nvPr>
        </p:nvSpPr>
        <p:spPr>
          <a:xfrm>
            <a:off x="1201975" y="2820275"/>
            <a:ext cx="76509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new</a:t>
            </a:r>
            <a:r>
              <a:rPr lang="en" sz="1300">
                <a:solidFill>
                  <a:srgbClr val="FFFFFF"/>
                </a:solidFill>
                <a:latin typeface="Source Code Pro"/>
                <a:ea typeface="Source Code Pro"/>
                <a:cs typeface="Source Code Pro"/>
                <a:sym typeface="Source Code Pro"/>
              </a:rPr>
              <a:t>max, newmin = arr[n-1], arr[0]		</a:t>
            </a:r>
            <a:r>
              <a:rPr lang="en" sz="1300">
                <a:solidFill>
                  <a:srgbClr val="75C20F"/>
                </a:solidFill>
                <a:latin typeface="Source Code Pro"/>
                <a:ea typeface="Source Code Pro"/>
                <a:cs typeface="Source Code Pro"/>
                <a:sym typeface="Source Code Pro"/>
              </a:rPr>
              <a:t>// Update newmax and newmin</a:t>
            </a:r>
            <a:endParaRPr b="0" i="0" sz="1300" u="none" cap="none" strike="noStrike">
              <a:solidFill>
                <a:srgbClr val="75C20F"/>
              </a:solidFill>
              <a:latin typeface="Source Code Pro"/>
              <a:ea typeface="Source Code Pro"/>
              <a:cs typeface="Source Code Pro"/>
              <a:sym typeface="Source Code Pro"/>
            </a:endParaRPr>
          </a:p>
        </p:txBody>
      </p:sp>
      <p:sp>
        <p:nvSpPr>
          <p:cNvPr id="202" name="Google Shape;202;p26"/>
          <p:cNvSpPr txBox="1"/>
          <p:nvPr>
            <p:ph idx="1" type="body"/>
          </p:nvPr>
        </p:nvSpPr>
        <p:spPr>
          <a:xfrm>
            <a:off x="1278175" y="3707675"/>
            <a:ext cx="50103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arr[n-1] -= k	</a:t>
            </a:r>
            <a:r>
              <a:rPr lang="en" sz="1300">
                <a:solidFill>
                  <a:srgbClr val="75C20F"/>
                </a:solidFill>
                <a:latin typeface="Source Code Pro"/>
                <a:ea typeface="Source Code Pro"/>
                <a:cs typeface="Source Code Pro"/>
                <a:sym typeface="Source Code Pro"/>
              </a:rPr>
              <a:t>// Decrease last element by k</a:t>
            </a:r>
            <a:endParaRPr b="0" i="0" sz="1300" u="none" cap="none" strike="noStrike">
              <a:solidFill>
                <a:srgbClr val="75C20F"/>
              </a:solidFill>
              <a:latin typeface="Source Code Pro"/>
              <a:ea typeface="Source Code Pro"/>
              <a:cs typeface="Source Code Pro"/>
              <a:sym typeface="Source Code Pro"/>
            </a:endParaRPr>
          </a:p>
        </p:txBody>
      </p:sp>
      <p:sp>
        <p:nvSpPr>
          <p:cNvPr id="203" name="Google Shape;203;p26"/>
          <p:cNvSpPr txBox="1"/>
          <p:nvPr>
            <p:ph idx="1" type="body"/>
          </p:nvPr>
        </p:nvSpPr>
        <p:spPr>
          <a:xfrm>
            <a:off x="1278175" y="4529200"/>
            <a:ext cx="67524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newmax, newmin = max(arr[0],arr[n-1]),  </a:t>
            </a:r>
            <a:r>
              <a:rPr lang="en" sz="1300">
                <a:solidFill>
                  <a:schemeClr val="lt1"/>
                </a:solidFill>
                <a:latin typeface="Source Code Pro"/>
                <a:ea typeface="Source Code Pro"/>
                <a:cs typeface="Source Code Pro"/>
                <a:sym typeface="Source Code Pro"/>
              </a:rPr>
              <a:t>min(arr[0],arr[n-1]) </a:t>
            </a:r>
            <a:endParaRPr b="0" i="0" sz="1300" u="none" cap="none" strike="noStrike">
              <a:solidFill>
                <a:srgbClr val="75C20F"/>
              </a:solidFill>
              <a:latin typeface="Source Code Pro"/>
              <a:ea typeface="Source Code Pro"/>
              <a:cs typeface="Source Code Pro"/>
              <a:sym typeface="Source Code Pro"/>
            </a:endParaRPr>
          </a:p>
        </p:txBody>
      </p:sp>
      <p:sp>
        <p:nvSpPr>
          <p:cNvPr id="204" name="Google Shape;204;p26"/>
          <p:cNvSpPr txBox="1"/>
          <p:nvPr>
            <p:ph idx="1" type="body"/>
          </p:nvPr>
        </p:nvSpPr>
        <p:spPr>
          <a:xfrm>
            <a:off x="1278175" y="4241075"/>
            <a:ext cx="3700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75C20F"/>
                </a:solidFill>
                <a:latin typeface="Source Code Pro"/>
                <a:ea typeface="Source Code Pro"/>
                <a:cs typeface="Source Code Pro"/>
                <a:sym typeface="Source Code Pro"/>
              </a:rPr>
              <a:t>// Update newmax and newmin</a:t>
            </a:r>
            <a:endParaRPr b="0" i="0" sz="1300" u="none" cap="none" strike="noStrike">
              <a:solidFill>
                <a:srgbClr val="75C20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530625" y="1616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Code</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210" name="Google Shape;210;p27"/>
          <p:cNvSpPr txBox="1"/>
          <p:nvPr>
            <p:ph idx="1" type="body"/>
          </p:nvPr>
        </p:nvSpPr>
        <p:spPr>
          <a:xfrm>
            <a:off x="1278175" y="699100"/>
            <a:ext cx="76164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300" u="none" cap="none" strike="noStrike">
                <a:solidFill>
                  <a:srgbClr val="FFFF00"/>
                </a:solidFill>
                <a:latin typeface="Source Code Pro"/>
                <a:ea typeface="Source Code Pro"/>
                <a:cs typeface="Source Code Pro"/>
                <a:sym typeface="Source Code Pro"/>
              </a:rPr>
              <a:t>for</a:t>
            </a:r>
            <a:r>
              <a:rPr b="0" i="0" lang="en" sz="1300" u="none" cap="none" strike="noStrike">
                <a:solidFill>
                  <a:srgbClr val="FFFFFF"/>
                </a:solidFill>
                <a:latin typeface="Source Code Pro"/>
                <a:ea typeface="Source Code Pro"/>
                <a:cs typeface="Source Code Pro"/>
                <a:sym typeface="Source Code Pro"/>
              </a:rPr>
              <a:t> i </a:t>
            </a:r>
            <a:r>
              <a:rPr b="0" i="0" lang="en" sz="1300" u="none" cap="none" strike="noStrike">
                <a:solidFill>
                  <a:srgbClr val="FFFF00"/>
                </a:solidFill>
                <a:latin typeface="Source Code Pro"/>
                <a:ea typeface="Source Code Pro"/>
                <a:cs typeface="Source Code Pro"/>
                <a:sym typeface="Source Code Pro"/>
              </a:rPr>
              <a:t>in</a:t>
            </a:r>
            <a:r>
              <a:rPr b="0" i="0" lang="en" sz="1300" u="none" cap="none" strike="noStrike">
                <a:solidFill>
                  <a:srgbClr val="75C20F"/>
                </a:solidFill>
                <a:latin typeface="Source Code Pro"/>
                <a:ea typeface="Source Code Pro"/>
                <a:cs typeface="Source Code Pro"/>
                <a:sym typeface="Source Code Pro"/>
              </a:rPr>
              <a:t> </a:t>
            </a:r>
            <a:r>
              <a:rPr b="0" i="0" lang="en" sz="1300" u="none" cap="none" strike="noStrike">
                <a:solidFill>
                  <a:srgbClr val="35A2E9"/>
                </a:solidFill>
                <a:latin typeface="Source Code Pro"/>
                <a:ea typeface="Source Code Pro"/>
                <a:cs typeface="Source Code Pro"/>
                <a:sym typeface="Source Code Pro"/>
              </a:rPr>
              <a:t>range</a:t>
            </a:r>
            <a:r>
              <a:rPr b="0" i="0" lang="en" sz="1300" u="none" cap="none" strike="noStrike">
                <a:solidFill>
                  <a:srgbClr val="BEC4D0"/>
                </a:solidFill>
                <a:latin typeface="Source Code Pro"/>
                <a:ea typeface="Source Code Pro"/>
                <a:cs typeface="Source Code Pro"/>
                <a:sym typeface="Source Code Pro"/>
              </a:rPr>
              <a:t>(</a:t>
            </a:r>
            <a:r>
              <a:rPr lang="en" sz="1300">
                <a:solidFill>
                  <a:srgbClr val="FFFFFF"/>
                </a:solidFill>
                <a:latin typeface="Source Code Pro"/>
                <a:ea typeface="Source Code Pro"/>
                <a:cs typeface="Source Code Pro"/>
                <a:sym typeface="Source Code Pro"/>
              </a:rPr>
              <a:t>1,n-1</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75C20F"/>
                </a:solidFill>
                <a:latin typeface="Source Code Pro"/>
                <a:ea typeface="Source Code Pro"/>
                <a:cs typeface="Source Code Pro"/>
                <a:sym typeface="Source Code Pro"/>
              </a:rPr>
              <a:t>   // </a:t>
            </a:r>
            <a:r>
              <a:rPr lang="en" sz="1300">
                <a:solidFill>
                  <a:srgbClr val="75C20F"/>
                </a:solidFill>
                <a:latin typeface="Source Code Pro"/>
                <a:ea typeface="Source Code Pro"/>
                <a:cs typeface="Source Code Pro"/>
                <a:sym typeface="Source Code Pro"/>
              </a:rPr>
              <a:t>Loop in the middle n-2 elements</a:t>
            </a:r>
            <a:endParaRPr b="0" i="0" sz="1300" u="none" cap="none" strike="noStrike">
              <a:solidFill>
                <a:srgbClr val="75C20F"/>
              </a:solidFill>
              <a:latin typeface="Source Code Pro"/>
              <a:ea typeface="Source Code Pro"/>
              <a:cs typeface="Source Code Pro"/>
              <a:sym typeface="Source Code Pro"/>
            </a:endParaRPr>
          </a:p>
        </p:txBody>
      </p:sp>
      <p:sp>
        <p:nvSpPr>
          <p:cNvPr id="211" name="Google Shape;211;p27"/>
          <p:cNvSpPr txBox="1"/>
          <p:nvPr>
            <p:ph idx="1" type="body"/>
          </p:nvPr>
        </p:nvSpPr>
        <p:spPr>
          <a:xfrm>
            <a:off x="1663725" y="1385500"/>
            <a:ext cx="4738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arr[j]&lt;newmin</a:t>
            </a:r>
            <a:r>
              <a:rPr b="0" i="0" lang="en" sz="1300" u="none" cap="none" strike="noStrike">
                <a:solidFill>
                  <a:srgbClr val="BEC4D0"/>
                </a:solidFill>
                <a:latin typeface="Source Code Pro"/>
                <a:ea typeface="Source Code Pro"/>
                <a:cs typeface="Source Code Pro"/>
                <a:sym typeface="Source Code Pro"/>
              </a:rPr>
              <a:t>: arr[j] += k</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p:txBody>
      </p:sp>
      <p:sp>
        <p:nvSpPr>
          <p:cNvPr id="212" name="Google Shape;212;p27"/>
          <p:cNvSpPr txBox="1"/>
          <p:nvPr>
            <p:ph idx="1" type="body"/>
          </p:nvPr>
        </p:nvSpPr>
        <p:spPr>
          <a:xfrm>
            <a:off x="1663725" y="2147500"/>
            <a:ext cx="4738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el</a:t>
            </a: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arr[j]&gt;newmax</a:t>
            </a:r>
            <a:r>
              <a:rPr b="0" i="0" lang="en" sz="1300" u="none" cap="none" strike="noStrike">
                <a:solidFill>
                  <a:srgbClr val="BEC4D0"/>
                </a:solidFill>
                <a:latin typeface="Source Code Pro"/>
                <a:ea typeface="Source Code Pro"/>
                <a:cs typeface="Source Code Pro"/>
                <a:sym typeface="Source Code Pro"/>
              </a:rPr>
              <a:t>: arr[j] </a:t>
            </a:r>
            <a:r>
              <a:rPr lang="en" sz="1300">
                <a:solidFill>
                  <a:srgbClr val="BEC4D0"/>
                </a:solidFill>
                <a:latin typeface="Source Code Pro"/>
                <a:ea typeface="Source Code Pro"/>
                <a:cs typeface="Source Code Pro"/>
                <a:sym typeface="Source Code Pro"/>
              </a:rPr>
              <a:t>-</a:t>
            </a:r>
            <a:r>
              <a:rPr b="0" i="0" lang="en" sz="1300" u="none" cap="none" strike="noStrike">
                <a:solidFill>
                  <a:srgbClr val="BEC4D0"/>
                </a:solidFill>
                <a:latin typeface="Source Code Pro"/>
                <a:ea typeface="Source Code Pro"/>
                <a:cs typeface="Source Code Pro"/>
                <a:sym typeface="Source Code Pro"/>
              </a:rPr>
              <a:t>= k</a:t>
            </a:r>
            <a:endParaRPr b="0" i="0" sz="1300" u="none" cap="none" strike="noStrike">
              <a:solidFill>
                <a:srgbClr val="75C20F"/>
              </a:solidFill>
              <a:latin typeface="Source Code Pro"/>
              <a:ea typeface="Source Code Pro"/>
              <a:cs typeface="Source Code Pro"/>
              <a:sym typeface="Source Code Pro"/>
            </a:endParaRPr>
          </a:p>
        </p:txBody>
      </p:sp>
      <p:sp>
        <p:nvSpPr>
          <p:cNvPr id="213" name="Google Shape;213;p27"/>
          <p:cNvSpPr txBox="1"/>
          <p:nvPr>
            <p:ph idx="1" type="body"/>
          </p:nvPr>
        </p:nvSpPr>
        <p:spPr>
          <a:xfrm>
            <a:off x="1663725" y="3290500"/>
            <a:ext cx="72309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elif</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arr[j]-newmin)&gt;</a:t>
            </a:r>
            <a:r>
              <a:rPr lang="en" sz="1300">
                <a:solidFill>
                  <a:schemeClr val="lt1"/>
                </a:solidFill>
                <a:latin typeface="Source Code Pro"/>
                <a:ea typeface="Source Code Pro"/>
                <a:cs typeface="Source Code Pro"/>
                <a:sym typeface="Source Code Pro"/>
              </a:rPr>
              <a:t>(newmax-arr[j])</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BEC4D0"/>
                </a:solidFill>
                <a:latin typeface="Source Code Pro"/>
                <a:ea typeface="Source Code Pro"/>
                <a:cs typeface="Source Code Pro"/>
                <a:sym typeface="Source Code Pro"/>
              </a:rPr>
              <a:t>  arr[j] </a:t>
            </a:r>
            <a:r>
              <a:rPr lang="en" sz="1300">
                <a:solidFill>
                  <a:srgbClr val="BEC4D0"/>
                </a:solidFill>
                <a:latin typeface="Source Code Pro"/>
                <a:ea typeface="Source Code Pro"/>
                <a:cs typeface="Source Code Pro"/>
                <a:sym typeface="Source Code Pro"/>
              </a:rPr>
              <a:t>-</a:t>
            </a:r>
            <a:r>
              <a:rPr b="0" i="0" lang="en" sz="1300" u="none" cap="none" strike="noStrike">
                <a:solidFill>
                  <a:srgbClr val="BEC4D0"/>
                </a:solidFill>
                <a:latin typeface="Source Code Pro"/>
                <a:ea typeface="Source Code Pro"/>
                <a:cs typeface="Source Code Pro"/>
                <a:sym typeface="Source Code Pro"/>
              </a:rPr>
              <a:t>= k</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p:txBody>
      </p:sp>
      <p:sp>
        <p:nvSpPr>
          <p:cNvPr id="214" name="Google Shape;214;p27"/>
          <p:cNvSpPr txBox="1"/>
          <p:nvPr>
            <p:ph idx="1" type="body"/>
          </p:nvPr>
        </p:nvSpPr>
        <p:spPr>
          <a:xfrm>
            <a:off x="1663725" y="3747700"/>
            <a:ext cx="4738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else:</a:t>
            </a:r>
            <a:r>
              <a:rPr b="0" i="0" lang="en" sz="1300" u="none" cap="none" strike="noStrike">
                <a:solidFill>
                  <a:srgbClr val="FFFFFF"/>
                </a:solidFill>
                <a:latin typeface="Source Code Pro"/>
                <a:ea typeface="Source Code Pro"/>
                <a:cs typeface="Source Code Pro"/>
                <a:sym typeface="Source Code Pro"/>
              </a:rPr>
              <a:t> </a:t>
            </a:r>
            <a:r>
              <a:rPr b="0" i="0" lang="en" sz="1300" u="none" cap="none" strike="noStrike">
                <a:solidFill>
                  <a:srgbClr val="BEC4D0"/>
                </a:solidFill>
                <a:latin typeface="Source Code Pro"/>
                <a:ea typeface="Source Code Pro"/>
                <a:cs typeface="Source Code Pro"/>
                <a:sym typeface="Source Code Pro"/>
              </a:rPr>
              <a:t>arr[j] </a:t>
            </a:r>
            <a:r>
              <a:rPr lang="en" sz="1300">
                <a:solidFill>
                  <a:srgbClr val="BEC4D0"/>
                </a:solidFill>
                <a:latin typeface="Source Code Pro"/>
                <a:ea typeface="Source Code Pro"/>
                <a:cs typeface="Source Code Pro"/>
                <a:sym typeface="Source Code Pro"/>
              </a:rPr>
              <a:t>+</a:t>
            </a:r>
            <a:r>
              <a:rPr b="0" i="0" lang="en" sz="1300" u="none" cap="none" strike="noStrike">
                <a:solidFill>
                  <a:srgbClr val="BEC4D0"/>
                </a:solidFill>
                <a:latin typeface="Source Code Pro"/>
                <a:ea typeface="Source Code Pro"/>
                <a:cs typeface="Source Code Pro"/>
                <a:sym typeface="Source Code Pro"/>
              </a:rPr>
              <a:t>= k</a:t>
            </a:r>
            <a:r>
              <a:rPr b="0" i="0" lang="en" sz="1300" u="none" cap="none" strike="noStrike">
                <a:solidFill>
                  <a:srgbClr val="75C20F"/>
                </a:solidFill>
                <a:latin typeface="Source Code Pro"/>
                <a:ea typeface="Source Code Pro"/>
                <a:cs typeface="Source Code Pro"/>
                <a:sym typeface="Source Code Pro"/>
              </a:rPr>
              <a:t>   // </a:t>
            </a:r>
            <a:r>
              <a:rPr lang="en" sz="1300">
                <a:solidFill>
                  <a:srgbClr val="75C20F"/>
                </a:solidFill>
                <a:latin typeface="Source Code Pro"/>
                <a:ea typeface="Source Code Pro"/>
                <a:cs typeface="Source Code Pro"/>
                <a:sym typeface="Source Code Pro"/>
              </a:rPr>
              <a:t>Else, increase by k</a:t>
            </a:r>
            <a:endParaRPr b="0" i="0" sz="1300" u="none" cap="none" strike="noStrike">
              <a:solidFill>
                <a:srgbClr val="75C20F"/>
              </a:solidFill>
              <a:latin typeface="Source Code Pro"/>
              <a:ea typeface="Source Code Pro"/>
              <a:cs typeface="Source Code Pro"/>
              <a:sym typeface="Source Code Pro"/>
            </a:endParaRPr>
          </a:p>
        </p:txBody>
      </p:sp>
      <p:sp>
        <p:nvSpPr>
          <p:cNvPr id="215" name="Google Shape;215;p27"/>
          <p:cNvSpPr txBox="1"/>
          <p:nvPr>
            <p:ph idx="1" type="body"/>
          </p:nvPr>
        </p:nvSpPr>
        <p:spPr>
          <a:xfrm>
            <a:off x="1663725" y="4144675"/>
            <a:ext cx="62016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newmax, newmin = max(arr[j],newmax),  </a:t>
            </a:r>
            <a:r>
              <a:rPr lang="en" sz="1300">
                <a:solidFill>
                  <a:schemeClr val="lt1"/>
                </a:solidFill>
                <a:latin typeface="Source Code Pro"/>
                <a:ea typeface="Source Code Pro"/>
                <a:cs typeface="Source Code Pro"/>
                <a:sym typeface="Source Code Pro"/>
              </a:rPr>
              <a:t>min(arr[j],newmin)</a:t>
            </a:r>
            <a:endParaRPr b="0" i="0" sz="1300" u="none" cap="none" strike="noStrike">
              <a:solidFill>
                <a:srgbClr val="75C20F"/>
              </a:solidFill>
              <a:latin typeface="Source Code Pro"/>
              <a:ea typeface="Source Code Pro"/>
              <a:cs typeface="Source Code Pro"/>
              <a:sym typeface="Source Code Pro"/>
            </a:endParaRPr>
          </a:p>
        </p:txBody>
      </p:sp>
      <p:sp>
        <p:nvSpPr>
          <p:cNvPr id="216" name="Google Shape;216;p27"/>
          <p:cNvSpPr txBox="1"/>
          <p:nvPr>
            <p:ph idx="1" type="body"/>
          </p:nvPr>
        </p:nvSpPr>
        <p:spPr>
          <a:xfrm>
            <a:off x="870925" y="4577188"/>
            <a:ext cx="72309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return</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newmax - newmin)</a:t>
            </a:r>
            <a:r>
              <a:rPr b="0" i="0" lang="en" sz="1300" u="none" cap="none" strike="noStrike">
                <a:solidFill>
                  <a:srgbClr val="75C20F"/>
                </a:solidFill>
                <a:latin typeface="Source Code Pro"/>
                <a:ea typeface="Source Code Pro"/>
                <a:cs typeface="Source Code Pro"/>
                <a:sym typeface="Source Code Pro"/>
              </a:rPr>
              <a:t>   // </a:t>
            </a:r>
            <a:r>
              <a:rPr lang="en" sz="1300">
                <a:solidFill>
                  <a:srgbClr val="75C20F"/>
                </a:solidFill>
                <a:latin typeface="Source Code Pro"/>
                <a:ea typeface="Source Code Pro"/>
                <a:cs typeface="Source Code Pro"/>
                <a:sym typeface="Source Code Pro"/>
              </a:rPr>
              <a:t>Return difference between newmax and </a:t>
            </a:r>
            <a:r>
              <a:rPr lang="en" sz="1300">
                <a:solidFill>
                  <a:srgbClr val="75C20F"/>
                </a:solidFill>
                <a:latin typeface="Source Code Pro"/>
                <a:ea typeface="Source Code Pro"/>
                <a:cs typeface="Source Code Pro"/>
                <a:sym typeface="Source Code Pro"/>
              </a:rPr>
              <a:t>newmin</a:t>
            </a:r>
            <a:endParaRPr b="0" i="0" sz="1300" u="none" cap="none" strike="noStrike">
              <a:solidFill>
                <a:srgbClr val="75C20F"/>
              </a:solidFill>
              <a:latin typeface="Source Code Pro"/>
              <a:ea typeface="Source Code Pro"/>
              <a:cs typeface="Source Code Pro"/>
              <a:sym typeface="Source Code Pro"/>
            </a:endParaRPr>
          </a:p>
        </p:txBody>
      </p:sp>
      <p:sp>
        <p:nvSpPr>
          <p:cNvPr id="217" name="Google Shape;217;p27"/>
          <p:cNvSpPr txBox="1"/>
          <p:nvPr>
            <p:ph idx="1" type="body"/>
          </p:nvPr>
        </p:nvSpPr>
        <p:spPr>
          <a:xfrm>
            <a:off x="1668325" y="2604100"/>
            <a:ext cx="7230900" cy="71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75C20F"/>
                </a:solidFill>
                <a:latin typeface="Source Code Pro"/>
                <a:ea typeface="Source Code Pro"/>
                <a:cs typeface="Source Code Pro"/>
                <a:sym typeface="Source Code Pro"/>
              </a:rPr>
              <a:t>// If difference between element and newmin is greater than difference between newmax and element, decrease by k</a:t>
            </a:r>
            <a:endParaRPr b="0" i="0" sz="1300" u="none" cap="none" strike="noStrike">
              <a:solidFill>
                <a:srgbClr val="75C20F"/>
              </a:solidFill>
              <a:latin typeface="Source Code Pro"/>
              <a:ea typeface="Source Code Pro"/>
              <a:cs typeface="Source Code Pro"/>
              <a:sym typeface="Source Code Pro"/>
            </a:endParaRPr>
          </a:p>
        </p:txBody>
      </p:sp>
      <p:sp>
        <p:nvSpPr>
          <p:cNvPr id="218" name="Google Shape;218;p27"/>
          <p:cNvSpPr txBox="1"/>
          <p:nvPr>
            <p:ph idx="1" type="body"/>
          </p:nvPr>
        </p:nvSpPr>
        <p:spPr>
          <a:xfrm>
            <a:off x="1668325" y="1765900"/>
            <a:ext cx="62664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lang="en" sz="1300">
                <a:solidFill>
                  <a:srgbClr val="75C20F"/>
                </a:solidFill>
                <a:latin typeface="Source Code Pro"/>
                <a:ea typeface="Source Code Pro"/>
                <a:cs typeface="Source Code Pro"/>
                <a:sym typeface="Source Code Pro"/>
              </a:rPr>
              <a:t>// </a:t>
            </a:r>
            <a:r>
              <a:rPr lang="en" sz="1300">
                <a:solidFill>
                  <a:srgbClr val="75C20F"/>
                </a:solidFill>
                <a:latin typeface="Source Code Pro"/>
                <a:ea typeface="Source Code Pro"/>
                <a:cs typeface="Source Code Pro"/>
                <a:sym typeface="Source Code Pro"/>
              </a:rPr>
              <a:t>If current element is greater than newmax, decrease by k</a:t>
            </a:r>
            <a:endParaRPr sz="1300">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1600"/>
              </a:spcAft>
              <a:buClr>
                <a:schemeClr val="dk2"/>
              </a:buClr>
              <a:buSzPts val="1800"/>
              <a:buFont typeface="Arial"/>
              <a:buNone/>
            </a:pPr>
            <a:r>
              <a:t/>
            </a:r>
            <a:endParaRPr sz="1300">
              <a:solidFill>
                <a:srgbClr val="75C20F"/>
              </a:solidFill>
              <a:latin typeface="Source Code Pro"/>
              <a:ea typeface="Source Code Pro"/>
              <a:cs typeface="Source Code Pro"/>
              <a:sym typeface="Source Code Pro"/>
            </a:endParaRPr>
          </a:p>
        </p:txBody>
      </p:sp>
      <p:sp>
        <p:nvSpPr>
          <p:cNvPr id="219" name="Google Shape;219;p27"/>
          <p:cNvSpPr txBox="1"/>
          <p:nvPr>
            <p:ph idx="1" type="body"/>
          </p:nvPr>
        </p:nvSpPr>
        <p:spPr>
          <a:xfrm>
            <a:off x="1668325" y="1062900"/>
            <a:ext cx="63624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75C20F"/>
                </a:solidFill>
                <a:latin typeface="Source Code Pro"/>
                <a:ea typeface="Source Code Pro"/>
                <a:cs typeface="Source Code Pro"/>
                <a:sym typeface="Source Code Pro"/>
              </a:rPr>
              <a:t>// If current element is less than newmin, increase by k</a:t>
            </a:r>
            <a:endParaRPr b="0" i="0" sz="1300" u="none" cap="none" strike="noStrike">
              <a:solidFill>
                <a:srgbClr val="75C20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530625" y="390200"/>
            <a:ext cx="1974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Problem</a:t>
            </a:r>
            <a:r>
              <a:rPr b="1" i="0" lang="en" sz="3100" u="none" cap="none" strike="noStrike">
                <a:solidFill>
                  <a:srgbClr val="75C20F"/>
                </a:solidFill>
                <a:latin typeface="Roboto"/>
                <a:ea typeface="Roboto"/>
                <a:cs typeface="Roboto"/>
                <a:sym typeface="Roboto"/>
              </a:rPr>
              <a:t>:</a:t>
            </a:r>
            <a:endParaRPr b="1" i="0" sz="3100" u="none" cap="none" strike="noStrike">
              <a:solidFill>
                <a:srgbClr val="75C20F"/>
              </a:solidFill>
              <a:latin typeface="Roboto"/>
              <a:ea typeface="Roboto"/>
              <a:cs typeface="Roboto"/>
              <a:sym typeface="Roboto"/>
            </a:endParaRPr>
          </a:p>
        </p:txBody>
      </p:sp>
      <p:sp>
        <p:nvSpPr>
          <p:cNvPr id="61" name="Google Shape;61;p14"/>
          <p:cNvSpPr txBox="1"/>
          <p:nvPr>
            <p:ph idx="1" type="body"/>
          </p:nvPr>
        </p:nvSpPr>
        <p:spPr>
          <a:xfrm>
            <a:off x="530625" y="2159225"/>
            <a:ext cx="2761200" cy="9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500" u="none" cap="none" strike="noStrike">
                <a:solidFill>
                  <a:srgbClr val="75C20F"/>
                </a:solidFill>
                <a:latin typeface="Source Code Pro"/>
                <a:ea typeface="Source Code Pro"/>
                <a:cs typeface="Source Code Pro"/>
                <a:sym typeface="Source Code Pro"/>
              </a:rPr>
              <a:t>// </a:t>
            </a:r>
            <a:r>
              <a:rPr b="0" i="0" lang="en" sz="1500" u="none" cap="none" strike="noStrike">
                <a:solidFill>
                  <a:srgbClr val="75C20F"/>
                </a:solidFill>
                <a:latin typeface="Source Code Pro"/>
                <a:ea typeface="Source Code Pro"/>
                <a:cs typeface="Source Code Pro"/>
                <a:sym typeface="Source Code Pro"/>
              </a:rPr>
              <a:t>Example</a:t>
            </a:r>
            <a:r>
              <a:rPr b="0" i="0" lang="en" sz="1500" u="none" cap="none" strike="noStrike">
                <a:solidFill>
                  <a:srgbClr val="75C20F"/>
                </a:solidFill>
                <a:latin typeface="Source Code Pro"/>
                <a:ea typeface="Source Code Pro"/>
                <a:cs typeface="Source Code Pro"/>
                <a:sym typeface="Source Code Pro"/>
              </a:rPr>
              <a:t>:</a:t>
            </a:r>
            <a:endParaRPr b="0" i="0" sz="1500" u="none" cap="none" strike="noStrike">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rPr b="0" i="0" lang="en" sz="1500" u="none" cap="none" strike="noStrike">
                <a:solidFill>
                  <a:srgbClr val="F0BE38"/>
                </a:solidFill>
                <a:latin typeface="Source Code Pro"/>
                <a:ea typeface="Source Code Pro"/>
                <a:cs typeface="Source Code Pro"/>
                <a:sym typeface="Source Code Pro"/>
              </a:rPr>
              <a:t>[1, </a:t>
            </a:r>
            <a:r>
              <a:rPr lang="en" sz="1500">
                <a:solidFill>
                  <a:srgbClr val="F0BE38"/>
                </a:solidFill>
                <a:latin typeface="Source Code Pro"/>
                <a:ea typeface="Source Code Pro"/>
                <a:cs typeface="Source Code Pro"/>
                <a:sym typeface="Source Code Pro"/>
              </a:rPr>
              <a:t>15</a:t>
            </a:r>
            <a:r>
              <a:rPr b="0" i="0" lang="en" sz="1500" u="none" cap="none" strike="noStrike">
                <a:solidFill>
                  <a:srgbClr val="F0BE38"/>
                </a:solidFill>
                <a:latin typeface="Source Code Pro"/>
                <a:ea typeface="Source Code Pro"/>
                <a:cs typeface="Source Code Pro"/>
                <a:sym typeface="Source Code Pro"/>
              </a:rPr>
              <a:t>, </a:t>
            </a:r>
            <a:r>
              <a:rPr lang="en" sz="1500">
                <a:solidFill>
                  <a:srgbClr val="F0BE38"/>
                </a:solidFill>
                <a:latin typeface="Source Code Pro"/>
                <a:ea typeface="Source Code Pro"/>
                <a:cs typeface="Source Code Pro"/>
                <a:sym typeface="Source Code Pro"/>
              </a:rPr>
              <a:t>10</a:t>
            </a:r>
            <a:r>
              <a:rPr b="0" i="0" lang="en" sz="1500" u="none" cap="none" strike="noStrike">
                <a:solidFill>
                  <a:srgbClr val="F0BE38"/>
                </a:solidFill>
                <a:latin typeface="Source Code Pro"/>
                <a:ea typeface="Source Code Pro"/>
                <a:cs typeface="Source Code Pro"/>
                <a:sym typeface="Source Code Pro"/>
              </a:rPr>
              <a:t>] , k = 6</a:t>
            </a:r>
            <a:r>
              <a:rPr lang="en" sz="1500">
                <a:solidFill>
                  <a:srgbClr val="F0BE38"/>
                </a:solidFill>
                <a:latin typeface="Source Code Pro"/>
                <a:ea typeface="Source Code Pro"/>
                <a:cs typeface="Source Code Pro"/>
                <a:sym typeface="Source Code Pro"/>
              </a:rPr>
              <a:t> </a:t>
            </a:r>
            <a:endParaRPr sz="1400">
              <a:solidFill>
                <a:srgbClr val="FFFFFF"/>
              </a:solidFill>
              <a:latin typeface="Roboto"/>
              <a:ea typeface="Roboto"/>
              <a:cs typeface="Roboto"/>
              <a:sym typeface="Roboto"/>
            </a:endParaRPr>
          </a:p>
        </p:txBody>
      </p:sp>
      <p:sp>
        <p:nvSpPr>
          <p:cNvPr id="62" name="Google Shape;62;p14"/>
          <p:cNvSpPr txBox="1"/>
          <p:nvPr>
            <p:ph idx="1" type="body"/>
          </p:nvPr>
        </p:nvSpPr>
        <p:spPr>
          <a:xfrm>
            <a:off x="530625" y="982750"/>
            <a:ext cx="8285100" cy="9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600">
                <a:solidFill>
                  <a:srgbClr val="BEC4D0"/>
                </a:solidFill>
                <a:latin typeface="Roboto Light"/>
                <a:ea typeface="Roboto Light"/>
                <a:cs typeface="Roboto Light"/>
                <a:sym typeface="Roboto Light"/>
              </a:rPr>
              <a:t>Given the heights of </a:t>
            </a:r>
            <a:r>
              <a:rPr lang="en" sz="1600">
                <a:solidFill>
                  <a:srgbClr val="6AA84F"/>
                </a:solidFill>
                <a:latin typeface="Roboto Light"/>
                <a:ea typeface="Roboto Light"/>
                <a:cs typeface="Roboto Light"/>
                <a:sym typeface="Roboto Light"/>
              </a:rPr>
              <a:t>n</a:t>
            </a:r>
            <a:r>
              <a:rPr lang="en" sz="1600">
                <a:solidFill>
                  <a:srgbClr val="BEC4D0"/>
                </a:solidFill>
                <a:latin typeface="Roboto Light"/>
                <a:ea typeface="Roboto Light"/>
                <a:cs typeface="Roboto Light"/>
                <a:sym typeface="Roboto Light"/>
              </a:rPr>
              <a:t> towers and a value </a:t>
            </a:r>
            <a:r>
              <a:rPr lang="en" sz="1600">
                <a:solidFill>
                  <a:srgbClr val="6AA84F"/>
                </a:solidFill>
                <a:latin typeface="Roboto Light"/>
                <a:ea typeface="Roboto Light"/>
                <a:cs typeface="Roboto Light"/>
                <a:sym typeface="Roboto Light"/>
              </a:rPr>
              <a:t>k</a:t>
            </a:r>
            <a:r>
              <a:rPr lang="en" sz="1600">
                <a:solidFill>
                  <a:srgbClr val="BEC4D0"/>
                </a:solidFill>
                <a:latin typeface="Roboto Light"/>
                <a:ea typeface="Roboto Light"/>
                <a:cs typeface="Roboto Light"/>
                <a:sym typeface="Roboto Light"/>
              </a:rPr>
              <a:t> (positive, integer), we need to </a:t>
            </a:r>
            <a:r>
              <a:rPr lang="en" sz="1600">
                <a:solidFill>
                  <a:srgbClr val="FF00FF"/>
                </a:solidFill>
                <a:latin typeface="Roboto Light"/>
                <a:ea typeface="Roboto Light"/>
                <a:cs typeface="Roboto Light"/>
                <a:sym typeface="Roboto Light"/>
              </a:rPr>
              <a:t>either increase or decrease</a:t>
            </a:r>
            <a:r>
              <a:rPr lang="en" sz="1600">
                <a:solidFill>
                  <a:srgbClr val="BEC4D0"/>
                </a:solidFill>
                <a:latin typeface="Roboto Light"/>
                <a:ea typeface="Roboto Light"/>
                <a:cs typeface="Roboto Light"/>
                <a:sym typeface="Roboto Light"/>
              </a:rPr>
              <a:t> the height of every tower (</a:t>
            </a:r>
            <a:r>
              <a:rPr lang="en" sz="1600">
                <a:solidFill>
                  <a:srgbClr val="E06666"/>
                </a:solidFill>
                <a:latin typeface="Roboto Light"/>
                <a:ea typeface="Roboto Light"/>
                <a:cs typeface="Roboto Light"/>
                <a:sym typeface="Roboto Light"/>
              </a:rPr>
              <a:t>only once</a:t>
            </a:r>
            <a:r>
              <a:rPr lang="en" sz="1600">
                <a:solidFill>
                  <a:srgbClr val="BEC4D0"/>
                </a:solidFill>
                <a:latin typeface="Roboto Light"/>
                <a:ea typeface="Roboto Light"/>
                <a:cs typeface="Roboto Light"/>
                <a:sym typeface="Roboto Light"/>
              </a:rPr>
              <a:t>) by </a:t>
            </a:r>
            <a:r>
              <a:rPr lang="en" sz="1600">
                <a:solidFill>
                  <a:srgbClr val="6AA84F"/>
                </a:solidFill>
                <a:latin typeface="Roboto Light"/>
                <a:ea typeface="Roboto Light"/>
                <a:cs typeface="Roboto Light"/>
                <a:sym typeface="Roboto Light"/>
              </a:rPr>
              <a:t>k</a:t>
            </a:r>
            <a:r>
              <a:rPr lang="en" sz="1600">
                <a:solidFill>
                  <a:srgbClr val="BEC4D0"/>
                </a:solidFill>
                <a:latin typeface="Roboto Light"/>
                <a:ea typeface="Roboto Light"/>
                <a:cs typeface="Roboto Light"/>
                <a:sym typeface="Roboto Light"/>
              </a:rPr>
              <a:t>. You are asked to minimize the difference between the heights of the longest and the shortest tower </a:t>
            </a:r>
            <a:r>
              <a:rPr lang="en" sz="1600">
                <a:solidFill>
                  <a:srgbClr val="FFD966"/>
                </a:solidFill>
                <a:latin typeface="Roboto Light"/>
                <a:ea typeface="Roboto Light"/>
                <a:cs typeface="Roboto Light"/>
                <a:sym typeface="Roboto Light"/>
              </a:rPr>
              <a:t>after modifications</a:t>
            </a:r>
            <a:r>
              <a:rPr lang="en" sz="1600">
                <a:solidFill>
                  <a:srgbClr val="BEC4D0"/>
                </a:solidFill>
                <a:latin typeface="Roboto Light"/>
                <a:ea typeface="Roboto Light"/>
                <a:cs typeface="Roboto Light"/>
                <a:sym typeface="Roboto Light"/>
              </a:rPr>
              <a:t>.</a:t>
            </a:r>
            <a:endParaRPr b="0" i="0" sz="16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BEC4D0"/>
              </a:solidFill>
              <a:latin typeface="Roboto Light"/>
              <a:ea typeface="Roboto Light"/>
              <a:cs typeface="Roboto Light"/>
              <a:sym typeface="Roboto Light"/>
            </a:endParaRPr>
          </a:p>
        </p:txBody>
      </p:sp>
      <p:sp>
        <p:nvSpPr>
          <p:cNvPr id="63" name="Google Shape;63;p14"/>
          <p:cNvSpPr txBox="1"/>
          <p:nvPr>
            <p:ph idx="1" type="body"/>
          </p:nvPr>
        </p:nvSpPr>
        <p:spPr>
          <a:xfrm>
            <a:off x="549975" y="3119275"/>
            <a:ext cx="2722500" cy="3894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dk2"/>
              </a:buClr>
              <a:buSzPts val="1800"/>
              <a:buFont typeface="Arial"/>
              <a:buNone/>
            </a:pPr>
            <a:r>
              <a:rPr lang="en" sz="1400">
                <a:solidFill>
                  <a:srgbClr val="FFFFFF"/>
                </a:solidFill>
                <a:latin typeface="Roboto Light"/>
                <a:ea typeface="Roboto Light"/>
                <a:cs typeface="Roboto Light"/>
                <a:sym typeface="Roboto Light"/>
              </a:rPr>
              <a:t>[1+6, 15-6, 10-6] = [7, 9, 4]</a:t>
            </a:r>
            <a:endParaRPr sz="1400">
              <a:solidFill>
                <a:srgbClr val="FFFFFF"/>
              </a:solidFill>
              <a:latin typeface="Roboto Light"/>
              <a:ea typeface="Roboto Light"/>
              <a:cs typeface="Roboto Light"/>
              <a:sym typeface="Roboto Light"/>
            </a:endParaRPr>
          </a:p>
          <a:p>
            <a:pPr indent="0" lvl="0" marL="0" marR="0" rtl="0" algn="l">
              <a:lnSpc>
                <a:spcPct val="100000"/>
              </a:lnSpc>
              <a:spcBef>
                <a:spcPts val="1600"/>
              </a:spcBef>
              <a:spcAft>
                <a:spcPts val="1600"/>
              </a:spcAft>
              <a:buClr>
                <a:schemeClr val="dk2"/>
              </a:buClr>
              <a:buSzPts val="1800"/>
              <a:buFont typeface="Arial"/>
              <a:buNone/>
            </a:pPr>
            <a:r>
              <a:t/>
            </a:r>
            <a:endParaRPr sz="1400">
              <a:solidFill>
                <a:srgbClr val="FFFFFF"/>
              </a:solidFill>
              <a:latin typeface="Roboto"/>
              <a:ea typeface="Roboto"/>
              <a:cs typeface="Roboto"/>
              <a:sym typeface="Roboto"/>
            </a:endParaRPr>
          </a:p>
        </p:txBody>
      </p:sp>
      <p:sp>
        <p:nvSpPr>
          <p:cNvPr id="64" name="Google Shape;64;p14"/>
          <p:cNvSpPr txBox="1"/>
          <p:nvPr>
            <p:ph idx="1" type="body"/>
          </p:nvPr>
        </p:nvSpPr>
        <p:spPr>
          <a:xfrm>
            <a:off x="495325" y="3781375"/>
            <a:ext cx="3550800" cy="740100"/>
          </a:xfrm>
          <a:prstGeom prst="rect">
            <a:avLst/>
          </a:prstGeom>
          <a:noFill/>
          <a:ln>
            <a:noFill/>
          </a:ln>
        </p:spPr>
        <p:txBody>
          <a:bodyPr anchorCtr="0" anchor="t" bIns="91425" lIns="91425" spcFirstLastPara="1" rIns="91425" wrap="square" tIns="91425">
            <a:noAutofit/>
          </a:bodyPr>
          <a:lstStyle/>
          <a:p>
            <a:pPr indent="0" lvl="0" marL="0" rtl="0">
              <a:lnSpc>
                <a:spcPct val="200000"/>
              </a:lnSpc>
              <a:spcBef>
                <a:spcPts val="1600"/>
              </a:spcBef>
              <a:spcAft>
                <a:spcPts val="0"/>
              </a:spcAft>
              <a:buClr>
                <a:schemeClr val="dk2"/>
              </a:buClr>
              <a:buSzPts val="1800"/>
              <a:buFont typeface="Arial"/>
              <a:buNone/>
            </a:pPr>
            <a:r>
              <a:rPr lang="en" sz="1400">
                <a:solidFill>
                  <a:schemeClr val="lt1"/>
                </a:solidFill>
                <a:latin typeface="Roboto"/>
                <a:ea typeface="Roboto"/>
                <a:cs typeface="Roboto"/>
                <a:sym typeface="Roboto"/>
              </a:rPr>
              <a:t>The maximum difference is 9-4 = 5. </a:t>
            </a:r>
            <a:endParaRPr sz="1400">
              <a:solidFill>
                <a:srgbClr val="FFFFFF"/>
              </a:solidFill>
              <a:latin typeface="Roboto Light"/>
              <a:ea typeface="Roboto Light"/>
              <a:cs typeface="Roboto Light"/>
              <a:sym typeface="Roboto Light"/>
            </a:endParaRPr>
          </a:p>
          <a:p>
            <a:pPr indent="0" lvl="0" marL="0" marR="0" rtl="0" algn="l">
              <a:lnSpc>
                <a:spcPct val="100000"/>
              </a:lnSpc>
              <a:spcBef>
                <a:spcPts val="1600"/>
              </a:spcBef>
              <a:spcAft>
                <a:spcPts val="1600"/>
              </a:spcAft>
              <a:buClr>
                <a:schemeClr val="dk2"/>
              </a:buClr>
              <a:buSzPts val="1800"/>
              <a:buFont typeface="Arial"/>
              <a:buNone/>
            </a:pPr>
            <a:r>
              <a:t/>
            </a:r>
            <a:endParaRPr sz="1400">
              <a:solidFill>
                <a:srgbClr val="FFFFFF"/>
              </a:solidFill>
              <a:latin typeface="Roboto"/>
              <a:ea typeface="Roboto"/>
              <a:cs typeface="Roboto"/>
              <a:sym typeface="Roboto"/>
            </a:endParaRPr>
          </a:p>
        </p:txBody>
      </p:sp>
      <p:sp>
        <p:nvSpPr>
          <p:cNvPr id="65" name="Google Shape;65;p14"/>
          <p:cNvSpPr txBox="1"/>
          <p:nvPr>
            <p:ph idx="1" type="body"/>
          </p:nvPr>
        </p:nvSpPr>
        <p:spPr>
          <a:xfrm>
            <a:off x="4000475" y="2522550"/>
            <a:ext cx="4044000" cy="1215000"/>
          </a:xfrm>
          <a:prstGeom prst="rect">
            <a:avLst/>
          </a:prstGeom>
          <a:noFill/>
          <a:ln cap="flat" cmpd="sng" w="9525">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1600"/>
              </a:spcBef>
              <a:spcAft>
                <a:spcPts val="0"/>
              </a:spcAft>
              <a:buClr>
                <a:schemeClr val="dk2"/>
              </a:buClr>
              <a:buSzPts val="1800"/>
              <a:buFont typeface="Arial"/>
              <a:buNone/>
            </a:pPr>
            <a:r>
              <a:rPr lang="en" sz="1400">
                <a:solidFill>
                  <a:schemeClr val="lt1"/>
                </a:solidFill>
                <a:latin typeface="Roboto"/>
                <a:ea typeface="Roboto"/>
                <a:cs typeface="Roboto"/>
                <a:sym typeface="Roboto"/>
              </a:rPr>
              <a:t>But how do we know that this combination of increase and decrease of the heights is the the one that minimize the maximum difference?</a:t>
            </a:r>
            <a:endParaRPr sz="1400">
              <a:solidFill>
                <a:srgbClr val="FFFFFF"/>
              </a:solidFill>
              <a:latin typeface="Roboto Light"/>
              <a:ea typeface="Roboto Light"/>
              <a:cs typeface="Roboto Light"/>
              <a:sym typeface="Roboto Light"/>
            </a:endParaRPr>
          </a:p>
          <a:p>
            <a:pPr indent="0" lvl="0" marL="0" marR="0" rtl="0" algn="l">
              <a:lnSpc>
                <a:spcPct val="100000"/>
              </a:lnSpc>
              <a:spcBef>
                <a:spcPts val="1600"/>
              </a:spcBef>
              <a:spcAft>
                <a:spcPts val="1600"/>
              </a:spcAft>
              <a:buClr>
                <a:schemeClr val="dk2"/>
              </a:buClr>
              <a:buSzPts val="1800"/>
              <a:buFont typeface="Arial"/>
              <a:buNone/>
            </a:pPr>
            <a:r>
              <a:t/>
            </a:r>
            <a:endParaRPr sz="14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Brute force approach</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71" name="Google Shape;71;p15"/>
          <p:cNvSpPr txBox="1"/>
          <p:nvPr>
            <p:ph idx="1" type="body"/>
          </p:nvPr>
        </p:nvSpPr>
        <p:spPr>
          <a:xfrm>
            <a:off x="352300" y="1244125"/>
            <a:ext cx="4297500" cy="141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The idea is to take </a:t>
            </a:r>
            <a:r>
              <a:rPr lang="en" sz="1600">
                <a:solidFill>
                  <a:srgbClr val="FFD966"/>
                </a:solidFill>
                <a:latin typeface="Roboto Light"/>
                <a:ea typeface="Roboto Light"/>
                <a:cs typeface="Roboto Light"/>
                <a:sym typeface="Roboto Light"/>
              </a:rPr>
              <a:t>all possible</a:t>
            </a:r>
            <a:r>
              <a:rPr lang="en" sz="1600">
                <a:solidFill>
                  <a:srgbClr val="BEC4D0"/>
                </a:solidFill>
                <a:latin typeface="Roboto Light"/>
                <a:ea typeface="Roboto Light"/>
                <a:cs typeface="Roboto Light"/>
                <a:sym typeface="Roboto Light"/>
              </a:rPr>
              <a:t> combinations of increasing or decreasing each tower by a value of k. How many possibilities are in total?</a:t>
            </a:r>
            <a:endParaRPr b="0" i="0" sz="16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2" name="Google Shape;72;p15"/>
          <p:cNvSpPr txBox="1"/>
          <p:nvPr>
            <p:ph idx="1" type="body"/>
          </p:nvPr>
        </p:nvSpPr>
        <p:spPr>
          <a:xfrm>
            <a:off x="352300" y="2866775"/>
            <a:ext cx="3536100" cy="82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BEC4D0"/>
                </a:solidFill>
                <a:latin typeface="Roboto Light"/>
                <a:ea typeface="Roboto Light"/>
                <a:cs typeface="Roboto Light"/>
                <a:sym typeface="Roboto Light"/>
              </a:rPr>
              <a:t>As an example, let’s say that the original heights of three towers are given by the following values:</a:t>
            </a:r>
            <a:endParaRPr b="0" i="0" sz="14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3" name="Google Shape;73;p15"/>
          <p:cNvSpPr txBox="1"/>
          <p:nvPr>
            <p:ph idx="1" type="body"/>
          </p:nvPr>
        </p:nvSpPr>
        <p:spPr>
          <a:xfrm>
            <a:off x="1465975" y="3855100"/>
            <a:ext cx="1085100" cy="39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00FF00"/>
                </a:solidFill>
                <a:latin typeface="Roboto Light"/>
                <a:ea typeface="Roboto Light"/>
                <a:cs typeface="Roboto Light"/>
                <a:sym typeface="Roboto Light"/>
              </a:rPr>
              <a:t>[1, 15, 10]</a:t>
            </a:r>
            <a:endParaRPr b="0" i="0" sz="1400" u="none" cap="none" strike="noStrike">
              <a:solidFill>
                <a:srgbClr val="00FF0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4" name="Google Shape;74;p15"/>
          <p:cNvSpPr txBox="1"/>
          <p:nvPr>
            <p:ph idx="1" type="body"/>
          </p:nvPr>
        </p:nvSpPr>
        <p:spPr>
          <a:xfrm>
            <a:off x="5260100" y="1126175"/>
            <a:ext cx="3291900" cy="67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BEC4D0"/>
                </a:solidFill>
                <a:latin typeface="Roboto Light"/>
                <a:ea typeface="Roboto Light"/>
                <a:cs typeface="Roboto Light"/>
                <a:sym typeface="Roboto Light"/>
              </a:rPr>
              <a:t>We can increase or decrease each of the towers by </a:t>
            </a:r>
            <a:r>
              <a:rPr lang="en" sz="1400">
                <a:solidFill>
                  <a:srgbClr val="F1C232"/>
                </a:solidFill>
                <a:latin typeface="Roboto Light"/>
                <a:ea typeface="Roboto Light"/>
                <a:cs typeface="Roboto Light"/>
                <a:sym typeface="Roboto Light"/>
              </a:rPr>
              <a:t>k</a:t>
            </a:r>
            <a:r>
              <a:rPr lang="en" sz="1400">
                <a:solidFill>
                  <a:srgbClr val="BEC4D0"/>
                </a:solidFill>
                <a:latin typeface="Roboto Light"/>
                <a:ea typeface="Roboto Light"/>
                <a:cs typeface="Roboto Light"/>
                <a:sym typeface="Roboto Light"/>
              </a:rPr>
              <a:t> in eight different ways:</a:t>
            </a:r>
            <a:endParaRPr b="0" i="0" sz="14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5" name="Google Shape;75;p15"/>
          <p:cNvSpPr txBox="1"/>
          <p:nvPr>
            <p:ph idx="1" type="body"/>
          </p:nvPr>
        </p:nvSpPr>
        <p:spPr>
          <a:xfrm>
            <a:off x="5287525" y="18038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6" name="Google Shape;76;p15"/>
          <p:cNvSpPr txBox="1"/>
          <p:nvPr>
            <p:ph idx="1" type="body"/>
          </p:nvPr>
        </p:nvSpPr>
        <p:spPr>
          <a:xfrm>
            <a:off x="5287525" y="21848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7" name="Google Shape;77;p15"/>
          <p:cNvSpPr txBox="1"/>
          <p:nvPr>
            <p:ph idx="1" type="body"/>
          </p:nvPr>
        </p:nvSpPr>
        <p:spPr>
          <a:xfrm>
            <a:off x="5287525" y="25658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8" name="Google Shape;78;p15"/>
          <p:cNvSpPr txBox="1"/>
          <p:nvPr>
            <p:ph idx="1" type="body"/>
          </p:nvPr>
        </p:nvSpPr>
        <p:spPr>
          <a:xfrm>
            <a:off x="5287525" y="29468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79" name="Google Shape;79;p15"/>
          <p:cNvSpPr txBox="1"/>
          <p:nvPr>
            <p:ph idx="1" type="body"/>
          </p:nvPr>
        </p:nvSpPr>
        <p:spPr>
          <a:xfrm>
            <a:off x="5287525" y="32516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80" name="Google Shape;80;p15"/>
          <p:cNvSpPr txBox="1"/>
          <p:nvPr>
            <p:ph idx="1" type="body"/>
          </p:nvPr>
        </p:nvSpPr>
        <p:spPr>
          <a:xfrm>
            <a:off x="5287525" y="36326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81" name="Google Shape;81;p15"/>
          <p:cNvSpPr txBox="1"/>
          <p:nvPr>
            <p:ph idx="1" type="body"/>
          </p:nvPr>
        </p:nvSpPr>
        <p:spPr>
          <a:xfrm>
            <a:off x="5287525" y="40136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82" name="Google Shape;82;p15"/>
          <p:cNvSpPr txBox="1"/>
          <p:nvPr>
            <p:ph idx="1" type="body"/>
          </p:nvPr>
        </p:nvSpPr>
        <p:spPr>
          <a:xfrm>
            <a:off x="5287525" y="43946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[1</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15</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 , 10</a:t>
            </a:r>
            <a:r>
              <a:rPr lang="en" sz="1200">
                <a:solidFill>
                  <a:srgbClr val="FF0000"/>
                </a:solidFill>
                <a:latin typeface="Roboto Light"/>
                <a:ea typeface="Roboto Light"/>
                <a:cs typeface="Roboto Light"/>
                <a:sym typeface="Roboto Light"/>
              </a:rPr>
              <a:t>-</a:t>
            </a:r>
            <a:r>
              <a:rPr lang="en" sz="1200">
                <a:solidFill>
                  <a:srgbClr val="FFFFFF"/>
                </a:solidFill>
                <a:latin typeface="Roboto Light"/>
                <a:ea typeface="Roboto Light"/>
                <a:cs typeface="Roboto Light"/>
                <a:sym typeface="Roboto Light"/>
              </a:rPr>
              <a:t>k]</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83" name="Google Shape;83;p15"/>
          <p:cNvSpPr txBox="1"/>
          <p:nvPr>
            <p:ph idx="1" type="body"/>
          </p:nvPr>
        </p:nvSpPr>
        <p:spPr>
          <a:xfrm>
            <a:off x="6816850" y="2565875"/>
            <a:ext cx="2154900" cy="101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BEC4D0"/>
                </a:solidFill>
                <a:latin typeface="Roboto Light"/>
                <a:ea typeface="Roboto Light"/>
                <a:cs typeface="Roboto Light"/>
                <a:sym typeface="Roboto Light"/>
              </a:rPr>
              <a:t>In general, there are </a:t>
            </a:r>
            <a:r>
              <a:rPr lang="en" sz="1400">
                <a:solidFill>
                  <a:srgbClr val="F1C232"/>
                </a:solidFill>
                <a:latin typeface="Roboto Light"/>
                <a:ea typeface="Roboto Light"/>
                <a:cs typeface="Roboto Light"/>
                <a:sym typeface="Roboto Light"/>
              </a:rPr>
              <a:t>2^n</a:t>
            </a:r>
            <a:r>
              <a:rPr lang="en" sz="1400">
                <a:solidFill>
                  <a:srgbClr val="BEC4D0"/>
                </a:solidFill>
                <a:latin typeface="Roboto Light"/>
                <a:ea typeface="Roboto Light"/>
                <a:cs typeface="Roboto Light"/>
                <a:sym typeface="Roboto Light"/>
              </a:rPr>
              <a:t> possibilities, where </a:t>
            </a:r>
            <a:r>
              <a:rPr lang="en" sz="1400">
                <a:solidFill>
                  <a:srgbClr val="F1C232"/>
                </a:solidFill>
                <a:latin typeface="Roboto Light"/>
                <a:ea typeface="Roboto Light"/>
                <a:cs typeface="Roboto Light"/>
                <a:sym typeface="Roboto Light"/>
              </a:rPr>
              <a:t>n</a:t>
            </a:r>
            <a:r>
              <a:rPr lang="en" sz="1400">
                <a:solidFill>
                  <a:srgbClr val="BEC4D0"/>
                </a:solidFill>
                <a:latin typeface="Roboto Light"/>
                <a:ea typeface="Roboto Light"/>
                <a:cs typeface="Roboto Light"/>
                <a:sym typeface="Roboto Light"/>
              </a:rPr>
              <a:t> is the number of towers.</a:t>
            </a:r>
            <a:endParaRPr b="0" i="0" sz="14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Brute force approach</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89" name="Google Shape;89;p16"/>
          <p:cNvSpPr txBox="1"/>
          <p:nvPr>
            <p:ph idx="1" type="body"/>
          </p:nvPr>
        </p:nvSpPr>
        <p:spPr>
          <a:xfrm>
            <a:off x="352300" y="1244125"/>
            <a:ext cx="4441500" cy="98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BEC4D0"/>
                </a:solidFill>
                <a:latin typeface="Roboto Light"/>
                <a:ea typeface="Roboto Light"/>
                <a:cs typeface="Roboto Light"/>
                <a:sym typeface="Roboto Light"/>
              </a:rPr>
              <a:t>Next, for each possibility, we have to calculate the maximum difference between the towers, and choose the one that is minimum. For example, if </a:t>
            </a:r>
            <a:r>
              <a:rPr lang="en" sz="1400">
                <a:solidFill>
                  <a:srgbClr val="F1C232"/>
                </a:solidFill>
                <a:latin typeface="Roboto Light"/>
                <a:ea typeface="Roboto Light"/>
                <a:cs typeface="Roboto Light"/>
                <a:sym typeface="Roboto Light"/>
              </a:rPr>
              <a:t>k=6</a:t>
            </a:r>
            <a:r>
              <a:rPr lang="en" sz="1400">
                <a:solidFill>
                  <a:srgbClr val="BEC4D0"/>
                </a:solidFill>
                <a:latin typeface="Roboto Light"/>
                <a:ea typeface="Roboto Light"/>
                <a:cs typeface="Roboto Light"/>
                <a:sym typeface="Roboto Light"/>
              </a:rPr>
              <a:t>:</a:t>
            </a:r>
            <a:endParaRPr b="0" i="0" sz="14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0" name="Google Shape;90;p16"/>
          <p:cNvSpPr txBox="1"/>
          <p:nvPr>
            <p:ph idx="1" type="body"/>
          </p:nvPr>
        </p:nvSpPr>
        <p:spPr>
          <a:xfrm>
            <a:off x="1285000" y="3299700"/>
            <a:ext cx="3981900" cy="47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E69138"/>
                </a:solidFill>
                <a:latin typeface="Roboto Light"/>
                <a:ea typeface="Roboto Light"/>
                <a:cs typeface="Roboto Light"/>
                <a:sym typeface="Roboto Light"/>
              </a:rPr>
              <a:t>Towers with negative heights don’t make sense!</a:t>
            </a:r>
            <a:endParaRPr b="0" i="0" sz="1400" u="none" cap="none" strike="noStrike">
              <a:solidFill>
                <a:srgbClr val="E69138"/>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1" name="Google Shape;91;p16"/>
          <p:cNvSpPr txBox="1"/>
          <p:nvPr>
            <p:ph idx="1" type="body"/>
          </p:nvPr>
        </p:nvSpPr>
        <p:spPr>
          <a:xfrm>
            <a:off x="5363725" y="1422875"/>
            <a:ext cx="30372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[7, 21, 16]		maxdif = 14</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2" name="Google Shape;92;p16"/>
          <p:cNvSpPr txBox="1"/>
          <p:nvPr>
            <p:ph idx="1" type="body"/>
          </p:nvPr>
        </p:nvSpPr>
        <p:spPr>
          <a:xfrm>
            <a:off x="5363725" y="1803875"/>
            <a:ext cx="25848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[7, 21, 4]		maxdif = 17</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3" name="Google Shape;93;p16"/>
          <p:cNvSpPr txBox="1"/>
          <p:nvPr>
            <p:ph idx="1" type="body"/>
          </p:nvPr>
        </p:nvSpPr>
        <p:spPr>
          <a:xfrm>
            <a:off x="5363725" y="2184875"/>
            <a:ext cx="26397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[7, 9, 16]		maxdif = 9</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4" name="Google Shape;94;p16"/>
          <p:cNvSpPr txBox="1"/>
          <p:nvPr>
            <p:ph idx="1" type="body"/>
          </p:nvPr>
        </p:nvSpPr>
        <p:spPr>
          <a:xfrm>
            <a:off x="5363725" y="2565875"/>
            <a:ext cx="26877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[7, 9, 4]		maxdif = 5</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5" name="Google Shape;95;p16"/>
          <p:cNvSpPr txBox="1"/>
          <p:nvPr>
            <p:ph idx="1" type="body"/>
          </p:nvPr>
        </p:nvSpPr>
        <p:spPr>
          <a:xfrm>
            <a:off x="5363725" y="30992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[-5 , 21 , 16]</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6" name="Google Shape;96;p16"/>
          <p:cNvSpPr txBox="1"/>
          <p:nvPr>
            <p:ph idx="1" type="body"/>
          </p:nvPr>
        </p:nvSpPr>
        <p:spPr>
          <a:xfrm>
            <a:off x="5363725" y="34802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[-5 , 21 , 4]</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7" name="Google Shape;97;p16"/>
          <p:cNvSpPr txBox="1"/>
          <p:nvPr>
            <p:ph idx="1" type="body"/>
          </p:nvPr>
        </p:nvSpPr>
        <p:spPr>
          <a:xfrm>
            <a:off x="5363725" y="38612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[-5 , 9 , 16]</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8" name="Google Shape;98;p16"/>
          <p:cNvSpPr txBox="1"/>
          <p:nvPr>
            <p:ph idx="1" type="body"/>
          </p:nvPr>
        </p:nvSpPr>
        <p:spPr>
          <a:xfrm>
            <a:off x="5363725" y="4242275"/>
            <a:ext cx="1419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200">
                <a:solidFill>
                  <a:srgbClr val="FFFFFF"/>
                </a:solidFill>
                <a:latin typeface="Roboto Light"/>
                <a:ea typeface="Roboto Light"/>
                <a:cs typeface="Roboto Light"/>
                <a:sym typeface="Roboto Light"/>
              </a:rPr>
              <a:t>[-5 , 9 , 4]</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99" name="Google Shape;99;p16"/>
          <p:cNvSpPr/>
          <p:nvPr/>
        </p:nvSpPr>
        <p:spPr>
          <a:xfrm>
            <a:off x="5342950" y="3099275"/>
            <a:ext cx="931800" cy="1447800"/>
          </a:xfrm>
          <a:prstGeom prst="rect">
            <a:avLst/>
          </a:prstGeom>
          <a:no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16"/>
          <p:cNvSpPr/>
          <p:nvPr/>
        </p:nvSpPr>
        <p:spPr>
          <a:xfrm>
            <a:off x="5302750" y="2594375"/>
            <a:ext cx="2420100" cy="4311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1" name="Google Shape;101;p16"/>
          <p:cNvSpPr txBox="1"/>
          <p:nvPr>
            <p:ph idx="1" type="body"/>
          </p:nvPr>
        </p:nvSpPr>
        <p:spPr>
          <a:xfrm>
            <a:off x="2016250" y="2537700"/>
            <a:ext cx="3326700" cy="47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FF00FF"/>
                </a:solidFill>
                <a:latin typeface="Roboto Light"/>
                <a:ea typeface="Roboto Light"/>
                <a:cs typeface="Roboto Light"/>
                <a:sym typeface="Roboto Light"/>
              </a:rPr>
              <a:t>This is the solution to the problem!</a:t>
            </a:r>
            <a:endParaRPr b="0" i="0" sz="1400" u="none" cap="none" strike="noStrike">
              <a:solidFill>
                <a:srgbClr val="FF00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Brute force approach</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07" name="Google Shape;107;p17"/>
          <p:cNvSpPr txBox="1"/>
          <p:nvPr>
            <p:ph idx="1" type="body"/>
          </p:nvPr>
        </p:nvSpPr>
        <p:spPr>
          <a:xfrm>
            <a:off x="352300" y="1244125"/>
            <a:ext cx="7513800" cy="110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This method assumes that you need to take into account </a:t>
            </a:r>
            <a:r>
              <a:rPr lang="en" sz="1600">
                <a:solidFill>
                  <a:srgbClr val="E06666"/>
                </a:solidFill>
                <a:latin typeface="Roboto Light"/>
                <a:ea typeface="Roboto Light"/>
                <a:cs typeface="Roboto Light"/>
                <a:sym typeface="Roboto Light"/>
              </a:rPr>
              <a:t>every</a:t>
            </a:r>
            <a:r>
              <a:rPr lang="en" sz="1600">
                <a:solidFill>
                  <a:srgbClr val="BEC4D0"/>
                </a:solidFill>
                <a:latin typeface="Roboto Light"/>
                <a:ea typeface="Roboto Light"/>
                <a:cs typeface="Roboto Light"/>
                <a:sym typeface="Roboto Light"/>
              </a:rPr>
              <a:t> one of the 2^n possibilities, and then calculate the difference of the maximum and minimum in every case, and take the minimum value from those results.</a:t>
            </a:r>
            <a:endParaRPr b="0" i="0" sz="16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108" name="Google Shape;108;p17"/>
          <p:cNvSpPr txBox="1"/>
          <p:nvPr>
            <p:ph idx="1" type="body"/>
          </p:nvPr>
        </p:nvSpPr>
        <p:spPr>
          <a:xfrm>
            <a:off x="352300" y="2920525"/>
            <a:ext cx="7513800" cy="110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Next, we are going to show the steps of the algorithm, and finally show a possible code to compute the desired results.</a:t>
            </a:r>
            <a:endParaRPr b="0" i="0" sz="16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530625" y="390200"/>
            <a:ext cx="6162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a:t>
            </a:r>
            <a:r>
              <a:rPr b="1" lang="en" sz="3100">
                <a:solidFill>
                  <a:srgbClr val="FFFFFF"/>
                </a:solidFill>
                <a:latin typeface="Roboto"/>
                <a:ea typeface="Roboto"/>
                <a:cs typeface="Roboto"/>
                <a:sym typeface="Roboto"/>
              </a:rPr>
              <a:t> </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r>
              <a:rPr b="1" lang="en" sz="3100">
                <a:solidFill>
                  <a:schemeClr val="lt1"/>
                </a:solidFill>
                <a:latin typeface="Roboto"/>
                <a:ea typeface="Roboto"/>
                <a:cs typeface="Roboto"/>
                <a:sym typeface="Roboto"/>
              </a:rPr>
              <a:t>Brute force approach</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14" name="Google Shape;114;p18"/>
          <p:cNvSpPr txBox="1"/>
          <p:nvPr>
            <p:ph idx="1" type="body"/>
          </p:nvPr>
        </p:nvSpPr>
        <p:spPr>
          <a:xfrm>
            <a:off x="530625" y="1473425"/>
            <a:ext cx="8010600" cy="717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500" u="none" cap="none" strike="noStrike">
                <a:solidFill>
                  <a:srgbClr val="75C20F"/>
                </a:solidFill>
                <a:latin typeface="Source Code Pro"/>
                <a:ea typeface="Source Code Pro"/>
                <a:cs typeface="Source Code Pro"/>
                <a:sym typeface="Source Code Pro"/>
              </a:rPr>
              <a:t>// Step 1: </a:t>
            </a:r>
            <a:r>
              <a:rPr lang="en" sz="1400">
                <a:solidFill>
                  <a:srgbClr val="FFFFFF"/>
                </a:solidFill>
                <a:latin typeface="Roboto Light"/>
                <a:ea typeface="Roboto Light"/>
                <a:cs typeface="Roboto Light"/>
                <a:sym typeface="Roboto Light"/>
              </a:rPr>
              <a:t>Make all the combinations of </a:t>
            </a:r>
            <a:r>
              <a:rPr lang="en" sz="1400">
                <a:solidFill>
                  <a:srgbClr val="F1C232"/>
                </a:solidFill>
                <a:latin typeface="Roboto Light"/>
                <a:ea typeface="Roboto Light"/>
                <a:cs typeface="Roboto Light"/>
                <a:sym typeface="Roboto Light"/>
              </a:rPr>
              <a:t>k</a:t>
            </a:r>
            <a:r>
              <a:rPr lang="en" sz="1400">
                <a:solidFill>
                  <a:srgbClr val="FFFFFF"/>
                </a:solidFill>
                <a:latin typeface="Roboto Light"/>
                <a:ea typeface="Roboto Light"/>
                <a:cs typeface="Roboto Light"/>
                <a:sym typeface="Roboto Light"/>
              </a:rPr>
              <a:t> and </a:t>
            </a:r>
            <a:r>
              <a:rPr lang="en" sz="1400">
                <a:solidFill>
                  <a:srgbClr val="F1C232"/>
                </a:solidFill>
                <a:latin typeface="Roboto Light"/>
                <a:ea typeface="Roboto Light"/>
                <a:cs typeface="Roboto Light"/>
                <a:sym typeface="Roboto Light"/>
              </a:rPr>
              <a:t>-k</a:t>
            </a:r>
            <a:r>
              <a:rPr lang="en" sz="1400">
                <a:solidFill>
                  <a:srgbClr val="FFFFFF"/>
                </a:solidFill>
                <a:latin typeface="Roboto Light"/>
                <a:ea typeface="Roboto Light"/>
                <a:cs typeface="Roboto Light"/>
                <a:sym typeface="Roboto Light"/>
              </a:rPr>
              <a:t>. For an array of </a:t>
            </a:r>
            <a:r>
              <a:rPr lang="en" sz="1400">
                <a:solidFill>
                  <a:srgbClr val="00FFFF"/>
                </a:solidFill>
                <a:latin typeface="Roboto Light"/>
                <a:ea typeface="Roboto Light"/>
                <a:cs typeface="Roboto Light"/>
                <a:sym typeface="Roboto Light"/>
              </a:rPr>
              <a:t>n</a:t>
            </a:r>
            <a:r>
              <a:rPr lang="en" sz="1400">
                <a:solidFill>
                  <a:srgbClr val="FFFFFF"/>
                </a:solidFill>
                <a:latin typeface="Roboto Light"/>
                <a:ea typeface="Roboto Light"/>
                <a:cs typeface="Roboto Light"/>
                <a:sym typeface="Roboto Light"/>
              </a:rPr>
              <a:t> elements, we end up with </a:t>
            </a:r>
            <a:r>
              <a:rPr lang="en" sz="1400">
                <a:solidFill>
                  <a:srgbClr val="E06666"/>
                </a:solidFill>
                <a:latin typeface="Roboto Light"/>
                <a:ea typeface="Roboto Light"/>
                <a:cs typeface="Roboto Light"/>
                <a:sym typeface="Roboto Light"/>
              </a:rPr>
              <a:t>2^n</a:t>
            </a:r>
            <a:r>
              <a:rPr lang="en" sz="1400">
                <a:solidFill>
                  <a:srgbClr val="FFFFFF"/>
                </a:solidFill>
                <a:latin typeface="Roboto Light"/>
                <a:ea typeface="Roboto Light"/>
                <a:cs typeface="Roboto Light"/>
                <a:sym typeface="Roboto Light"/>
              </a:rPr>
              <a:t> different combinations.</a:t>
            </a:r>
            <a:endParaRPr sz="1500">
              <a:solidFill>
                <a:srgbClr val="75C20F"/>
              </a:solidFill>
              <a:latin typeface="Source Code Pro"/>
              <a:ea typeface="Source Code Pro"/>
              <a:cs typeface="Source Code Pro"/>
              <a:sym typeface="Source Code Pro"/>
            </a:endParaRPr>
          </a:p>
        </p:txBody>
      </p:sp>
      <p:sp>
        <p:nvSpPr>
          <p:cNvPr id="115" name="Google Shape;115;p18"/>
          <p:cNvSpPr txBox="1"/>
          <p:nvPr>
            <p:ph idx="1" type="body"/>
          </p:nvPr>
        </p:nvSpPr>
        <p:spPr>
          <a:xfrm>
            <a:off x="530625" y="982750"/>
            <a:ext cx="6162900" cy="41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Here are the steps of the algorithm:</a:t>
            </a:r>
            <a:endParaRPr b="0" i="0" sz="16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chemeClr val="dk2"/>
              </a:buClr>
              <a:buSzPts val="1800"/>
              <a:buFont typeface="Arial"/>
              <a:buNone/>
            </a:pPr>
            <a:r>
              <a:t/>
            </a:r>
            <a:endParaRPr b="0" i="0" sz="1600" u="none" cap="none" strike="noStrike">
              <a:solidFill>
                <a:srgbClr val="FFFFFF"/>
              </a:solidFill>
              <a:latin typeface="Roboto Light"/>
              <a:ea typeface="Roboto Light"/>
              <a:cs typeface="Roboto Light"/>
              <a:sym typeface="Roboto Light"/>
            </a:endParaRPr>
          </a:p>
        </p:txBody>
      </p:sp>
      <p:sp>
        <p:nvSpPr>
          <p:cNvPr id="116" name="Google Shape;116;p18"/>
          <p:cNvSpPr txBox="1"/>
          <p:nvPr>
            <p:ph idx="1" type="body"/>
          </p:nvPr>
        </p:nvSpPr>
        <p:spPr>
          <a:xfrm>
            <a:off x="490500" y="2364500"/>
            <a:ext cx="8010600" cy="883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Clr>
                <a:schemeClr val="dk2"/>
              </a:buClr>
              <a:buSzPts val="1800"/>
              <a:buFont typeface="Arial"/>
              <a:buNone/>
            </a:pPr>
            <a:r>
              <a:rPr b="0" i="0" lang="en" sz="1500" u="none" cap="none" strike="noStrike">
                <a:solidFill>
                  <a:srgbClr val="75C20F"/>
                </a:solidFill>
                <a:latin typeface="Source Code Pro Medium"/>
                <a:ea typeface="Source Code Pro Medium"/>
                <a:cs typeface="Source Code Pro Medium"/>
                <a:sym typeface="Source Code Pro Medium"/>
              </a:rPr>
              <a:t>// St</a:t>
            </a:r>
            <a:r>
              <a:rPr b="0" i="0" lang="en" sz="1500" u="none" cap="none" strike="noStrike">
                <a:solidFill>
                  <a:srgbClr val="75C20F"/>
                </a:solidFill>
                <a:latin typeface="Source Code Pro"/>
                <a:ea typeface="Source Code Pro"/>
                <a:cs typeface="Source Code Pro"/>
                <a:sym typeface="Source Code Pro"/>
              </a:rPr>
              <a:t>ep 2:</a:t>
            </a:r>
            <a:r>
              <a:rPr b="0" i="0" lang="en" sz="1500" u="none" cap="none" strike="noStrike">
                <a:solidFill>
                  <a:srgbClr val="F0BE38"/>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Combine the array containing the heights of the towers with the combinations formed in step 1.</a:t>
            </a:r>
            <a:endParaRPr sz="1400">
              <a:solidFill>
                <a:srgbClr val="FFFFFF"/>
              </a:solidFill>
              <a:latin typeface="Roboto Light"/>
              <a:ea typeface="Roboto Light"/>
              <a:cs typeface="Roboto Light"/>
              <a:sym typeface="Roboto Light"/>
            </a:endParaRPr>
          </a:p>
        </p:txBody>
      </p:sp>
      <p:sp>
        <p:nvSpPr>
          <p:cNvPr id="117" name="Google Shape;117;p18"/>
          <p:cNvSpPr txBox="1"/>
          <p:nvPr>
            <p:ph idx="1" type="body"/>
          </p:nvPr>
        </p:nvSpPr>
        <p:spPr>
          <a:xfrm>
            <a:off x="530625" y="3302225"/>
            <a:ext cx="8010600" cy="843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3: </a:t>
            </a:r>
            <a:r>
              <a:rPr lang="en" sz="1400">
                <a:solidFill>
                  <a:schemeClr val="lt1"/>
                </a:solidFill>
                <a:latin typeface="Roboto Light"/>
                <a:ea typeface="Roboto Light"/>
                <a:cs typeface="Roboto Light"/>
                <a:sym typeface="Roboto Light"/>
              </a:rPr>
              <a:t>For every combination, compute the difference between the maximum and the minimum.</a:t>
            </a:r>
            <a:endParaRPr sz="1400">
              <a:solidFill>
                <a:srgbClr val="FFFFFF"/>
              </a:solidFill>
              <a:latin typeface="Roboto Light"/>
              <a:ea typeface="Roboto Light"/>
              <a:cs typeface="Roboto Light"/>
              <a:sym typeface="Roboto Light"/>
            </a:endParaRPr>
          </a:p>
        </p:txBody>
      </p:sp>
      <p:sp>
        <p:nvSpPr>
          <p:cNvPr id="118" name="Google Shape;118;p18"/>
          <p:cNvSpPr txBox="1"/>
          <p:nvPr>
            <p:ph idx="1" type="body"/>
          </p:nvPr>
        </p:nvSpPr>
        <p:spPr>
          <a:xfrm>
            <a:off x="530625" y="4140425"/>
            <a:ext cx="8010600" cy="645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4: </a:t>
            </a:r>
            <a:r>
              <a:rPr lang="en" sz="1400">
                <a:solidFill>
                  <a:schemeClr val="lt1"/>
                </a:solidFill>
                <a:latin typeface="Roboto Light"/>
                <a:ea typeface="Roboto Light"/>
                <a:cs typeface="Roboto Light"/>
                <a:sym typeface="Roboto Light"/>
              </a:rPr>
              <a:t>Return the minimum of those differences.</a:t>
            </a:r>
            <a:endParaRPr sz="1400">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4425" y="9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Code</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24" name="Google Shape;124;p19"/>
          <p:cNvSpPr txBox="1"/>
          <p:nvPr>
            <p:ph idx="1" type="body"/>
          </p:nvPr>
        </p:nvSpPr>
        <p:spPr>
          <a:xfrm>
            <a:off x="454425" y="603750"/>
            <a:ext cx="2782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BB05FF"/>
                </a:solidFill>
                <a:latin typeface="Source Code Pro"/>
                <a:ea typeface="Source Code Pro"/>
                <a:cs typeface="Source Code Pro"/>
                <a:sym typeface="Source Code Pro"/>
              </a:rPr>
              <a:t>def</a:t>
            </a:r>
            <a:r>
              <a:rPr b="0" i="0" lang="en" sz="1300" u="none" cap="none" strike="noStrike">
                <a:solidFill>
                  <a:srgbClr val="75C20F"/>
                </a:solidFill>
                <a:latin typeface="Source Code Pro"/>
                <a:ea typeface="Source Code Pro"/>
                <a:cs typeface="Source Code Pro"/>
                <a:sym typeface="Source Code Pro"/>
              </a:rPr>
              <a:t> </a:t>
            </a:r>
            <a:r>
              <a:rPr lang="en" sz="1300">
                <a:solidFill>
                  <a:srgbClr val="F0BE38"/>
                </a:solidFill>
                <a:latin typeface="Source Code Pro"/>
                <a:ea typeface="Source Code Pro"/>
                <a:cs typeface="Source Code Pro"/>
                <a:sym typeface="Source Code Pro"/>
              </a:rPr>
              <a:t>getMinDiff</a:t>
            </a:r>
            <a:r>
              <a:rPr b="0" i="0" lang="en" sz="1300" u="none" cap="none" strike="noStrike">
                <a:solidFill>
                  <a:srgbClr val="FFFFFF"/>
                </a:solidFill>
                <a:latin typeface="Source Code Pro"/>
                <a:ea typeface="Source Code Pro"/>
                <a:cs typeface="Source Code Pro"/>
                <a:sym typeface="Source Code Pro"/>
              </a:rPr>
              <a:t>(arr, </a:t>
            </a:r>
            <a:r>
              <a:rPr b="0" i="0" lang="en" sz="1300" u="none" cap="none" strike="noStrike">
                <a:solidFill>
                  <a:srgbClr val="FFFFFF"/>
                </a:solidFill>
                <a:latin typeface="Source Code Pro"/>
                <a:ea typeface="Source Code Pro"/>
                <a:cs typeface="Source Code Pro"/>
                <a:sym typeface="Source Code Pro"/>
              </a:rPr>
              <a:t>k</a:t>
            </a:r>
            <a:r>
              <a:rPr b="0" i="0" lang="en" sz="1300" u="none" cap="none" strike="noStrike">
                <a:solidFill>
                  <a:srgbClr val="FFFFFF"/>
                </a:solidFill>
                <a:latin typeface="Source Code Pro"/>
                <a:ea typeface="Source Code Pro"/>
                <a:cs typeface="Source Code Pro"/>
                <a:sym typeface="Source Code Pro"/>
              </a:rPr>
              <a:t>)</a:t>
            </a:r>
            <a:r>
              <a:rPr b="0" i="0" lang="en" sz="1300" u="none" cap="none" strike="noStrike">
                <a:solidFill>
                  <a:srgbClr val="BEC4D0"/>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t/>
            </a:r>
            <a:endParaRPr b="0" i="0" sz="1300" u="none" cap="none" strike="noStrike">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1600"/>
              </a:spcAft>
              <a:buClr>
                <a:schemeClr val="dk2"/>
              </a:buClr>
              <a:buSzPts val="1800"/>
              <a:buFont typeface="Arial"/>
              <a:buNone/>
            </a:pPr>
            <a:r>
              <a:t/>
            </a:r>
            <a:endParaRPr b="0" i="0" sz="1300" u="none" cap="none" strike="noStrike">
              <a:solidFill>
                <a:srgbClr val="75C20F"/>
              </a:solidFill>
              <a:latin typeface="Source Code Pro"/>
              <a:ea typeface="Source Code Pro"/>
              <a:cs typeface="Source Code Pro"/>
              <a:sym typeface="Source Code Pro"/>
            </a:endParaRPr>
          </a:p>
        </p:txBody>
      </p:sp>
      <p:sp>
        <p:nvSpPr>
          <p:cNvPr id="125" name="Google Shape;125;p19"/>
          <p:cNvSpPr txBox="1"/>
          <p:nvPr>
            <p:ph idx="1" type="body"/>
          </p:nvPr>
        </p:nvSpPr>
        <p:spPr>
          <a:xfrm>
            <a:off x="881325" y="909150"/>
            <a:ext cx="6499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FFFFFF"/>
                </a:solidFill>
                <a:latin typeface="Source Code Pro"/>
                <a:ea typeface="Source Code Pro"/>
                <a:cs typeface="Source Code Pro"/>
                <a:sym typeface="Source Code Pro"/>
              </a:rPr>
              <a:t>n =</a:t>
            </a:r>
            <a:r>
              <a:rPr b="0" i="0" lang="en" sz="1300" u="none" cap="none" strike="noStrike">
                <a:solidFill>
                  <a:srgbClr val="75C20F"/>
                </a:solidFill>
                <a:latin typeface="Source Code Pro"/>
                <a:ea typeface="Source Code Pro"/>
                <a:cs typeface="Source Code Pro"/>
                <a:sym typeface="Source Code Pro"/>
              </a:rPr>
              <a:t> </a:t>
            </a:r>
            <a:r>
              <a:rPr b="0" i="0" lang="en" sz="1300" u="none" cap="none" strike="noStrike">
                <a:solidFill>
                  <a:srgbClr val="35A2E9"/>
                </a:solidFill>
                <a:latin typeface="Source Code Pro"/>
                <a:ea typeface="Source Code Pro"/>
                <a:cs typeface="Source Code Pro"/>
                <a:sym typeface="Source Code Pro"/>
              </a:rPr>
              <a:t>len</a:t>
            </a:r>
            <a:r>
              <a:rPr b="0" i="0" lang="en" sz="1300" u="none" cap="none" strike="noStrike">
                <a:solidFill>
                  <a:srgbClr val="FFFFFF"/>
                </a:solidFill>
                <a:latin typeface="Source Code Pro"/>
                <a:ea typeface="Source Code Pro"/>
                <a:cs typeface="Source Code Pro"/>
                <a:sym typeface="Source Code Pro"/>
              </a:rPr>
              <a:t>(arr)		</a:t>
            </a:r>
            <a:r>
              <a:rPr lang="en" sz="1300">
                <a:solidFill>
                  <a:srgbClr val="75C20F"/>
                </a:solidFill>
                <a:latin typeface="Source Code Pro"/>
                <a:ea typeface="Source Code Pro"/>
                <a:cs typeface="Source Code Pro"/>
                <a:sym typeface="Source Code Pro"/>
              </a:rPr>
              <a:t>// Length of the </a:t>
            </a:r>
            <a:r>
              <a:rPr lang="en" sz="1300">
                <a:solidFill>
                  <a:srgbClr val="75C20F"/>
                </a:solidFill>
                <a:latin typeface="Source Code Pro"/>
                <a:ea typeface="Source Code Pro"/>
                <a:cs typeface="Source Code Pro"/>
                <a:sym typeface="Source Code Pro"/>
              </a:rPr>
              <a:t>array</a:t>
            </a:r>
            <a:endParaRPr sz="1300">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1600"/>
              </a:spcAft>
              <a:buClr>
                <a:schemeClr val="dk2"/>
              </a:buClr>
              <a:buSzPts val="1800"/>
              <a:buFont typeface="Arial"/>
              <a:buNone/>
            </a:pPr>
            <a:r>
              <a:t/>
            </a:r>
            <a:endParaRPr sz="1300">
              <a:solidFill>
                <a:srgbClr val="FFFFFF"/>
              </a:solidFill>
              <a:latin typeface="Source Code Pro"/>
              <a:ea typeface="Source Code Pro"/>
              <a:cs typeface="Source Code Pro"/>
              <a:sym typeface="Source Code Pro"/>
            </a:endParaRPr>
          </a:p>
        </p:txBody>
      </p:sp>
      <p:sp>
        <p:nvSpPr>
          <p:cNvPr id="126" name="Google Shape;126;p19"/>
          <p:cNvSpPr txBox="1"/>
          <p:nvPr>
            <p:ph idx="1" type="body"/>
          </p:nvPr>
        </p:nvSpPr>
        <p:spPr>
          <a:xfrm>
            <a:off x="870925" y="1179625"/>
            <a:ext cx="8176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comb = list(itertools.product([k,-k], repeat=</a:t>
            </a:r>
            <a:r>
              <a:rPr lang="en" sz="1300">
                <a:solidFill>
                  <a:srgbClr val="FFFFFF"/>
                </a:solidFill>
                <a:latin typeface="Source Code Pro"/>
                <a:ea typeface="Source Code Pro"/>
                <a:cs typeface="Source Code Pro"/>
                <a:sym typeface="Source Code Pro"/>
              </a:rPr>
              <a:t>n</a:t>
            </a:r>
            <a:r>
              <a:rPr lang="en" sz="1300">
                <a:solidFill>
                  <a:srgbClr val="FFFFFF"/>
                </a:solidFill>
                <a:latin typeface="Source Code Pro"/>
                <a:ea typeface="Source Code Pro"/>
                <a:cs typeface="Source Code Pro"/>
                <a:sym typeface="Source Code Pro"/>
              </a:rPr>
              <a:t>))</a:t>
            </a:r>
            <a:r>
              <a:rPr lang="en" sz="1300">
                <a:solidFill>
                  <a:srgbClr val="FFFFFF"/>
                </a:solidFill>
                <a:latin typeface="Source Code Pro"/>
                <a:ea typeface="Source Code Pro"/>
                <a:cs typeface="Source Code Pro"/>
                <a:sym typeface="Source Code Pro"/>
              </a:rPr>
              <a:t>	</a:t>
            </a:r>
            <a:r>
              <a:rPr lang="en" sz="1300">
                <a:solidFill>
                  <a:srgbClr val="75C20F"/>
                </a:solidFill>
                <a:latin typeface="Source Code Pro"/>
                <a:ea typeface="Source Code Pro"/>
                <a:cs typeface="Source Code Pro"/>
                <a:sym typeface="Source Code Pro"/>
              </a:rPr>
              <a:t>// 2^n combinations of k, -k</a:t>
            </a:r>
            <a:endParaRPr sz="1300">
              <a:solidFill>
                <a:srgbClr val="FFFFFF"/>
              </a:solidFill>
              <a:latin typeface="Source Code Pro"/>
              <a:ea typeface="Source Code Pro"/>
              <a:cs typeface="Source Code Pro"/>
              <a:sym typeface="Source Code Pro"/>
            </a:endParaRPr>
          </a:p>
        </p:txBody>
      </p:sp>
      <p:sp>
        <p:nvSpPr>
          <p:cNvPr id="127" name="Google Shape;127;p19"/>
          <p:cNvSpPr txBox="1"/>
          <p:nvPr>
            <p:ph idx="1" type="body"/>
          </p:nvPr>
        </p:nvSpPr>
        <p:spPr>
          <a:xfrm>
            <a:off x="881325" y="1771350"/>
            <a:ext cx="73482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dif = max(auxlist)-min(auxlist)					</a:t>
            </a:r>
            <a:r>
              <a:rPr lang="en" sz="1300">
                <a:solidFill>
                  <a:srgbClr val="75C20F"/>
                </a:solidFill>
                <a:latin typeface="Source Code Pro"/>
                <a:ea typeface="Source Code Pro"/>
                <a:cs typeface="Source Code Pro"/>
                <a:sym typeface="Source Code Pro"/>
              </a:rPr>
              <a:t>// Maximum difference</a:t>
            </a:r>
            <a:endParaRPr b="0" i="0" sz="1300" u="none" cap="none" strike="noStrike">
              <a:solidFill>
                <a:srgbClr val="75C20F"/>
              </a:solidFill>
              <a:latin typeface="Source Code Pro"/>
              <a:ea typeface="Source Code Pro"/>
              <a:cs typeface="Source Code Pro"/>
              <a:sym typeface="Source Code Pro"/>
            </a:endParaRPr>
          </a:p>
        </p:txBody>
      </p:sp>
      <p:sp>
        <p:nvSpPr>
          <p:cNvPr id="128" name="Google Shape;128;p19"/>
          <p:cNvSpPr txBox="1"/>
          <p:nvPr>
            <p:ph idx="1" type="body"/>
          </p:nvPr>
        </p:nvSpPr>
        <p:spPr>
          <a:xfrm>
            <a:off x="897175" y="2023950"/>
            <a:ext cx="75747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result, resultarr = dif, auxlist</a:t>
            </a:r>
            <a:r>
              <a:rPr b="0" i="0" lang="en" sz="1300" u="none" cap="none" strike="noStrike">
                <a:solidFill>
                  <a:srgbClr val="75C20F"/>
                </a:solidFill>
                <a:latin typeface="Source Code Pro"/>
                <a:ea typeface="Source Code Pro"/>
                <a:cs typeface="Source Code Pro"/>
                <a:sym typeface="Source Code Pro"/>
              </a:rPr>
              <a:t> 					</a:t>
            </a:r>
            <a:r>
              <a:rPr lang="en" sz="1300">
                <a:solidFill>
                  <a:srgbClr val="75C20F"/>
                </a:solidFill>
                <a:latin typeface="Source Code Pro"/>
                <a:ea typeface="Source Code Pro"/>
                <a:cs typeface="Source Code Pro"/>
                <a:sym typeface="Source Code Pro"/>
              </a:rPr>
              <a:t>// Store the values</a:t>
            </a:r>
            <a:endParaRPr b="0" i="0" sz="1300" u="none" cap="none" strike="noStrike">
              <a:solidFill>
                <a:srgbClr val="75C20F"/>
              </a:solidFill>
              <a:latin typeface="Source Code Pro"/>
              <a:ea typeface="Source Code Pro"/>
              <a:cs typeface="Source Code Pro"/>
              <a:sym typeface="Source Code Pro"/>
            </a:endParaRPr>
          </a:p>
        </p:txBody>
      </p:sp>
      <p:sp>
        <p:nvSpPr>
          <p:cNvPr id="129" name="Google Shape;129;p19"/>
          <p:cNvSpPr txBox="1"/>
          <p:nvPr>
            <p:ph idx="1" type="body"/>
          </p:nvPr>
        </p:nvSpPr>
        <p:spPr>
          <a:xfrm>
            <a:off x="881325" y="1442550"/>
            <a:ext cx="81369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auxlist = [sum(x) for x in zip(comb[0], arr)]</a:t>
            </a:r>
            <a:r>
              <a:rPr lang="en" sz="1300">
                <a:solidFill>
                  <a:srgbClr val="FFFFFF"/>
                </a:solidFill>
                <a:latin typeface="Source Code Pro"/>
                <a:ea typeface="Source Code Pro"/>
                <a:cs typeface="Source Code Pro"/>
                <a:sym typeface="Source Code Pro"/>
              </a:rPr>
              <a:t>		</a:t>
            </a:r>
            <a:r>
              <a:rPr lang="en" sz="1300">
                <a:solidFill>
                  <a:srgbClr val="75C20F"/>
                </a:solidFill>
                <a:latin typeface="Source Code Pro"/>
                <a:ea typeface="Source Code Pro"/>
                <a:cs typeface="Source Code Pro"/>
                <a:sym typeface="Source Code Pro"/>
              </a:rPr>
              <a:t>// Combine arr with comb</a:t>
            </a:r>
            <a:endParaRPr b="0" i="0" sz="1300" u="none" cap="none" strike="noStrike">
              <a:solidFill>
                <a:srgbClr val="75C20F"/>
              </a:solidFill>
              <a:latin typeface="Source Code Pro"/>
              <a:ea typeface="Source Code Pro"/>
              <a:cs typeface="Source Code Pro"/>
              <a:sym typeface="Source Code Pro"/>
            </a:endParaRPr>
          </a:p>
        </p:txBody>
      </p:sp>
      <p:sp>
        <p:nvSpPr>
          <p:cNvPr id="130" name="Google Shape;130;p19"/>
          <p:cNvSpPr txBox="1"/>
          <p:nvPr>
            <p:ph idx="1" type="body"/>
          </p:nvPr>
        </p:nvSpPr>
        <p:spPr>
          <a:xfrm>
            <a:off x="897175" y="2375500"/>
            <a:ext cx="8121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300" u="none" cap="none" strike="noStrike">
                <a:solidFill>
                  <a:srgbClr val="FFFF00"/>
                </a:solidFill>
                <a:latin typeface="Source Code Pro"/>
                <a:ea typeface="Source Code Pro"/>
                <a:cs typeface="Source Code Pro"/>
                <a:sym typeface="Source Code Pro"/>
              </a:rPr>
              <a:t>for</a:t>
            </a:r>
            <a:r>
              <a:rPr b="0" i="0" lang="en" sz="1300" u="none" cap="none" strike="noStrike">
                <a:solidFill>
                  <a:srgbClr val="FFFFFF"/>
                </a:solidFill>
                <a:latin typeface="Source Code Pro"/>
                <a:ea typeface="Source Code Pro"/>
                <a:cs typeface="Source Code Pro"/>
                <a:sym typeface="Source Code Pro"/>
              </a:rPr>
              <a:t> i </a:t>
            </a:r>
            <a:r>
              <a:rPr b="0" i="0" lang="en" sz="1300" u="none" cap="none" strike="noStrike">
                <a:solidFill>
                  <a:srgbClr val="FFFF00"/>
                </a:solidFill>
                <a:latin typeface="Source Code Pro"/>
                <a:ea typeface="Source Code Pro"/>
                <a:cs typeface="Source Code Pro"/>
                <a:sym typeface="Source Code Pro"/>
              </a:rPr>
              <a:t>in</a:t>
            </a:r>
            <a:r>
              <a:rPr b="0" i="0" lang="en" sz="1300" u="none" cap="none" strike="noStrike">
                <a:solidFill>
                  <a:srgbClr val="75C20F"/>
                </a:solidFill>
                <a:latin typeface="Source Code Pro"/>
                <a:ea typeface="Source Code Pro"/>
                <a:cs typeface="Source Code Pro"/>
                <a:sym typeface="Source Code Pro"/>
              </a:rPr>
              <a:t> </a:t>
            </a:r>
            <a:r>
              <a:rPr b="0" i="0" lang="en" sz="1300" u="none" cap="none" strike="noStrike">
                <a:solidFill>
                  <a:srgbClr val="35A2E9"/>
                </a:solidFill>
                <a:latin typeface="Source Code Pro"/>
                <a:ea typeface="Source Code Pro"/>
                <a:cs typeface="Source Code Pro"/>
                <a:sym typeface="Source Code Pro"/>
              </a:rPr>
              <a:t>range</a:t>
            </a:r>
            <a:r>
              <a:rPr b="0" i="0" lang="en" sz="1300" u="none" cap="none" strike="noStrike">
                <a:solidFill>
                  <a:srgbClr val="BEC4D0"/>
                </a:solidFill>
                <a:latin typeface="Source Code Pro"/>
                <a:ea typeface="Source Code Pro"/>
                <a:cs typeface="Source Code Pro"/>
                <a:sym typeface="Source Code Pro"/>
              </a:rPr>
              <a:t>(</a:t>
            </a:r>
            <a:r>
              <a:rPr lang="en" sz="1300">
                <a:solidFill>
                  <a:srgbClr val="FFFFFF"/>
                </a:solidFill>
                <a:latin typeface="Source Code Pro"/>
                <a:ea typeface="Source Code Pro"/>
                <a:cs typeface="Source Code Pro"/>
                <a:sym typeface="Source Code Pro"/>
              </a:rPr>
              <a:t>1,2**n</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75C20F"/>
                </a:solidFill>
                <a:latin typeface="Source Code Pro"/>
                <a:ea typeface="Source Code Pro"/>
                <a:cs typeface="Source Code Pro"/>
                <a:sym typeface="Source Code Pro"/>
              </a:rPr>
              <a:t>   // </a:t>
            </a:r>
            <a:r>
              <a:rPr lang="en" sz="1300">
                <a:solidFill>
                  <a:srgbClr val="75C20F"/>
                </a:solidFill>
                <a:latin typeface="Source Code Pro"/>
                <a:ea typeface="Source Code Pro"/>
                <a:cs typeface="Source Code Pro"/>
                <a:sym typeface="Source Code Pro"/>
              </a:rPr>
              <a:t>Loop the 2^n possibilities, from the second element</a:t>
            </a:r>
            <a:endParaRPr b="0" i="0" sz="1300" u="none" cap="none" strike="noStrike">
              <a:solidFill>
                <a:srgbClr val="75C20F"/>
              </a:solidFill>
              <a:latin typeface="Source Code Pro"/>
              <a:ea typeface="Source Code Pro"/>
              <a:cs typeface="Source Code Pro"/>
              <a:sym typeface="Source Code Pro"/>
            </a:endParaRPr>
          </a:p>
        </p:txBody>
      </p:sp>
      <p:sp>
        <p:nvSpPr>
          <p:cNvPr id="131" name="Google Shape;131;p19"/>
          <p:cNvSpPr txBox="1"/>
          <p:nvPr>
            <p:ph idx="1" type="body"/>
          </p:nvPr>
        </p:nvSpPr>
        <p:spPr>
          <a:xfrm>
            <a:off x="1278175" y="2736788"/>
            <a:ext cx="73962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auxlist = [sum(x) for x in zip(comb[i], arr)]	</a:t>
            </a:r>
            <a:endParaRPr b="0" i="0" sz="1300" u="none" cap="none" strike="noStrike">
              <a:solidFill>
                <a:srgbClr val="75C20F"/>
              </a:solidFill>
              <a:latin typeface="Source Code Pro"/>
              <a:ea typeface="Source Code Pro"/>
              <a:cs typeface="Source Code Pro"/>
              <a:sym typeface="Source Code Pro"/>
            </a:endParaRPr>
          </a:p>
        </p:txBody>
      </p:sp>
      <p:sp>
        <p:nvSpPr>
          <p:cNvPr id="132" name="Google Shape;132;p19"/>
          <p:cNvSpPr txBox="1"/>
          <p:nvPr>
            <p:ph idx="1" type="body"/>
          </p:nvPr>
        </p:nvSpPr>
        <p:spPr>
          <a:xfrm>
            <a:off x="1302175" y="3042200"/>
            <a:ext cx="73482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difnew = max(auxlist)-min(auxlist)</a:t>
            </a:r>
            <a:endParaRPr b="0" i="0" sz="1300" u="none" cap="none" strike="noStrike">
              <a:solidFill>
                <a:srgbClr val="75C20F"/>
              </a:solidFill>
              <a:latin typeface="Source Code Pro"/>
              <a:ea typeface="Source Code Pro"/>
              <a:cs typeface="Source Code Pro"/>
              <a:sym typeface="Source Code Pro"/>
            </a:endParaRPr>
          </a:p>
        </p:txBody>
      </p:sp>
      <p:sp>
        <p:nvSpPr>
          <p:cNvPr id="133" name="Google Shape;133;p19"/>
          <p:cNvSpPr txBox="1"/>
          <p:nvPr>
            <p:ph idx="1" type="body"/>
          </p:nvPr>
        </p:nvSpPr>
        <p:spPr>
          <a:xfrm>
            <a:off x="1258575" y="3324800"/>
            <a:ext cx="76362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difnew &lt; dif:</a:t>
            </a:r>
            <a:r>
              <a:rPr b="0" i="0" lang="en" sz="1300" u="none" cap="none" strike="noStrike">
                <a:solidFill>
                  <a:srgbClr val="75C20F"/>
                </a:solidFill>
                <a:latin typeface="Source Code Pro"/>
                <a:ea typeface="Source Code Pro"/>
                <a:cs typeface="Source Code Pro"/>
                <a:sym typeface="Source Code Pro"/>
              </a:rPr>
              <a:t> 	// If the </a:t>
            </a:r>
            <a:r>
              <a:rPr lang="en" sz="1300">
                <a:solidFill>
                  <a:srgbClr val="75C20F"/>
                </a:solidFill>
                <a:latin typeface="Source Code Pro"/>
                <a:ea typeface="Source Code Pro"/>
                <a:cs typeface="Source Code Pro"/>
                <a:sym typeface="Source Code Pro"/>
              </a:rPr>
              <a:t>maximum difference is less than previous</a:t>
            </a:r>
            <a:endParaRPr b="0" i="0" sz="1300" u="none" cap="none" strike="noStrike">
              <a:solidFill>
                <a:srgbClr val="75C20F"/>
              </a:solidFill>
              <a:latin typeface="Source Code Pro"/>
              <a:ea typeface="Source Code Pro"/>
              <a:cs typeface="Source Code Pro"/>
              <a:sym typeface="Source Code Pro"/>
            </a:endParaRPr>
          </a:p>
        </p:txBody>
      </p:sp>
      <p:sp>
        <p:nvSpPr>
          <p:cNvPr id="134" name="Google Shape;134;p19"/>
          <p:cNvSpPr txBox="1"/>
          <p:nvPr>
            <p:ph idx="1" type="body"/>
          </p:nvPr>
        </p:nvSpPr>
        <p:spPr>
          <a:xfrm>
            <a:off x="1539425" y="3708900"/>
            <a:ext cx="71349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result, resultarr = difnew, auxlist</a:t>
            </a:r>
            <a:r>
              <a:rPr b="0" i="0" lang="en" sz="1300" u="none" cap="none" strike="noStrike">
                <a:solidFill>
                  <a:srgbClr val="75C20F"/>
                </a:solidFill>
                <a:latin typeface="Source Code Pro"/>
                <a:ea typeface="Source Code Pro"/>
                <a:cs typeface="Source Code Pro"/>
                <a:sym typeface="Source Code Pro"/>
              </a:rPr>
              <a:t> 	</a:t>
            </a:r>
            <a:r>
              <a:rPr lang="en" sz="1300">
                <a:solidFill>
                  <a:srgbClr val="75C20F"/>
                </a:solidFill>
                <a:latin typeface="Source Code Pro"/>
                <a:ea typeface="Source Code Pro"/>
                <a:cs typeface="Source Code Pro"/>
                <a:sym typeface="Source Code Pro"/>
              </a:rPr>
              <a:t>// Save values</a:t>
            </a:r>
            <a:endParaRPr b="0" i="0" sz="1300" u="none" cap="none" strike="noStrike">
              <a:solidFill>
                <a:srgbClr val="75C20F"/>
              </a:solidFill>
              <a:latin typeface="Source Code Pro"/>
              <a:ea typeface="Source Code Pro"/>
              <a:cs typeface="Source Code Pro"/>
              <a:sym typeface="Source Code Pro"/>
            </a:endParaRPr>
          </a:p>
        </p:txBody>
      </p:sp>
      <p:sp>
        <p:nvSpPr>
          <p:cNvPr id="135" name="Google Shape;135;p19"/>
          <p:cNvSpPr txBox="1"/>
          <p:nvPr>
            <p:ph idx="1" type="body"/>
          </p:nvPr>
        </p:nvSpPr>
        <p:spPr>
          <a:xfrm>
            <a:off x="1539425" y="4089900"/>
            <a:ext cx="71349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dif = difnew</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p:txBody>
      </p:sp>
      <p:sp>
        <p:nvSpPr>
          <p:cNvPr id="136" name="Google Shape;136;p19"/>
          <p:cNvSpPr txBox="1"/>
          <p:nvPr>
            <p:ph idx="1" type="body"/>
          </p:nvPr>
        </p:nvSpPr>
        <p:spPr>
          <a:xfrm>
            <a:off x="870925" y="4577200"/>
            <a:ext cx="80673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return</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result, resultarr</a:t>
            </a:r>
            <a:r>
              <a:rPr lang="en" sz="1300">
                <a:solidFill>
                  <a:srgbClr val="FFFFFF"/>
                </a:solidFill>
                <a:latin typeface="Source Code Pro"/>
                <a:ea typeface="Source Code Pro"/>
                <a:cs typeface="Source Code Pro"/>
                <a:sym typeface="Source Code Pro"/>
              </a:rPr>
              <a:t>)</a:t>
            </a:r>
            <a:r>
              <a:rPr b="0" i="0" lang="en" sz="1300" u="none" cap="none" strike="noStrike">
                <a:solidFill>
                  <a:srgbClr val="75C20F"/>
                </a:solidFill>
                <a:latin typeface="Source Code Pro"/>
                <a:ea typeface="Source Code Pro"/>
                <a:cs typeface="Source Code Pro"/>
                <a:sym typeface="Source Code Pro"/>
              </a:rPr>
              <a:t>   // </a:t>
            </a:r>
            <a:r>
              <a:rPr lang="en" sz="1300">
                <a:solidFill>
                  <a:srgbClr val="75C20F"/>
                </a:solidFill>
                <a:latin typeface="Source Code Pro"/>
                <a:ea typeface="Source Code Pro"/>
                <a:cs typeface="Source Code Pro"/>
                <a:sym typeface="Source Code Pro"/>
              </a:rPr>
              <a:t>Return results</a:t>
            </a:r>
            <a:endParaRPr b="0" i="0" sz="1300" u="none" cap="none" strike="noStrike">
              <a:solidFill>
                <a:srgbClr val="75C20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30625" y="390200"/>
            <a:ext cx="6162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42" name="Google Shape;142;p20"/>
          <p:cNvSpPr txBox="1"/>
          <p:nvPr>
            <p:ph idx="1" type="body"/>
          </p:nvPr>
        </p:nvSpPr>
        <p:spPr>
          <a:xfrm>
            <a:off x="530625" y="1135150"/>
            <a:ext cx="7815600" cy="43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solidFill>
                  <a:srgbClr val="BEC4D0"/>
                </a:solidFill>
                <a:latin typeface="Roboto Light"/>
                <a:ea typeface="Roboto Light"/>
                <a:cs typeface="Roboto Light"/>
                <a:sym typeface="Roboto Light"/>
              </a:rPr>
              <a:t>A better way of solving this problem is the following:</a:t>
            </a:r>
            <a:endParaRPr b="0" i="0" sz="1400" u="none" cap="none" strike="noStrike">
              <a:solidFill>
                <a:srgbClr val="BEC4D0"/>
              </a:solidFill>
              <a:latin typeface="Roboto Light"/>
              <a:ea typeface="Roboto Light"/>
              <a:cs typeface="Roboto Light"/>
              <a:sym typeface="Roboto Light"/>
            </a:endParaRPr>
          </a:p>
          <a:p>
            <a:pPr indent="0" lvl="0" marL="0" marR="0" rtl="0" algn="l">
              <a:lnSpc>
                <a:spcPct val="115000"/>
              </a:lnSpc>
              <a:spcBef>
                <a:spcPts val="0"/>
              </a:spcBef>
              <a:spcAft>
                <a:spcPts val="0"/>
              </a:spcAft>
              <a:buNone/>
            </a:pPr>
            <a:r>
              <a:t/>
            </a:r>
            <a:endParaRPr b="0" i="0" sz="1400" u="none" cap="none" strike="noStrike">
              <a:solidFill>
                <a:srgbClr val="FFFFFF"/>
              </a:solidFill>
              <a:latin typeface="Roboto Light"/>
              <a:ea typeface="Roboto Light"/>
              <a:cs typeface="Roboto Light"/>
              <a:sym typeface="Roboto Light"/>
            </a:endParaRPr>
          </a:p>
        </p:txBody>
      </p:sp>
      <p:sp>
        <p:nvSpPr>
          <p:cNvPr id="143" name="Google Shape;143;p20"/>
          <p:cNvSpPr txBox="1"/>
          <p:nvPr>
            <p:ph idx="1" type="body"/>
          </p:nvPr>
        </p:nvSpPr>
        <p:spPr>
          <a:xfrm>
            <a:off x="498625" y="1623600"/>
            <a:ext cx="7815600" cy="100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Font typeface="Roboto Light"/>
              <a:buChar char="●"/>
            </a:pPr>
            <a:r>
              <a:rPr lang="en" sz="1400">
                <a:solidFill>
                  <a:srgbClr val="FFFFFF"/>
                </a:solidFill>
                <a:latin typeface="Roboto Light"/>
                <a:ea typeface="Roboto Light"/>
                <a:cs typeface="Roboto Light"/>
                <a:sym typeface="Roboto Light"/>
              </a:rPr>
              <a:t>First of all, if the value of k is too large compared to the difference between the highest and lowest tower, the best we can do is add (or subtract) k to all the towers, and compute the difference between the highest and lowest. That is the final result for this case.</a:t>
            </a:r>
            <a:endParaRPr b="0" i="0" sz="1400" u="none" cap="none" strike="noStrike">
              <a:solidFill>
                <a:srgbClr val="FFFFFF"/>
              </a:solidFill>
              <a:latin typeface="Roboto Light"/>
              <a:ea typeface="Roboto Light"/>
              <a:cs typeface="Roboto Light"/>
              <a:sym typeface="Roboto Light"/>
            </a:endParaRPr>
          </a:p>
        </p:txBody>
      </p:sp>
      <p:sp>
        <p:nvSpPr>
          <p:cNvPr id="144" name="Google Shape;144;p20"/>
          <p:cNvSpPr txBox="1"/>
          <p:nvPr>
            <p:ph idx="1" type="body"/>
          </p:nvPr>
        </p:nvSpPr>
        <p:spPr>
          <a:xfrm>
            <a:off x="498625" y="2690400"/>
            <a:ext cx="7815600" cy="100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Font typeface="Roboto Light"/>
              <a:buChar char="●"/>
            </a:pPr>
            <a:r>
              <a:rPr lang="en" sz="1400">
                <a:solidFill>
                  <a:srgbClr val="FFFFFF"/>
                </a:solidFill>
                <a:latin typeface="Roboto Light"/>
                <a:ea typeface="Roboto Light"/>
                <a:cs typeface="Roboto Light"/>
                <a:sym typeface="Roboto Light"/>
              </a:rPr>
              <a:t>If k is between the lowest and the highest, the first thing to do would be to add k to the lowest, and subtract k to the highest. If we do otherwise, we would be increasing the difference, and we want to minimize it!</a:t>
            </a:r>
            <a:endParaRPr b="0" i="0" sz="1400" u="none" cap="none" strike="noStrike">
              <a:solidFill>
                <a:srgbClr val="FFFFFF"/>
              </a:solidFill>
              <a:latin typeface="Roboto Light"/>
              <a:ea typeface="Roboto Light"/>
              <a:cs typeface="Roboto Light"/>
              <a:sym typeface="Roboto Light"/>
            </a:endParaRPr>
          </a:p>
        </p:txBody>
      </p:sp>
      <p:sp>
        <p:nvSpPr>
          <p:cNvPr id="145" name="Google Shape;145;p20"/>
          <p:cNvSpPr txBox="1"/>
          <p:nvPr>
            <p:ph idx="1" type="body"/>
          </p:nvPr>
        </p:nvSpPr>
        <p:spPr>
          <a:xfrm>
            <a:off x="498625" y="3681000"/>
            <a:ext cx="7815600" cy="100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Font typeface="Roboto Light"/>
              <a:buChar char="●"/>
            </a:pPr>
            <a:r>
              <a:rPr lang="en" sz="1400">
                <a:solidFill>
                  <a:srgbClr val="FFFFFF"/>
                </a:solidFill>
                <a:latin typeface="Roboto Light"/>
                <a:ea typeface="Roboto Light"/>
                <a:cs typeface="Roboto Light"/>
                <a:sym typeface="Roboto Light"/>
              </a:rPr>
              <a:t>We still need to change the heights of all the remaining towers. We have to think of a criterion to decide if the height of the present tower should be increased or decreased.</a:t>
            </a:r>
            <a:endParaRPr b="0" i="0" sz="14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30625" y="390200"/>
            <a:ext cx="6162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51" name="Google Shape;151;p21"/>
          <p:cNvSpPr txBox="1"/>
          <p:nvPr>
            <p:ph idx="1" type="body"/>
          </p:nvPr>
        </p:nvSpPr>
        <p:spPr>
          <a:xfrm>
            <a:off x="498625" y="1242600"/>
            <a:ext cx="7815600" cy="795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Font typeface="Roboto Light"/>
              <a:buChar char="●"/>
            </a:pPr>
            <a:r>
              <a:rPr lang="en" sz="1400">
                <a:solidFill>
                  <a:srgbClr val="FFFFFF"/>
                </a:solidFill>
                <a:latin typeface="Roboto Light"/>
                <a:ea typeface="Roboto Light"/>
                <a:cs typeface="Roboto Light"/>
                <a:sym typeface="Roboto Light"/>
              </a:rPr>
              <a:t>Keep in mind that the maximum and minimum towers at this point may not be the same as they were in the beginning. It depends on the value of k.</a:t>
            </a:r>
            <a:endParaRPr b="0" i="0" sz="1400" u="none" cap="none" strike="noStrike">
              <a:solidFill>
                <a:srgbClr val="FFFFFF"/>
              </a:solidFill>
              <a:latin typeface="Roboto Light"/>
              <a:ea typeface="Roboto Light"/>
              <a:cs typeface="Roboto Light"/>
              <a:sym typeface="Roboto Light"/>
            </a:endParaRPr>
          </a:p>
        </p:txBody>
      </p:sp>
      <p:sp>
        <p:nvSpPr>
          <p:cNvPr id="152" name="Google Shape;152;p21"/>
          <p:cNvSpPr txBox="1"/>
          <p:nvPr>
            <p:ph idx="1" type="body"/>
          </p:nvPr>
        </p:nvSpPr>
        <p:spPr>
          <a:xfrm>
            <a:off x="530625" y="2159225"/>
            <a:ext cx="2761200" cy="11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Clr>
                <a:schemeClr val="dk2"/>
              </a:buClr>
              <a:buSzPts val="1800"/>
              <a:buFont typeface="Arial"/>
              <a:buNone/>
            </a:pPr>
            <a:r>
              <a:rPr b="0" i="0" lang="en" sz="1500" u="none" cap="none" strike="noStrike">
                <a:solidFill>
                  <a:srgbClr val="F0BE38"/>
                </a:solidFill>
                <a:latin typeface="Source Code Pro"/>
                <a:ea typeface="Source Code Pro"/>
                <a:cs typeface="Source Code Pro"/>
                <a:sym typeface="Source Code Pro"/>
              </a:rPr>
              <a:t>[1, </a:t>
            </a:r>
            <a:r>
              <a:rPr lang="en" sz="1500">
                <a:solidFill>
                  <a:srgbClr val="F0BE38"/>
                </a:solidFill>
                <a:latin typeface="Source Code Pro"/>
                <a:ea typeface="Source Code Pro"/>
                <a:cs typeface="Source Code Pro"/>
                <a:sym typeface="Source Code Pro"/>
              </a:rPr>
              <a:t>10</a:t>
            </a:r>
            <a:r>
              <a:rPr b="0" i="0" lang="en" sz="1500" u="none" cap="none" strike="noStrike">
                <a:solidFill>
                  <a:srgbClr val="F0BE38"/>
                </a:solidFill>
                <a:latin typeface="Source Code Pro"/>
                <a:ea typeface="Source Code Pro"/>
                <a:cs typeface="Source Code Pro"/>
                <a:sym typeface="Source Code Pro"/>
              </a:rPr>
              <a:t>, </a:t>
            </a:r>
            <a:r>
              <a:rPr lang="en" sz="1500">
                <a:solidFill>
                  <a:srgbClr val="F0BE38"/>
                </a:solidFill>
                <a:latin typeface="Source Code Pro"/>
                <a:ea typeface="Source Code Pro"/>
                <a:cs typeface="Source Code Pro"/>
                <a:sym typeface="Source Code Pro"/>
              </a:rPr>
              <a:t>15</a:t>
            </a:r>
            <a:r>
              <a:rPr b="0" i="0" lang="en" sz="1500" u="none" cap="none" strike="noStrike">
                <a:solidFill>
                  <a:srgbClr val="F0BE38"/>
                </a:solidFill>
                <a:latin typeface="Source Code Pro"/>
                <a:ea typeface="Source Code Pro"/>
                <a:cs typeface="Source Code Pro"/>
                <a:sym typeface="Source Code Pro"/>
              </a:rPr>
              <a:t>] , k = 6</a:t>
            </a:r>
            <a:r>
              <a:rPr lang="en" sz="1500">
                <a:solidFill>
                  <a:srgbClr val="F0BE38"/>
                </a:solidFill>
                <a:latin typeface="Source Code Pro"/>
                <a:ea typeface="Source Code Pro"/>
                <a:cs typeface="Source Code Pro"/>
                <a:sym typeface="Source Code Pro"/>
              </a:rPr>
              <a:t> </a:t>
            </a:r>
            <a:endParaRPr sz="1500">
              <a:solidFill>
                <a:srgbClr val="F0BE38"/>
              </a:solidFill>
              <a:latin typeface="Source Code Pro"/>
              <a:ea typeface="Source Code Pro"/>
              <a:cs typeface="Source Code Pro"/>
              <a:sym typeface="Source Code Pro"/>
            </a:endParaRPr>
          </a:p>
          <a:p>
            <a:pPr indent="0" lvl="0" marL="0" rtl="0">
              <a:lnSpc>
                <a:spcPct val="100000"/>
              </a:lnSpc>
              <a:spcBef>
                <a:spcPts val="1600"/>
              </a:spcBef>
              <a:spcAft>
                <a:spcPts val="0"/>
              </a:spcAft>
              <a:buClr>
                <a:schemeClr val="dk2"/>
              </a:buClr>
              <a:buSzPts val="1800"/>
              <a:buFont typeface="Arial"/>
              <a:buNone/>
            </a:pPr>
            <a:r>
              <a:rPr lang="en" sz="1500">
                <a:solidFill>
                  <a:srgbClr val="F0BE38"/>
                </a:solidFill>
                <a:latin typeface="Source Code Pro"/>
                <a:ea typeface="Source Code Pro"/>
                <a:cs typeface="Source Code Pro"/>
                <a:sym typeface="Source Code Pro"/>
              </a:rPr>
              <a:t>[7, 10, 9] </a:t>
            </a:r>
            <a:endParaRPr sz="1500">
              <a:solidFill>
                <a:srgbClr val="F0BE38"/>
              </a:solidFill>
              <a:latin typeface="Source Code Pro"/>
              <a:ea typeface="Source Code Pro"/>
              <a:cs typeface="Source Code Pro"/>
              <a:sym typeface="Source Code Pro"/>
            </a:endParaRPr>
          </a:p>
        </p:txBody>
      </p:sp>
      <p:sp>
        <p:nvSpPr>
          <p:cNvPr id="153" name="Google Shape;153;p21"/>
          <p:cNvSpPr txBox="1"/>
          <p:nvPr>
            <p:ph idx="1" type="body"/>
          </p:nvPr>
        </p:nvSpPr>
        <p:spPr>
          <a:xfrm>
            <a:off x="3291825" y="2371575"/>
            <a:ext cx="50172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FFFFFF"/>
                </a:solidFill>
                <a:latin typeface="Roboto Light"/>
                <a:ea typeface="Roboto Light"/>
                <a:cs typeface="Roboto Light"/>
                <a:sym typeface="Roboto Light"/>
              </a:rPr>
              <a:t>In this case, for example, in the second step the minimum is still the first tower, but the maximum is now the second, not the third as in the beginning.</a:t>
            </a:r>
            <a:endParaRPr b="0" i="0" sz="1400" u="none" cap="none" strike="noStrike">
              <a:solidFill>
                <a:srgbClr val="FFFFFF"/>
              </a:solidFill>
              <a:latin typeface="Roboto Light"/>
              <a:ea typeface="Roboto Light"/>
              <a:cs typeface="Roboto Light"/>
              <a:sym typeface="Roboto Light"/>
            </a:endParaRPr>
          </a:p>
        </p:txBody>
      </p:sp>
      <p:sp>
        <p:nvSpPr>
          <p:cNvPr id="154" name="Google Shape;154;p21"/>
          <p:cNvSpPr txBox="1"/>
          <p:nvPr>
            <p:ph idx="1" type="body"/>
          </p:nvPr>
        </p:nvSpPr>
        <p:spPr>
          <a:xfrm>
            <a:off x="530625" y="3530825"/>
            <a:ext cx="2761200" cy="11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Clr>
                <a:schemeClr val="dk2"/>
              </a:buClr>
              <a:buSzPts val="1800"/>
              <a:buFont typeface="Arial"/>
              <a:buNone/>
            </a:pPr>
            <a:r>
              <a:rPr b="0" i="0" lang="en" sz="1500" u="none" cap="none" strike="noStrike">
                <a:solidFill>
                  <a:srgbClr val="F0BE38"/>
                </a:solidFill>
                <a:latin typeface="Source Code Pro"/>
                <a:ea typeface="Source Code Pro"/>
                <a:cs typeface="Source Code Pro"/>
                <a:sym typeface="Source Code Pro"/>
              </a:rPr>
              <a:t>[1, </a:t>
            </a:r>
            <a:r>
              <a:rPr lang="en" sz="1500">
                <a:solidFill>
                  <a:srgbClr val="F0BE38"/>
                </a:solidFill>
                <a:latin typeface="Source Code Pro"/>
                <a:ea typeface="Source Code Pro"/>
                <a:cs typeface="Source Code Pro"/>
                <a:sym typeface="Source Code Pro"/>
              </a:rPr>
              <a:t>10</a:t>
            </a:r>
            <a:r>
              <a:rPr b="0" i="0" lang="en" sz="1500" u="none" cap="none" strike="noStrike">
                <a:solidFill>
                  <a:srgbClr val="F0BE38"/>
                </a:solidFill>
                <a:latin typeface="Source Code Pro"/>
                <a:ea typeface="Source Code Pro"/>
                <a:cs typeface="Source Code Pro"/>
                <a:sym typeface="Source Code Pro"/>
              </a:rPr>
              <a:t>, </a:t>
            </a:r>
            <a:r>
              <a:rPr lang="en" sz="1500">
                <a:solidFill>
                  <a:srgbClr val="F0BE38"/>
                </a:solidFill>
                <a:latin typeface="Source Code Pro"/>
                <a:ea typeface="Source Code Pro"/>
                <a:cs typeface="Source Code Pro"/>
                <a:sym typeface="Source Code Pro"/>
              </a:rPr>
              <a:t>15</a:t>
            </a:r>
            <a:r>
              <a:rPr b="0" i="0" lang="en" sz="1500" u="none" cap="none" strike="noStrike">
                <a:solidFill>
                  <a:srgbClr val="F0BE38"/>
                </a:solidFill>
                <a:latin typeface="Source Code Pro"/>
                <a:ea typeface="Source Code Pro"/>
                <a:cs typeface="Source Code Pro"/>
                <a:sym typeface="Source Code Pro"/>
              </a:rPr>
              <a:t>] , k = </a:t>
            </a:r>
            <a:r>
              <a:rPr lang="en" sz="1500">
                <a:solidFill>
                  <a:srgbClr val="F0BE38"/>
                </a:solidFill>
                <a:latin typeface="Source Code Pro"/>
                <a:ea typeface="Source Code Pro"/>
                <a:cs typeface="Source Code Pro"/>
                <a:sym typeface="Source Code Pro"/>
              </a:rPr>
              <a:t>1</a:t>
            </a:r>
            <a:r>
              <a:rPr lang="en" sz="1500">
                <a:solidFill>
                  <a:srgbClr val="F0BE38"/>
                </a:solidFill>
                <a:latin typeface="Source Code Pro"/>
                <a:ea typeface="Source Code Pro"/>
                <a:cs typeface="Source Code Pro"/>
                <a:sym typeface="Source Code Pro"/>
              </a:rPr>
              <a:t> </a:t>
            </a:r>
            <a:endParaRPr sz="1500">
              <a:solidFill>
                <a:srgbClr val="F0BE38"/>
              </a:solidFill>
              <a:latin typeface="Source Code Pro"/>
              <a:ea typeface="Source Code Pro"/>
              <a:cs typeface="Source Code Pro"/>
              <a:sym typeface="Source Code Pro"/>
            </a:endParaRPr>
          </a:p>
          <a:p>
            <a:pPr indent="0" lvl="0" marL="0" rtl="0">
              <a:lnSpc>
                <a:spcPct val="100000"/>
              </a:lnSpc>
              <a:spcBef>
                <a:spcPts val="1600"/>
              </a:spcBef>
              <a:spcAft>
                <a:spcPts val="0"/>
              </a:spcAft>
              <a:buClr>
                <a:schemeClr val="dk2"/>
              </a:buClr>
              <a:buSzPts val="1800"/>
              <a:buFont typeface="Arial"/>
              <a:buNone/>
            </a:pPr>
            <a:r>
              <a:rPr lang="en" sz="1500">
                <a:solidFill>
                  <a:srgbClr val="F0BE38"/>
                </a:solidFill>
                <a:latin typeface="Source Code Pro"/>
                <a:ea typeface="Source Code Pro"/>
                <a:cs typeface="Source Code Pro"/>
                <a:sym typeface="Source Code Pro"/>
              </a:rPr>
              <a:t>[2, 10, 14] </a:t>
            </a:r>
            <a:endParaRPr sz="1500">
              <a:solidFill>
                <a:srgbClr val="F0BE38"/>
              </a:solidFill>
              <a:latin typeface="Source Code Pro"/>
              <a:ea typeface="Source Code Pro"/>
              <a:cs typeface="Source Code Pro"/>
              <a:sym typeface="Source Code Pro"/>
            </a:endParaRPr>
          </a:p>
        </p:txBody>
      </p:sp>
      <p:sp>
        <p:nvSpPr>
          <p:cNvPr id="155" name="Google Shape;155;p21"/>
          <p:cNvSpPr txBox="1"/>
          <p:nvPr>
            <p:ph idx="1" type="body"/>
          </p:nvPr>
        </p:nvSpPr>
        <p:spPr>
          <a:xfrm>
            <a:off x="3291825" y="3743175"/>
            <a:ext cx="50172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FFFFFF"/>
                </a:solidFill>
                <a:latin typeface="Roboto Light"/>
                <a:ea typeface="Roboto Light"/>
                <a:cs typeface="Roboto Light"/>
                <a:sym typeface="Roboto Light"/>
              </a:rPr>
              <a:t>In this case, in the second step the minimum and the maximum are the same towers as in the beginning.</a:t>
            </a:r>
            <a:endParaRPr b="0" i="0" sz="14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