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Source Code Pro"/>
      <p:regular r:id="rId24"/>
      <p:bold r:id="rId25"/>
    </p:embeddedFont>
    <p:embeddedFont>
      <p:font typeface="Roboto Light"/>
      <p:regular r:id="rId26"/>
      <p:bold r:id="rId27"/>
      <p:italic r:id="rId28"/>
      <p:boldItalic r:id="rId29"/>
    </p:embeddedFont>
    <p:embeddedFont>
      <p:font typeface="Source Code Pro Medium"/>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6" name="Carlos Prado"/>
  <p:cmAuthor clrIdx="1" id="1" initials="" lastIdx="1" name="Lawrence Chern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SourceCodePr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Light-regular.fntdata"/><Relationship Id="rId25" Type="http://schemas.openxmlformats.org/officeDocument/2006/relationships/font" Target="fonts/SourceCodePro-bold.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Medium-bold.fntdata"/><Relationship Id="rId30" Type="http://schemas.openxmlformats.org/officeDocument/2006/relationships/font" Target="fonts/SourceCodeProMediu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11T21:05:02.388">
    <p:pos x="2420" y="1327"/>
    <p:text>x to the power y, mod p.</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2" dt="2018-08-12T17:25:38.650">
    <p:pos x="603" y="1496"/>
    <p:text>Here we make a loop to calculate the exponentiation between x modulo p and y</p:text>
  </p:cm>
  <p:cm authorId="0" idx="23" dt="2018-08-12T17:12:39.560">
    <p:pos x="334" y="668"/>
    <p:text>We define a function called modexp, with three arguments: x, y and p.</p:text>
  </p:cm>
  <p:cm authorId="0" idx="24" dt="2018-08-12T17:26:13.619">
    <p:pos x="603" y="2072"/>
    <p:text>And finally, we compute res modulo p, and assign the result to res. This is the final result.</p:text>
  </p:cm>
  <p:cm authorId="0" idx="25" dt="2018-08-12T17:16:34.954">
    <p:pos x="603" y="931"/>
    <p:text>Initialize the variable res with 1, like the code for the exponentiation</p:text>
  </p:cm>
  <p:cm authorId="0" idx="26" dt="2018-08-12T17:25:06.552">
    <p:pos x="603" y="1123"/>
    <p:text>Next, we calculate x mod p, and assign the result to the variable x</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11T21:06:00.715">
    <p:pos x="2214" y="1138"/>
    <p:text>'a' to the power 'n' equals 'a' times 'a', 'n' times.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8-12T17:00:18.559">
    <p:pos x="603" y="1075"/>
    <p:text>First, we create a variable res, which is going to be the final result, with a initial value of 1</p:text>
  </p:cm>
  <p:cm authorId="0" idx="4" dt="2018-08-12T17:11:42.195">
    <p:pos x="603" y="2012"/>
    <p:text>Finally, we return the value of res</p:text>
  </p:cm>
  <p:cm authorId="0" idx="5" dt="2018-08-12T17:01:15.141">
    <p:pos x="334" y="245"/>
    <p:text>Now we are going to see a posible code for computing the exponential operation</p:text>
  </p:cm>
  <p:cm authorId="0" idx="6" dt="2018-08-12T17:11:27.776">
    <p:pos x="603" y="1400"/>
    <p:text>In each for loop we multiply the value of res by the base x, and asign it again to the variable res</p:text>
  </p:cm>
  <p:cm authorId="0" idx="7" dt="2018-08-12T16:59:25.238">
    <p:pos x="334" y="812"/>
    <p:text>We define a function called power, with two inputs, the base x and the exponent 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8-11T20:01:07.084">
    <p:pos x="2496" y="2745"/>
    <p:text>So we have 'r sub a' equals to 'a' modulo 'n'.</p:text>
  </p:cm>
  <p:cm authorId="0" idx="9" dt="2018-08-11T20:00:34.106">
    <p:pos x="3242" y="1626"/>
    <p:text>This is the relation of the four numbers involved. 'a' equals 'k sub a' times 'n' plus 'r sub a'.</p:text>
  </p:cm>
  <p:cm authorId="0" idx="10" dt="2018-08-11T19:59:43.167">
    <p:pos x="1959" y="1486"/>
    <p:text>Here we have the diagram corresponding to the division of two numbers. 'a' divided by 'n' gives 'k sub a' as a quotient, and 'r sub a' as the remainder.</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8-08-12T17:28:35.403">
    <p:pos x="603" y="1256"/>
    <p:text>Here we make a loop to calculate the exponentiation between x and y</p:text>
  </p:cm>
  <p:cm authorId="0" idx="12" dt="2018-08-12T17:29:02.072">
    <p:pos x="603" y="1784"/>
    <p:text>Finally, we compute res mod p, and assign the result to the variable res. This is the final result</p:text>
  </p:cm>
  <p:cm authorId="0" idx="13" dt="2018-08-12T17:27:55.300">
    <p:pos x="603" y="931"/>
    <p:text>Initialize the variable res with 1, like the code for the exponentiation</p:text>
  </p:cm>
  <p:cm authorId="0" idx="14" dt="2018-08-12T17:27:39.291">
    <p:pos x="334" y="668"/>
    <p:text>We define a function called modexp, with three arguments: x, y and p.</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5" dt="2018-08-11T20:03:16.563">
    <p:pos x="6000" y="0"/>
    <p:text>The product of 'a' and 'b', modulo 'n' equals to the product of 'a' modulo 'n' and 'b' modulo 'n', modulo 'n'.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8-08-12T03:31:27.477">
    <p:pos x="1751" y="1691"/>
    <p:text>a times b mod n equals  a mod n times b mod n all mod 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6" dt="2018-08-11T20:06:49.375">
    <p:pos x="1499" y="1657"/>
    <p:text>On the left hand side we replave the relations in the formula we want to prove. Then, expanding this and taking 'n' as a common factor, we obtain the right hand side of the equation shown here.</p:text>
  </p:cm>
  <p:cm authorId="0" idx="17" dt="2018-08-11T20:05:16.446">
    <p:pos x="3524" y="719"/>
    <p:text>On the other hand we have that 'a' modulo 'n' equals to 'r sub a', and the same holds for 'b'.</p:text>
  </p:cm>
  <p:cm authorId="0" idx="18" dt="2018-08-11T20:07:12.433">
    <p:pos x="4380" y="2319"/>
    <p:text>'R' modulo 'n', modulo 'n' equals 0.</p:text>
  </p:cm>
  <p:cm authorId="0" idx="19" dt="2018-08-11T20:04:41.463">
    <p:pos x="2228" y="697"/>
    <p:text>'a' equals to 'k sub a' times 'n' plus 'r sub a', and the same for 'b'.</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0" dt="2018-08-11T20:09:08.985">
    <p:pos x="3051" y="1434"/>
    <p:text>'x' to the power of 'y', modulo 'p' is equal to 'x' modulo 'p' to the power of 'y', modulo 'p'.</p:text>
  </p:cm>
  <p:cm authorId="0" idx="21" dt="2018-08-11T20:08:32.304">
    <p:pos x="984" y="888"/>
    <p:text>Finally, we obtain that the product of 'r sub a' and 'r sub b', modulo 'n' is equal to the product of 'a' modulo 'n' and 'b' modulo 'n', modulo 'n', which is what we wanted to prove.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0" lvl="0" marL="72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56" name="Google Shape;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ebfe09a7b_4_0: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39" name="Google Shape;139;g3ebfe09a7b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bfe09a7b_0_32: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47" name="Google Shape;147;g3ebfe09a7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ebfe09a7b_0_43: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64" name="Google Shape;164;g3ebfe09a7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62" name="Google Shape;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be733dff_0_0: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70" name="Google Shape;70;g3ebe733d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ebfe09a7b_0_1: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78" name="Google Shape;78;g3ebfe09a7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ebe733dff_0_7: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90" name="Google Shape;90;g3ebe733df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4960" cy="411336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ebfe09a7b_0_16: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19" name="Google Shape;119;g3ebfe09a7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4900" cy="4113300"/>
          </a:xfrm>
          <a:prstGeom prst="rect">
            <a:avLst/>
          </a:prstGeom>
          <a:noFill/>
          <a:ln>
            <a:noFill/>
          </a:ln>
        </p:spPr>
        <p:txBody>
          <a:bodyPr anchorCtr="0" anchor="t" bIns="91425" lIns="0" spcFirstLastPara="1" rIns="0" wrap="square" tIns="91425">
            <a:noAutofit/>
          </a:bodyPr>
          <a:lstStyle/>
          <a:p>
            <a:pPr indent="-215280" lvl="0" marL="21600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p:txBody>
      </p:sp>
      <p:sp>
        <p:nvSpPr>
          <p:cNvPr id="133" name="Google Shape;13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12"/>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12"/>
          <p:cNvSpPr txBox="1"/>
          <p:nvPr>
            <p:ph idx="4"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13"/>
          <p:cNvSpPr txBox="1"/>
          <p:nvPr>
            <p:ph idx="2"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2" name="Google Shape;52;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pic>
        <p:nvPicPr>
          <p:cNvPr id="53" name="Google Shape;53;p13"/>
          <p:cNvPicPr preferRelativeResize="0"/>
          <p:nvPr/>
        </p:nvPicPr>
        <p:blipFill rotWithShape="1">
          <a:blip r:embed="rId2">
            <a:alphaModFix/>
          </a:blip>
          <a:srcRect b="0" l="0" r="0" t="0"/>
          <a:stretch/>
        </p:blipFill>
        <p:spPr>
          <a:xfrm>
            <a:off x="2702160" y="1203480"/>
            <a:ext cx="3738600" cy="298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3"/>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4"/>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8"/>
          <p:cNvSpPr txBox="1"/>
          <p:nvPr>
            <p:ph idx="2" type="body"/>
          </p:nvPr>
        </p:nvSpPr>
        <p:spPr>
          <a:xfrm>
            <a:off x="457200" y="276192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8"/>
          <p:cNvSpPr txBox="1"/>
          <p:nvPr>
            <p:ph idx="3" type="body"/>
          </p:nvPr>
        </p:nvSpPr>
        <p:spPr>
          <a:xfrm>
            <a:off x="4674240" y="1203480"/>
            <a:ext cx="401580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200"/>
            <a:ext cx="8229240" cy="8586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8.xml"/><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9.xml"/><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p:nvPr/>
        </p:nvSpPr>
        <p:spPr>
          <a:xfrm>
            <a:off x="1570320" y="2001600"/>
            <a:ext cx="6001920" cy="69264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3800"/>
              <a:buFont typeface="Arial"/>
              <a:buNone/>
            </a:pPr>
            <a:r>
              <a:rPr b="1" lang="en-GB" sz="3800">
                <a:solidFill>
                  <a:srgbClr val="FFFFFF"/>
                </a:solidFill>
                <a:latin typeface="Roboto"/>
                <a:ea typeface="Roboto"/>
                <a:cs typeface="Roboto"/>
                <a:sym typeface="Roboto"/>
              </a:rPr>
              <a:t>Modular Exponentiation</a:t>
            </a:r>
            <a:endParaRPr b="0" i="0" sz="1800" u="none" cap="none" strike="noStrike">
              <a:solidFill>
                <a:srgbClr val="FFFFFF"/>
              </a:solidFill>
              <a:latin typeface="Arial"/>
              <a:ea typeface="Arial"/>
              <a:cs typeface="Arial"/>
              <a:sym typeface="Arial"/>
            </a:endParaRPr>
          </a:p>
        </p:txBody>
      </p:sp>
      <p:sp>
        <p:nvSpPr>
          <p:cNvPr id="59" name="Google Shape;59;p14"/>
          <p:cNvSpPr/>
          <p:nvPr/>
        </p:nvSpPr>
        <p:spPr>
          <a:xfrm>
            <a:off x="2208600" y="2633400"/>
            <a:ext cx="4725360" cy="44892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Novice level coding problem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p:nvPr/>
        </p:nvSpPr>
        <p:spPr>
          <a:xfrm>
            <a:off x="530652" y="390250"/>
            <a:ext cx="75918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Method </a:t>
            </a:r>
            <a:r>
              <a:rPr b="1" lang="en-GB" sz="3100">
                <a:solidFill>
                  <a:srgbClr val="FFFFFF"/>
                </a:solidFill>
                <a:latin typeface="Roboto"/>
                <a:ea typeface="Roboto"/>
                <a:cs typeface="Roboto"/>
                <a:sym typeface="Roboto"/>
              </a:rPr>
              <a:t>2</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a:t>
            </a:r>
            <a:r>
              <a:rPr b="1" lang="en-GB" sz="3100">
                <a:solidFill>
                  <a:srgbClr val="FFFFFF"/>
                </a:solidFill>
                <a:latin typeface="Roboto"/>
                <a:ea typeface="Roboto"/>
                <a:cs typeface="Roboto"/>
                <a:sym typeface="Roboto"/>
              </a:rPr>
              <a:t>T</a:t>
            </a:r>
            <a:r>
              <a:rPr b="1" lang="en-GB" sz="3100">
                <a:solidFill>
                  <a:srgbClr val="FFFFFF"/>
                </a:solidFill>
                <a:latin typeface="Roboto"/>
                <a:ea typeface="Roboto"/>
                <a:cs typeface="Roboto"/>
                <a:sym typeface="Roboto"/>
              </a:rPr>
              <a:t>he modular property</a:t>
            </a:r>
            <a:endParaRPr b="0" i="0" sz="1800" u="none" cap="none" strike="noStrike">
              <a:solidFill>
                <a:srgbClr val="FFFFFF"/>
              </a:solidFill>
              <a:latin typeface="Arial"/>
              <a:ea typeface="Arial"/>
              <a:cs typeface="Arial"/>
              <a:sym typeface="Arial"/>
            </a:endParaRPr>
          </a:p>
        </p:txBody>
      </p:sp>
      <p:sp>
        <p:nvSpPr>
          <p:cNvPr id="142" name="Google Shape;142;p23"/>
          <p:cNvSpPr/>
          <p:nvPr/>
        </p:nvSpPr>
        <p:spPr>
          <a:xfrm>
            <a:off x="563750" y="1032500"/>
            <a:ext cx="7733100" cy="10407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600">
                <a:solidFill>
                  <a:srgbClr val="00FFFF"/>
                </a:solidFill>
                <a:latin typeface="Roboto Light"/>
                <a:ea typeface="Roboto Light"/>
                <a:cs typeface="Roboto Light"/>
                <a:sym typeface="Roboto Light"/>
              </a:rPr>
              <a:t>There is a fundamental modular property, which states the following:</a:t>
            </a:r>
            <a:endParaRPr b="0" i="0" sz="18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a \cdot b)\% n = ((a\% n)(b\% n))\% n" id="143" name="Google Shape;143;p23" title="MathEquation,#ffffff"/>
          <p:cNvPicPr preferRelativeResize="0"/>
          <p:nvPr/>
        </p:nvPicPr>
        <p:blipFill>
          <a:blip r:embed="rId4">
            <a:alphaModFix/>
          </a:blip>
          <a:stretch>
            <a:fillRect/>
          </a:stretch>
        </p:blipFill>
        <p:spPr>
          <a:xfrm>
            <a:off x="2780950" y="2685600"/>
            <a:ext cx="3298702" cy="317500"/>
          </a:xfrm>
          <a:prstGeom prst="rect">
            <a:avLst/>
          </a:prstGeom>
          <a:noFill/>
          <a:ln>
            <a:noFill/>
          </a:ln>
        </p:spPr>
      </p:pic>
      <p:sp>
        <p:nvSpPr>
          <p:cNvPr id="144" name="Google Shape;144;p23"/>
          <p:cNvSpPr txBox="1"/>
          <p:nvPr/>
        </p:nvSpPr>
        <p:spPr>
          <a:xfrm>
            <a:off x="486650" y="3615500"/>
            <a:ext cx="7887300" cy="113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00"/>
                </a:solidFill>
              </a:rPr>
              <a:t>If</a:t>
            </a:r>
            <a:r>
              <a:rPr lang="en-GB">
                <a:solidFill>
                  <a:srgbClr val="FFFF00"/>
                </a:solidFill>
              </a:rPr>
              <a:t> you want to get a job at a top company you should be able to derive this relation in the interview      </a:t>
            </a:r>
            <a:r>
              <a:rPr lang="en-GB">
                <a:solidFill>
                  <a:srgbClr val="FF00FF"/>
                </a:solidFill>
              </a:rPr>
              <a:t>on the spot.</a:t>
            </a:r>
            <a:r>
              <a:rPr lang="en-GB">
                <a:solidFill>
                  <a:srgbClr val="FFFF00"/>
                </a:solidFill>
              </a:rPr>
              <a:t>  </a:t>
            </a:r>
            <a:endParaRPr>
              <a:solidFill>
                <a:srgbClr val="FFFF00"/>
              </a:solidFill>
            </a:endParaRPr>
          </a:p>
          <a:p>
            <a:pPr indent="0" lvl="0" marL="0">
              <a:spcBef>
                <a:spcPts val="0"/>
              </a:spcBef>
              <a:spcAft>
                <a:spcPts val="0"/>
              </a:spcAft>
              <a:buNone/>
            </a:pPr>
            <a:r>
              <a:rPr lang="en-GB">
                <a:solidFill>
                  <a:srgbClr val="FFFF00"/>
                </a:solidFill>
              </a:rPr>
              <a:t>                             </a:t>
            </a:r>
            <a:endParaRPr>
              <a:solidFill>
                <a:srgbClr val="FFFF00"/>
              </a:solidFill>
            </a:endParaRPr>
          </a:p>
          <a:p>
            <a:pPr indent="0" lvl="0" marL="0">
              <a:spcBef>
                <a:spcPts val="0"/>
              </a:spcBef>
              <a:spcAft>
                <a:spcPts val="0"/>
              </a:spcAft>
              <a:buNone/>
            </a:pPr>
            <a:r>
              <a:t/>
            </a:r>
            <a:endParaRPr>
              <a:solidFill>
                <a:srgbClr val="FFFF00"/>
              </a:solidFill>
            </a:endParaRPr>
          </a:p>
          <a:p>
            <a:pPr indent="0" lvl="0" marL="0">
              <a:spcBef>
                <a:spcPts val="0"/>
              </a:spcBef>
              <a:spcAft>
                <a:spcPts val="0"/>
              </a:spcAft>
              <a:buNone/>
            </a:pPr>
            <a:r>
              <a:rPr lang="en-GB">
                <a:solidFill>
                  <a:srgbClr val="00FF00"/>
                </a:solidFill>
              </a:rPr>
              <a:t>We will next show you how to do it...</a:t>
            </a:r>
            <a:endParaRPr>
              <a:solidFill>
                <a:srgbClr val="00FF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p:nvPr/>
        </p:nvSpPr>
        <p:spPr>
          <a:xfrm>
            <a:off x="530650" y="390250"/>
            <a:ext cx="55866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lang="en-GB" sz="3100">
                <a:solidFill>
                  <a:srgbClr val="FFFFFF"/>
                </a:solidFill>
                <a:latin typeface="Roboto"/>
                <a:ea typeface="Roboto"/>
                <a:cs typeface="Roboto"/>
                <a:sym typeface="Roboto"/>
              </a:rPr>
              <a:t>Proof of the modular property:</a:t>
            </a:r>
            <a:endParaRPr b="0" i="0" sz="1800" u="none" cap="none" strike="noStrike">
              <a:solidFill>
                <a:srgbClr val="FFFFFF"/>
              </a:solidFill>
              <a:latin typeface="Arial"/>
              <a:ea typeface="Arial"/>
              <a:cs typeface="Arial"/>
              <a:sym typeface="Arial"/>
            </a:endParaRPr>
          </a:p>
        </p:txBody>
      </p:sp>
      <p:sp>
        <p:nvSpPr>
          <p:cNvPr id="150" name="Google Shape;150;p24"/>
          <p:cNvSpPr/>
          <p:nvPr/>
        </p:nvSpPr>
        <p:spPr>
          <a:xfrm>
            <a:off x="215200" y="1099125"/>
            <a:ext cx="3063000" cy="6429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lang="en-GB" sz="1200">
                <a:solidFill>
                  <a:srgbClr val="BEC4D0"/>
                </a:solidFill>
                <a:latin typeface="Roboto Light"/>
                <a:ea typeface="Roboto Light"/>
                <a:cs typeface="Roboto Light"/>
                <a:sym typeface="Roboto Light"/>
              </a:rPr>
              <a:t>We can proof this property as follows.</a:t>
            </a:r>
            <a:endParaRPr sz="12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200">
                <a:solidFill>
                  <a:srgbClr val="BEC4D0"/>
                </a:solidFill>
                <a:latin typeface="Roboto Light"/>
                <a:ea typeface="Roboto Light"/>
                <a:cs typeface="Roboto Light"/>
                <a:sym typeface="Roboto Light"/>
              </a:rPr>
              <a:t>As we’ve seen before, this relations holds:</a:t>
            </a:r>
            <a:endParaRPr sz="1200">
              <a:solidFill>
                <a:srgbClr val="BEC4D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descr="a = k_a\cdot n + r_a" id="151" name="Google Shape;151;p24" title="MathEquation,#ffffff"/>
          <p:cNvPicPr preferRelativeResize="0"/>
          <p:nvPr/>
        </p:nvPicPr>
        <p:blipFill>
          <a:blip r:embed="rId4">
            <a:alphaModFix/>
          </a:blip>
          <a:stretch>
            <a:fillRect/>
          </a:stretch>
        </p:blipFill>
        <p:spPr>
          <a:xfrm>
            <a:off x="3537950" y="1107925"/>
            <a:ext cx="1527820" cy="254000"/>
          </a:xfrm>
          <a:prstGeom prst="rect">
            <a:avLst/>
          </a:prstGeom>
          <a:noFill/>
          <a:ln>
            <a:noFill/>
          </a:ln>
        </p:spPr>
      </p:pic>
      <p:pic>
        <p:nvPicPr>
          <p:cNvPr descr="b = k_b\cdot n + r_b" id="152" name="Google Shape;152;p24" title="MathEquation,#ffffff"/>
          <p:cNvPicPr preferRelativeResize="0"/>
          <p:nvPr/>
        </p:nvPicPr>
        <p:blipFill>
          <a:blip r:embed="rId5">
            <a:alphaModFix/>
          </a:blip>
          <a:stretch>
            <a:fillRect/>
          </a:stretch>
        </p:blipFill>
        <p:spPr>
          <a:xfrm>
            <a:off x="3537950" y="1531625"/>
            <a:ext cx="1472464" cy="254000"/>
          </a:xfrm>
          <a:prstGeom prst="rect">
            <a:avLst/>
          </a:prstGeom>
          <a:noFill/>
          <a:ln>
            <a:noFill/>
          </a:ln>
        </p:spPr>
      </p:pic>
      <p:pic>
        <p:nvPicPr>
          <p:cNvPr descr="a \% n = r_a" id="153" name="Google Shape;153;p24" title="MathEquation,#ffffff"/>
          <p:cNvPicPr preferRelativeResize="0"/>
          <p:nvPr/>
        </p:nvPicPr>
        <p:blipFill>
          <a:blip r:embed="rId6">
            <a:alphaModFix/>
          </a:blip>
          <a:stretch>
            <a:fillRect/>
          </a:stretch>
        </p:blipFill>
        <p:spPr>
          <a:xfrm>
            <a:off x="5595375" y="1141875"/>
            <a:ext cx="963034" cy="254000"/>
          </a:xfrm>
          <a:prstGeom prst="rect">
            <a:avLst/>
          </a:prstGeom>
          <a:noFill/>
          <a:ln>
            <a:noFill/>
          </a:ln>
        </p:spPr>
      </p:pic>
      <p:pic>
        <p:nvPicPr>
          <p:cNvPr descr="b \% n = r_b" id="154" name="Google Shape;154;p24" title="MathEquation,#ffffff"/>
          <p:cNvPicPr preferRelativeResize="0"/>
          <p:nvPr/>
        </p:nvPicPr>
        <p:blipFill>
          <a:blip r:embed="rId7">
            <a:alphaModFix/>
          </a:blip>
          <a:stretch>
            <a:fillRect/>
          </a:stretch>
        </p:blipFill>
        <p:spPr>
          <a:xfrm>
            <a:off x="5612950" y="1531625"/>
            <a:ext cx="927854" cy="254000"/>
          </a:xfrm>
          <a:prstGeom prst="rect">
            <a:avLst/>
          </a:prstGeom>
          <a:noFill/>
          <a:ln>
            <a:noFill/>
          </a:ln>
        </p:spPr>
      </p:pic>
      <p:pic>
        <p:nvPicPr>
          <p:cNvPr descr="((k_a\cdot n + r_a)(k_b\cdot n + r_b))\% n =((k_a k_b n + k_a k_b + k_b r_a)n + r_a r_b)\% n" id="155" name="Google Shape;155;p24" title="MathEquation,#ffffff"/>
          <p:cNvPicPr preferRelativeResize="0"/>
          <p:nvPr/>
        </p:nvPicPr>
        <p:blipFill>
          <a:blip r:embed="rId8">
            <a:alphaModFix/>
          </a:blip>
          <a:stretch>
            <a:fillRect/>
          </a:stretch>
        </p:blipFill>
        <p:spPr>
          <a:xfrm>
            <a:off x="2380425" y="2630638"/>
            <a:ext cx="5976470" cy="254000"/>
          </a:xfrm>
          <a:prstGeom prst="rect">
            <a:avLst/>
          </a:prstGeom>
          <a:noFill/>
          <a:ln>
            <a:noFill/>
          </a:ln>
        </p:spPr>
      </p:pic>
      <p:sp>
        <p:nvSpPr>
          <p:cNvPr id="156" name="Google Shape;156;p24"/>
          <p:cNvSpPr/>
          <p:nvPr/>
        </p:nvSpPr>
        <p:spPr>
          <a:xfrm>
            <a:off x="139000" y="2089725"/>
            <a:ext cx="3372300" cy="6429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Using this relations, we replace on the left hand side, and obtain the following:</a:t>
            </a:r>
            <a:endParaRPr b="0" i="0" sz="1200" u="none" cap="none" strike="noStrike">
              <a:solidFill>
                <a:srgbClr val="FFFFFF"/>
              </a:solidFill>
              <a:latin typeface="Arial"/>
              <a:ea typeface="Arial"/>
              <a:cs typeface="Arial"/>
              <a:sym typeface="Arial"/>
            </a:endParaRPr>
          </a:p>
        </p:txBody>
      </p:sp>
      <p:pic>
        <p:nvPicPr>
          <p:cNvPr descr="(a \cdot b)\% n = ((a\% n)(b\% n))\% n" id="157" name="Google Shape;157;p24" title="MathEquation,#ffffff"/>
          <p:cNvPicPr preferRelativeResize="0"/>
          <p:nvPr/>
        </p:nvPicPr>
        <p:blipFill>
          <a:blip r:embed="rId9">
            <a:alphaModFix/>
          </a:blip>
          <a:stretch>
            <a:fillRect/>
          </a:stretch>
        </p:blipFill>
        <p:spPr>
          <a:xfrm>
            <a:off x="6271165" y="649225"/>
            <a:ext cx="2638960" cy="254000"/>
          </a:xfrm>
          <a:prstGeom prst="rect">
            <a:avLst/>
          </a:prstGeom>
          <a:noFill/>
          <a:ln>
            <a:noFill/>
          </a:ln>
        </p:spPr>
      </p:pic>
      <p:sp>
        <p:nvSpPr>
          <p:cNvPr id="158" name="Google Shape;158;p24"/>
          <p:cNvSpPr/>
          <p:nvPr/>
        </p:nvSpPr>
        <p:spPr>
          <a:xfrm>
            <a:off x="139000" y="3613725"/>
            <a:ext cx="6774000" cy="3981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As a general rule, the remainder of the division of a number R that is a multiple of n by n, yields 0:</a:t>
            </a:r>
            <a:endParaRPr sz="1200">
              <a:solidFill>
                <a:srgbClr val="BEC4D0"/>
              </a:solidFill>
              <a:latin typeface="Roboto Light"/>
              <a:ea typeface="Roboto Light"/>
              <a:cs typeface="Roboto Light"/>
              <a:sym typeface="Roboto Light"/>
            </a:endParaRPr>
          </a:p>
        </p:txBody>
      </p:sp>
      <p:pic>
        <p:nvPicPr>
          <p:cNvPr descr="(R\cdot n)\% n = 0" id="159" name="Google Shape;159;p24" title="MathEquation,#ffffff"/>
          <p:cNvPicPr preferRelativeResize="0"/>
          <p:nvPr/>
        </p:nvPicPr>
        <p:blipFill>
          <a:blip r:embed="rId10">
            <a:alphaModFix/>
          </a:blip>
          <a:stretch>
            <a:fillRect/>
          </a:stretch>
        </p:blipFill>
        <p:spPr>
          <a:xfrm>
            <a:off x="6954750" y="3682775"/>
            <a:ext cx="1262112" cy="254000"/>
          </a:xfrm>
          <a:prstGeom prst="rect">
            <a:avLst/>
          </a:prstGeom>
          <a:noFill/>
          <a:ln>
            <a:noFill/>
          </a:ln>
        </p:spPr>
      </p:pic>
      <p:sp>
        <p:nvSpPr>
          <p:cNvPr id="160" name="Google Shape;160;p24"/>
          <p:cNvSpPr/>
          <p:nvPr/>
        </p:nvSpPr>
        <p:spPr>
          <a:xfrm rot="10800000">
            <a:off x="5342400" y="2919072"/>
            <a:ext cx="2033300" cy="272075"/>
          </a:xfrm>
          <a:custGeom>
            <a:rect b="b" l="l" r="r" t="t"/>
            <a:pathLst>
              <a:path extrusionOk="0" h="10883" w="81332">
                <a:moveTo>
                  <a:pt x="0" y="9786"/>
                </a:moveTo>
                <a:cubicBezTo>
                  <a:pt x="4967" y="2327"/>
                  <a:pt x="17716" y="4835"/>
                  <a:pt x="26609" y="5945"/>
                </a:cubicBezTo>
                <a:cubicBezTo>
                  <a:pt x="30835" y="6472"/>
                  <a:pt x="36293" y="5979"/>
                  <a:pt x="38953" y="2654"/>
                </a:cubicBezTo>
                <a:cubicBezTo>
                  <a:pt x="39470" y="2007"/>
                  <a:pt x="38095" y="772"/>
                  <a:pt x="38679" y="185"/>
                </a:cubicBezTo>
                <a:cubicBezTo>
                  <a:pt x="39415" y="-554"/>
                  <a:pt x="40063" y="1760"/>
                  <a:pt x="40599" y="2654"/>
                </a:cubicBezTo>
                <a:cubicBezTo>
                  <a:pt x="42235" y="5382"/>
                  <a:pt x="46514" y="5148"/>
                  <a:pt x="49652" y="5671"/>
                </a:cubicBezTo>
                <a:cubicBezTo>
                  <a:pt x="58784" y="7192"/>
                  <a:pt x="68227" y="6065"/>
                  <a:pt x="77358" y="7591"/>
                </a:cubicBezTo>
                <a:cubicBezTo>
                  <a:pt x="79021" y="7869"/>
                  <a:pt x="81732" y="9284"/>
                  <a:pt x="81198" y="10883"/>
                </a:cubicBezTo>
              </a:path>
            </a:pathLst>
          </a:custGeom>
          <a:noFill/>
          <a:ln cap="flat" cmpd="sng" w="38100">
            <a:solidFill>
              <a:srgbClr val="FF0000"/>
            </a:solidFill>
            <a:prstDash val="solid"/>
            <a:round/>
            <a:headEnd len="med" w="med" type="none"/>
            <a:tailEnd len="med" w="med" type="none"/>
          </a:ln>
        </p:spPr>
      </p:sp>
      <p:sp>
        <p:nvSpPr>
          <p:cNvPr id="161" name="Google Shape;161;p24"/>
          <p:cNvSpPr/>
          <p:nvPr/>
        </p:nvSpPr>
        <p:spPr>
          <a:xfrm>
            <a:off x="246875" y="4242500"/>
            <a:ext cx="6774000" cy="5883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Then, the term that is multiplied by n on the right hand side of the last equations (the one with the red bracket) yields 0, after performing the modulo operation with n.</a:t>
            </a:r>
            <a:endParaRPr sz="1200">
              <a:solidFill>
                <a:srgbClr val="BEC4D0"/>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p:nvPr/>
        </p:nvSpPr>
        <p:spPr>
          <a:xfrm>
            <a:off x="530650" y="390250"/>
            <a:ext cx="55866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lang="en-GB" sz="3100">
                <a:solidFill>
                  <a:srgbClr val="FFFFFF"/>
                </a:solidFill>
                <a:latin typeface="Roboto"/>
                <a:ea typeface="Roboto"/>
                <a:cs typeface="Roboto"/>
                <a:sym typeface="Roboto"/>
              </a:rPr>
              <a:t>Proof of the modular property:</a:t>
            </a:r>
            <a:endParaRPr b="0" i="0" sz="1800" u="none" cap="none" strike="noStrike">
              <a:solidFill>
                <a:srgbClr val="FFFFFF"/>
              </a:solidFill>
              <a:latin typeface="Arial"/>
              <a:ea typeface="Arial"/>
              <a:cs typeface="Arial"/>
              <a:sym typeface="Arial"/>
            </a:endParaRPr>
          </a:p>
        </p:txBody>
      </p:sp>
      <p:pic>
        <p:nvPicPr>
          <p:cNvPr descr="(r_a r_b)\% n = ((a\% n)(b\% n))\% n" id="167" name="Google Shape;167;p25" title="MathEquation,#ffffff"/>
          <p:cNvPicPr preferRelativeResize="0"/>
          <p:nvPr/>
        </p:nvPicPr>
        <p:blipFill>
          <a:blip r:embed="rId4">
            <a:alphaModFix/>
          </a:blip>
          <a:stretch>
            <a:fillRect/>
          </a:stretch>
        </p:blipFill>
        <p:spPr>
          <a:xfrm>
            <a:off x="1562250" y="1410775"/>
            <a:ext cx="2673684" cy="254000"/>
          </a:xfrm>
          <a:prstGeom prst="rect">
            <a:avLst/>
          </a:prstGeom>
          <a:noFill/>
          <a:ln>
            <a:noFill/>
          </a:ln>
        </p:spPr>
      </p:pic>
      <p:pic>
        <p:nvPicPr>
          <p:cNvPr descr="(x^y)\% p = ((x \% p)^y)\% p" id="168" name="Google Shape;168;p25" title="MathEquation,#ffffff"/>
          <p:cNvPicPr preferRelativeResize="0"/>
          <p:nvPr/>
        </p:nvPicPr>
        <p:blipFill>
          <a:blip r:embed="rId5">
            <a:alphaModFix/>
          </a:blip>
          <a:stretch>
            <a:fillRect/>
          </a:stretch>
        </p:blipFill>
        <p:spPr>
          <a:xfrm>
            <a:off x="4843575" y="2277925"/>
            <a:ext cx="2514852" cy="317500"/>
          </a:xfrm>
          <a:prstGeom prst="rect">
            <a:avLst/>
          </a:prstGeom>
          <a:noFill/>
          <a:ln>
            <a:noFill/>
          </a:ln>
        </p:spPr>
      </p:pic>
      <p:pic>
        <p:nvPicPr>
          <p:cNvPr descr="(a \cdot b)\% n = ((a\% n)(b\% n))\% n" id="169" name="Google Shape;169;p25" title="MathEquation,#ffffff"/>
          <p:cNvPicPr preferRelativeResize="0"/>
          <p:nvPr/>
        </p:nvPicPr>
        <p:blipFill>
          <a:blip r:embed="rId6">
            <a:alphaModFix/>
          </a:blip>
          <a:stretch>
            <a:fillRect/>
          </a:stretch>
        </p:blipFill>
        <p:spPr>
          <a:xfrm>
            <a:off x="6271165" y="649225"/>
            <a:ext cx="2638960" cy="254000"/>
          </a:xfrm>
          <a:prstGeom prst="rect">
            <a:avLst/>
          </a:prstGeom>
          <a:noFill/>
          <a:ln>
            <a:noFill/>
          </a:ln>
        </p:spPr>
      </p:pic>
      <p:sp>
        <p:nvSpPr>
          <p:cNvPr id="170" name="Google Shape;170;p25"/>
          <p:cNvSpPr/>
          <p:nvPr/>
        </p:nvSpPr>
        <p:spPr>
          <a:xfrm>
            <a:off x="4843575" y="1328475"/>
            <a:ext cx="2673600" cy="4821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And here ends the demonstration</a:t>
            </a:r>
            <a:endParaRPr b="0" i="0" sz="1200" u="none" cap="none" strike="noStrike">
              <a:solidFill>
                <a:srgbClr val="FFFFFF"/>
              </a:solidFill>
              <a:latin typeface="Arial"/>
              <a:ea typeface="Arial"/>
              <a:cs typeface="Arial"/>
              <a:sym typeface="Arial"/>
            </a:endParaRPr>
          </a:p>
        </p:txBody>
      </p:sp>
      <p:sp>
        <p:nvSpPr>
          <p:cNvPr id="171" name="Google Shape;171;p25"/>
          <p:cNvSpPr/>
          <p:nvPr/>
        </p:nvSpPr>
        <p:spPr>
          <a:xfrm>
            <a:off x="401100" y="2113325"/>
            <a:ext cx="4488600" cy="4821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This property can be generalized to an arbitrary number of products, or an exponentiation operation, like this:</a:t>
            </a:r>
            <a:endParaRPr b="0" i="0" sz="1200" u="none" cap="none" strike="noStrike">
              <a:solidFill>
                <a:srgbClr val="FFFFFF"/>
              </a:solidFill>
              <a:latin typeface="Arial"/>
              <a:ea typeface="Arial"/>
              <a:cs typeface="Arial"/>
              <a:sym typeface="Arial"/>
            </a:endParaRPr>
          </a:p>
        </p:txBody>
      </p:sp>
      <p:sp>
        <p:nvSpPr>
          <p:cNvPr id="172" name="Google Shape;172;p25"/>
          <p:cNvSpPr/>
          <p:nvPr/>
        </p:nvSpPr>
        <p:spPr>
          <a:xfrm>
            <a:off x="324900" y="3103925"/>
            <a:ext cx="5012400" cy="8736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200">
                <a:solidFill>
                  <a:srgbClr val="BEC4D0"/>
                </a:solidFill>
                <a:latin typeface="Roboto Light"/>
                <a:ea typeface="Roboto Light"/>
                <a:cs typeface="Roboto Light"/>
                <a:sym typeface="Roboto Light"/>
              </a:rPr>
              <a:t>We are going to use this property along with the algorithm to calculate the power of two numbers, to make the algorithm for calculating the modular exponentiation.</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Code</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8" name="Google Shape;178;p26"/>
          <p:cNvSpPr/>
          <p:nvPr/>
        </p:nvSpPr>
        <p:spPr>
          <a:xfrm>
            <a:off x="530643" y="1060925"/>
            <a:ext cx="21987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BB05FF"/>
                </a:solidFill>
                <a:latin typeface="Source Code Pro"/>
                <a:ea typeface="Source Code Pro"/>
                <a:cs typeface="Source Code Pro"/>
                <a:sym typeface="Source Code Pro"/>
              </a:rPr>
              <a:t>def</a:t>
            </a:r>
            <a:r>
              <a:rPr b="0" i="0" lang="en-GB" sz="1300" u="none" cap="none" strike="noStrike">
                <a:solidFill>
                  <a:srgbClr val="75C20F"/>
                </a:solidFill>
                <a:latin typeface="Source Code Pro"/>
                <a:ea typeface="Source Code Pro"/>
                <a:cs typeface="Source Code Pro"/>
                <a:sym typeface="Source Code Pro"/>
              </a:rPr>
              <a:t> </a:t>
            </a:r>
            <a:r>
              <a:rPr lang="en-GB" sz="1300">
                <a:solidFill>
                  <a:srgbClr val="F0BE38"/>
                </a:solidFill>
                <a:latin typeface="Source Code Pro"/>
                <a:ea typeface="Source Code Pro"/>
                <a:cs typeface="Source Code Pro"/>
                <a:sym typeface="Source Code Pro"/>
              </a:rPr>
              <a:t>modexp</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x</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y,p</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BEC4D0"/>
                </a:solidFill>
                <a:latin typeface="Source Code Pro"/>
                <a:ea typeface="Source Code Pro"/>
                <a:cs typeface="Source Code Pro"/>
                <a:sym typeface="Source Code Pro"/>
              </a:rPr>
              <a:t>:</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9" name="Google Shape;179;p26"/>
          <p:cNvSpPr/>
          <p:nvPr/>
        </p:nvSpPr>
        <p:spPr>
          <a:xfrm>
            <a:off x="2881800" y="1478525"/>
            <a:ext cx="45432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Initialize the variable res with 1</a:t>
            </a:r>
            <a:endParaRPr b="0" i="0" sz="1800" u="none" cap="none" strike="noStrike">
              <a:solidFill>
                <a:srgbClr val="FFFFFF"/>
              </a:solidFill>
              <a:latin typeface="Arial"/>
              <a:ea typeface="Arial"/>
              <a:cs typeface="Arial"/>
              <a:sym typeface="Arial"/>
            </a:endParaRPr>
          </a:p>
        </p:txBody>
      </p:sp>
      <p:sp>
        <p:nvSpPr>
          <p:cNvPr id="180" name="Google Shape;180;p26"/>
          <p:cNvSpPr/>
          <p:nvPr/>
        </p:nvSpPr>
        <p:spPr>
          <a:xfrm>
            <a:off x="957600" y="2375050"/>
            <a:ext cx="19242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00"/>
                </a:solidFill>
                <a:latin typeface="Source Code Pro"/>
                <a:ea typeface="Source Code Pro"/>
                <a:cs typeface="Source Code Pro"/>
                <a:sym typeface="Source Code Pro"/>
              </a:rPr>
              <a:t>for</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FF"/>
                </a:solidFill>
                <a:latin typeface="Source Code Pro"/>
                <a:ea typeface="Source Code Pro"/>
                <a:cs typeface="Source Code Pro"/>
                <a:sym typeface="Source Code Pro"/>
              </a:rPr>
              <a:t>i</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00"/>
                </a:solidFill>
                <a:latin typeface="Source Code Pro"/>
                <a:ea typeface="Source Code Pro"/>
                <a:cs typeface="Source Code Pro"/>
                <a:sym typeface="Source Code Pro"/>
              </a:rPr>
              <a:t>in</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35A2E9"/>
                </a:solidFill>
                <a:latin typeface="Source Code Pro"/>
                <a:ea typeface="Source Code Pro"/>
                <a:cs typeface="Source Code Pro"/>
                <a:sym typeface="Source Code Pro"/>
              </a:rPr>
              <a:t>range</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181" name="Google Shape;181;p26"/>
          <p:cNvSpPr/>
          <p:nvPr/>
        </p:nvSpPr>
        <p:spPr>
          <a:xfrm>
            <a:off x="1354322" y="277560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res * x</a:t>
            </a:r>
            <a:endParaRPr b="0" i="0" sz="1800" u="none" cap="none" strike="noStrike">
              <a:solidFill>
                <a:srgbClr val="FFFFFF"/>
              </a:solidFill>
              <a:latin typeface="Arial"/>
              <a:ea typeface="Arial"/>
              <a:cs typeface="Arial"/>
              <a:sym typeface="Arial"/>
            </a:endParaRPr>
          </a:p>
        </p:txBody>
      </p:sp>
      <p:sp>
        <p:nvSpPr>
          <p:cNvPr id="182" name="Google Shape;182;p26"/>
          <p:cNvSpPr/>
          <p:nvPr/>
        </p:nvSpPr>
        <p:spPr>
          <a:xfrm>
            <a:off x="957600" y="410905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35A2E9"/>
                </a:solidFill>
                <a:latin typeface="Source Code Pro"/>
                <a:ea typeface="Source Code Pro"/>
                <a:cs typeface="Source Code Pro"/>
                <a:sym typeface="Source Code Pro"/>
              </a:rPr>
              <a:t>return</a:t>
            </a:r>
            <a:r>
              <a:rPr lang="en-GB" sz="1300">
                <a:solidFill>
                  <a:srgbClr val="FFFF00"/>
                </a:solidFill>
                <a:latin typeface="Source Code Pro"/>
                <a:ea typeface="Source Code Pro"/>
                <a:cs typeface="Source Code Pro"/>
                <a:sym typeface="Source Code Pro"/>
              </a:rPr>
              <a:t> </a:t>
            </a:r>
            <a:r>
              <a:rPr lang="en-GB" sz="1300">
                <a:solidFill>
                  <a:srgbClr val="FFFFFF"/>
                </a:solidFill>
                <a:latin typeface="Source Code Pro"/>
                <a:ea typeface="Source Code Pro"/>
                <a:cs typeface="Source Code Pro"/>
                <a:sym typeface="Source Code Pro"/>
              </a:rPr>
              <a:t>res</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183" name="Google Shape;183;p26"/>
          <p:cNvSpPr/>
          <p:nvPr/>
        </p:nvSpPr>
        <p:spPr>
          <a:xfrm>
            <a:off x="957600" y="1478525"/>
            <a:ext cx="14682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1</a:t>
            </a:r>
            <a:endParaRPr b="0" i="0" sz="1800" u="none" cap="none" strike="noStrike">
              <a:solidFill>
                <a:srgbClr val="FFFFFF"/>
              </a:solidFill>
              <a:latin typeface="Arial"/>
              <a:ea typeface="Arial"/>
              <a:cs typeface="Arial"/>
              <a:sym typeface="Arial"/>
            </a:endParaRPr>
          </a:p>
        </p:txBody>
      </p:sp>
      <p:sp>
        <p:nvSpPr>
          <p:cNvPr id="184" name="Google Shape;184;p26"/>
          <p:cNvSpPr/>
          <p:nvPr/>
        </p:nvSpPr>
        <p:spPr>
          <a:xfrm>
            <a:off x="957597" y="3289925"/>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res % p</a:t>
            </a:r>
            <a:endParaRPr b="0" i="0" sz="1800" u="none" cap="none" strike="noStrike">
              <a:solidFill>
                <a:srgbClr val="FFFFFF"/>
              </a:solidFill>
              <a:latin typeface="Arial"/>
              <a:ea typeface="Arial"/>
              <a:cs typeface="Arial"/>
              <a:sym typeface="Arial"/>
            </a:endParaRPr>
          </a:p>
        </p:txBody>
      </p:sp>
      <p:sp>
        <p:nvSpPr>
          <p:cNvPr id="185" name="Google Shape;185;p26"/>
          <p:cNvSpPr/>
          <p:nvPr/>
        </p:nvSpPr>
        <p:spPr>
          <a:xfrm>
            <a:off x="957600" y="1783325"/>
            <a:ext cx="18063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x = x % p</a:t>
            </a:r>
            <a:endParaRPr b="0" i="0" sz="1800" u="none" cap="none" strike="noStrike">
              <a:solidFill>
                <a:srgbClr val="FFFFFF"/>
              </a:solidFill>
              <a:latin typeface="Arial"/>
              <a:ea typeface="Arial"/>
              <a:cs typeface="Arial"/>
              <a:sym typeface="Arial"/>
            </a:endParaRPr>
          </a:p>
        </p:txBody>
      </p:sp>
      <p:sp>
        <p:nvSpPr>
          <p:cNvPr id="186" name="Google Shape;186;p26"/>
          <p:cNvSpPr/>
          <p:nvPr/>
        </p:nvSpPr>
        <p:spPr>
          <a:xfrm>
            <a:off x="2881800" y="1859525"/>
            <a:ext cx="54183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Calculate x modulo p, and assign the result to x</a:t>
            </a:r>
            <a:endParaRPr b="0" i="0" sz="1800" u="none" cap="none" strike="noStrike">
              <a:solidFill>
                <a:srgbClr val="FFFFFF"/>
              </a:solidFill>
              <a:latin typeface="Arial"/>
              <a:ea typeface="Arial"/>
              <a:cs typeface="Arial"/>
              <a:sym typeface="Arial"/>
            </a:endParaRPr>
          </a:p>
        </p:txBody>
      </p:sp>
      <p:sp>
        <p:nvSpPr>
          <p:cNvPr id="187" name="Google Shape;187;p26"/>
          <p:cNvSpPr/>
          <p:nvPr/>
        </p:nvSpPr>
        <p:spPr>
          <a:xfrm>
            <a:off x="2881800" y="2850125"/>
            <a:ext cx="59538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Compute x to the power of y (recall that x is now x%p)</a:t>
            </a:r>
            <a:endParaRPr b="0" i="0" sz="1800" u="none" cap="none" strike="noStrike">
              <a:solidFill>
                <a:srgbClr val="FFFFFF"/>
              </a:solidFill>
              <a:latin typeface="Arial"/>
              <a:ea typeface="Arial"/>
              <a:cs typeface="Arial"/>
              <a:sym typeface="Arial"/>
            </a:endParaRPr>
          </a:p>
        </p:txBody>
      </p:sp>
      <p:sp>
        <p:nvSpPr>
          <p:cNvPr id="188" name="Google Shape;188;p26"/>
          <p:cNvSpPr/>
          <p:nvPr/>
        </p:nvSpPr>
        <p:spPr>
          <a:xfrm>
            <a:off x="2881800" y="3383525"/>
            <a:ext cx="5953800" cy="554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Finally, compute res modulo p, and assign the result to res. Remember that in res we had (x%p)^y</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p:nvPr/>
        </p:nvSpPr>
        <p:spPr>
          <a:xfrm>
            <a:off x="530640" y="390240"/>
            <a:ext cx="1973520" cy="554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Problem</a:t>
            </a:r>
            <a:r>
              <a:rPr b="1" i="0" lang="en-GB" sz="3100" u="none" cap="none" strike="noStrike">
                <a:solidFill>
                  <a:srgbClr val="75C20F"/>
                </a:solidFill>
                <a:latin typeface="Roboto"/>
                <a:ea typeface="Roboto"/>
                <a:cs typeface="Roboto"/>
                <a:sym typeface="Roboto"/>
              </a:rPr>
              <a:t>:</a:t>
            </a:r>
            <a:endParaRPr b="0" i="0" sz="1800" u="none" cap="none" strike="noStrike">
              <a:solidFill>
                <a:srgbClr val="FFFFFF"/>
              </a:solidFill>
              <a:latin typeface="Arial"/>
              <a:ea typeface="Arial"/>
              <a:cs typeface="Arial"/>
              <a:sym typeface="Arial"/>
            </a:endParaRPr>
          </a:p>
        </p:txBody>
      </p:sp>
      <p:sp>
        <p:nvSpPr>
          <p:cNvPr id="65" name="Google Shape;65;p15"/>
          <p:cNvSpPr/>
          <p:nvPr/>
        </p:nvSpPr>
        <p:spPr>
          <a:xfrm>
            <a:off x="530650" y="1211525"/>
            <a:ext cx="6204000" cy="525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BEC4D0"/>
                </a:solidFill>
                <a:latin typeface="Roboto Light"/>
                <a:ea typeface="Roboto Light"/>
                <a:cs typeface="Roboto Light"/>
                <a:sym typeface="Roboto Light"/>
              </a:rPr>
              <a:t>Given </a:t>
            </a:r>
            <a:r>
              <a:rPr lang="en-GB" sz="1600">
                <a:solidFill>
                  <a:srgbClr val="BEC4D0"/>
                </a:solidFill>
                <a:latin typeface="Roboto Light"/>
                <a:ea typeface="Roboto Light"/>
                <a:cs typeface="Roboto Light"/>
                <a:sym typeface="Roboto Light"/>
              </a:rPr>
              <a:t>three numbers </a:t>
            </a:r>
            <a:r>
              <a:rPr i="1" lang="en-GB" sz="1600">
                <a:solidFill>
                  <a:srgbClr val="BEC4D0"/>
                </a:solidFill>
                <a:latin typeface="Roboto Light"/>
                <a:ea typeface="Roboto Light"/>
                <a:cs typeface="Roboto Light"/>
                <a:sym typeface="Roboto Light"/>
              </a:rPr>
              <a:t>x</a:t>
            </a:r>
            <a:r>
              <a:rPr lang="en-GB" sz="1600">
                <a:solidFill>
                  <a:srgbClr val="BEC4D0"/>
                </a:solidFill>
                <a:latin typeface="Roboto Light"/>
                <a:ea typeface="Roboto Light"/>
                <a:cs typeface="Roboto Light"/>
                <a:sym typeface="Roboto Light"/>
              </a:rPr>
              <a:t>, </a:t>
            </a:r>
            <a:r>
              <a:rPr i="1" lang="en-GB" sz="1600">
                <a:solidFill>
                  <a:srgbClr val="BEC4D0"/>
                </a:solidFill>
                <a:latin typeface="Roboto Light"/>
                <a:ea typeface="Roboto Light"/>
                <a:cs typeface="Roboto Light"/>
                <a:sym typeface="Roboto Light"/>
              </a:rPr>
              <a:t>y</a:t>
            </a:r>
            <a:r>
              <a:rPr lang="en-GB" sz="1600">
                <a:solidFill>
                  <a:srgbClr val="BEC4D0"/>
                </a:solidFill>
                <a:latin typeface="Roboto Light"/>
                <a:ea typeface="Roboto Light"/>
                <a:cs typeface="Roboto Light"/>
                <a:sym typeface="Roboto Light"/>
              </a:rPr>
              <a:t> and </a:t>
            </a:r>
            <a:r>
              <a:rPr i="1" lang="en-GB" sz="1600">
                <a:solidFill>
                  <a:srgbClr val="BEC4D0"/>
                </a:solidFill>
                <a:latin typeface="Roboto Light"/>
                <a:ea typeface="Roboto Light"/>
                <a:cs typeface="Roboto Light"/>
                <a:sym typeface="Roboto Light"/>
              </a:rPr>
              <a:t>p</a:t>
            </a:r>
            <a:r>
              <a:rPr b="0" i="0" lang="en-GB" sz="1600" u="none" cap="none" strike="noStrike">
                <a:solidFill>
                  <a:srgbClr val="BEC4D0"/>
                </a:solidFill>
                <a:latin typeface="Roboto Light"/>
                <a:ea typeface="Roboto Light"/>
                <a:cs typeface="Roboto Light"/>
                <a:sym typeface="Roboto Light"/>
              </a:rPr>
              <a:t>, </a:t>
            </a:r>
            <a:r>
              <a:rPr lang="en-GB" sz="1600">
                <a:solidFill>
                  <a:srgbClr val="BEC4D0"/>
                </a:solidFill>
                <a:latin typeface="Roboto Light"/>
                <a:ea typeface="Roboto Light"/>
                <a:cs typeface="Roboto Light"/>
                <a:sym typeface="Roboto Light"/>
              </a:rPr>
              <a:t>you have to compute the following:</a:t>
            </a:r>
            <a:endParaRPr sz="1600">
              <a:solidFill>
                <a:srgbClr val="BEC4D0"/>
              </a:solidFill>
              <a:latin typeface="Roboto Light"/>
              <a:ea typeface="Roboto Light"/>
              <a:cs typeface="Roboto Light"/>
              <a:sym typeface="Roboto Light"/>
            </a:endParaRPr>
          </a:p>
        </p:txBody>
      </p:sp>
      <p:pic>
        <p:nvPicPr>
          <p:cNvPr descr="(x^y) \% p" id="66" name="Google Shape;66;p15" title="MathEquation,#ffffff"/>
          <p:cNvPicPr preferRelativeResize="0"/>
          <p:nvPr/>
        </p:nvPicPr>
        <p:blipFill>
          <a:blip r:embed="rId4">
            <a:alphaModFix/>
          </a:blip>
          <a:stretch>
            <a:fillRect/>
          </a:stretch>
        </p:blipFill>
        <p:spPr>
          <a:xfrm>
            <a:off x="3841800" y="2107425"/>
            <a:ext cx="979350" cy="384375"/>
          </a:xfrm>
          <a:prstGeom prst="rect">
            <a:avLst/>
          </a:prstGeom>
          <a:noFill/>
          <a:ln>
            <a:noFill/>
          </a:ln>
        </p:spPr>
      </p:pic>
      <p:sp>
        <p:nvSpPr>
          <p:cNvPr id="67" name="Google Shape;67;p15"/>
          <p:cNvSpPr/>
          <p:nvPr/>
        </p:nvSpPr>
        <p:spPr>
          <a:xfrm>
            <a:off x="530650" y="2976325"/>
            <a:ext cx="7945800" cy="1075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First of all, we have to define the two operations involved: exponentiation, and modulo. Let’s start with the exponentiation operation.</a:t>
            </a:r>
            <a:endParaRPr sz="1600">
              <a:solidFill>
                <a:srgbClr val="BEC4D0"/>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p:nvPr/>
        </p:nvSpPr>
        <p:spPr>
          <a:xfrm>
            <a:off x="530657" y="390250"/>
            <a:ext cx="33111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lang="en-GB" sz="3100">
                <a:solidFill>
                  <a:srgbClr val="FFFFFF"/>
                </a:solidFill>
                <a:latin typeface="Roboto"/>
                <a:ea typeface="Roboto"/>
                <a:cs typeface="Roboto"/>
                <a:sym typeface="Roboto"/>
              </a:rPr>
              <a:t>Exponentiation</a:t>
            </a:r>
            <a:r>
              <a:rPr b="1" i="0" lang="en-GB" sz="3100" u="none" cap="none" strike="noStrike">
                <a:solidFill>
                  <a:srgbClr val="75C20F"/>
                </a:solidFill>
                <a:latin typeface="Roboto"/>
                <a:ea typeface="Roboto"/>
                <a:cs typeface="Roboto"/>
                <a:sym typeface="Roboto"/>
              </a:rPr>
              <a:t>:</a:t>
            </a:r>
            <a:endParaRPr b="0" i="0" sz="1800" u="none" cap="none" strike="noStrike">
              <a:solidFill>
                <a:srgbClr val="FFFFFF"/>
              </a:solidFill>
              <a:latin typeface="Arial"/>
              <a:ea typeface="Arial"/>
              <a:cs typeface="Arial"/>
              <a:sym typeface="Arial"/>
            </a:endParaRPr>
          </a:p>
        </p:txBody>
      </p:sp>
      <p:sp>
        <p:nvSpPr>
          <p:cNvPr id="73" name="Google Shape;73;p16"/>
          <p:cNvSpPr/>
          <p:nvPr/>
        </p:nvSpPr>
        <p:spPr>
          <a:xfrm>
            <a:off x="530650" y="1059125"/>
            <a:ext cx="7061100" cy="525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Given two numbers, we define the exponentiation operation as follows:</a:t>
            </a:r>
            <a:endParaRPr sz="1600">
              <a:solidFill>
                <a:srgbClr val="BEC4D0"/>
              </a:solidFill>
              <a:latin typeface="Roboto Light"/>
              <a:ea typeface="Roboto Light"/>
              <a:cs typeface="Roboto Light"/>
              <a:sym typeface="Roboto Light"/>
            </a:endParaRPr>
          </a:p>
        </p:txBody>
      </p:sp>
      <p:sp>
        <p:nvSpPr>
          <p:cNvPr id="74" name="Google Shape;74;p16"/>
          <p:cNvSpPr/>
          <p:nvPr/>
        </p:nvSpPr>
        <p:spPr>
          <a:xfrm>
            <a:off x="530650" y="2511975"/>
            <a:ext cx="7945800" cy="19449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We define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to the power of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 as the product of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by itself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 times. To calculate this, we can work out an algorithm as follows:</a:t>
            </a:r>
            <a:endParaRPr sz="1600">
              <a:solidFill>
                <a:srgbClr val="BEC4D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We initialize a variable “res” with a value of 1. Then we do a loop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 times, and in each iteration multiply the variable </a:t>
            </a:r>
            <a:r>
              <a:rPr i="1" lang="en-GB" sz="1600">
                <a:solidFill>
                  <a:srgbClr val="BEC4D0"/>
                </a:solidFill>
                <a:latin typeface="Roboto Light"/>
                <a:ea typeface="Roboto Light"/>
                <a:cs typeface="Roboto Light"/>
                <a:sym typeface="Roboto Light"/>
              </a:rPr>
              <a:t>res</a:t>
            </a:r>
            <a:r>
              <a:rPr lang="en-GB" sz="1600">
                <a:solidFill>
                  <a:srgbClr val="BEC4D0"/>
                </a:solidFill>
                <a:latin typeface="Roboto Light"/>
                <a:ea typeface="Roboto Light"/>
                <a:cs typeface="Roboto Light"/>
                <a:sym typeface="Roboto Light"/>
              </a:rPr>
              <a:t> with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and assign the obtained value to </a:t>
            </a:r>
            <a:r>
              <a:rPr i="1" lang="en-GB" sz="1600">
                <a:solidFill>
                  <a:srgbClr val="BEC4D0"/>
                </a:solidFill>
                <a:latin typeface="Roboto Light"/>
                <a:ea typeface="Roboto Light"/>
                <a:cs typeface="Roboto Light"/>
                <a:sym typeface="Roboto Light"/>
              </a:rPr>
              <a:t>res</a:t>
            </a:r>
            <a:r>
              <a:rPr lang="en-GB" sz="1600">
                <a:solidFill>
                  <a:srgbClr val="BEC4D0"/>
                </a:solidFill>
                <a:latin typeface="Roboto Light"/>
                <a:ea typeface="Roboto Light"/>
                <a:cs typeface="Roboto Light"/>
                <a:sym typeface="Roboto Light"/>
              </a:rPr>
              <a:t>.</a:t>
            </a:r>
            <a:endParaRPr sz="1600">
              <a:solidFill>
                <a:srgbClr val="BEC4D0"/>
              </a:solidFill>
              <a:latin typeface="Roboto Light"/>
              <a:ea typeface="Roboto Light"/>
              <a:cs typeface="Roboto Light"/>
              <a:sym typeface="Roboto Light"/>
            </a:endParaRPr>
          </a:p>
        </p:txBody>
      </p:sp>
      <p:pic>
        <p:nvPicPr>
          <p:cNvPr descr="a^n=\underbrace{a \times \cdots \times a}_{n}" id="75" name="Google Shape;75;p16" title="MathEquation,#ffffff"/>
          <p:cNvPicPr preferRelativeResize="0"/>
          <p:nvPr/>
        </p:nvPicPr>
        <p:blipFill>
          <a:blip r:embed="rId4">
            <a:alphaModFix/>
          </a:blip>
          <a:stretch>
            <a:fillRect/>
          </a:stretch>
        </p:blipFill>
        <p:spPr>
          <a:xfrm>
            <a:off x="3515850" y="1806700"/>
            <a:ext cx="1584900" cy="52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p:nvPr/>
        </p:nvSpPr>
        <p:spPr>
          <a:xfrm>
            <a:off x="530640" y="390240"/>
            <a:ext cx="64980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Code</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1" name="Google Shape;81;p17"/>
          <p:cNvSpPr/>
          <p:nvPr/>
        </p:nvSpPr>
        <p:spPr>
          <a:xfrm>
            <a:off x="530644" y="1289525"/>
            <a:ext cx="25956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BB05FF"/>
                </a:solidFill>
                <a:latin typeface="Source Code Pro"/>
                <a:ea typeface="Source Code Pro"/>
                <a:cs typeface="Source Code Pro"/>
                <a:sym typeface="Source Code Pro"/>
              </a:rPr>
              <a:t>def</a:t>
            </a:r>
            <a:r>
              <a:rPr b="0" i="0" lang="en-GB" sz="1300" u="none" cap="none" strike="noStrike">
                <a:solidFill>
                  <a:srgbClr val="75C20F"/>
                </a:solidFill>
                <a:latin typeface="Source Code Pro"/>
                <a:ea typeface="Source Code Pro"/>
                <a:cs typeface="Source Code Pro"/>
                <a:sym typeface="Source Code Pro"/>
              </a:rPr>
              <a:t> </a:t>
            </a:r>
            <a:r>
              <a:rPr lang="en-GB" sz="1300">
                <a:solidFill>
                  <a:srgbClr val="F0BE38"/>
                </a:solidFill>
                <a:latin typeface="Source Code Pro"/>
                <a:ea typeface="Source Code Pro"/>
                <a:cs typeface="Source Code Pro"/>
                <a:sym typeface="Source Code Pro"/>
              </a:rPr>
              <a:t>power</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x</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BEC4D0"/>
                </a:solidFill>
                <a:latin typeface="Source Code Pro"/>
                <a:ea typeface="Source Code Pro"/>
                <a:cs typeface="Source Code Pro"/>
                <a:sym typeface="Source Code Pro"/>
              </a:rPr>
              <a:t>:</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 name="Google Shape;82;p17"/>
          <p:cNvSpPr/>
          <p:nvPr/>
        </p:nvSpPr>
        <p:spPr>
          <a:xfrm>
            <a:off x="957600" y="2222650"/>
            <a:ext cx="21684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00"/>
                </a:solidFill>
                <a:latin typeface="Source Code Pro"/>
                <a:ea typeface="Source Code Pro"/>
                <a:cs typeface="Source Code Pro"/>
                <a:sym typeface="Source Code Pro"/>
              </a:rPr>
              <a:t>for</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FF"/>
                </a:solidFill>
                <a:latin typeface="Source Code Pro"/>
                <a:ea typeface="Source Code Pro"/>
                <a:cs typeface="Source Code Pro"/>
                <a:sym typeface="Source Code Pro"/>
              </a:rPr>
              <a:t>i</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00"/>
                </a:solidFill>
                <a:latin typeface="Source Code Pro"/>
                <a:ea typeface="Source Code Pro"/>
                <a:cs typeface="Source Code Pro"/>
                <a:sym typeface="Source Code Pro"/>
              </a:rPr>
              <a:t>in</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35A2E9"/>
                </a:solidFill>
                <a:latin typeface="Source Code Pro"/>
                <a:ea typeface="Source Code Pro"/>
                <a:cs typeface="Source Code Pro"/>
                <a:sym typeface="Source Code Pro"/>
              </a:rPr>
              <a:t>range</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83" name="Google Shape;83;p17"/>
          <p:cNvSpPr/>
          <p:nvPr/>
        </p:nvSpPr>
        <p:spPr>
          <a:xfrm>
            <a:off x="1354322" y="254700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res*x</a:t>
            </a:r>
            <a:endParaRPr b="0" i="0" sz="1800" u="none" cap="none" strike="noStrike">
              <a:solidFill>
                <a:srgbClr val="FFFFFF"/>
              </a:solidFill>
              <a:latin typeface="Arial"/>
              <a:ea typeface="Arial"/>
              <a:cs typeface="Arial"/>
              <a:sym typeface="Arial"/>
            </a:endParaRPr>
          </a:p>
        </p:txBody>
      </p:sp>
      <p:sp>
        <p:nvSpPr>
          <p:cNvPr id="84" name="Google Shape;84;p17"/>
          <p:cNvSpPr/>
          <p:nvPr/>
        </p:nvSpPr>
        <p:spPr>
          <a:xfrm>
            <a:off x="957600" y="319465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35A2E9"/>
                </a:solidFill>
                <a:latin typeface="Source Code Pro"/>
                <a:ea typeface="Source Code Pro"/>
                <a:cs typeface="Source Code Pro"/>
                <a:sym typeface="Source Code Pro"/>
              </a:rPr>
              <a:t>return</a:t>
            </a:r>
            <a:r>
              <a:rPr lang="en-GB" sz="1300">
                <a:solidFill>
                  <a:srgbClr val="FFFF00"/>
                </a:solidFill>
                <a:latin typeface="Source Code Pro"/>
                <a:ea typeface="Source Code Pro"/>
                <a:cs typeface="Source Code Pro"/>
                <a:sym typeface="Source Code Pro"/>
              </a:rPr>
              <a:t> </a:t>
            </a:r>
            <a:r>
              <a:rPr lang="en-GB" sz="1300">
                <a:solidFill>
                  <a:srgbClr val="FFFFFF"/>
                </a:solidFill>
                <a:latin typeface="Source Code Pro"/>
                <a:ea typeface="Source Code Pro"/>
                <a:cs typeface="Source Code Pro"/>
                <a:sym typeface="Source Code Pro"/>
              </a:rPr>
              <a:t>res</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85" name="Google Shape;85;p17"/>
          <p:cNvSpPr/>
          <p:nvPr/>
        </p:nvSpPr>
        <p:spPr>
          <a:xfrm>
            <a:off x="957600" y="1707125"/>
            <a:ext cx="15387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1</a:t>
            </a:r>
            <a:endParaRPr b="0" i="0" sz="1800" u="none" cap="none" strike="noStrike">
              <a:solidFill>
                <a:srgbClr val="FFFFFF"/>
              </a:solidFill>
              <a:latin typeface="Arial"/>
              <a:ea typeface="Arial"/>
              <a:cs typeface="Arial"/>
              <a:sym typeface="Arial"/>
            </a:endParaRPr>
          </a:p>
        </p:txBody>
      </p:sp>
      <p:sp>
        <p:nvSpPr>
          <p:cNvPr id="86" name="Google Shape;86;p17"/>
          <p:cNvSpPr/>
          <p:nvPr/>
        </p:nvSpPr>
        <p:spPr>
          <a:xfrm>
            <a:off x="2881800" y="1783325"/>
            <a:ext cx="45432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Initialize the variable res with 1</a:t>
            </a:r>
            <a:endParaRPr b="0" i="0" sz="1800" u="none" cap="none" strike="noStrike">
              <a:solidFill>
                <a:srgbClr val="FFFFFF"/>
              </a:solidFill>
              <a:latin typeface="Arial"/>
              <a:ea typeface="Arial"/>
              <a:cs typeface="Arial"/>
              <a:sym typeface="Arial"/>
            </a:endParaRPr>
          </a:p>
        </p:txBody>
      </p:sp>
      <p:sp>
        <p:nvSpPr>
          <p:cNvPr id="87" name="Google Shape;87;p17"/>
          <p:cNvSpPr/>
          <p:nvPr/>
        </p:nvSpPr>
        <p:spPr>
          <a:xfrm>
            <a:off x="2881800" y="2621525"/>
            <a:ext cx="52998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Compute x to the power of y, asigning the result to “res” in each iteration</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p:nvPr/>
        </p:nvSpPr>
        <p:spPr>
          <a:xfrm>
            <a:off x="530648" y="390250"/>
            <a:ext cx="41535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lang="en-GB" sz="3100">
                <a:solidFill>
                  <a:srgbClr val="FFFFFF"/>
                </a:solidFill>
                <a:latin typeface="Roboto"/>
                <a:ea typeface="Roboto"/>
                <a:cs typeface="Roboto"/>
                <a:sym typeface="Roboto"/>
              </a:rPr>
              <a:t>Modulo operation</a:t>
            </a:r>
            <a:r>
              <a:rPr b="1" i="0" lang="en-GB" sz="3100" u="none" cap="none" strike="noStrike">
                <a:solidFill>
                  <a:srgbClr val="75C20F"/>
                </a:solidFill>
                <a:latin typeface="Roboto"/>
                <a:ea typeface="Roboto"/>
                <a:cs typeface="Roboto"/>
                <a:sym typeface="Roboto"/>
              </a:rPr>
              <a:t>:</a:t>
            </a:r>
            <a:endParaRPr b="0" i="0" sz="1800" u="none" cap="none" strike="noStrike">
              <a:solidFill>
                <a:srgbClr val="FFFFFF"/>
              </a:solidFill>
              <a:latin typeface="Arial"/>
              <a:ea typeface="Arial"/>
              <a:cs typeface="Arial"/>
              <a:sym typeface="Arial"/>
            </a:endParaRPr>
          </a:p>
        </p:txBody>
      </p:sp>
      <p:sp>
        <p:nvSpPr>
          <p:cNvPr id="93" name="Google Shape;93;p18"/>
          <p:cNvSpPr/>
          <p:nvPr/>
        </p:nvSpPr>
        <p:spPr>
          <a:xfrm>
            <a:off x="530650" y="1059125"/>
            <a:ext cx="8041800" cy="945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We define the “modulo” operation between two numbers as the remainder of the division of the two numbers.  Given two numbers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and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modulo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 (or a%n) is the remainder of the division of </a:t>
            </a:r>
            <a:r>
              <a:rPr i="1" lang="en-GB" sz="1600">
                <a:solidFill>
                  <a:srgbClr val="BEC4D0"/>
                </a:solidFill>
                <a:latin typeface="Roboto Light"/>
                <a:ea typeface="Roboto Light"/>
                <a:cs typeface="Roboto Light"/>
                <a:sym typeface="Roboto Light"/>
              </a:rPr>
              <a:t>a</a:t>
            </a:r>
            <a:r>
              <a:rPr lang="en-GB" sz="1600">
                <a:solidFill>
                  <a:srgbClr val="BEC4D0"/>
                </a:solidFill>
                <a:latin typeface="Roboto Light"/>
                <a:ea typeface="Roboto Light"/>
                <a:cs typeface="Roboto Light"/>
                <a:sym typeface="Roboto Light"/>
              </a:rPr>
              <a:t> by </a:t>
            </a:r>
            <a:r>
              <a:rPr i="1" lang="en-GB" sz="1600">
                <a:solidFill>
                  <a:srgbClr val="BEC4D0"/>
                </a:solidFill>
                <a:latin typeface="Roboto Light"/>
                <a:ea typeface="Roboto Light"/>
                <a:cs typeface="Roboto Light"/>
                <a:sym typeface="Roboto Light"/>
              </a:rPr>
              <a:t>n</a:t>
            </a:r>
            <a:r>
              <a:rPr lang="en-GB" sz="1600">
                <a:solidFill>
                  <a:srgbClr val="BEC4D0"/>
                </a:solidFill>
                <a:latin typeface="Roboto Light"/>
                <a:ea typeface="Roboto Light"/>
                <a:cs typeface="Roboto Light"/>
                <a:sym typeface="Roboto Light"/>
              </a:rPr>
              <a:t>.</a:t>
            </a:r>
            <a:endParaRPr sz="1600">
              <a:solidFill>
                <a:srgbClr val="BEC4D0"/>
              </a:solidFill>
              <a:latin typeface="Roboto Light"/>
              <a:ea typeface="Roboto Light"/>
              <a:cs typeface="Roboto Light"/>
              <a:sym typeface="Roboto Light"/>
            </a:endParaRPr>
          </a:p>
        </p:txBody>
      </p:sp>
      <p:cxnSp>
        <p:nvCxnSpPr>
          <p:cNvPr id="94" name="Google Shape;94;p18"/>
          <p:cNvCxnSpPr/>
          <p:nvPr/>
        </p:nvCxnSpPr>
        <p:spPr>
          <a:xfrm>
            <a:off x="3111250" y="2359200"/>
            <a:ext cx="0" cy="478800"/>
          </a:xfrm>
          <a:prstGeom prst="straightConnector1">
            <a:avLst/>
          </a:prstGeom>
          <a:noFill/>
          <a:ln cap="flat" cmpd="sng" w="38100">
            <a:solidFill>
              <a:srgbClr val="FFFFFF"/>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95" name="Google Shape;95;p18"/>
          <p:cNvCxnSpPr/>
          <p:nvPr/>
        </p:nvCxnSpPr>
        <p:spPr>
          <a:xfrm>
            <a:off x="3111250" y="2838000"/>
            <a:ext cx="1310400" cy="0"/>
          </a:xfrm>
          <a:prstGeom prst="straightConnector1">
            <a:avLst/>
          </a:prstGeom>
          <a:noFill/>
          <a:ln cap="flat" cmpd="sng" w="38100">
            <a:solidFill>
              <a:srgbClr val="FFFFFF"/>
            </a:solidFill>
            <a:prstDash val="solid"/>
            <a:round/>
            <a:headEnd len="med" w="med" type="none"/>
            <a:tailEnd len="med" w="med" type="none"/>
          </a:ln>
          <a:effectLst>
            <a:outerShdw blurRad="57150" rotWithShape="0" algn="bl" dir="5400000" dist="19050">
              <a:srgbClr val="000000">
                <a:alpha val="50000"/>
              </a:srgbClr>
            </a:outerShdw>
          </a:effectLst>
        </p:spPr>
      </p:cxnSp>
      <p:pic>
        <p:nvPicPr>
          <p:cNvPr descr="a" id="96" name="Google Shape;96;p18" title="MathEquation,#92ebfd"/>
          <p:cNvPicPr preferRelativeResize="0"/>
          <p:nvPr/>
        </p:nvPicPr>
        <p:blipFill>
          <a:blip r:embed="rId4">
            <a:alphaModFix/>
          </a:blip>
          <a:stretch>
            <a:fillRect/>
          </a:stretch>
        </p:blipFill>
        <p:spPr>
          <a:xfrm>
            <a:off x="2576325" y="2439850"/>
            <a:ext cx="247082" cy="317500"/>
          </a:xfrm>
          <a:prstGeom prst="rect">
            <a:avLst/>
          </a:prstGeom>
          <a:noFill/>
          <a:ln>
            <a:noFill/>
          </a:ln>
        </p:spPr>
      </p:pic>
      <p:pic>
        <p:nvPicPr>
          <p:cNvPr descr="n" id="97" name="Google Shape;97;p18" title="MathEquation,#92ebfd"/>
          <p:cNvPicPr preferRelativeResize="0"/>
          <p:nvPr/>
        </p:nvPicPr>
        <p:blipFill>
          <a:blip r:embed="rId5">
            <a:alphaModFix/>
          </a:blip>
          <a:stretch>
            <a:fillRect/>
          </a:stretch>
        </p:blipFill>
        <p:spPr>
          <a:xfrm>
            <a:off x="3550150" y="2413000"/>
            <a:ext cx="280044" cy="317500"/>
          </a:xfrm>
          <a:prstGeom prst="rect">
            <a:avLst/>
          </a:prstGeom>
          <a:noFill/>
          <a:ln>
            <a:noFill/>
          </a:ln>
        </p:spPr>
      </p:pic>
      <p:sp>
        <p:nvSpPr>
          <p:cNvPr id="98" name="Google Shape;98;p18"/>
          <p:cNvSpPr/>
          <p:nvPr/>
        </p:nvSpPr>
        <p:spPr>
          <a:xfrm>
            <a:off x="530650" y="3649925"/>
            <a:ext cx="7520700" cy="478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The remainder of this division is called “a modulo n” or “a%n”.</a:t>
            </a:r>
            <a:endParaRPr sz="1600">
              <a:solidFill>
                <a:srgbClr val="BEC4D0"/>
              </a:solidFill>
              <a:latin typeface="Roboto Light"/>
              <a:ea typeface="Roboto Light"/>
              <a:cs typeface="Roboto Light"/>
              <a:sym typeface="Roboto Light"/>
            </a:endParaRPr>
          </a:p>
        </p:txBody>
      </p:sp>
      <p:pic>
        <p:nvPicPr>
          <p:cNvPr descr="a = k_a\cdot n + r_a" id="99" name="Google Shape;99;p18" title="MathEquation,#ffffff"/>
          <p:cNvPicPr preferRelativeResize="0"/>
          <p:nvPr/>
        </p:nvPicPr>
        <p:blipFill>
          <a:blip r:embed="rId6">
            <a:alphaModFix/>
          </a:blip>
          <a:stretch>
            <a:fillRect/>
          </a:stretch>
        </p:blipFill>
        <p:spPr>
          <a:xfrm>
            <a:off x="5148050" y="2581625"/>
            <a:ext cx="1527820" cy="254000"/>
          </a:xfrm>
          <a:prstGeom prst="rect">
            <a:avLst/>
          </a:prstGeom>
          <a:noFill/>
          <a:ln>
            <a:noFill/>
          </a:ln>
        </p:spPr>
      </p:pic>
      <p:pic>
        <p:nvPicPr>
          <p:cNvPr descr="r_a" id="100" name="Google Shape;100;p18" title="MathEquation,#91fffd"/>
          <p:cNvPicPr preferRelativeResize="0"/>
          <p:nvPr/>
        </p:nvPicPr>
        <p:blipFill>
          <a:blip r:embed="rId7">
            <a:alphaModFix/>
          </a:blip>
          <a:stretch>
            <a:fillRect/>
          </a:stretch>
        </p:blipFill>
        <p:spPr>
          <a:xfrm>
            <a:off x="2553463" y="3076638"/>
            <a:ext cx="292796" cy="254001"/>
          </a:xfrm>
          <a:prstGeom prst="rect">
            <a:avLst/>
          </a:prstGeom>
          <a:noFill/>
          <a:ln>
            <a:noFill/>
          </a:ln>
        </p:spPr>
      </p:pic>
      <p:pic>
        <p:nvPicPr>
          <p:cNvPr descr="k_a" id="101" name="Google Shape;101;p18" title="MathEquation,#91fffd"/>
          <p:cNvPicPr preferRelativeResize="0"/>
          <p:nvPr/>
        </p:nvPicPr>
        <p:blipFill>
          <a:blip r:embed="rId8">
            <a:alphaModFix/>
          </a:blip>
          <a:stretch>
            <a:fillRect/>
          </a:stretch>
        </p:blipFill>
        <p:spPr>
          <a:xfrm>
            <a:off x="3537075" y="3063213"/>
            <a:ext cx="241044" cy="254000"/>
          </a:xfrm>
          <a:prstGeom prst="rect">
            <a:avLst/>
          </a:prstGeom>
          <a:noFill/>
          <a:ln>
            <a:noFill/>
          </a:ln>
        </p:spPr>
      </p:pic>
      <p:pic>
        <p:nvPicPr>
          <p:cNvPr descr="r_a = a\% n" id="102" name="Google Shape;102;p18" title="MathEquation,#91fffd"/>
          <p:cNvPicPr preferRelativeResize="0"/>
          <p:nvPr/>
        </p:nvPicPr>
        <p:blipFill>
          <a:blip r:embed="rId9">
            <a:alphaModFix/>
          </a:blip>
          <a:stretch>
            <a:fillRect/>
          </a:stretch>
        </p:blipFill>
        <p:spPr>
          <a:xfrm>
            <a:off x="3963925" y="4359050"/>
            <a:ext cx="963034" cy="25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p:nvPr/>
        </p:nvSpPr>
        <p:spPr>
          <a:xfrm>
            <a:off x="530650" y="731525"/>
            <a:ext cx="5442600" cy="1415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75C20F"/>
                </a:solidFill>
                <a:latin typeface="Source Code Pro"/>
                <a:ea typeface="Source Code Pro"/>
                <a:cs typeface="Source Code Pro"/>
                <a:sym typeface="Source Code Pro"/>
              </a:rPr>
              <a:t>// Example 1:</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lang="en-GB" sz="1500">
                <a:solidFill>
                  <a:srgbClr val="F0BE38"/>
                </a:solidFill>
                <a:latin typeface="Source Code Pro"/>
                <a:ea typeface="Source Code Pro"/>
                <a:cs typeface="Source Code Pro"/>
                <a:sym typeface="Source Code Pro"/>
              </a:rPr>
              <a:t>5 mod 2</a:t>
            </a:r>
            <a:endParaRPr b="0" i="0" sz="1500" u="none" cap="none" strike="noStrike">
              <a:solidFill>
                <a:srgbClr val="F0BE38"/>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0BE38"/>
              </a:solidFill>
              <a:latin typeface="Source Code Pro"/>
              <a:ea typeface="Source Code Pro"/>
              <a:cs typeface="Source Code Pro"/>
              <a:sym typeface="Source Code Pro"/>
            </a:endParaRPr>
          </a:p>
          <a:p>
            <a:pPr indent="0" lvl="0" marL="0" marR="0" rtl="0" algn="l">
              <a:lnSpc>
                <a:spcPct val="200000"/>
              </a:lnSpc>
              <a:spcBef>
                <a:spcPts val="0"/>
              </a:spcBef>
              <a:spcAft>
                <a:spcPts val="0"/>
              </a:spcAft>
              <a:buClr>
                <a:srgbClr val="000000"/>
              </a:buClr>
              <a:buSzPts val="1400"/>
              <a:buFont typeface="Arial"/>
              <a:buNone/>
            </a:pPr>
            <a:r>
              <a:rPr b="0" i="0" lang="en-GB" sz="1400" u="none" cap="none" strike="noStrike">
                <a:solidFill>
                  <a:srgbClr val="FFFFFF"/>
                </a:solidFill>
                <a:latin typeface="Roboto Light"/>
                <a:ea typeface="Roboto Light"/>
                <a:cs typeface="Roboto Light"/>
                <a:sym typeface="Roboto Light"/>
              </a:rPr>
              <a:t>In this case, </a:t>
            </a:r>
            <a:r>
              <a:rPr lang="en-GB">
                <a:solidFill>
                  <a:srgbClr val="FFFFFF"/>
                </a:solidFill>
                <a:latin typeface="Roboto Light"/>
                <a:ea typeface="Roboto Light"/>
                <a:cs typeface="Roboto Light"/>
                <a:sym typeface="Roboto Light"/>
              </a:rPr>
              <a:t>the remainder of 5 divided by 2 is 1.</a:t>
            </a:r>
            <a:endParaRPr b="0" i="0" sz="1800" u="none" cap="none" strike="noStrike">
              <a:solidFill>
                <a:srgbClr val="FFFFFF"/>
              </a:solidFill>
              <a:latin typeface="Arial"/>
              <a:ea typeface="Arial"/>
              <a:cs typeface="Arial"/>
              <a:sym typeface="Arial"/>
            </a:endParaRPr>
          </a:p>
        </p:txBody>
      </p:sp>
      <p:sp>
        <p:nvSpPr>
          <p:cNvPr id="108" name="Google Shape;108;p19"/>
          <p:cNvSpPr/>
          <p:nvPr/>
        </p:nvSpPr>
        <p:spPr>
          <a:xfrm>
            <a:off x="559625" y="2502400"/>
            <a:ext cx="5256000" cy="1653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rgbClr val="75C20F"/>
                </a:solidFill>
                <a:latin typeface="Source Code Pro Medium"/>
                <a:ea typeface="Source Code Pro Medium"/>
                <a:cs typeface="Source Code Pro Medium"/>
                <a:sym typeface="Source Code Pro Medium"/>
              </a:rPr>
              <a:t>// Ex</a:t>
            </a:r>
            <a:r>
              <a:rPr b="0" i="0" lang="en-GB" sz="1500" u="none" cap="none" strike="noStrike">
                <a:solidFill>
                  <a:srgbClr val="75C20F"/>
                </a:solidFill>
                <a:latin typeface="Source Code Pro"/>
                <a:ea typeface="Source Code Pro"/>
                <a:cs typeface="Source Code Pro"/>
                <a:sym typeface="Source Code Pro"/>
              </a:rPr>
              <a:t>ample 2:</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lang="en-GB" sz="1500">
                <a:solidFill>
                  <a:srgbClr val="F0BE38"/>
                </a:solidFill>
                <a:latin typeface="Source Code Pro"/>
                <a:ea typeface="Source Code Pro"/>
                <a:cs typeface="Source Code Pro"/>
                <a:sym typeface="Source Code Pro"/>
              </a:rPr>
              <a:t>23 mod 3</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a:solidFill>
                  <a:srgbClr val="FFFFFF"/>
                </a:solidFill>
                <a:latin typeface="Roboto Light"/>
                <a:ea typeface="Roboto Light"/>
                <a:cs typeface="Roboto Light"/>
                <a:sym typeface="Roboto Light"/>
              </a:rPr>
              <a:t>The division of 23 by 3 gives a remainder of 2.</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p:nvPr/>
        </p:nvSpPr>
        <p:spPr>
          <a:xfrm>
            <a:off x="530640" y="390240"/>
            <a:ext cx="6498000" cy="5540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Method 1</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Brute force</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4" name="Google Shape;114;p20"/>
          <p:cNvSpPr/>
          <p:nvPr/>
        </p:nvSpPr>
        <p:spPr>
          <a:xfrm>
            <a:off x="530650" y="2392075"/>
            <a:ext cx="6923700" cy="851700"/>
          </a:xfrm>
          <a:prstGeom prst="rect">
            <a:avLst/>
          </a:prstGeom>
          <a:noFill/>
          <a:ln>
            <a:noFill/>
          </a:ln>
        </p:spPr>
        <p:txBody>
          <a:bodyPr anchorCtr="0" anchor="t" bIns="91425" lIns="90000" spcFirstLastPara="1" rIns="90000" wrap="square" tIns="91425">
            <a:noAutofit/>
          </a:bodyPr>
          <a:lstStyle/>
          <a:p>
            <a:pPr indent="0" lvl="0" marL="0" marR="0" rtl="0" algn="just">
              <a:lnSpc>
                <a:spcPct val="150000"/>
              </a:lnSpc>
              <a:spcBef>
                <a:spcPts val="0"/>
              </a:spcBef>
              <a:spcAft>
                <a:spcPts val="0"/>
              </a:spcAft>
              <a:buClr>
                <a:srgbClr val="000000"/>
              </a:buClr>
              <a:buSzPts val="1500"/>
              <a:buFont typeface="Arial"/>
              <a:buNone/>
            </a:pPr>
            <a:r>
              <a:rPr b="0" i="0" lang="en-GB" sz="1500" u="none" cap="none" strike="noStrike">
                <a:solidFill>
                  <a:srgbClr val="75C20F"/>
                </a:solidFill>
                <a:latin typeface="Source Code Pro"/>
                <a:ea typeface="Source Code Pro"/>
                <a:cs typeface="Source Code Pro"/>
                <a:sym typeface="Source Code Pro"/>
              </a:rPr>
              <a:t>// Step 1: </a:t>
            </a:r>
            <a:r>
              <a:rPr lang="en-GB">
                <a:solidFill>
                  <a:srgbClr val="FFFFFF"/>
                </a:solidFill>
                <a:latin typeface="Roboto Light"/>
                <a:ea typeface="Roboto Light"/>
                <a:cs typeface="Roboto Light"/>
                <a:sym typeface="Roboto Light"/>
              </a:rPr>
              <a:t>First, we calculate the x to the power of y, using the algorithm we studied before.</a:t>
            </a:r>
            <a:endParaRPr>
              <a:solidFill>
                <a:srgbClr val="FFFFFF"/>
              </a:solidFill>
              <a:latin typeface="Roboto Light"/>
              <a:ea typeface="Roboto Light"/>
              <a:cs typeface="Roboto Light"/>
              <a:sym typeface="Roboto Light"/>
            </a:endParaRPr>
          </a:p>
        </p:txBody>
      </p:sp>
      <p:sp>
        <p:nvSpPr>
          <p:cNvPr id="115" name="Google Shape;115;p20"/>
          <p:cNvSpPr/>
          <p:nvPr/>
        </p:nvSpPr>
        <p:spPr>
          <a:xfrm>
            <a:off x="530640" y="1359720"/>
            <a:ext cx="7262700" cy="606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We can think of a straightforward algorithm to compute the modular exponentiation, like this: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6" name="Google Shape;116;p20"/>
          <p:cNvSpPr/>
          <p:nvPr/>
        </p:nvSpPr>
        <p:spPr>
          <a:xfrm>
            <a:off x="530650" y="3587275"/>
            <a:ext cx="6923700" cy="606000"/>
          </a:xfrm>
          <a:prstGeom prst="rect">
            <a:avLst/>
          </a:prstGeom>
          <a:noFill/>
          <a:ln>
            <a:noFill/>
          </a:ln>
        </p:spPr>
        <p:txBody>
          <a:bodyPr anchorCtr="0" anchor="t" bIns="91425" lIns="90000" spcFirstLastPara="1" rIns="90000" wrap="square" tIns="91425">
            <a:noAutofit/>
          </a:bodyPr>
          <a:lstStyle/>
          <a:p>
            <a:pPr indent="0" lvl="0" marL="0" rtl="0" algn="just">
              <a:lnSpc>
                <a:spcPct val="150000"/>
              </a:lnSpc>
              <a:spcBef>
                <a:spcPts val="0"/>
              </a:spcBef>
              <a:spcAft>
                <a:spcPts val="0"/>
              </a:spcAft>
              <a:buClr>
                <a:schemeClr val="dk1"/>
              </a:buClr>
              <a:buSzPts val="1500"/>
              <a:buFont typeface="Arial"/>
              <a:buNone/>
            </a:pPr>
            <a:r>
              <a:rPr lang="en-GB" sz="1500">
                <a:solidFill>
                  <a:srgbClr val="75C20F"/>
                </a:solidFill>
                <a:latin typeface="Source Code Pro"/>
                <a:ea typeface="Source Code Pro"/>
                <a:cs typeface="Source Code Pro"/>
                <a:sym typeface="Source Code Pro"/>
              </a:rPr>
              <a:t>// Step 2: </a:t>
            </a:r>
            <a:r>
              <a:rPr lang="en-GB">
                <a:solidFill>
                  <a:schemeClr val="lt1"/>
                </a:solidFill>
                <a:latin typeface="Roboto Light"/>
                <a:ea typeface="Roboto Light"/>
                <a:cs typeface="Roboto Light"/>
                <a:sym typeface="Roboto Light"/>
              </a:rPr>
              <a:t>Then we compute the modulo operation of the result obtained with p.</a:t>
            </a:r>
            <a:endParaRPr>
              <a:solidFill>
                <a:srgbClr val="FFFFFF"/>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p:nvPr/>
        </p:nvSpPr>
        <p:spPr>
          <a:xfrm>
            <a:off x="530640" y="390240"/>
            <a:ext cx="64980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Code</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2" name="Google Shape;122;p21"/>
          <p:cNvSpPr/>
          <p:nvPr/>
        </p:nvSpPr>
        <p:spPr>
          <a:xfrm>
            <a:off x="530640" y="1060920"/>
            <a:ext cx="70773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BB05FF"/>
                </a:solidFill>
                <a:latin typeface="Source Code Pro"/>
                <a:ea typeface="Source Code Pro"/>
                <a:cs typeface="Source Code Pro"/>
                <a:sym typeface="Source Code Pro"/>
              </a:rPr>
              <a:t>def</a:t>
            </a:r>
            <a:r>
              <a:rPr b="0" i="0" lang="en-GB" sz="1300" u="none" cap="none" strike="noStrike">
                <a:solidFill>
                  <a:srgbClr val="75C20F"/>
                </a:solidFill>
                <a:latin typeface="Source Code Pro"/>
                <a:ea typeface="Source Code Pro"/>
                <a:cs typeface="Source Code Pro"/>
                <a:sym typeface="Source Code Pro"/>
              </a:rPr>
              <a:t> </a:t>
            </a:r>
            <a:r>
              <a:rPr lang="en-GB" sz="1300">
                <a:solidFill>
                  <a:srgbClr val="F0BE38"/>
                </a:solidFill>
                <a:latin typeface="Source Code Pro"/>
                <a:ea typeface="Source Code Pro"/>
                <a:cs typeface="Source Code Pro"/>
                <a:sym typeface="Source Code Pro"/>
              </a:rPr>
              <a:t>modexp</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x</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y,p</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BEC4D0"/>
                </a:solidFill>
                <a:latin typeface="Source Code Pro"/>
                <a:ea typeface="Source Code Pro"/>
                <a:cs typeface="Source Code Pro"/>
                <a:sym typeface="Source Code Pro"/>
              </a:rPr>
              <a:t>:</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3" name="Google Shape;123;p21"/>
          <p:cNvSpPr/>
          <p:nvPr/>
        </p:nvSpPr>
        <p:spPr>
          <a:xfrm>
            <a:off x="957600" y="1994050"/>
            <a:ext cx="21684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FFFF00"/>
                </a:solidFill>
                <a:latin typeface="Source Code Pro"/>
                <a:ea typeface="Source Code Pro"/>
                <a:cs typeface="Source Code Pro"/>
                <a:sym typeface="Source Code Pro"/>
              </a:rPr>
              <a:t>for</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FF"/>
                </a:solidFill>
                <a:latin typeface="Source Code Pro"/>
                <a:ea typeface="Source Code Pro"/>
                <a:cs typeface="Source Code Pro"/>
                <a:sym typeface="Source Code Pro"/>
              </a:rPr>
              <a:t>i</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FFFF00"/>
                </a:solidFill>
                <a:latin typeface="Source Code Pro"/>
                <a:ea typeface="Source Code Pro"/>
                <a:cs typeface="Source Code Pro"/>
                <a:sym typeface="Source Code Pro"/>
              </a:rPr>
              <a:t>in</a:t>
            </a:r>
            <a:r>
              <a:rPr b="0" i="0" lang="en-GB" sz="1300" u="none" cap="none" strike="noStrike">
                <a:solidFill>
                  <a:srgbClr val="75C20F"/>
                </a:solidFill>
                <a:latin typeface="Source Code Pro"/>
                <a:ea typeface="Source Code Pro"/>
                <a:cs typeface="Source Code Pro"/>
                <a:sym typeface="Source Code Pro"/>
              </a:rPr>
              <a:t> </a:t>
            </a:r>
            <a:r>
              <a:rPr b="0" i="0" lang="en-GB" sz="1300" u="none" cap="none" strike="noStrike">
                <a:solidFill>
                  <a:srgbClr val="35A2E9"/>
                </a:solidFill>
                <a:latin typeface="Source Code Pro"/>
                <a:ea typeface="Source Code Pro"/>
                <a:cs typeface="Source Code Pro"/>
                <a:sym typeface="Source Code Pro"/>
              </a:rPr>
              <a:t>range</a:t>
            </a:r>
            <a:r>
              <a:rPr b="0" i="0" lang="en-GB" sz="1300" u="none" cap="none" strike="noStrike">
                <a:solidFill>
                  <a:srgbClr val="FFFFFF"/>
                </a:solidFill>
                <a:latin typeface="Source Code Pro"/>
                <a:ea typeface="Source Code Pro"/>
                <a:cs typeface="Source Code Pro"/>
                <a:sym typeface="Source Code Pro"/>
              </a:rPr>
              <a:t>(</a:t>
            </a:r>
            <a:r>
              <a:rPr lang="en-GB" sz="1300">
                <a:solidFill>
                  <a:srgbClr val="FFFFFF"/>
                </a:solidFill>
                <a:latin typeface="Source Code Pro"/>
                <a:ea typeface="Source Code Pro"/>
                <a:cs typeface="Source Code Pro"/>
                <a:sym typeface="Source Code Pro"/>
              </a:rPr>
              <a:t>y</a:t>
            </a:r>
            <a:r>
              <a:rPr b="0" i="0" lang="en-GB" sz="1300" u="none" cap="none" strike="noStrike">
                <a:solidFill>
                  <a:srgbClr val="FFFFFF"/>
                </a:solidFill>
                <a:latin typeface="Source Code Pro"/>
                <a:ea typeface="Source Code Pro"/>
                <a:cs typeface="Source Code Pro"/>
                <a:sym typeface="Source Code Pro"/>
              </a:rPr>
              <a:t>):</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124" name="Google Shape;124;p21"/>
          <p:cNvSpPr/>
          <p:nvPr/>
        </p:nvSpPr>
        <p:spPr>
          <a:xfrm>
            <a:off x="1354322" y="231840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res*x</a:t>
            </a:r>
            <a:endParaRPr b="0" i="0" sz="1800" u="none" cap="none" strike="noStrike">
              <a:solidFill>
                <a:srgbClr val="FFFFFF"/>
              </a:solidFill>
              <a:latin typeface="Arial"/>
              <a:ea typeface="Arial"/>
              <a:cs typeface="Arial"/>
              <a:sym typeface="Arial"/>
            </a:endParaRPr>
          </a:p>
        </p:txBody>
      </p:sp>
      <p:sp>
        <p:nvSpPr>
          <p:cNvPr id="125" name="Google Shape;125;p21"/>
          <p:cNvSpPr/>
          <p:nvPr/>
        </p:nvSpPr>
        <p:spPr>
          <a:xfrm>
            <a:off x="957600" y="3651850"/>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35A2E9"/>
                </a:solidFill>
                <a:latin typeface="Source Code Pro"/>
                <a:ea typeface="Source Code Pro"/>
                <a:cs typeface="Source Code Pro"/>
                <a:sym typeface="Source Code Pro"/>
              </a:rPr>
              <a:t>return</a:t>
            </a:r>
            <a:r>
              <a:rPr lang="en-GB" sz="1300">
                <a:solidFill>
                  <a:srgbClr val="FFFF00"/>
                </a:solidFill>
                <a:latin typeface="Source Code Pro"/>
                <a:ea typeface="Source Code Pro"/>
                <a:cs typeface="Source Code Pro"/>
                <a:sym typeface="Source Code Pro"/>
              </a:rPr>
              <a:t> </a:t>
            </a:r>
            <a:r>
              <a:rPr lang="en-GB" sz="1300">
                <a:solidFill>
                  <a:srgbClr val="FFFFFF"/>
                </a:solidFill>
                <a:latin typeface="Source Code Pro"/>
                <a:ea typeface="Source Code Pro"/>
                <a:cs typeface="Source Code Pro"/>
                <a:sym typeface="Source Code Pro"/>
              </a:rPr>
              <a:t>res</a:t>
            </a:r>
            <a:r>
              <a:rPr b="0" i="0" lang="en-GB" sz="1300" u="none" cap="none" strike="noStrike">
                <a:solidFill>
                  <a:srgbClr val="75C20F"/>
                </a:solidFill>
                <a:latin typeface="Source Code Pro"/>
                <a:ea typeface="Source Code Pro"/>
                <a:cs typeface="Source Code Pro"/>
                <a:sym typeface="Source Code Pro"/>
              </a:rPr>
              <a:t>  			</a:t>
            </a:r>
            <a:endParaRPr b="0" i="0" sz="1800" u="none" cap="none" strike="noStrike">
              <a:solidFill>
                <a:srgbClr val="FFFFFF"/>
              </a:solidFill>
              <a:latin typeface="Arial"/>
              <a:ea typeface="Arial"/>
              <a:cs typeface="Arial"/>
              <a:sym typeface="Arial"/>
            </a:endParaRPr>
          </a:p>
        </p:txBody>
      </p:sp>
      <p:sp>
        <p:nvSpPr>
          <p:cNvPr id="126" name="Google Shape;126;p21"/>
          <p:cNvSpPr/>
          <p:nvPr/>
        </p:nvSpPr>
        <p:spPr>
          <a:xfrm>
            <a:off x="957600" y="1478525"/>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1</a:t>
            </a:r>
            <a:endParaRPr b="0" i="0" sz="1800" u="none" cap="none" strike="noStrike">
              <a:solidFill>
                <a:srgbClr val="FFFFFF"/>
              </a:solidFill>
              <a:latin typeface="Arial"/>
              <a:ea typeface="Arial"/>
              <a:cs typeface="Arial"/>
              <a:sym typeface="Arial"/>
            </a:endParaRPr>
          </a:p>
        </p:txBody>
      </p:sp>
      <p:sp>
        <p:nvSpPr>
          <p:cNvPr id="127" name="Google Shape;127;p21"/>
          <p:cNvSpPr/>
          <p:nvPr/>
        </p:nvSpPr>
        <p:spPr>
          <a:xfrm>
            <a:off x="957597" y="2832725"/>
            <a:ext cx="1771800" cy="380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300">
                <a:solidFill>
                  <a:srgbClr val="FFFFFF"/>
                </a:solidFill>
                <a:latin typeface="Source Code Pro"/>
                <a:ea typeface="Source Code Pro"/>
                <a:cs typeface="Source Code Pro"/>
                <a:sym typeface="Source Code Pro"/>
              </a:rPr>
              <a:t>res = res%p</a:t>
            </a:r>
            <a:endParaRPr b="0" i="0" sz="1800" u="none" cap="none" strike="noStrike">
              <a:solidFill>
                <a:srgbClr val="FFFFFF"/>
              </a:solidFill>
              <a:latin typeface="Arial"/>
              <a:ea typeface="Arial"/>
              <a:cs typeface="Arial"/>
              <a:sym typeface="Arial"/>
            </a:endParaRPr>
          </a:p>
        </p:txBody>
      </p:sp>
      <p:sp>
        <p:nvSpPr>
          <p:cNvPr id="128" name="Google Shape;128;p21"/>
          <p:cNvSpPr/>
          <p:nvPr/>
        </p:nvSpPr>
        <p:spPr>
          <a:xfrm>
            <a:off x="2881800" y="1478525"/>
            <a:ext cx="45432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Initialize the variable res with 1</a:t>
            </a:r>
            <a:endParaRPr b="0" i="0" sz="1800" u="none" cap="none" strike="noStrike">
              <a:solidFill>
                <a:srgbClr val="FFFFFF"/>
              </a:solidFill>
              <a:latin typeface="Arial"/>
              <a:ea typeface="Arial"/>
              <a:cs typeface="Arial"/>
              <a:sym typeface="Arial"/>
            </a:endParaRPr>
          </a:p>
        </p:txBody>
      </p:sp>
      <p:sp>
        <p:nvSpPr>
          <p:cNvPr id="129" name="Google Shape;129;p21"/>
          <p:cNvSpPr/>
          <p:nvPr/>
        </p:nvSpPr>
        <p:spPr>
          <a:xfrm>
            <a:off x="2881800" y="2316725"/>
            <a:ext cx="3681300" cy="350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Compute x to the power of y</a:t>
            </a:r>
            <a:endParaRPr b="0" i="0" sz="1800" u="none" cap="none" strike="noStrike">
              <a:solidFill>
                <a:srgbClr val="FFFFFF"/>
              </a:solidFill>
              <a:latin typeface="Arial"/>
              <a:ea typeface="Arial"/>
              <a:cs typeface="Arial"/>
              <a:sym typeface="Arial"/>
            </a:endParaRPr>
          </a:p>
        </p:txBody>
      </p:sp>
      <p:sp>
        <p:nvSpPr>
          <p:cNvPr id="130" name="Google Shape;130;p21"/>
          <p:cNvSpPr/>
          <p:nvPr/>
        </p:nvSpPr>
        <p:spPr>
          <a:xfrm>
            <a:off x="2881800" y="2926325"/>
            <a:ext cx="5953800" cy="554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75C20F"/>
                </a:solidFill>
                <a:latin typeface="Source Code Pro"/>
                <a:ea typeface="Source Code Pro"/>
                <a:cs typeface="Source Code Pro"/>
                <a:sym typeface="Source Code Pro"/>
              </a:rPr>
              <a:t>// </a:t>
            </a:r>
            <a:r>
              <a:rPr lang="en-GB" sz="1300">
                <a:solidFill>
                  <a:srgbClr val="75C20F"/>
                </a:solidFill>
                <a:latin typeface="Source Code Pro"/>
                <a:ea typeface="Source Code Pro"/>
                <a:cs typeface="Source Code Pro"/>
                <a:sym typeface="Source Code Pro"/>
              </a:rPr>
              <a:t>Finally, compute res modulo p, and assign the result to res. Remember that in res we had x^y</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p:nvPr/>
        </p:nvSpPr>
        <p:spPr>
          <a:xfrm>
            <a:off x="530652" y="390250"/>
            <a:ext cx="7591800" cy="5541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GB" sz="3100" u="none" cap="none" strike="noStrike">
                <a:solidFill>
                  <a:srgbClr val="FFFFFF"/>
                </a:solidFill>
                <a:latin typeface="Roboto"/>
                <a:ea typeface="Roboto"/>
                <a:cs typeface="Roboto"/>
                <a:sym typeface="Roboto"/>
              </a:rPr>
              <a:t>Method </a:t>
            </a:r>
            <a:r>
              <a:rPr b="1" lang="en-GB" sz="3100">
                <a:solidFill>
                  <a:srgbClr val="FFFFFF"/>
                </a:solidFill>
                <a:latin typeface="Roboto"/>
                <a:ea typeface="Roboto"/>
                <a:cs typeface="Roboto"/>
                <a:sym typeface="Roboto"/>
              </a:rPr>
              <a:t>2</a:t>
            </a:r>
            <a:r>
              <a:rPr b="1" i="0" lang="en-GB" sz="3100" u="none" cap="none" strike="noStrike">
                <a:solidFill>
                  <a:srgbClr val="75C20F"/>
                </a:solidFill>
                <a:latin typeface="Roboto"/>
                <a:ea typeface="Roboto"/>
                <a:cs typeface="Roboto"/>
                <a:sym typeface="Roboto"/>
              </a:rPr>
              <a:t>:</a:t>
            </a:r>
            <a:r>
              <a:rPr b="1" i="0" lang="en-GB" sz="3100" u="none" cap="none" strike="noStrike">
                <a:solidFill>
                  <a:srgbClr val="FFFFFF"/>
                </a:solidFill>
                <a:latin typeface="Roboto"/>
                <a:ea typeface="Roboto"/>
                <a:cs typeface="Roboto"/>
                <a:sym typeface="Roboto"/>
              </a:rPr>
              <a:t> </a:t>
            </a:r>
            <a:r>
              <a:rPr b="1" lang="en-GB" sz="3100">
                <a:solidFill>
                  <a:srgbClr val="FFFFFF"/>
                </a:solidFill>
                <a:latin typeface="Roboto"/>
                <a:ea typeface="Roboto"/>
                <a:cs typeface="Roboto"/>
                <a:sym typeface="Roboto"/>
              </a:rPr>
              <a:t>Using the modular property</a:t>
            </a:r>
            <a:endParaRPr b="0" i="0" sz="1800" u="none" cap="none" strike="noStrike">
              <a:solidFill>
                <a:srgbClr val="FFFFFF"/>
              </a:solidFill>
              <a:latin typeface="Arial"/>
              <a:ea typeface="Arial"/>
              <a:cs typeface="Arial"/>
              <a:sym typeface="Arial"/>
            </a:endParaRPr>
          </a:p>
        </p:txBody>
      </p:sp>
      <p:sp>
        <p:nvSpPr>
          <p:cNvPr id="136" name="Google Shape;136;p22"/>
          <p:cNvSpPr/>
          <p:nvPr/>
        </p:nvSpPr>
        <p:spPr>
          <a:xfrm>
            <a:off x="530650" y="1359725"/>
            <a:ext cx="7733100" cy="2869200"/>
          </a:xfrm>
          <a:prstGeom prst="rect">
            <a:avLst/>
          </a:prstGeom>
          <a:noFill/>
          <a:ln>
            <a:noFill/>
          </a:ln>
          <a:effectLst>
            <a:outerShdw blurRad="57150" rotWithShape="0" algn="bl" dir="5400000" dist="19050">
              <a:srgbClr val="000000">
                <a:alpha val="50000"/>
              </a:srgbClr>
            </a:outerShdw>
          </a:effectLst>
        </p:spPr>
        <p:txBody>
          <a:bodyPr anchorCtr="0" anchor="t" bIns="91425" lIns="90000" spcFirstLastPara="1" rIns="90000"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The problem with method 1 is that for </a:t>
            </a:r>
            <a:r>
              <a:rPr lang="en-GB" sz="1600">
                <a:solidFill>
                  <a:srgbClr val="FF0000"/>
                </a:solidFill>
                <a:latin typeface="Roboto Light"/>
                <a:ea typeface="Roboto Light"/>
                <a:cs typeface="Roboto Light"/>
                <a:sym typeface="Roboto Light"/>
              </a:rPr>
              <a:t>large</a:t>
            </a:r>
            <a:r>
              <a:rPr lang="en-GB" sz="1600">
                <a:solidFill>
                  <a:srgbClr val="BEC4D0"/>
                </a:solidFill>
                <a:latin typeface="Roboto Light"/>
                <a:ea typeface="Roboto Light"/>
                <a:cs typeface="Roboto Light"/>
                <a:sym typeface="Roboto Light"/>
              </a:rPr>
              <a:t> values of x or y, the power operation gives a very </a:t>
            </a:r>
            <a:r>
              <a:rPr lang="en-GB" sz="1600">
                <a:solidFill>
                  <a:srgbClr val="FF0000"/>
                </a:solidFill>
                <a:latin typeface="Roboto Light"/>
                <a:ea typeface="Roboto Light"/>
                <a:cs typeface="Roboto Light"/>
                <a:sym typeface="Roboto Light"/>
              </a:rPr>
              <a:t>large number</a:t>
            </a:r>
            <a:r>
              <a:rPr lang="en-GB" sz="1600">
                <a:solidFill>
                  <a:srgbClr val="BEC4D0"/>
                </a:solidFill>
                <a:latin typeface="Roboto Light"/>
                <a:ea typeface="Roboto Light"/>
                <a:cs typeface="Roboto Light"/>
                <a:sym typeface="Roboto Light"/>
              </a:rPr>
              <a:t> as a result.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However, if we think back to our math skills, if only there were some </a:t>
            </a:r>
            <a:r>
              <a:rPr lang="en-GB" sz="1600">
                <a:solidFill>
                  <a:srgbClr val="BEC4D0"/>
                </a:solidFill>
                <a:latin typeface="Roboto Light"/>
                <a:ea typeface="Roboto Light"/>
                <a:cs typeface="Roboto Light"/>
                <a:sym typeface="Roboto Light"/>
              </a:rPr>
              <a:t>arithmetic</a:t>
            </a:r>
            <a:r>
              <a:rPr lang="en-GB" sz="1600">
                <a:solidFill>
                  <a:srgbClr val="BEC4D0"/>
                </a:solidFill>
                <a:latin typeface="Roboto Light"/>
                <a:ea typeface="Roboto Light"/>
                <a:cs typeface="Roboto Light"/>
                <a:sym typeface="Roboto Light"/>
              </a:rPr>
              <a:t> relation we could use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  Just think    properties of  </a:t>
            </a:r>
            <a:r>
              <a:rPr lang="en-GB" sz="1600">
                <a:solidFill>
                  <a:srgbClr val="00FF00"/>
                </a:solidFill>
                <a:latin typeface="Roboto Light"/>
                <a:ea typeface="Roboto Light"/>
                <a:cs typeface="Roboto Light"/>
                <a:sym typeface="Roboto Light"/>
              </a:rPr>
              <a:t>A   times  B </a:t>
            </a:r>
            <a:r>
              <a:rPr lang="en-GB" sz="1600">
                <a:solidFill>
                  <a:srgbClr val="BEC4D0"/>
                </a:solidFill>
                <a:latin typeface="Roboto Light"/>
                <a:ea typeface="Roboto Light"/>
                <a:cs typeface="Roboto Light"/>
                <a:sym typeface="Roboto Light"/>
              </a:rPr>
              <a:t>   how can we make this </a:t>
            </a:r>
            <a:r>
              <a:rPr lang="en-GB" sz="1600">
                <a:solidFill>
                  <a:srgbClr val="FF00FF"/>
                </a:solidFill>
                <a:latin typeface="Roboto Light"/>
                <a:ea typeface="Roboto Light"/>
                <a:cs typeface="Roboto Light"/>
                <a:sym typeface="Roboto Light"/>
              </a:rPr>
              <a:t> property of A times </a:t>
            </a:r>
            <a:r>
              <a:rPr lang="en-GB" sz="1600">
                <a:solidFill>
                  <a:srgbClr val="FF00FF"/>
                </a:solidFill>
                <a:latin typeface="Roboto Light"/>
                <a:ea typeface="Roboto Light"/>
                <a:cs typeface="Roboto Light"/>
                <a:sym typeface="Roboto Light"/>
              </a:rPr>
              <a:t>property</a:t>
            </a:r>
            <a:r>
              <a:rPr lang="en-GB" sz="1600">
                <a:solidFill>
                  <a:srgbClr val="FF00FF"/>
                </a:solidFill>
                <a:latin typeface="Roboto Light"/>
                <a:ea typeface="Roboto Light"/>
                <a:cs typeface="Roboto Light"/>
                <a:sym typeface="Roboto Light"/>
              </a:rPr>
              <a:t> of B</a:t>
            </a:r>
            <a:r>
              <a:rPr lang="en-GB" sz="1600">
                <a:solidFill>
                  <a:srgbClr val="BEC4D0"/>
                </a:solidFill>
                <a:latin typeface="Roboto Light"/>
                <a:ea typeface="Roboto Light"/>
                <a:cs typeface="Roboto Light"/>
                <a:sym typeface="Roboto Light"/>
              </a:rPr>
              <a:t>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600">
                <a:solidFill>
                  <a:srgbClr val="BEC4D0"/>
                </a:solidFill>
                <a:latin typeface="Roboto Light"/>
                <a:ea typeface="Roboto Light"/>
                <a:cs typeface="Roboto Light"/>
                <a:sym typeface="Roboto Light"/>
              </a:rPr>
              <a:t>If we could do that then we can keep the power operation from blowing up.</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rPr lang="en-GB" sz="1600">
                <a:solidFill>
                  <a:srgbClr val="FFFF00"/>
                </a:solidFill>
                <a:latin typeface="Roboto Light"/>
                <a:ea typeface="Roboto Light"/>
                <a:cs typeface="Roboto Light"/>
                <a:sym typeface="Roboto Light"/>
              </a:rPr>
              <a:t>Take a moment to think before proceeding with the video...</a:t>
            </a:r>
            <a:endParaRPr sz="1600">
              <a:solidFill>
                <a:srgbClr val="FFFF0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just">
              <a:lnSpc>
                <a:spcPct val="100000"/>
              </a:lnSpc>
              <a:spcBef>
                <a:spcPts val="0"/>
              </a:spcBef>
              <a:spcAft>
                <a:spcPts val="0"/>
              </a:spcAft>
              <a:buClr>
                <a:srgbClr val="000000"/>
              </a:buClr>
              <a:buSzPts val="1600"/>
              <a:buFont typeface="Arial"/>
              <a:buNone/>
            </a:pPr>
            <a:r>
              <a:t/>
            </a:r>
            <a:endParaRPr sz="1600">
              <a:solidFill>
                <a:srgbClr val="BEC4D0"/>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0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000"/>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000"/>
                                        <p:tgtEl>
                                          <p:spTgt spid="1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animEffect filter="fade" transition="in">
                                      <p:cBhvr>
                                        <p:cTn dur="1000"/>
                                        <p:tgtEl>
                                          <p:spTgt spid="13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9" st="9"/>
                                            </p:txEl>
                                          </p:spTgt>
                                        </p:tgtEl>
                                        <p:attrNameLst>
                                          <p:attrName>style.visibility</p:attrName>
                                        </p:attrNameLst>
                                      </p:cBhvr>
                                      <p:to>
                                        <p:strVal val="visible"/>
                                      </p:to>
                                    </p:set>
                                    <p:animEffect filter="fade" transition="in">
                                      <p:cBhvr>
                                        <p:cTn dur="1000"/>
                                        <p:tgtEl>
                                          <p:spTgt spid="13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0" st="10"/>
                                            </p:txEl>
                                          </p:spTgt>
                                        </p:tgtEl>
                                        <p:attrNameLst>
                                          <p:attrName>style.visibility</p:attrName>
                                        </p:attrNameLst>
                                      </p:cBhvr>
                                      <p:to>
                                        <p:strVal val="visible"/>
                                      </p:to>
                                    </p:set>
                                    <p:animEffect filter="fade" transition="in">
                                      <p:cBhvr>
                                        <p:cTn dur="1000"/>
                                        <p:tgtEl>
                                          <p:spTgt spid="13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1" st="11"/>
                                            </p:txEl>
                                          </p:spTgt>
                                        </p:tgtEl>
                                        <p:attrNameLst>
                                          <p:attrName>style.visibility</p:attrName>
                                        </p:attrNameLst>
                                      </p:cBhvr>
                                      <p:to>
                                        <p:strVal val="visible"/>
                                      </p:to>
                                    </p:set>
                                    <p:animEffect filter="fade" transition="in">
                                      <p:cBhvr>
                                        <p:cTn dur="1000"/>
                                        <p:tgtEl>
                                          <p:spTgt spid="13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2" st="12"/>
                                            </p:txEl>
                                          </p:spTgt>
                                        </p:tgtEl>
                                        <p:attrNameLst>
                                          <p:attrName>style.visibility</p:attrName>
                                        </p:attrNameLst>
                                      </p:cBhvr>
                                      <p:to>
                                        <p:strVal val="visible"/>
                                      </p:to>
                                    </p:set>
                                    <p:animEffect filter="fade" transition="in">
                                      <p:cBhvr>
                                        <p:cTn dur="1000"/>
                                        <p:tgtEl>
                                          <p:spTgt spid="136">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