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Source Code Pro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9266D7-DA81-4870-8D3F-4DCDD05528FB}">
  <a:tblStyle styleId="{769266D7-DA81-4870-8D3F-4DCDD0552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regular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Medium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Medium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df32460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df32460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the reason why the XOR operation makes the method easy and efficient.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df32460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df32460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show solution code in Python. This solution is also O(n) but has the advantage that it doesn’t have a potential integer overflow issue in some languages where we multiply n * n + 1 and n could have many digits.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64d6a2a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64d6a2a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moment to think about how you would solve this problem and we will explore different methods.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df32460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df32460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End: we have an algorithm that will work, but maybe it’s not the most efficient way possible. Let’s think if we can do better? Pause and think.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f3246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f3246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important as part of your interview preparation to review basic math, but even if you don’t remember this we will show another method next.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f32460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f32460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slide needs a bit of flushing out 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f3246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f3246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python code for this is straightforward, you just need to be careful about the ends, e.g. 0 or 1 at the left and n,n+1 at the right. Some debugging and testing will be needed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df32460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df32460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a useful trick given a knowledge of bitwise operations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df32460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df32460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a useful trick given a knowledge of bitwise operations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df32460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df32460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a useful trick given a knowledge of bitwise operations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70350" y="2001775"/>
            <a:ext cx="6003300" cy="6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the Missing Number</a:t>
            </a:r>
            <a:endParaRPr b="1" sz="3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08600" y="2633475"/>
            <a:ext cx="47268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Novice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 coding problem */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30625" y="1058950"/>
            <a:ext cx="7752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say our array has three elements: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30625" y="1511950"/>
            <a:ext cx="77523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 =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is the XOR result of our array,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S_n =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baseline="-25000"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is the XOR of the values up to </a:t>
            </a:r>
            <a:r>
              <a:rPr lang="en" sz="1600">
                <a:solidFill>
                  <a:srgbClr val="F0BE38"/>
                </a:solidFill>
                <a:latin typeface="Roboto Light"/>
                <a:ea typeface="Roboto Light"/>
                <a:cs typeface="Roboto Light"/>
                <a:sym typeface="Roboto Light"/>
              </a:rPr>
              <a:t>n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30625" y="2766650"/>
            <a:ext cx="7752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Then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S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S_n 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can be re-grouped by the associative property:</a:t>
            </a:r>
            <a:endParaRPr sz="1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99050" y="3147650"/>
            <a:ext cx="7179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=  (X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)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(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)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(X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)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99050" y="3528650"/>
            <a:ext cx="7179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=  X4 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(the missing value)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70450" y="4214450"/>
            <a:ext cx="7179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We simplified this since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X</a:t>
            </a:r>
            <a:r>
              <a:rPr baseline="-25000"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i="1"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= 0  </a:t>
            </a:r>
            <a:r>
              <a:rPr i="1"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0 </a:t>
            </a:r>
            <a:r>
              <a:rPr i="1"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X</a:t>
            </a:r>
            <a:r>
              <a:rPr baseline="-25000"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j</a:t>
            </a:r>
            <a:r>
              <a:rPr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= X</a:t>
            </a:r>
            <a:r>
              <a:rPr baseline="-25000" i="1"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j</a:t>
            </a:r>
            <a:endParaRPr sz="1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30625" y="1060950"/>
            <a:ext cx="70788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solution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(arr)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957525" y="1442550"/>
            <a:ext cx="6499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=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(arr)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957525" y="1671150"/>
            <a:ext cx="6499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=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</a:t>
            </a:r>
            <a:r>
              <a:rPr lang="en" sz="13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initialization of sum of the array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957525" y="2380950"/>
            <a:ext cx="7971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354375" y="2633550"/>
            <a:ext cx="75750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^= arr[i]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957525" y="3074075"/>
            <a:ext cx="7971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+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note we need n+2 because we must XOR to n+1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354375" y="3326675"/>
            <a:ext cx="50103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^=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004700" y="3783875"/>
            <a:ext cx="6988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^ S_n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957525" y="1899750"/>
            <a:ext cx="6499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S_n =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initialization of the XOR of 1 to n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30625" y="390200"/>
            <a:ext cx="1974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100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30625" y="2006825"/>
            <a:ext cx="78843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 1: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[1, 2, 4]</a:t>
            </a:r>
            <a:endParaRPr sz="1500">
              <a:solidFill>
                <a:srgbClr val="F0BE3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integer 3 is missing.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// Ex</a:t>
            </a: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ample 2: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[7, 5, 2, 1, 4, 6]</a:t>
            </a:r>
            <a:endParaRPr sz="1500">
              <a:solidFill>
                <a:srgbClr val="F0BE3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Again the three is missing.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30625" y="1058950"/>
            <a:ext cx="72639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You are given an array of integers from 1 to n, that has one entry missing and you need to find it in an efficient way.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1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Brute force approach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30625" y="1930625"/>
            <a:ext cx="80106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Step 1: </a:t>
            </a:r>
            <a:r>
              <a:rPr lang="en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Sort the values in the array, order such that the minimum value is on the left side.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// </a:t>
            </a:r>
            <a:r>
              <a:rPr lang="en" sz="1500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</a:t>
            </a: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</a:t>
            </a: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2:</a:t>
            </a:r>
            <a:r>
              <a:rPr lang="en" sz="15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Scan the array from left to right and check for when the difference between two adjacent values is bigger than 1.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30625" y="1058950"/>
            <a:ext cx="72639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The first idea that comes to mind could be something like this: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30625" y="3637800"/>
            <a:ext cx="74937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This will work, but sorting algorithms can hit time complexities of </a:t>
            </a:r>
            <a:r>
              <a:rPr lang="en" sz="1600">
                <a:solidFill>
                  <a:srgbClr val="F0BE3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4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 * log n)</a:t>
            </a:r>
            <a:endParaRPr sz="1400">
              <a:solidFill>
                <a:srgbClr val="F0BE3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Can we do better?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2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0625" y="1058950"/>
            <a:ext cx="76275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If you remember some math about sequences of integers …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A sequence from 1 to n has a sum of: </a:t>
            </a: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</a:t>
            </a:r>
            <a:r>
              <a:rPr lang="en" sz="1500">
                <a:solidFill>
                  <a:srgbClr val="F0BE3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 * (n + 1) / 2</a:t>
            </a:r>
            <a:endParaRPr sz="1500">
              <a:solidFill>
                <a:srgbClr val="F0BE3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So we don’t need to sort, we just need to sum up the array of values and subtract it.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 one liner :  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answer = n * (n + 1) / 2  - sum(arr)</a:t>
            </a:r>
            <a:endParaRPr sz="1600">
              <a:solidFill>
                <a:srgbClr val="75C20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This has a time complexity of O(n) from the sum operation so it is more efficient than the previous method.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3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30625" y="1058950"/>
            <a:ext cx="77523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Hashes or maps are a very powerful method to help organize many problems where you have to keep track of values by some property in an efficient manner. In this case we have a set of values and we want to find the property of “if the number exists”.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30625" y="2495775"/>
            <a:ext cx="77523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The algorithm will go like this: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5C20F"/>
              </a:buClr>
              <a:buSzPts val="1500"/>
              <a:buFont typeface="Source Code Pro"/>
              <a:buAutoNum type="arabicPeriod"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Initialize hash to 0  for a set of n  elements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C20F"/>
              </a:buClr>
              <a:buSzPts val="1500"/>
              <a:buFont typeface="Source Code Pro"/>
              <a:buAutoNum type="arabicPeriod"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 through values you have and set the hash a value is found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C20F"/>
              </a:buClr>
              <a:buSzPts val="1500"/>
              <a:buFont typeface="Source Code Pro"/>
              <a:buAutoNum type="arabicPeriod"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the not found value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C20F"/>
              </a:buClr>
              <a:buSzPts val="1500"/>
              <a:buFont typeface="Source Code Pro"/>
              <a:buAutoNum type="arabicPeriod"/>
            </a:pPr>
            <a:r>
              <a:rPr lang="en" sz="15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will be O(N)</a:t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30625" y="1058950"/>
            <a:ext cx="70788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0BE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getMissingNo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arr )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57525" y="1366350"/>
            <a:ext cx="6499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=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(arr)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57525" y="1594950"/>
            <a:ext cx="6499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 = {}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57525" y="2076150"/>
            <a:ext cx="7971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n+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initialization to zero for all expected elements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354375" y="2328750"/>
            <a:ext cx="75750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res[i +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//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start at 1, not zero as given in the problem 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957525" y="2769275"/>
            <a:ext cx="7971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385700" y="3021875"/>
            <a:ext cx="4979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res[arr[i]]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tag the found numbers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57525" y="3455075"/>
            <a:ext cx="7971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+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now find the missing one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385700" y="3707675"/>
            <a:ext cx="2145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es[i + 1] =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+ 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BEC4D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04700" y="4317275"/>
            <a:ext cx="6988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A2E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805E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300">
                <a:solidFill>
                  <a:srgbClr val="BB05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//</a:t>
            </a:r>
            <a:r>
              <a:rPr lang="en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send an error code if no result is found</a:t>
            </a:r>
            <a:endParaRPr sz="13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BEC4D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4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Bit Operations Method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30625" y="1058950"/>
            <a:ext cx="77523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Here we give a method that could be considered a “trick”. In other words, there is a nice way to solve the problem, but under pressure of an interview it might not be obvious to you. Though you might impress the interviewer by knowing it.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If we could remove the need for the (slow) sort operation required in the brute force method we would have a more efficient method.  We need to recall a useful function called XOR which will give a way to avoid the sorting step: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XOR Recap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30625" y="1058950"/>
            <a:ext cx="7752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First recall the XOR operation.  ( We usually use an </a:t>
            </a:r>
            <a:r>
              <a:rPr lang="en" sz="1600">
                <a:solidFill>
                  <a:srgbClr val="75C20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^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symbol for XOR)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649325" y="1600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{769266D7-DA81-4870-8D3F-4DCDD05528FB}</a:tableStyleId>
              </a:tblPr>
              <a:tblGrid>
                <a:gridCol w="1053025"/>
                <a:gridCol w="1005600"/>
                <a:gridCol w="887450"/>
              </a:tblGrid>
              <a:tr h="37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5C20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</a:t>
                      </a:r>
                      <a:endParaRPr>
                        <a:solidFill>
                          <a:srgbClr val="75C20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5C20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B</a:t>
                      </a:r>
                      <a:endParaRPr>
                        <a:solidFill>
                          <a:srgbClr val="75C20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5C20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 ^ B</a:t>
                      </a:r>
                      <a:endParaRPr>
                        <a:solidFill>
                          <a:srgbClr val="75C20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0BE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125575" y="2119550"/>
            <a:ext cx="4165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XOR result is 1 only if either of A and B are 1, but not both of them.</a:t>
            </a:r>
            <a:endParaRPr sz="14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30625" y="3488475"/>
            <a:ext cx="77523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Secondly, note that the XOR operation is associative, that means that: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B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 is equal to    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A </a:t>
            </a: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B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C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 is the same as    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C </a:t>
            </a:r>
            <a:r>
              <a:rPr lang="en" sz="1600">
                <a:solidFill>
                  <a:srgbClr val="75C20F"/>
                </a:solidFill>
                <a:latin typeface="Roboto Medium"/>
                <a:ea typeface="Roboto Medium"/>
                <a:cs typeface="Roboto Medium"/>
                <a:sym typeface="Roboto Medium"/>
              </a:rPr>
              <a:t>^</a:t>
            </a:r>
            <a:r>
              <a:rPr lang="en"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A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   etc 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530625" y="390200"/>
            <a:ext cx="64995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r>
              <a:rPr b="1" lang="en" sz="31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30625" y="1058950"/>
            <a:ext cx="77523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Given an array with one missing number in it (e.g. </a:t>
            </a:r>
            <a:r>
              <a:rPr lang="en" sz="1600">
                <a:solidFill>
                  <a:srgbClr val="F0BE3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[2,1,4]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) and another without the missing number e.g. </a:t>
            </a:r>
            <a:r>
              <a:rPr lang="en" sz="1600">
                <a:solidFill>
                  <a:srgbClr val="F0BE3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[4,1,3,2]</a:t>
            </a: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, we should be able to XOR the same elements out leaving the missing number.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Note that the trick is that since XOR is associative, so we don’t need to sort the array and that saves us a lot of computational effort.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906375" y="3664975"/>
            <a:ext cx="4185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XOR the 2 from the first array with the 2 from the second array and so on leaving 3 without a pair.</a:t>
            </a:r>
            <a:endParaRPr sz="1400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92225" y="3571525"/>
            <a:ext cx="2259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2        1        4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66550" y="4138000"/>
            <a:ext cx="2328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4        1        3        2    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 flipH="1">
            <a:off x="1416900" y="3920175"/>
            <a:ext cx="21900" cy="276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4" name="Google Shape;124;p21"/>
          <p:cNvSpPr/>
          <p:nvPr/>
        </p:nvSpPr>
        <p:spPr>
          <a:xfrm>
            <a:off x="639649" y="3405100"/>
            <a:ext cx="1198703" cy="892834"/>
          </a:xfrm>
          <a:custGeom>
            <a:pathLst>
              <a:path extrusionOk="0" h="36978" w="50771">
                <a:moveTo>
                  <a:pt x="10960" y="36978"/>
                </a:moveTo>
                <a:cubicBezTo>
                  <a:pt x="9217" y="32425"/>
                  <a:pt x="-2407" y="15813"/>
                  <a:pt x="499" y="9662"/>
                </a:cubicBezTo>
                <a:cubicBezTo>
                  <a:pt x="3405" y="3511"/>
                  <a:pt x="20017" y="-218"/>
                  <a:pt x="28396" y="73"/>
                </a:cubicBezTo>
                <a:cubicBezTo>
                  <a:pt x="36775" y="364"/>
                  <a:pt x="47042" y="9517"/>
                  <a:pt x="50771" y="11406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25" name="Google Shape;125;p21"/>
          <p:cNvSpPr/>
          <p:nvPr/>
        </p:nvSpPr>
        <p:spPr>
          <a:xfrm>
            <a:off x="1017425" y="3905650"/>
            <a:ext cx="1329475" cy="892850"/>
          </a:xfrm>
          <a:custGeom>
            <a:pathLst>
              <a:path extrusionOk="0" h="35714" w="53179">
                <a:moveTo>
                  <a:pt x="0" y="0"/>
                </a:moveTo>
                <a:cubicBezTo>
                  <a:pt x="969" y="3584"/>
                  <a:pt x="1841" y="15692"/>
                  <a:pt x="5812" y="21504"/>
                </a:cubicBezTo>
                <a:cubicBezTo>
                  <a:pt x="9784" y="27316"/>
                  <a:pt x="17097" y="32982"/>
                  <a:pt x="23829" y="34871"/>
                </a:cubicBezTo>
                <a:cubicBezTo>
                  <a:pt x="30561" y="36760"/>
                  <a:pt x="41313" y="34968"/>
                  <a:pt x="46205" y="32837"/>
                </a:cubicBezTo>
                <a:cubicBezTo>
                  <a:pt x="51097" y="30706"/>
                  <a:pt x="52017" y="23877"/>
                  <a:pt x="53179" y="22085"/>
                </a:cubicBezTo>
              </a:path>
            </a:pathLst>
          </a:custGeom>
          <a:noFill/>
          <a:ln cap="flat" cmpd="sng" w="9525">
            <a:solidFill>
              <a:srgbClr val="FFFF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26" name="Google Shape;126;p21"/>
          <p:cNvSpPr/>
          <p:nvPr/>
        </p:nvSpPr>
        <p:spPr>
          <a:xfrm>
            <a:off x="1671275" y="4130850"/>
            <a:ext cx="428700" cy="421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