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Source Code Pro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54427C-CB86-470A-990F-2ACB3D1D4BB5}">
  <a:tblStyle styleId="{7F54427C-CB86-470A-990F-2ACB3D1D4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Medium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SourceCodeProMedium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9ded15f4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09ded15f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9ded15f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09ded15f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094e87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f094e87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9ded15f4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409ded15f4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9ded15f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409ded15f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9ded15f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09ded15f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9ded15f4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09ded15f4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063e8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f063e8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9ded15f4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409ded15f4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063e83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f063e83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9ded15f4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409ded15f4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063e83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f063e83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09ded15f4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409ded15f4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570350" y="2001775"/>
            <a:ext cx="6003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GB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Rat in a Maze</a:t>
            </a:r>
            <a:endParaRPr b="1" i="0" sz="3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2208600" y="2633475"/>
            <a:ext cx="4726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GB" sz="13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</a:t>
            </a:r>
            <a:r>
              <a:rPr lang="en-GB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</a:t>
            </a:r>
            <a:r>
              <a:rPr b="0" i="0" lang="en-GB" sz="13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 coding problem */</a:t>
            </a:r>
            <a:endParaRPr b="0" i="0" sz="13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527775" y="35502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Lawrence Chernin </a:t>
            </a:r>
            <a:endParaRPr i="1" sz="1200">
              <a:solidFill>
                <a:srgbClr val="00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     @Glider.ai</a:t>
            </a:r>
            <a:endParaRPr i="1" sz="12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530625" y="390200"/>
            <a:ext cx="4857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Backtracking</a:t>
            </a:r>
            <a:endParaRPr b="1" i="0" sz="3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530625" y="1135150"/>
            <a:ext cx="51288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To solve this problem, we use </a:t>
            </a:r>
            <a:r>
              <a:rPr lang="en-GB" sz="1400">
                <a:solidFill>
                  <a:srgbClr val="EA9999"/>
                </a:solidFill>
                <a:latin typeface="Roboto Light"/>
                <a:ea typeface="Roboto Light"/>
                <a:cs typeface="Roboto Light"/>
                <a:sym typeface="Roboto Light"/>
              </a:rPr>
              <a:t>backtracking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First, we initialize our solution with a matrix of </a:t>
            </a:r>
            <a:r>
              <a:rPr lang="en-GB" sz="140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zeros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 start from the </a:t>
            </a:r>
            <a:r>
              <a:rPr lang="en-GB" sz="1400">
                <a:solidFill>
                  <a:srgbClr val="00FF00"/>
                </a:solidFill>
                <a:latin typeface="Roboto Light"/>
                <a:ea typeface="Roboto Light"/>
                <a:cs typeface="Roboto Light"/>
                <a:sym typeface="Roboto Light"/>
              </a:rPr>
              <a:t>first element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maze, </a:t>
            </a:r>
            <a:r>
              <a:rPr lang="en-GB" sz="1400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maze[0][0]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and check if that element can be occupied. If the value of that element is 1, then it can be occupied.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Next, move in the vertical and horizontal direction and recursively check if the rat reached the final destination.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152" name="Google Shape;152;p34"/>
          <p:cNvGraphicFramePr/>
          <p:nvPr/>
        </p:nvGraphicFramePr>
        <p:xfrm>
          <a:off x="5914400" y="9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744125"/>
                <a:gridCol w="744125"/>
                <a:gridCol w="744125"/>
                <a:gridCol w="744125"/>
              </a:tblGrid>
              <a:tr h="62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5"/>
          <p:cNvGraphicFramePr/>
          <p:nvPr/>
        </p:nvGraphicFramePr>
        <p:xfrm>
          <a:off x="106055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35"/>
          <p:cNvGraphicFramePr/>
          <p:nvPr/>
        </p:nvGraphicFramePr>
        <p:xfrm>
          <a:off x="3803750" y="13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35"/>
          <p:cNvGraphicFramePr/>
          <p:nvPr/>
        </p:nvGraphicFramePr>
        <p:xfrm>
          <a:off x="288935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35"/>
          <p:cNvGraphicFramePr/>
          <p:nvPr/>
        </p:nvGraphicFramePr>
        <p:xfrm>
          <a:off x="471815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35"/>
          <p:cNvGraphicFramePr/>
          <p:nvPr/>
        </p:nvGraphicFramePr>
        <p:xfrm>
          <a:off x="654695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35"/>
          <p:cNvGraphicFramePr/>
          <p:nvPr/>
        </p:nvGraphicFramePr>
        <p:xfrm>
          <a:off x="1060550" y="35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35"/>
          <p:cNvGraphicFramePr/>
          <p:nvPr/>
        </p:nvGraphicFramePr>
        <p:xfrm>
          <a:off x="2889350" y="35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35"/>
          <p:cNvGraphicFramePr/>
          <p:nvPr/>
        </p:nvGraphicFramePr>
        <p:xfrm>
          <a:off x="4718150" y="35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35"/>
          <p:cNvGraphicFramePr/>
          <p:nvPr/>
        </p:nvGraphicFramePr>
        <p:xfrm>
          <a:off x="6546950" y="35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384125"/>
                <a:gridCol w="384125"/>
                <a:gridCol w="384125"/>
                <a:gridCol w="384125"/>
              </a:tblGrid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2501950" y="200750"/>
            <a:ext cx="102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Maze :</a:t>
            </a:r>
            <a:endParaRPr b="1" sz="16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226600" y="1148675"/>
            <a:ext cx="1254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1" lang="en-GB" sz="16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b="1" sz="16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472925" y="1335325"/>
            <a:ext cx="85530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Step 1: 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If the input string is an </a:t>
            </a:r>
            <a:r>
              <a:rPr lang="en-GB" sz="140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empty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string, return True. 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</a:t>
            </a:r>
            <a:r>
              <a:rPr b="0" i="0" lang="en-GB" sz="15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 2:</a:t>
            </a:r>
            <a:r>
              <a:rPr b="0" i="0" lang="en-GB" sz="1500" u="none" cap="none" strike="noStrike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Loop over the characters in the input string, and consider the </a:t>
            </a:r>
            <a:r>
              <a:rPr lang="en-GB" sz="14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prefix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string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Step 3: </a:t>
            </a:r>
            <a:r>
              <a:rPr lang="en-GB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 the prefix is </a:t>
            </a:r>
            <a:r>
              <a:rPr lang="en-GB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</a:t>
            </a:r>
            <a:r>
              <a:rPr lang="en-GB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</a:t>
            </a:r>
            <a:r>
              <a:rPr lang="en-GB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dictionary</a:t>
            </a:r>
            <a:r>
              <a:rPr lang="en-GB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repeat this for the remaining characters...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Step 4: </a:t>
            </a:r>
            <a:r>
              <a:rPr lang="en-GB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 after trying all the prefixes and </a:t>
            </a:r>
            <a:r>
              <a:rPr lang="en-GB" sz="14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none</a:t>
            </a:r>
            <a:r>
              <a:rPr lang="en-GB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them are </a:t>
            </a:r>
            <a:r>
              <a:rPr lang="en-GB" sz="140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</a:t>
            </a:r>
            <a:r>
              <a:rPr lang="en-GB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return </a:t>
            </a:r>
            <a:r>
              <a:rPr lang="en-GB" sz="14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False</a:t>
            </a:r>
            <a:r>
              <a:rPr lang="en-GB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p36"/>
          <p:cNvSpPr txBox="1"/>
          <p:nvPr>
            <p:ph type="title"/>
          </p:nvPr>
        </p:nvSpPr>
        <p:spPr>
          <a:xfrm>
            <a:off x="530625" y="390200"/>
            <a:ext cx="4857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Backtracking</a:t>
            </a:r>
            <a:endParaRPr b="1" i="0" sz="3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3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530625" y="1058950"/>
            <a:ext cx="465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ratMaze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maze, x, y, n, sol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)</a:t>
            </a:r>
            <a:r>
              <a:rPr b="0" i="0" lang="en-GB" sz="1100" u="none" cap="none" strike="noStrike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0" i="0" sz="11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957525" y="1390350"/>
            <a:ext cx="319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== n-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== n-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-GB" sz="1100" u="none" cap="none" strike="noStrike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0" i="0" sz="11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1385700" y="1878875"/>
            <a:ext cx="3579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100" u="none" cap="none" strike="noStrike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0" i="0" lang="en-GB" sz="1100" u="none" cap="none" strike="noStrike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endParaRPr b="0" i="0" sz="1100" u="none" cap="none" strike="noStrike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1414725" y="1618950"/>
            <a:ext cx="319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sol[x][y] =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0" i="0" sz="1100" u="none" cap="none" strike="noStrike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957525" y="2152350"/>
            <a:ext cx="8006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&gt;= 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x&lt;n 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-GB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</a:t>
            </a:r>
            <a:r>
              <a:rPr lang="en-GB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-GB" sz="11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y&lt;n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maze[x][y] ==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-GB" sz="1100" u="none" cap="none" strike="noStrike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0" i="0" sz="11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1414725" y="2380950"/>
            <a:ext cx="319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sol[x][y] =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0" i="0" sz="1100" u="none" cap="none" strike="noStrike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1414725" y="2685750"/>
            <a:ext cx="473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ratMaze(maze, x+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y, n, sol) ==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-GB" sz="1100" u="none" cap="none" strike="noStrike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0" i="0" sz="11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1766700" y="2945675"/>
            <a:ext cx="3579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100" u="none" cap="none" strike="noStrike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0" i="0" lang="en-GB" sz="1100" u="none" cap="none" strike="noStrike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endParaRPr b="0" i="0" sz="1100" u="none" cap="none" strike="noStrike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1414725" y="3295350"/>
            <a:ext cx="473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en-GB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ratMaze(maze, x, y+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n, sol) ==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-GB" sz="1100" u="none" cap="none" strike="noStrike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0" i="0" sz="11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1766700" y="3555275"/>
            <a:ext cx="3579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100" u="none" cap="none" strike="noStrike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0" i="0" lang="en-GB" sz="1100" u="none" cap="none" strike="noStrike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endParaRPr b="0" i="0" sz="1100" u="none" cap="none" strike="noStrike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1414725" y="3904950"/>
            <a:ext cx="319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sol[x][y] =</a:t>
            </a:r>
            <a:r>
              <a:rPr lang="en-GB" sz="11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0" i="0" sz="1100" u="none" cap="none" strike="noStrike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1385700" y="4241075"/>
            <a:ext cx="3579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100" u="none" cap="none" strike="noStrike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0" i="0" lang="en-GB" sz="1100" u="none" cap="none" strike="noStrike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0" i="0" lang="en-GB" sz="11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endParaRPr b="0" i="0" sz="1100" u="none" cap="none" strike="noStrike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30625" y="390200"/>
            <a:ext cx="19749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3100" u="none" cap="none" strike="noStrike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30625" y="1439950"/>
            <a:ext cx="81741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A Maze is given as a NxN binary matrix of blocks, where the </a:t>
            </a:r>
            <a:r>
              <a:rPr lang="en-GB" sz="1600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source 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block is the upper left block, maze[0][0], and the </a:t>
            </a:r>
            <a:r>
              <a:rPr lang="en-GB" sz="16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destination</a:t>
            </a:r>
            <a:r>
              <a:rPr lang="en-GB" sz="16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block is the lower rightmost block, maze[N-1][N-1]. A rat starts from the </a:t>
            </a:r>
            <a:r>
              <a:rPr lang="en-GB" sz="1600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source 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and has to reach the </a:t>
            </a:r>
            <a:r>
              <a:rPr lang="en-GB" sz="16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destination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. The rat can move only in two directions: forward and down.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We are going to draw the maze in such a way that a white block can be occupied by the rat, while a grey block cannot be occupied.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7"/>
          <p:cNvGraphicFramePr/>
          <p:nvPr/>
        </p:nvGraphicFramePr>
        <p:xfrm>
          <a:off x="2125350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1223325"/>
                <a:gridCol w="1223325"/>
                <a:gridCol w="1223325"/>
                <a:gridCol w="1223325"/>
              </a:tblGrid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FF"/>
                          </a:solidFill>
                        </a:rPr>
                        <a:t>Source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Destination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7"/>
          <p:cNvSpPr txBox="1"/>
          <p:nvPr>
            <p:ph type="title"/>
          </p:nvPr>
        </p:nvSpPr>
        <p:spPr>
          <a:xfrm>
            <a:off x="530625" y="390200"/>
            <a:ext cx="12774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sz="1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4x4 Maze</a:t>
            </a:r>
            <a:endParaRPr b="1"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530625" y="1058950"/>
            <a:ext cx="81741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Starting from the </a:t>
            </a:r>
            <a:r>
              <a:rPr lang="en-GB" sz="1600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source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, the rat can follow a path moving either down or right, until reaching the </a:t>
            </a:r>
            <a:r>
              <a:rPr lang="en-GB" sz="16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destination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The goal of this problem is to know what is the path taken by the rat.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9"/>
          <p:cNvGraphicFramePr/>
          <p:nvPr/>
        </p:nvGraphicFramePr>
        <p:xfrm>
          <a:off x="2125350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1223325"/>
                <a:gridCol w="1223325"/>
                <a:gridCol w="1223325"/>
                <a:gridCol w="1223325"/>
              </a:tblGrid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FF"/>
                          </a:solidFill>
                        </a:rPr>
                        <a:t>Source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Destination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4" name="Google Shape;124;p29"/>
          <p:cNvCxnSpPr/>
          <p:nvPr/>
        </p:nvCxnSpPr>
        <p:spPr>
          <a:xfrm flipH="1" rot="-5400000">
            <a:off x="1925350" y="2187650"/>
            <a:ext cx="2937900" cy="1256400"/>
          </a:xfrm>
          <a:prstGeom prst="bentConnector3">
            <a:avLst>
              <a:gd fmla="val 26153" name="adj1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9"/>
          <p:cNvCxnSpPr/>
          <p:nvPr/>
        </p:nvCxnSpPr>
        <p:spPr>
          <a:xfrm>
            <a:off x="4031625" y="4275700"/>
            <a:ext cx="2223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30625" y="1058950"/>
            <a:ext cx="81741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C4D0"/>
              </a:buClr>
              <a:buSzPts val="1600"/>
              <a:buFont typeface="Roboto Light"/>
              <a:buChar char="●"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The Maze can be represented as a binary representation of 1 and 0.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C4D0"/>
              </a:buClr>
              <a:buSzPts val="1600"/>
              <a:buFont typeface="Roboto Light"/>
              <a:buChar char="●"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1 is going to represent a block that can be occupied by the rat.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C4D0"/>
              </a:buClr>
              <a:buSzPts val="1600"/>
              <a:buFont typeface="Roboto Light"/>
              <a:buChar char="●"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0 is going to represent a block that cannot be occupied by the rat.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1"/>
          <p:cNvGraphicFramePr/>
          <p:nvPr/>
        </p:nvGraphicFramePr>
        <p:xfrm>
          <a:off x="2125350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1223325"/>
                <a:gridCol w="1223325"/>
                <a:gridCol w="1223325"/>
                <a:gridCol w="1223325"/>
              </a:tblGrid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1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561150" y="1538050"/>
            <a:ext cx="81741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What we want to obtain at the end of the algorithm is a 4x4 binary matrix, where the path taken by the rat is represented by 1s, and all other entries are 0s.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For the example we were studying, the resulting matrix would look like this.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3"/>
          <p:cNvGraphicFramePr/>
          <p:nvPr/>
        </p:nvGraphicFramePr>
        <p:xfrm>
          <a:off x="2125350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{7F54427C-CB86-470A-990F-2ACB3D1D4BB5}</a:tableStyleId>
              </a:tblPr>
              <a:tblGrid>
                <a:gridCol w="1223325"/>
                <a:gridCol w="1223325"/>
                <a:gridCol w="1223325"/>
                <a:gridCol w="1223325"/>
              </a:tblGrid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0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3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