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
      <p:font typeface="Source Code Pro"/>
      <p:regular r:id="rId22"/>
      <p:bold r:id="rId23"/>
    </p:embeddedFont>
    <p:embeddedFont>
      <p:font typeface="Roboto Light"/>
      <p:regular r:id="rId24"/>
      <p:bold r:id="rId25"/>
      <p:italic r:id="rId26"/>
      <p:boldItalic r:id="rId27"/>
    </p:embeddedFont>
    <p:embeddedFont>
      <p:font typeface="Source Code Pro Medium"/>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3" name="Carlos Prad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SourceCodePro-regular.fntdata"/><Relationship Id="rId21" Type="http://schemas.openxmlformats.org/officeDocument/2006/relationships/font" Target="fonts/Roboto-boldItalic.fntdata"/><Relationship Id="rId24" Type="http://schemas.openxmlformats.org/officeDocument/2006/relationships/font" Target="fonts/RobotoLight-regular.fntdata"/><Relationship Id="rId23" Type="http://schemas.openxmlformats.org/officeDocument/2006/relationships/font" Target="fonts/SourceCode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Light-italic.fntdata"/><Relationship Id="rId25" Type="http://schemas.openxmlformats.org/officeDocument/2006/relationships/font" Target="fonts/RobotoLight-bold.fntdata"/><Relationship Id="rId28" Type="http://schemas.openxmlformats.org/officeDocument/2006/relationships/font" Target="fonts/SourceCodeProMedium-regular.fntdata"/><Relationship Id="rId27" Type="http://schemas.openxmlformats.org/officeDocument/2006/relationships/font" Target="fonts/RobotoLigh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ourceCodeProMedium-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bold.fntdata"/><Relationship Id="rId18" Type="http://schemas.openxmlformats.org/officeDocument/2006/relationships/font" Target="fonts/Roboto-regular.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8-28T21:51:58.266">
    <p:pos x="2059" y="1907"/>
    <p:text>In this example, as a first step we take the 'h' as the prefix, and the rest is the suffix.</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8-08-28T21:56:11.272">
    <p:pos x="3355" y="2291"/>
    <p:text>Now we repeat the whole process for the suffix 'beauty'.</p:text>
  </p:cm>
  <p:cm authorId="0" idx="3" dt="2018-08-28T21:53:42.406">
    <p:pos x="331" y="1571"/>
    <p:text>The first step in this example is to take the first letter 'h' as the prefix, and the rest as the suffix. As 'h' is not present in our dictionary, we move forward.</p:text>
  </p:cm>
  <p:cm authorId="0" idx="4" dt="2018-08-28T21:55:49.060">
    <p:pos x="1771" y="2291"/>
    <p:text>At this point, we find that 'house' is present in the dictionary, so we call recursively the algorithm for the suffix.</p:text>
  </p:cm>
  <p:cm authorId="0" idx="5" dt="2018-08-28T21:55:05.626">
    <p:pos x="331" y="2291"/>
    <p:text>'hous' isn't in the dictionary. We keep moving forward.</p:text>
  </p:cm>
  <p:cm authorId="0" idx="6" dt="2018-08-28T21:54:45.045">
    <p:pos x="3355" y="1571"/>
    <p:text>'hou' isn't in the dictionary.</p:text>
  </p:cm>
  <p:cm authorId="0" idx="7" dt="2018-08-28T21:54:25.916">
    <p:pos x="1771" y="1571"/>
    <p:text>Now we take 'ho' as prefix. This isn't in the dictionary either.</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8" dt="2018-08-29T01:42:42.521">
    <p:pos x="603" y="860"/>
    <p:text>Store the length of variable 'inp' in variable 'n'.</p:text>
  </p:cm>
  <p:cm authorId="0" idx="9" dt="2018-08-29T01:44:03.430">
    <p:pos x="603" y="1600"/>
    <p:text>Loop over the elements of the input string</p:text>
  </p:cm>
  <p:cm authorId="0" idx="10" dt="2018-08-29T01:45:46.441">
    <p:pos x="843" y="1835"/>
    <p:text>If the current prefix is present in the dictionary, we call recursively the function for the remaining string (the suffix).</p:text>
  </p:cm>
  <p:cm authorId="0" idx="11" dt="2018-08-29T01:43:24.636">
    <p:pos x="603" y="1067"/>
    <p:text>If the length of the input is 0, return true. This means that an empty input string is always present in the dictionary.</p:text>
  </p:cm>
  <p:cm authorId="0" idx="12" dt="2018-08-29T01:42:15.496">
    <p:pos x="334" y="667"/>
    <p:text>We define a function with two arguments, the dictionary and the input string.</p:text>
  </p:cm>
  <p:cm authorId="0" idx="13" dt="2018-08-29T01:46:08.793">
    <p:pos x="603" y="2363"/>
    <p:text>If none of the conditions returned True, we return False.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4" dt="2018-08-29T01:48:52.221">
    <p:pos x="2585" y="1462"/>
    <p:text>In this example we can see that the subproblems for 'cd' are repeating twice.</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5" dt="2018-08-29T01:56:17.751">
    <p:pos x="603" y="1163"/>
    <p:text>If the length of the input is 0, return true. This means that an empty input string is always present in the dictionary.</p:text>
  </p:cm>
  <p:cm authorId="0" idx="16" dt="2018-08-29T01:58:31.888">
    <p:pos x="603" y="1984"/>
    <p:text>Loop over the elements of the input string</p:text>
  </p:cm>
  <p:cm authorId="0" idx="17" dt="2018-08-29T01:55:58.347">
    <p:pos x="603" y="860"/>
    <p:text>Store the length of variable 'inp' in variable 'n'.</p:text>
  </p:cm>
  <p:cm authorId="0" idx="18" dt="2018-08-29T01:55:34.603">
    <p:pos x="334" y="619"/>
    <p:text>We define a function with two arguments, the dictionary and the input string.</p:text>
  </p:cm>
  <p:cm authorId="0" idx="19" dt="2018-08-29T01:59:10.053">
    <p:pos x="843" y="2219"/>
    <p:text>If the prefix is present in the given dictionary, we store True in the corresponding boolean variable</p:text>
  </p:cm>
  <p:cm authorId="0" idx="20" dt="2018-08-29T01:57:54.991">
    <p:pos x="603" y="1676"/>
    <p:text>Initialize boolean variable 'dp' of n elements, all with False values.</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1" dt="2018-08-29T02:00:38.484">
    <p:pos x="1298" y="1154"/>
    <p:text>If the corresponding boolean variable is True and the suffix is contained in the dictionary, store True in the current boolean variable.</p:text>
  </p:cm>
  <p:cm authorId="0" idx="22" dt="2018-08-29T02:00:00.703">
    <p:pos x="843" y="683"/>
    <p:text>Loop over the elements of the current prefix.</p:text>
  </p:cm>
  <p:cm authorId="0" idx="23" dt="2018-08-29T02:00:56.877">
    <p:pos x="526" y="1931"/>
    <p:text>Return last boolean variable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This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ef86fc9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3ef86fc9e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ef86fc9e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3ef86fc9ea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ef8e686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3ef8e686b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ef4ab1f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3ef4ab1fc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ef86fc9e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3ef86fc9ea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3ef99ede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3ef99ede9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ef86fc9e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3ef86fc9ea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omments" Target="../comments/commen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570350" y="2001775"/>
            <a:ext cx="6003300" cy="693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b="1" lang="en" sz="3800">
                <a:solidFill>
                  <a:srgbClr val="FFFFFF"/>
                </a:solidFill>
                <a:latin typeface="Roboto"/>
                <a:ea typeface="Roboto"/>
                <a:cs typeface="Roboto"/>
                <a:sym typeface="Roboto"/>
              </a:rPr>
              <a:t>Word Break Problem</a:t>
            </a:r>
            <a:endParaRPr b="1" i="0" sz="3800" u="none" cap="none" strike="noStrike">
              <a:solidFill>
                <a:srgbClr val="FFFFFF"/>
              </a:solidFill>
              <a:latin typeface="Roboto"/>
              <a:ea typeface="Roboto"/>
              <a:cs typeface="Roboto"/>
              <a:sym typeface="Roboto"/>
            </a:endParaRPr>
          </a:p>
        </p:txBody>
      </p:sp>
      <p:sp>
        <p:nvSpPr>
          <p:cNvPr id="55" name="Google Shape;55;p13"/>
          <p:cNvSpPr txBox="1"/>
          <p:nvPr>
            <p:ph idx="1" type="subTitle"/>
          </p:nvPr>
        </p:nvSpPr>
        <p:spPr>
          <a:xfrm>
            <a:off x="2208600" y="2633475"/>
            <a:ext cx="4726800" cy="45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800"/>
              <a:buFont typeface="Arial"/>
              <a:buNone/>
            </a:pPr>
            <a:r>
              <a:rPr b="0" i="0" lang="en" sz="1300" u="none" cap="none" strike="noStrike">
                <a:solidFill>
                  <a:srgbClr val="75C20F"/>
                </a:solidFill>
                <a:latin typeface="Source Code Pro"/>
                <a:ea typeface="Source Code Pro"/>
                <a:cs typeface="Source Code Pro"/>
                <a:sym typeface="Source Code Pro"/>
              </a:rPr>
              <a:t>/* Novice level coding problem */</a:t>
            </a:r>
            <a:endParaRPr b="0" i="0" sz="1300" u="none" cap="none" strike="noStrike">
              <a:solidFill>
                <a:srgbClr val="75C20F"/>
              </a:solidFill>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530625" y="314000"/>
            <a:ext cx="64995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 sz="3100" u="none" cap="none" strike="noStrike">
                <a:solidFill>
                  <a:srgbClr val="FFFFFF"/>
                </a:solidFill>
                <a:latin typeface="Roboto"/>
                <a:ea typeface="Roboto"/>
                <a:cs typeface="Roboto"/>
                <a:sym typeface="Roboto"/>
              </a:rPr>
              <a:t>Code</a:t>
            </a:r>
            <a:r>
              <a:rPr b="1" i="0" lang="en" sz="3100" u="none" cap="none" strike="noStrike">
                <a:solidFill>
                  <a:srgbClr val="75C20F"/>
                </a:solidFill>
                <a:latin typeface="Roboto"/>
                <a:ea typeface="Roboto"/>
                <a:cs typeface="Roboto"/>
                <a:sym typeface="Roboto"/>
              </a:rPr>
              <a:t>:</a:t>
            </a:r>
            <a:r>
              <a:rPr b="1" i="0" lang="en" sz="3100" u="none" cap="none" strike="noStrike">
                <a:solidFill>
                  <a:srgbClr val="FFFFFF"/>
                </a:solidFill>
                <a:latin typeface="Roboto"/>
                <a:ea typeface="Roboto"/>
                <a:cs typeface="Roboto"/>
                <a:sym typeface="Roboto"/>
              </a:rPr>
              <a:t> </a:t>
            </a:r>
            <a:endParaRPr b="1" i="0" sz="3100" u="none" cap="none" strike="noStrike">
              <a:solidFill>
                <a:srgbClr val="FFFFFF"/>
              </a:solidFill>
              <a:latin typeface="Roboto"/>
              <a:ea typeface="Roboto"/>
              <a:cs typeface="Roboto"/>
              <a:sym typeface="Roboto"/>
            </a:endParaRPr>
          </a:p>
        </p:txBody>
      </p:sp>
      <p:sp>
        <p:nvSpPr>
          <p:cNvPr id="158" name="Google Shape;158;p22"/>
          <p:cNvSpPr txBox="1"/>
          <p:nvPr>
            <p:ph idx="1" type="body"/>
          </p:nvPr>
        </p:nvSpPr>
        <p:spPr>
          <a:xfrm>
            <a:off x="530625" y="982750"/>
            <a:ext cx="70788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300" u="none" cap="none" strike="noStrike">
                <a:solidFill>
                  <a:srgbClr val="BB05FF"/>
                </a:solidFill>
                <a:latin typeface="Source Code Pro"/>
                <a:ea typeface="Source Code Pro"/>
                <a:cs typeface="Source Code Pro"/>
                <a:sym typeface="Source Code Pro"/>
              </a:rPr>
              <a:t>def</a:t>
            </a:r>
            <a:r>
              <a:rPr b="0" i="0" lang="en" sz="1300" u="none" cap="none" strike="noStrike">
                <a:solidFill>
                  <a:srgbClr val="75C20F"/>
                </a:solidFill>
                <a:latin typeface="Source Code Pro"/>
                <a:ea typeface="Source Code Pro"/>
                <a:cs typeface="Source Code Pro"/>
                <a:sym typeface="Source Code Pro"/>
              </a:rPr>
              <a:t> </a:t>
            </a:r>
            <a:r>
              <a:rPr lang="en" sz="1300">
                <a:solidFill>
                  <a:srgbClr val="F0BE38"/>
                </a:solidFill>
                <a:latin typeface="Source Code Pro"/>
                <a:ea typeface="Source Code Pro"/>
                <a:cs typeface="Source Code Pro"/>
                <a:sym typeface="Source Code Pro"/>
              </a:rPr>
              <a:t>wordBreakDp</a:t>
            </a:r>
            <a:r>
              <a:rPr b="0" i="0" lang="en" sz="1300" u="none" cap="none" strike="noStrike">
                <a:solidFill>
                  <a:srgbClr val="FFFFFF"/>
                </a:solidFill>
                <a:latin typeface="Source Code Pro"/>
                <a:ea typeface="Source Code Pro"/>
                <a:cs typeface="Source Code Pro"/>
                <a:sym typeface="Source Code Pro"/>
              </a:rPr>
              <a:t>( </a:t>
            </a:r>
            <a:r>
              <a:rPr lang="en" sz="1300">
                <a:solidFill>
                  <a:srgbClr val="FFFFFF"/>
                </a:solidFill>
                <a:latin typeface="Source Code Pro"/>
                <a:ea typeface="Source Code Pro"/>
                <a:cs typeface="Source Code Pro"/>
                <a:sym typeface="Source Code Pro"/>
              </a:rPr>
              <a:t>dic, inp</a:t>
            </a:r>
            <a:r>
              <a:rPr b="0" i="0" lang="en" sz="1300" u="none" cap="none" strike="noStrike">
                <a:solidFill>
                  <a:srgbClr val="FFFFFF"/>
                </a:solidFill>
                <a:latin typeface="Source Code Pro"/>
                <a:ea typeface="Source Code Pro"/>
                <a:cs typeface="Source Code Pro"/>
                <a:sym typeface="Source Code Pro"/>
              </a:rPr>
              <a:t> )</a:t>
            </a:r>
            <a:r>
              <a:rPr b="0" i="0" lang="en" sz="1300" u="none" cap="none" strike="noStrike">
                <a:solidFill>
                  <a:srgbClr val="BEC4D0"/>
                </a:solidFill>
                <a:latin typeface="Source Code Pro"/>
                <a:ea typeface="Source Code Pro"/>
                <a:cs typeface="Source Code Pro"/>
                <a:sym typeface="Source Code Pro"/>
              </a:rPr>
              <a:t>:</a:t>
            </a:r>
            <a:endParaRPr b="0" i="0" sz="1300" u="none" cap="none" strike="noStrike">
              <a:solidFill>
                <a:srgbClr val="75C20F"/>
              </a:solidFill>
              <a:latin typeface="Source Code Pro"/>
              <a:ea typeface="Source Code Pro"/>
              <a:cs typeface="Source Code Pro"/>
              <a:sym typeface="Source Code Pro"/>
            </a:endParaRPr>
          </a:p>
        </p:txBody>
      </p:sp>
      <p:sp>
        <p:nvSpPr>
          <p:cNvPr id="159" name="Google Shape;159;p22"/>
          <p:cNvSpPr txBox="1"/>
          <p:nvPr>
            <p:ph idx="1" type="body"/>
          </p:nvPr>
        </p:nvSpPr>
        <p:spPr>
          <a:xfrm>
            <a:off x="957525" y="1366350"/>
            <a:ext cx="64995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b="0" i="0" lang="en" sz="1300" u="none" cap="none" strike="noStrike">
                <a:solidFill>
                  <a:srgbClr val="FFFFFF"/>
                </a:solidFill>
                <a:latin typeface="Source Code Pro"/>
                <a:ea typeface="Source Code Pro"/>
                <a:cs typeface="Source Code Pro"/>
                <a:sym typeface="Source Code Pro"/>
              </a:rPr>
              <a:t>n = </a:t>
            </a:r>
            <a:r>
              <a:rPr b="0" i="0" lang="en" sz="1300" u="none" cap="none" strike="noStrike">
                <a:solidFill>
                  <a:srgbClr val="35A2E9"/>
                </a:solidFill>
                <a:latin typeface="Source Code Pro"/>
                <a:ea typeface="Source Code Pro"/>
                <a:cs typeface="Source Code Pro"/>
                <a:sym typeface="Source Code Pro"/>
              </a:rPr>
              <a:t>len</a:t>
            </a:r>
            <a:r>
              <a:rPr b="0" i="0" lang="en" sz="1300" u="none" cap="none" strike="noStrike">
                <a:solidFill>
                  <a:srgbClr val="FFFFFF"/>
                </a:solidFill>
                <a:latin typeface="Source Code Pro"/>
                <a:ea typeface="Source Code Pro"/>
                <a:cs typeface="Source Code Pro"/>
                <a:sym typeface="Source Code Pro"/>
              </a:rPr>
              <a:t>(</a:t>
            </a:r>
            <a:r>
              <a:rPr lang="en" sz="1300">
                <a:solidFill>
                  <a:srgbClr val="FFFFFF"/>
                </a:solidFill>
                <a:latin typeface="Source Code Pro"/>
                <a:ea typeface="Source Code Pro"/>
                <a:cs typeface="Source Code Pro"/>
                <a:sym typeface="Source Code Pro"/>
              </a:rPr>
              <a:t>inp</a:t>
            </a:r>
            <a:r>
              <a:rPr b="0" i="0" lang="en" sz="1300" u="none" cap="none" strike="noStrike">
                <a:solidFill>
                  <a:srgbClr val="FFFFFF"/>
                </a:solidFill>
                <a:latin typeface="Source Code Pro"/>
                <a:ea typeface="Source Code Pro"/>
                <a:cs typeface="Source Code Pro"/>
                <a:sym typeface="Source Code Pro"/>
              </a:rPr>
              <a:t>)</a:t>
            </a:r>
            <a:endParaRPr b="0" i="0" sz="1300" u="none" cap="none" strike="noStrike">
              <a:solidFill>
                <a:srgbClr val="FFFFFF"/>
              </a:solidFill>
              <a:latin typeface="Source Code Pro"/>
              <a:ea typeface="Source Code Pro"/>
              <a:cs typeface="Source Code Pro"/>
              <a:sym typeface="Source Code Pro"/>
            </a:endParaRPr>
          </a:p>
        </p:txBody>
      </p:sp>
      <p:sp>
        <p:nvSpPr>
          <p:cNvPr id="160" name="Google Shape;160;p22"/>
          <p:cNvSpPr txBox="1"/>
          <p:nvPr>
            <p:ph idx="1" type="body"/>
          </p:nvPr>
        </p:nvSpPr>
        <p:spPr>
          <a:xfrm>
            <a:off x="957525" y="1847550"/>
            <a:ext cx="79716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00"/>
                </a:solidFill>
                <a:latin typeface="Source Code Pro"/>
                <a:ea typeface="Source Code Pro"/>
                <a:cs typeface="Source Code Pro"/>
                <a:sym typeface="Source Code Pro"/>
              </a:rPr>
              <a:t>if</a:t>
            </a:r>
            <a:r>
              <a:rPr b="0" i="0" lang="en" sz="1300" u="none" cap="none" strike="noStrike">
                <a:solidFill>
                  <a:srgbClr val="FFFFFF"/>
                </a:solidFill>
                <a:latin typeface="Source Code Pro"/>
                <a:ea typeface="Source Code Pro"/>
                <a:cs typeface="Source Code Pro"/>
                <a:sym typeface="Source Code Pro"/>
              </a:rPr>
              <a:t> </a:t>
            </a:r>
            <a:r>
              <a:rPr lang="en" sz="1300">
                <a:solidFill>
                  <a:srgbClr val="FFFFFF"/>
                </a:solidFill>
                <a:latin typeface="Source Code Pro"/>
                <a:ea typeface="Source Code Pro"/>
                <a:cs typeface="Source Code Pro"/>
                <a:sym typeface="Source Code Pro"/>
              </a:rPr>
              <a:t>n ==</a:t>
            </a:r>
            <a:r>
              <a:rPr b="0" i="0" lang="en" sz="1300" u="none" cap="none" strike="noStrike">
                <a:solidFill>
                  <a:srgbClr val="FFFFFF"/>
                </a:solidFill>
                <a:latin typeface="Source Code Pro"/>
                <a:ea typeface="Source Code Pro"/>
                <a:cs typeface="Source Code Pro"/>
                <a:sym typeface="Source Code Pro"/>
              </a:rPr>
              <a:t> </a:t>
            </a:r>
            <a:r>
              <a:rPr lang="en" sz="1300">
                <a:solidFill>
                  <a:srgbClr val="BB05FF"/>
                </a:solidFill>
                <a:latin typeface="Source Code Pro"/>
                <a:ea typeface="Source Code Pro"/>
                <a:cs typeface="Source Code Pro"/>
                <a:sym typeface="Source Code Pro"/>
              </a:rPr>
              <a:t>0</a:t>
            </a:r>
            <a:r>
              <a:rPr b="0" i="0" lang="en" sz="1300" u="none" cap="none" strike="noStrike">
                <a:solidFill>
                  <a:srgbClr val="BEC4D0"/>
                </a:solidFill>
                <a:latin typeface="Source Code Pro"/>
                <a:ea typeface="Source Code Pro"/>
                <a:cs typeface="Source Code Pro"/>
                <a:sym typeface="Source Code Pro"/>
              </a:rPr>
              <a:t>:</a:t>
            </a:r>
            <a:r>
              <a:rPr b="0" i="0" lang="en" sz="1300" u="none" cap="none" strike="noStrike">
                <a:solidFill>
                  <a:srgbClr val="75C20F"/>
                </a:solidFill>
                <a:latin typeface="Source Code Pro"/>
                <a:ea typeface="Source Code Pro"/>
                <a:cs typeface="Source Code Pro"/>
                <a:sym typeface="Source Code Pro"/>
              </a:rPr>
              <a:t>   </a:t>
            </a:r>
            <a:endParaRPr b="0" i="0" sz="1300" u="none" cap="none" strike="noStrike">
              <a:solidFill>
                <a:srgbClr val="75C20F"/>
              </a:solidFill>
              <a:latin typeface="Source Code Pro"/>
              <a:ea typeface="Source Code Pro"/>
              <a:cs typeface="Source Code Pro"/>
              <a:sym typeface="Source Code Pro"/>
            </a:endParaRPr>
          </a:p>
        </p:txBody>
      </p:sp>
      <p:sp>
        <p:nvSpPr>
          <p:cNvPr id="161" name="Google Shape;161;p22"/>
          <p:cNvSpPr txBox="1"/>
          <p:nvPr>
            <p:ph idx="1" type="body"/>
          </p:nvPr>
        </p:nvSpPr>
        <p:spPr>
          <a:xfrm>
            <a:off x="957525" y="3150275"/>
            <a:ext cx="53508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b="0" i="0" lang="en" sz="1300" u="none" cap="none" strike="noStrike">
                <a:solidFill>
                  <a:srgbClr val="FFFF00"/>
                </a:solidFill>
                <a:latin typeface="Source Code Pro"/>
                <a:ea typeface="Source Code Pro"/>
                <a:cs typeface="Source Code Pro"/>
                <a:sym typeface="Source Code Pro"/>
              </a:rPr>
              <a:t>for</a:t>
            </a:r>
            <a:r>
              <a:rPr b="0" i="0" lang="en" sz="1300" u="none" cap="none" strike="noStrike">
                <a:solidFill>
                  <a:srgbClr val="FFFFFF"/>
                </a:solidFill>
                <a:latin typeface="Source Code Pro"/>
                <a:ea typeface="Source Code Pro"/>
                <a:cs typeface="Source Code Pro"/>
                <a:sym typeface="Source Code Pro"/>
              </a:rPr>
              <a:t> i </a:t>
            </a:r>
            <a:r>
              <a:rPr b="0" i="0" lang="en" sz="1300" u="none" cap="none" strike="noStrike">
                <a:solidFill>
                  <a:srgbClr val="FFFF00"/>
                </a:solidFill>
                <a:latin typeface="Source Code Pro"/>
                <a:ea typeface="Source Code Pro"/>
                <a:cs typeface="Source Code Pro"/>
                <a:sym typeface="Source Code Pro"/>
              </a:rPr>
              <a:t>in</a:t>
            </a:r>
            <a:r>
              <a:rPr b="0" i="0" lang="en" sz="1300" u="none" cap="none" strike="noStrike">
                <a:solidFill>
                  <a:srgbClr val="75C20F"/>
                </a:solidFill>
                <a:latin typeface="Source Code Pro"/>
                <a:ea typeface="Source Code Pro"/>
                <a:cs typeface="Source Code Pro"/>
                <a:sym typeface="Source Code Pro"/>
              </a:rPr>
              <a:t> </a:t>
            </a:r>
            <a:r>
              <a:rPr b="0" i="0" lang="en" sz="1300" u="none" cap="none" strike="noStrike">
                <a:solidFill>
                  <a:srgbClr val="35A2E9"/>
                </a:solidFill>
                <a:latin typeface="Source Code Pro"/>
                <a:ea typeface="Source Code Pro"/>
                <a:cs typeface="Source Code Pro"/>
                <a:sym typeface="Source Code Pro"/>
              </a:rPr>
              <a:t>range</a:t>
            </a:r>
            <a:r>
              <a:rPr b="0" i="0" lang="en" sz="1300" u="none" cap="none" strike="noStrike">
                <a:solidFill>
                  <a:srgbClr val="BEC4D0"/>
                </a:solidFill>
                <a:latin typeface="Source Code Pro"/>
                <a:ea typeface="Source Code Pro"/>
                <a:cs typeface="Source Code Pro"/>
                <a:sym typeface="Source Code Pro"/>
              </a:rPr>
              <a:t>(n):</a:t>
            </a:r>
            <a:r>
              <a:rPr b="0" i="0" lang="en" sz="1300" u="none" cap="none" strike="noStrike">
                <a:solidFill>
                  <a:srgbClr val="75C20F"/>
                </a:solidFill>
                <a:latin typeface="Source Code Pro"/>
                <a:ea typeface="Source Code Pro"/>
                <a:cs typeface="Source Code Pro"/>
                <a:sym typeface="Source Code Pro"/>
              </a:rPr>
              <a:t> </a:t>
            </a:r>
            <a:endParaRPr b="0" i="0" sz="1300" u="none" cap="none" strike="noStrike">
              <a:solidFill>
                <a:srgbClr val="BEC4D0"/>
              </a:solidFill>
              <a:latin typeface="Source Code Pro"/>
              <a:ea typeface="Source Code Pro"/>
              <a:cs typeface="Source Code Pro"/>
              <a:sym typeface="Source Code Pro"/>
            </a:endParaRPr>
          </a:p>
        </p:txBody>
      </p:sp>
      <p:sp>
        <p:nvSpPr>
          <p:cNvPr id="162" name="Google Shape;162;p22"/>
          <p:cNvSpPr txBox="1"/>
          <p:nvPr>
            <p:ph idx="1" type="body"/>
          </p:nvPr>
        </p:nvSpPr>
        <p:spPr>
          <a:xfrm>
            <a:off x="1385700" y="2183675"/>
            <a:ext cx="69885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Arial"/>
              <a:buNone/>
            </a:pPr>
            <a:r>
              <a:rPr b="0" i="0" lang="en" sz="1300" u="none" cap="none" strike="noStrike">
                <a:solidFill>
                  <a:srgbClr val="35A2E9"/>
                </a:solidFill>
                <a:latin typeface="Source Code Pro"/>
                <a:ea typeface="Source Code Pro"/>
                <a:cs typeface="Source Code Pro"/>
                <a:sym typeface="Source Code Pro"/>
              </a:rPr>
              <a:t>return</a:t>
            </a:r>
            <a:r>
              <a:rPr b="0" i="0" lang="en" sz="1300" u="none" cap="none" strike="noStrike">
                <a:solidFill>
                  <a:srgbClr val="CC0000"/>
                </a:solidFill>
                <a:latin typeface="Source Code Pro"/>
                <a:ea typeface="Source Code Pro"/>
                <a:cs typeface="Source Code Pro"/>
                <a:sym typeface="Source Code Pro"/>
              </a:rPr>
              <a:t> </a:t>
            </a:r>
            <a:r>
              <a:rPr lang="en" sz="1300">
                <a:solidFill>
                  <a:srgbClr val="A805E4"/>
                </a:solidFill>
                <a:latin typeface="Source Code Pro"/>
                <a:ea typeface="Source Code Pro"/>
                <a:cs typeface="Source Code Pro"/>
                <a:sym typeface="Source Code Pro"/>
              </a:rPr>
              <a:t>True</a:t>
            </a:r>
            <a:r>
              <a:rPr b="0" i="0" lang="en" sz="1300" u="none" cap="none" strike="noStrike">
                <a:solidFill>
                  <a:srgbClr val="75C20F"/>
                </a:solidFill>
                <a:latin typeface="Source Code Pro"/>
                <a:ea typeface="Source Code Pro"/>
                <a:cs typeface="Source Code Pro"/>
                <a:sym typeface="Source Code Pro"/>
              </a:rPr>
              <a:t>             </a:t>
            </a:r>
            <a:endParaRPr b="0" i="0" sz="1300" u="none" cap="none" strike="noStrike">
              <a:solidFill>
                <a:srgbClr val="BEC4D0"/>
              </a:solidFill>
              <a:latin typeface="Source Code Pro"/>
              <a:ea typeface="Source Code Pro"/>
              <a:cs typeface="Source Code Pro"/>
              <a:sym typeface="Source Code Pro"/>
            </a:endParaRPr>
          </a:p>
        </p:txBody>
      </p:sp>
      <p:sp>
        <p:nvSpPr>
          <p:cNvPr id="163" name="Google Shape;163;p22"/>
          <p:cNvSpPr txBox="1"/>
          <p:nvPr>
            <p:ph idx="1" type="body"/>
          </p:nvPr>
        </p:nvSpPr>
        <p:spPr>
          <a:xfrm>
            <a:off x="1338525" y="3523950"/>
            <a:ext cx="54870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00"/>
                </a:solidFill>
                <a:latin typeface="Source Code Pro"/>
                <a:ea typeface="Source Code Pro"/>
                <a:cs typeface="Source Code Pro"/>
                <a:sym typeface="Source Code Pro"/>
              </a:rPr>
              <a:t>if</a:t>
            </a:r>
            <a:r>
              <a:rPr b="0" i="0" lang="en" sz="1300" u="none" cap="none" strike="noStrike">
                <a:solidFill>
                  <a:srgbClr val="FFFFFF"/>
                </a:solidFill>
                <a:latin typeface="Source Code Pro"/>
                <a:ea typeface="Source Code Pro"/>
                <a:cs typeface="Source Code Pro"/>
                <a:sym typeface="Source Code Pro"/>
              </a:rPr>
              <a:t> i</a:t>
            </a:r>
            <a:r>
              <a:rPr lang="en" sz="1300">
                <a:solidFill>
                  <a:srgbClr val="FFFFFF"/>
                </a:solidFill>
                <a:latin typeface="Source Code Pro"/>
                <a:ea typeface="Source Code Pro"/>
                <a:cs typeface="Source Code Pro"/>
                <a:sym typeface="Source Code Pro"/>
              </a:rPr>
              <a:t>np[</a:t>
            </a:r>
            <a:r>
              <a:rPr lang="en" sz="1300">
                <a:solidFill>
                  <a:srgbClr val="BB05FF"/>
                </a:solidFill>
                <a:latin typeface="Source Code Pro"/>
                <a:ea typeface="Source Code Pro"/>
                <a:cs typeface="Source Code Pro"/>
                <a:sym typeface="Source Code Pro"/>
              </a:rPr>
              <a:t>0</a:t>
            </a:r>
            <a:r>
              <a:rPr lang="en" sz="1300">
                <a:solidFill>
                  <a:srgbClr val="FFFFFF"/>
                </a:solidFill>
                <a:latin typeface="Source Code Pro"/>
                <a:ea typeface="Source Code Pro"/>
                <a:cs typeface="Source Code Pro"/>
                <a:sym typeface="Source Code Pro"/>
              </a:rPr>
              <a:t>:i+</a:t>
            </a:r>
            <a:r>
              <a:rPr lang="en" sz="1300">
                <a:solidFill>
                  <a:srgbClr val="BB05FF"/>
                </a:solidFill>
                <a:latin typeface="Source Code Pro"/>
                <a:ea typeface="Source Code Pro"/>
                <a:cs typeface="Source Code Pro"/>
                <a:sym typeface="Source Code Pro"/>
              </a:rPr>
              <a:t>1</a:t>
            </a:r>
            <a:r>
              <a:rPr lang="en" sz="1300">
                <a:solidFill>
                  <a:srgbClr val="FFFFFF"/>
                </a:solidFill>
                <a:latin typeface="Source Code Pro"/>
                <a:ea typeface="Source Code Pro"/>
                <a:cs typeface="Source Code Pro"/>
                <a:sym typeface="Source Code Pro"/>
              </a:rPr>
              <a:t>]</a:t>
            </a:r>
            <a:r>
              <a:rPr lang="en" sz="1300">
                <a:solidFill>
                  <a:srgbClr val="BB05FF"/>
                </a:solidFill>
                <a:latin typeface="Source Code Pro"/>
                <a:ea typeface="Source Code Pro"/>
                <a:cs typeface="Source Code Pro"/>
                <a:sym typeface="Source Code Pro"/>
              </a:rPr>
              <a:t> </a:t>
            </a:r>
            <a:r>
              <a:rPr lang="en" sz="1300">
                <a:solidFill>
                  <a:srgbClr val="FFFF00"/>
                </a:solidFill>
                <a:latin typeface="Source Code Pro"/>
                <a:ea typeface="Source Code Pro"/>
                <a:cs typeface="Source Code Pro"/>
                <a:sym typeface="Source Code Pro"/>
              </a:rPr>
              <a:t>in</a:t>
            </a:r>
            <a:r>
              <a:rPr lang="en" sz="1300">
                <a:solidFill>
                  <a:srgbClr val="BB05FF"/>
                </a:solidFill>
                <a:latin typeface="Source Code Pro"/>
                <a:ea typeface="Source Code Pro"/>
                <a:cs typeface="Source Code Pro"/>
                <a:sym typeface="Source Code Pro"/>
              </a:rPr>
              <a:t> </a:t>
            </a:r>
            <a:r>
              <a:rPr lang="en" sz="1300">
                <a:solidFill>
                  <a:srgbClr val="FFFFFF"/>
                </a:solidFill>
                <a:latin typeface="Source Code Pro"/>
                <a:ea typeface="Source Code Pro"/>
                <a:cs typeface="Source Code Pro"/>
                <a:sym typeface="Source Code Pro"/>
              </a:rPr>
              <a:t>dic</a:t>
            </a:r>
            <a:r>
              <a:rPr b="0" i="0" lang="en" sz="1300" u="none" cap="none" strike="noStrike">
                <a:solidFill>
                  <a:srgbClr val="FFFFFF"/>
                </a:solidFill>
                <a:latin typeface="Source Code Pro"/>
                <a:ea typeface="Source Code Pro"/>
                <a:cs typeface="Source Code Pro"/>
                <a:sym typeface="Source Code Pro"/>
              </a:rPr>
              <a:t>:</a:t>
            </a:r>
            <a:endParaRPr b="0" i="0" sz="1300" u="none" cap="none" strike="noStrike">
              <a:solidFill>
                <a:srgbClr val="FFFFFF"/>
              </a:solidFill>
              <a:latin typeface="Source Code Pro"/>
              <a:ea typeface="Source Code Pro"/>
              <a:cs typeface="Source Code Pro"/>
              <a:sym typeface="Source Code Pro"/>
            </a:endParaRPr>
          </a:p>
        </p:txBody>
      </p:sp>
      <p:sp>
        <p:nvSpPr>
          <p:cNvPr id="164" name="Google Shape;164;p22"/>
          <p:cNvSpPr txBox="1"/>
          <p:nvPr>
            <p:ph idx="1" type="body"/>
          </p:nvPr>
        </p:nvSpPr>
        <p:spPr>
          <a:xfrm>
            <a:off x="957525" y="2661750"/>
            <a:ext cx="64995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FF"/>
                </a:solidFill>
                <a:latin typeface="Source Code Pro"/>
                <a:ea typeface="Source Code Pro"/>
                <a:cs typeface="Source Code Pro"/>
                <a:sym typeface="Source Code Pro"/>
              </a:rPr>
              <a:t>dp</a:t>
            </a:r>
            <a:r>
              <a:rPr b="0" i="0" lang="en" sz="1300" u="none" cap="none" strike="noStrike">
                <a:solidFill>
                  <a:srgbClr val="FFFFFF"/>
                </a:solidFill>
                <a:latin typeface="Source Code Pro"/>
                <a:ea typeface="Source Code Pro"/>
                <a:cs typeface="Source Code Pro"/>
                <a:sym typeface="Source Code Pro"/>
              </a:rPr>
              <a:t> = np.zeros(n, dtype = </a:t>
            </a:r>
            <a:r>
              <a:rPr lang="en" sz="1300">
                <a:solidFill>
                  <a:srgbClr val="35A2E9"/>
                </a:solidFill>
                <a:latin typeface="Source Code Pro"/>
                <a:ea typeface="Source Code Pro"/>
                <a:cs typeface="Source Code Pro"/>
                <a:sym typeface="Source Code Pro"/>
              </a:rPr>
              <a:t>bool</a:t>
            </a:r>
            <a:r>
              <a:rPr lang="en" sz="1300">
                <a:solidFill>
                  <a:srgbClr val="FFFFFF"/>
                </a:solidFill>
                <a:latin typeface="Source Code Pro"/>
                <a:ea typeface="Source Code Pro"/>
                <a:cs typeface="Source Code Pro"/>
                <a:sym typeface="Source Code Pro"/>
              </a:rPr>
              <a:t>)</a:t>
            </a:r>
            <a:endParaRPr b="0" i="0" sz="1300" u="none" cap="none" strike="noStrike">
              <a:solidFill>
                <a:srgbClr val="FFFFFF"/>
              </a:solidFill>
              <a:latin typeface="Source Code Pro"/>
              <a:ea typeface="Source Code Pro"/>
              <a:cs typeface="Source Code Pro"/>
              <a:sym typeface="Source Code Pro"/>
            </a:endParaRPr>
          </a:p>
        </p:txBody>
      </p:sp>
      <p:sp>
        <p:nvSpPr>
          <p:cNvPr id="165" name="Google Shape;165;p22"/>
          <p:cNvSpPr txBox="1"/>
          <p:nvPr>
            <p:ph idx="1" type="body"/>
          </p:nvPr>
        </p:nvSpPr>
        <p:spPr>
          <a:xfrm>
            <a:off x="1643325" y="3804750"/>
            <a:ext cx="64995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FF"/>
                </a:solidFill>
                <a:latin typeface="Source Code Pro"/>
                <a:ea typeface="Source Code Pro"/>
                <a:cs typeface="Source Code Pro"/>
                <a:sym typeface="Source Code Pro"/>
              </a:rPr>
              <a:t>dp[i]</a:t>
            </a:r>
            <a:r>
              <a:rPr b="0" i="0" lang="en" sz="1300" u="none" cap="none" strike="noStrike">
                <a:solidFill>
                  <a:srgbClr val="FFFFFF"/>
                </a:solidFill>
                <a:latin typeface="Source Code Pro"/>
                <a:ea typeface="Source Code Pro"/>
                <a:cs typeface="Source Code Pro"/>
                <a:sym typeface="Source Code Pro"/>
              </a:rPr>
              <a:t> = </a:t>
            </a:r>
            <a:r>
              <a:rPr lang="en" sz="1300">
                <a:solidFill>
                  <a:srgbClr val="FF00FF"/>
                </a:solidFill>
                <a:latin typeface="Source Code Pro"/>
                <a:ea typeface="Source Code Pro"/>
                <a:cs typeface="Source Code Pro"/>
                <a:sym typeface="Source Code Pro"/>
              </a:rPr>
              <a:t>True</a:t>
            </a:r>
            <a:endParaRPr b="0" i="0" sz="1300" u="none" cap="none" strike="noStrike">
              <a:solidFill>
                <a:srgbClr val="FF00FF"/>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530625" y="314000"/>
            <a:ext cx="64995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 sz="3100" u="none" cap="none" strike="noStrike">
                <a:solidFill>
                  <a:srgbClr val="FFFFFF"/>
                </a:solidFill>
                <a:latin typeface="Roboto"/>
                <a:ea typeface="Roboto"/>
                <a:cs typeface="Roboto"/>
                <a:sym typeface="Roboto"/>
              </a:rPr>
              <a:t>Code</a:t>
            </a:r>
            <a:r>
              <a:rPr b="1" i="0" lang="en" sz="3100" u="none" cap="none" strike="noStrike">
                <a:solidFill>
                  <a:srgbClr val="75C20F"/>
                </a:solidFill>
                <a:latin typeface="Roboto"/>
                <a:ea typeface="Roboto"/>
                <a:cs typeface="Roboto"/>
                <a:sym typeface="Roboto"/>
              </a:rPr>
              <a:t>:</a:t>
            </a:r>
            <a:r>
              <a:rPr b="1" i="0" lang="en" sz="3100" u="none" cap="none" strike="noStrike">
                <a:solidFill>
                  <a:srgbClr val="FFFFFF"/>
                </a:solidFill>
                <a:latin typeface="Roboto"/>
                <a:ea typeface="Roboto"/>
                <a:cs typeface="Roboto"/>
                <a:sym typeface="Roboto"/>
              </a:rPr>
              <a:t> </a:t>
            </a:r>
            <a:endParaRPr b="1" i="0" sz="3100" u="none" cap="none" strike="noStrike">
              <a:solidFill>
                <a:srgbClr val="FFFFFF"/>
              </a:solidFill>
              <a:latin typeface="Roboto"/>
              <a:ea typeface="Roboto"/>
              <a:cs typeface="Roboto"/>
              <a:sym typeface="Roboto"/>
            </a:endParaRPr>
          </a:p>
        </p:txBody>
      </p:sp>
      <p:sp>
        <p:nvSpPr>
          <p:cNvPr id="171" name="Google Shape;171;p23"/>
          <p:cNvSpPr txBox="1"/>
          <p:nvPr>
            <p:ph idx="1" type="body"/>
          </p:nvPr>
        </p:nvSpPr>
        <p:spPr>
          <a:xfrm>
            <a:off x="1338525" y="1085550"/>
            <a:ext cx="54870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00"/>
                </a:solidFill>
                <a:latin typeface="Source Code Pro"/>
                <a:ea typeface="Source Code Pro"/>
                <a:cs typeface="Source Code Pro"/>
                <a:sym typeface="Source Code Pro"/>
              </a:rPr>
              <a:t>else</a:t>
            </a:r>
            <a:r>
              <a:rPr b="0" i="0" lang="en" sz="1300" u="none" cap="none" strike="noStrike">
                <a:solidFill>
                  <a:srgbClr val="BEC4D0"/>
                </a:solidFill>
                <a:latin typeface="Source Code Pro"/>
                <a:ea typeface="Source Code Pro"/>
                <a:cs typeface="Source Code Pro"/>
                <a:sym typeface="Source Code Pro"/>
              </a:rPr>
              <a:t>:</a:t>
            </a:r>
            <a:endParaRPr b="0" i="0" sz="1300" u="none" cap="none" strike="noStrike">
              <a:solidFill>
                <a:srgbClr val="75C20F"/>
              </a:solidFill>
              <a:latin typeface="Source Code Pro"/>
              <a:ea typeface="Source Code Pro"/>
              <a:cs typeface="Source Code Pro"/>
              <a:sym typeface="Source Code Pro"/>
            </a:endParaRPr>
          </a:p>
        </p:txBody>
      </p:sp>
      <p:sp>
        <p:nvSpPr>
          <p:cNvPr id="172" name="Google Shape;172;p23"/>
          <p:cNvSpPr txBox="1"/>
          <p:nvPr>
            <p:ph idx="1" type="body"/>
          </p:nvPr>
        </p:nvSpPr>
        <p:spPr>
          <a:xfrm>
            <a:off x="1735175" y="1459475"/>
            <a:ext cx="36621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b="0" i="0" lang="en" sz="1300" u="none" cap="none" strike="noStrike">
                <a:solidFill>
                  <a:srgbClr val="FFFF00"/>
                </a:solidFill>
                <a:latin typeface="Source Code Pro"/>
                <a:ea typeface="Source Code Pro"/>
                <a:cs typeface="Source Code Pro"/>
                <a:sym typeface="Source Code Pro"/>
              </a:rPr>
              <a:t>for</a:t>
            </a:r>
            <a:r>
              <a:rPr b="0" i="0" lang="en" sz="1300" u="none" cap="none" strike="noStrike">
                <a:solidFill>
                  <a:srgbClr val="FFFFFF"/>
                </a:solidFill>
                <a:latin typeface="Source Code Pro"/>
                <a:ea typeface="Source Code Pro"/>
                <a:cs typeface="Source Code Pro"/>
                <a:sym typeface="Source Code Pro"/>
              </a:rPr>
              <a:t> </a:t>
            </a:r>
            <a:r>
              <a:rPr lang="en" sz="1300">
                <a:solidFill>
                  <a:srgbClr val="FFFFFF"/>
                </a:solidFill>
                <a:latin typeface="Source Code Pro"/>
                <a:ea typeface="Source Code Pro"/>
                <a:cs typeface="Source Code Pro"/>
                <a:sym typeface="Source Code Pro"/>
              </a:rPr>
              <a:t>j</a:t>
            </a:r>
            <a:r>
              <a:rPr b="0" i="0" lang="en" sz="1300" u="none" cap="none" strike="noStrike">
                <a:solidFill>
                  <a:srgbClr val="FFFFFF"/>
                </a:solidFill>
                <a:latin typeface="Source Code Pro"/>
                <a:ea typeface="Source Code Pro"/>
                <a:cs typeface="Source Code Pro"/>
                <a:sym typeface="Source Code Pro"/>
              </a:rPr>
              <a:t> </a:t>
            </a:r>
            <a:r>
              <a:rPr b="0" i="0" lang="en" sz="1300" u="none" cap="none" strike="noStrike">
                <a:solidFill>
                  <a:srgbClr val="FFFF00"/>
                </a:solidFill>
                <a:latin typeface="Source Code Pro"/>
                <a:ea typeface="Source Code Pro"/>
                <a:cs typeface="Source Code Pro"/>
                <a:sym typeface="Source Code Pro"/>
              </a:rPr>
              <a:t>in</a:t>
            </a:r>
            <a:r>
              <a:rPr b="0" i="0" lang="en" sz="1300" u="none" cap="none" strike="noStrike">
                <a:solidFill>
                  <a:srgbClr val="75C20F"/>
                </a:solidFill>
                <a:latin typeface="Source Code Pro"/>
                <a:ea typeface="Source Code Pro"/>
                <a:cs typeface="Source Code Pro"/>
                <a:sym typeface="Source Code Pro"/>
              </a:rPr>
              <a:t> </a:t>
            </a:r>
            <a:r>
              <a:rPr b="0" i="0" lang="en" sz="1300" u="none" cap="none" strike="noStrike">
                <a:solidFill>
                  <a:srgbClr val="35A2E9"/>
                </a:solidFill>
                <a:latin typeface="Source Code Pro"/>
                <a:ea typeface="Source Code Pro"/>
                <a:cs typeface="Source Code Pro"/>
                <a:sym typeface="Source Code Pro"/>
              </a:rPr>
              <a:t>range</a:t>
            </a:r>
            <a:r>
              <a:rPr b="0" i="0" lang="en" sz="1300" u="none" cap="none" strike="noStrike">
                <a:solidFill>
                  <a:srgbClr val="BEC4D0"/>
                </a:solidFill>
                <a:latin typeface="Source Code Pro"/>
                <a:ea typeface="Source Code Pro"/>
                <a:cs typeface="Source Code Pro"/>
                <a:sym typeface="Source Code Pro"/>
              </a:rPr>
              <a:t>(</a:t>
            </a:r>
            <a:r>
              <a:rPr lang="en" sz="1300">
                <a:solidFill>
                  <a:srgbClr val="FF00FF"/>
                </a:solidFill>
                <a:latin typeface="Source Code Pro"/>
                <a:ea typeface="Source Code Pro"/>
                <a:cs typeface="Source Code Pro"/>
                <a:sym typeface="Source Code Pro"/>
              </a:rPr>
              <a:t>0</a:t>
            </a:r>
            <a:r>
              <a:rPr lang="en" sz="1300">
                <a:solidFill>
                  <a:srgbClr val="BEC4D0"/>
                </a:solidFill>
                <a:latin typeface="Source Code Pro"/>
                <a:ea typeface="Source Code Pro"/>
                <a:cs typeface="Source Code Pro"/>
                <a:sym typeface="Source Code Pro"/>
              </a:rPr>
              <a:t>, i</a:t>
            </a:r>
            <a:r>
              <a:rPr b="0" i="0" lang="en" sz="1300" u="none" cap="none" strike="noStrike">
                <a:solidFill>
                  <a:srgbClr val="BEC4D0"/>
                </a:solidFill>
                <a:latin typeface="Source Code Pro"/>
                <a:ea typeface="Source Code Pro"/>
                <a:cs typeface="Source Code Pro"/>
                <a:sym typeface="Source Code Pro"/>
              </a:rPr>
              <a:t>):</a:t>
            </a:r>
            <a:r>
              <a:rPr b="0" i="0" lang="en" sz="1300" u="none" cap="none" strike="noStrike">
                <a:solidFill>
                  <a:srgbClr val="75C20F"/>
                </a:solidFill>
                <a:latin typeface="Source Code Pro"/>
                <a:ea typeface="Source Code Pro"/>
                <a:cs typeface="Source Code Pro"/>
                <a:sym typeface="Source Code Pro"/>
              </a:rPr>
              <a:t> </a:t>
            </a:r>
            <a:endParaRPr b="0" i="0" sz="1300" u="none" cap="none" strike="noStrike">
              <a:solidFill>
                <a:srgbClr val="BEC4D0"/>
              </a:solidFill>
              <a:latin typeface="Source Code Pro"/>
              <a:ea typeface="Source Code Pro"/>
              <a:cs typeface="Source Code Pro"/>
              <a:sym typeface="Source Code Pro"/>
            </a:endParaRPr>
          </a:p>
        </p:txBody>
      </p:sp>
      <p:sp>
        <p:nvSpPr>
          <p:cNvPr id="173" name="Google Shape;173;p23"/>
          <p:cNvSpPr txBox="1"/>
          <p:nvPr>
            <p:ph idx="1" type="body"/>
          </p:nvPr>
        </p:nvSpPr>
        <p:spPr>
          <a:xfrm>
            <a:off x="2061300" y="1833150"/>
            <a:ext cx="44880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00"/>
                </a:solidFill>
                <a:latin typeface="Source Code Pro"/>
                <a:ea typeface="Source Code Pro"/>
                <a:cs typeface="Source Code Pro"/>
                <a:sym typeface="Source Code Pro"/>
              </a:rPr>
              <a:t>if</a:t>
            </a:r>
            <a:r>
              <a:rPr b="0" i="0" lang="en" sz="1300" u="none" cap="none" strike="noStrike">
                <a:solidFill>
                  <a:srgbClr val="FFFFFF"/>
                </a:solidFill>
                <a:latin typeface="Source Code Pro"/>
                <a:ea typeface="Source Code Pro"/>
                <a:cs typeface="Source Code Pro"/>
                <a:sym typeface="Source Code Pro"/>
              </a:rPr>
              <a:t> </a:t>
            </a:r>
            <a:r>
              <a:rPr lang="en" sz="1300">
                <a:solidFill>
                  <a:srgbClr val="FFFFFF"/>
                </a:solidFill>
                <a:latin typeface="Source Code Pro"/>
                <a:ea typeface="Source Code Pro"/>
                <a:cs typeface="Source Code Pro"/>
                <a:sym typeface="Source Code Pro"/>
              </a:rPr>
              <a:t>dp[j] == </a:t>
            </a:r>
            <a:r>
              <a:rPr lang="en" sz="1300">
                <a:solidFill>
                  <a:srgbClr val="FF00FF"/>
                </a:solidFill>
                <a:latin typeface="Source Code Pro"/>
                <a:ea typeface="Source Code Pro"/>
                <a:cs typeface="Source Code Pro"/>
                <a:sym typeface="Source Code Pro"/>
              </a:rPr>
              <a:t>True</a:t>
            </a:r>
            <a:r>
              <a:rPr lang="en" sz="1300">
                <a:solidFill>
                  <a:srgbClr val="FFFFFF"/>
                </a:solidFill>
                <a:latin typeface="Source Code Pro"/>
                <a:ea typeface="Source Code Pro"/>
                <a:cs typeface="Source Code Pro"/>
                <a:sym typeface="Source Code Pro"/>
              </a:rPr>
              <a:t> and inp[j+</a:t>
            </a:r>
            <a:r>
              <a:rPr lang="en" sz="1300">
                <a:solidFill>
                  <a:srgbClr val="FF00FF"/>
                </a:solidFill>
                <a:latin typeface="Source Code Pro"/>
                <a:ea typeface="Source Code Pro"/>
                <a:cs typeface="Source Code Pro"/>
                <a:sym typeface="Source Code Pro"/>
              </a:rPr>
              <a:t>1</a:t>
            </a:r>
            <a:r>
              <a:rPr lang="en" sz="1300">
                <a:solidFill>
                  <a:srgbClr val="FFFFFF"/>
                </a:solidFill>
                <a:latin typeface="Source Code Pro"/>
                <a:ea typeface="Source Code Pro"/>
                <a:cs typeface="Source Code Pro"/>
                <a:sym typeface="Source Code Pro"/>
              </a:rPr>
              <a:t>:i+</a:t>
            </a:r>
            <a:r>
              <a:rPr lang="en" sz="1300">
                <a:solidFill>
                  <a:srgbClr val="FF00FF"/>
                </a:solidFill>
                <a:latin typeface="Source Code Pro"/>
                <a:ea typeface="Source Code Pro"/>
                <a:cs typeface="Source Code Pro"/>
                <a:sym typeface="Source Code Pro"/>
              </a:rPr>
              <a:t>1</a:t>
            </a:r>
            <a:r>
              <a:rPr lang="en" sz="1300">
                <a:solidFill>
                  <a:srgbClr val="FFFFFF"/>
                </a:solidFill>
                <a:latin typeface="Source Code Pro"/>
                <a:ea typeface="Source Code Pro"/>
                <a:cs typeface="Source Code Pro"/>
                <a:sym typeface="Source Code Pro"/>
              </a:rPr>
              <a:t>] </a:t>
            </a:r>
            <a:r>
              <a:rPr lang="en" sz="1300">
                <a:solidFill>
                  <a:srgbClr val="FFFF00"/>
                </a:solidFill>
                <a:latin typeface="Source Code Pro"/>
                <a:ea typeface="Source Code Pro"/>
                <a:cs typeface="Source Code Pro"/>
                <a:sym typeface="Source Code Pro"/>
              </a:rPr>
              <a:t>in</a:t>
            </a:r>
            <a:r>
              <a:rPr lang="en" sz="1300">
                <a:solidFill>
                  <a:srgbClr val="FFFFFF"/>
                </a:solidFill>
                <a:latin typeface="Source Code Pro"/>
                <a:ea typeface="Source Code Pro"/>
                <a:cs typeface="Source Code Pro"/>
                <a:sym typeface="Source Code Pro"/>
              </a:rPr>
              <a:t> dic:</a:t>
            </a:r>
            <a:endParaRPr b="0" i="0" sz="1300" u="none" cap="none" strike="noStrike">
              <a:solidFill>
                <a:srgbClr val="FFFFFF"/>
              </a:solidFill>
              <a:latin typeface="Source Code Pro"/>
              <a:ea typeface="Source Code Pro"/>
              <a:cs typeface="Source Code Pro"/>
              <a:sym typeface="Source Code Pro"/>
            </a:endParaRPr>
          </a:p>
        </p:txBody>
      </p:sp>
      <p:sp>
        <p:nvSpPr>
          <p:cNvPr id="174" name="Google Shape;174;p23"/>
          <p:cNvSpPr txBox="1"/>
          <p:nvPr>
            <p:ph idx="1" type="body"/>
          </p:nvPr>
        </p:nvSpPr>
        <p:spPr>
          <a:xfrm>
            <a:off x="2366100" y="2113950"/>
            <a:ext cx="40050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FF"/>
                </a:solidFill>
                <a:latin typeface="Source Code Pro"/>
                <a:ea typeface="Source Code Pro"/>
                <a:cs typeface="Source Code Pro"/>
                <a:sym typeface="Source Code Pro"/>
              </a:rPr>
              <a:t>dp[i]</a:t>
            </a:r>
            <a:r>
              <a:rPr b="0" i="0" lang="en" sz="1300" u="none" cap="none" strike="noStrike">
                <a:solidFill>
                  <a:srgbClr val="FFFFFF"/>
                </a:solidFill>
                <a:latin typeface="Source Code Pro"/>
                <a:ea typeface="Source Code Pro"/>
                <a:cs typeface="Source Code Pro"/>
                <a:sym typeface="Source Code Pro"/>
              </a:rPr>
              <a:t> = </a:t>
            </a:r>
            <a:r>
              <a:rPr lang="en" sz="1300">
                <a:solidFill>
                  <a:srgbClr val="FF00FF"/>
                </a:solidFill>
                <a:latin typeface="Source Code Pro"/>
                <a:ea typeface="Source Code Pro"/>
                <a:cs typeface="Source Code Pro"/>
                <a:sym typeface="Source Code Pro"/>
              </a:rPr>
              <a:t>True</a:t>
            </a:r>
            <a:endParaRPr b="0" i="0" sz="1300" u="none" cap="none" strike="noStrike">
              <a:solidFill>
                <a:srgbClr val="FF00FF"/>
              </a:solidFill>
              <a:latin typeface="Source Code Pro"/>
              <a:ea typeface="Source Code Pro"/>
              <a:cs typeface="Source Code Pro"/>
              <a:sym typeface="Source Code Pro"/>
            </a:endParaRPr>
          </a:p>
        </p:txBody>
      </p:sp>
      <p:sp>
        <p:nvSpPr>
          <p:cNvPr id="175" name="Google Shape;175;p23"/>
          <p:cNvSpPr txBox="1"/>
          <p:nvPr>
            <p:ph idx="1" type="body"/>
          </p:nvPr>
        </p:nvSpPr>
        <p:spPr>
          <a:xfrm>
            <a:off x="2362400" y="2431250"/>
            <a:ext cx="51198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00"/>
                </a:solidFill>
                <a:latin typeface="Source Code Pro"/>
                <a:ea typeface="Source Code Pro"/>
                <a:cs typeface="Source Code Pro"/>
                <a:sym typeface="Source Code Pro"/>
              </a:rPr>
              <a:t>break</a:t>
            </a:r>
            <a:endParaRPr b="0" i="0" sz="1300" u="none" cap="none" strike="noStrike">
              <a:solidFill>
                <a:srgbClr val="FFFF00"/>
              </a:solidFill>
              <a:latin typeface="Source Code Pro"/>
              <a:ea typeface="Source Code Pro"/>
              <a:cs typeface="Source Code Pro"/>
              <a:sym typeface="Source Code Pro"/>
            </a:endParaRPr>
          </a:p>
        </p:txBody>
      </p:sp>
      <p:sp>
        <p:nvSpPr>
          <p:cNvPr id="176" name="Google Shape;176;p23"/>
          <p:cNvSpPr txBox="1"/>
          <p:nvPr>
            <p:ph idx="1" type="body"/>
          </p:nvPr>
        </p:nvSpPr>
        <p:spPr>
          <a:xfrm>
            <a:off x="835425" y="3066150"/>
            <a:ext cx="69885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Arial"/>
              <a:buNone/>
            </a:pPr>
            <a:r>
              <a:rPr b="0" i="0" lang="en" sz="1300" u="none" cap="none" strike="noStrike">
                <a:solidFill>
                  <a:srgbClr val="35A2E9"/>
                </a:solidFill>
                <a:latin typeface="Source Code Pro"/>
                <a:ea typeface="Source Code Pro"/>
                <a:cs typeface="Source Code Pro"/>
                <a:sym typeface="Source Code Pro"/>
              </a:rPr>
              <a:t>return</a:t>
            </a:r>
            <a:r>
              <a:rPr b="0" i="0" lang="en" sz="1300" u="none" cap="none" strike="noStrike">
                <a:solidFill>
                  <a:srgbClr val="CC0000"/>
                </a:solidFill>
                <a:latin typeface="Source Code Pro"/>
                <a:ea typeface="Source Code Pro"/>
                <a:cs typeface="Source Code Pro"/>
                <a:sym typeface="Source Code Pro"/>
              </a:rPr>
              <a:t> </a:t>
            </a:r>
            <a:r>
              <a:rPr b="0" i="0" lang="en" sz="1300" u="none" cap="none" strike="noStrike">
                <a:solidFill>
                  <a:srgbClr val="FFFFFF"/>
                </a:solidFill>
                <a:latin typeface="Source Code Pro"/>
                <a:ea typeface="Source Code Pro"/>
                <a:cs typeface="Source Code Pro"/>
                <a:sym typeface="Source Code Pro"/>
              </a:rPr>
              <a:t>dp[</a:t>
            </a:r>
            <a:r>
              <a:rPr b="0" i="0" lang="en" sz="1300" u="none" cap="none" strike="noStrike">
                <a:solidFill>
                  <a:srgbClr val="FFFFFF"/>
                </a:solidFill>
                <a:latin typeface="Source Code Pro"/>
                <a:ea typeface="Source Code Pro"/>
                <a:cs typeface="Source Code Pro"/>
                <a:sym typeface="Source Code Pro"/>
              </a:rPr>
              <a:t>n-</a:t>
            </a:r>
            <a:r>
              <a:rPr lang="en" sz="1300">
                <a:solidFill>
                  <a:srgbClr val="FF00FF"/>
                </a:solidFill>
                <a:latin typeface="Source Code Pro"/>
                <a:ea typeface="Source Code Pro"/>
                <a:cs typeface="Source Code Pro"/>
                <a:sym typeface="Source Code Pro"/>
              </a:rPr>
              <a:t>1</a:t>
            </a:r>
            <a:r>
              <a:rPr lang="en" sz="1300">
                <a:solidFill>
                  <a:srgbClr val="FFFFFF"/>
                </a:solidFill>
                <a:latin typeface="Source Code Pro"/>
                <a:ea typeface="Source Code Pro"/>
                <a:cs typeface="Source Code Pro"/>
                <a:sym typeface="Source Code Pro"/>
              </a:rPr>
              <a:t>]</a:t>
            </a:r>
            <a:r>
              <a:rPr b="0" i="0" lang="en" sz="1300" u="none" cap="none" strike="noStrike">
                <a:solidFill>
                  <a:srgbClr val="FFFFFF"/>
                </a:solidFill>
                <a:latin typeface="Source Code Pro"/>
                <a:ea typeface="Source Code Pro"/>
                <a:cs typeface="Source Code Pro"/>
                <a:sym typeface="Source Code Pro"/>
              </a:rPr>
              <a:t> </a:t>
            </a:r>
            <a:r>
              <a:rPr b="0" i="0" lang="en" sz="1300" u="none" cap="none" strike="noStrike">
                <a:solidFill>
                  <a:srgbClr val="75C20F"/>
                </a:solidFill>
                <a:latin typeface="Source Code Pro"/>
                <a:ea typeface="Source Code Pro"/>
                <a:cs typeface="Source Code Pro"/>
                <a:sym typeface="Source Code Pro"/>
              </a:rPr>
              <a:t>          </a:t>
            </a:r>
            <a:endParaRPr b="0" i="0" sz="1300" u="none" cap="none" strike="noStrike">
              <a:solidFill>
                <a:srgbClr val="BEC4D0"/>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530625" y="390200"/>
            <a:ext cx="19749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 sz="3100" u="none" cap="none" strike="noStrike">
                <a:solidFill>
                  <a:srgbClr val="FFFFFF"/>
                </a:solidFill>
                <a:latin typeface="Roboto"/>
                <a:ea typeface="Roboto"/>
                <a:cs typeface="Roboto"/>
                <a:sym typeface="Roboto"/>
              </a:rPr>
              <a:t>Problem</a:t>
            </a:r>
            <a:r>
              <a:rPr b="1" i="0" lang="en" sz="3100" u="none" cap="none" strike="noStrike">
                <a:solidFill>
                  <a:srgbClr val="75C20F"/>
                </a:solidFill>
                <a:latin typeface="Roboto"/>
                <a:ea typeface="Roboto"/>
                <a:cs typeface="Roboto"/>
                <a:sym typeface="Roboto"/>
              </a:rPr>
              <a:t>:</a:t>
            </a:r>
            <a:endParaRPr b="1" i="0" sz="3100" u="none" cap="none" strike="noStrike">
              <a:solidFill>
                <a:srgbClr val="75C20F"/>
              </a:solidFill>
              <a:latin typeface="Roboto"/>
              <a:ea typeface="Roboto"/>
              <a:cs typeface="Roboto"/>
              <a:sym typeface="Roboto"/>
            </a:endParaRPr>
          </a:p>
        </p:txBody>
      </p:sp>
      <p:sp>
        <p:nvSpPr>
          <p:cNvPr id="61" name="Google Shape;61;p14"/>
          <p:cNvSpPr txBox="1"/>
          <p:nvPr>
            <p:ph idx="1" type="body"/>
          </p:nvPr>
        </p:nvSpPr>
        <p:spPr>
          <a:xfrm>
            <a:off x="530625" y="1854425"/>
            <a:ext cx="7884300" cy="317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Arial"/>
              <a:buNone/>
            </a:pPr>
            <a:r>
              <a:rPr b="0" i="0" lang="en" sz="1500" u="none" cap="none" strike="noStrike">
                <a:solidFill>
                  <a:srgbClr val="75C20F"/>
                </a:solidFill>
                <a:latin typeface="Source Code Pro"/>
                <a:ea typeface="Source Code Pro"/>
                <a:cs typeface="Source Code Pro"/>
                <a:sym typeface="Source Code Pro"/>
              </a:rPr>
              <a:t>// Example 1:</a:t>
            </a:r>
            <a:endParaRPr b="0" i="0" sz="1500" u="none" cap="none" strike="noStrike">
              <a:solidFill>
                <a:srgbClr val="75C20F"/>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ts val="1800"/>
              <a:buFont typeface="Arial"/>
              <a:buNone/>
            </a:pPr>
            <a:r>
              <a:rPr lang="en" sz="1500">
                <a:solidFill>
                  <a:srgbClr val="F0BE38"/>
                </a:solidFill>
                <a:latin typeface="Source Code Pro"/>
                <a:ea typeface="Source Code Pro"/>
                <a:cs typeface="Source Code Pro"/>
                <a:sym typeface="Source Code Pro"/>
              </a:rPr>
              <a:t>Consider the dictionary:</a:t>
            </a:r>
            <a:endParaRPr b="0" i="0" sz="1500" u="none" cap="none" strike="noStrike">
              <a:solidFill>
                <a:srgbClr val="F0BE38"/>
              </a:solidFill>
              <a:latin typeface="Source Code Pro"/>
              <a:ea typeface="Source Code Pro"/>
              <a:cs typeface="Source Code Pro"/>
              <a:sym typeface="Source Code Pro"/>
            </a:endParaRPr>
          </a:p>
          <a:p>
            <a:pPr indent="0" lvl="0" marL="0" marR="0" rtl="0" algn="l">
              <a:lnSpc>
                <a:spcPct val="200000"/>
              </a:lnSpc>
              <a:spcBef>
                <a:spcPts val="1600"/>
              </a:spcBef>
              <a:spcAft>
                <a:spcPts val="0"/>
              </a:spcAft>
              <a:buClr>
                <a:schemeClr val="dk2"/>
              </a:buClr>
              <a:buSzPts val="1800"/>
              <a:buFont typeface="Arial"/>
              <a:buNone/>
            </a:pPr>
            <a:r>
              <a:rPr lang="en" sz="1400">
                <a:solidFill>
                  <a:srgbClr val="FFFFFF"/>
                </a:solidFill>
                <a:latin typeface="Roboto Light"/>
                <a:ea typeface="Roboto Light"/>
                <a:cs typeface="Roboto Light"/>
                <a:sym typeface="Roboto Light"/>
              </a:rPr>
              <a:t>[ </a:t>
            </a:r>
            <a:r>
              <a:rPr i="1" lang="en" sz="1400">
                <a:solidFill>
                  <a:srgbClr val="FFFFFF"/>
                </a:solidFill>
                <a:latin typeface="Roboto Light"/>
                <a:ea typeface="Roboto Light"/>
                <a:cs typeface="Roboto Light"/>
                <a:sym typeface="Roboto Light"/>
              </a:rPr>
              <a:t>i, two, beauty, no, yes, house, chair, sky</a:t>
            </a:r>
            <a:r>
              <a:rPr lang="en" sz="1400">
                <a:solidFill>
                  <a:srgbClr val="FFFFFF"/>
                </a:solidFill>
                <a:latin typeface="Roboto Light"/>
                <a:ea typeface="Roboto Light"/>
                <a:cs typeface="Roboto Light"/>
                <a:sym typeface="Roboto Light"/>
              </a:rPr>
              <a:t>]</a:t>
            </a:r>
            <a:endParaRPr b="0" i="0" sz="1500" u="none" cap="none" strike="noStrike">
              <a:solidFill>
                <a:srgbClr val="75C20F"/>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ts val="1800"/>
              <a:buFont typeface="Arial"/>
              <a:buNone/>
            </a:pPr>
            <a:r>
              <a:rPr lang="en" sz="1500">
                <a:solidFill>
                  <a:srgbClr val="F0BE38"/>
                </a:solidFill>
                <a:latin typeface="Source Code Pro"/>
                <a:ea typeface="Source Code Pro"/>
                <a:cs typeface="Source Code Pro"/>
                <a:sym typeface="Source Code Pro"/>
              </a:rPr>
              <a:t>Input string:</a:t>
            </a:r>
            <a:endParaRPr b="0" i="0" sz="1500" u="none" cap="none" strike="noStrike">
              <a:solidFill>
                <a:srgbClr val="F0BE38"/>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chemeClr val="dk2"/>
              </a:buClr>
              <a:buSzPts val="1800"/>
              <a:buFont typeface="Arial"/>
              <a:buNone/>
            </a:pPr>
            <a:r>
              <a:rPr i="1" lang="en" sz="1400">
                <a:solidFill>
                  <a:srgbClr val="FFFFFF"/>
                </a:solidFill>
                <a:latin typeface="Roboto Light"/>
                <a:ea typeface="Roboto Light"/>
                <a:cs typeface="Roboto Light"/>
                <a:sym typeface="Roboto Light"/>
              </a:rPr>
              <a:t>housebeauty</a:t>
            </a:r>
            <a:endParaRPr i="1" sz="1400">
              <a:solidFill>
                <a:srgbClr val="FFFFFF"/>
              </a:solidFill>
              <a:latin typeface="Roboto Light"/>
              <a:ea typeface="Roboto Light"/>
              <a:cs typeface="Roboto Light"/>
              <a:sym typeface="Roboto Light"/>
            </a:endParaRPr>
          </a:p>
          <a:p>
            <a:pPr indent="0" lvl="0" marL="0" marR="0" rtl="0" algn="l">
              <a:lnSpc>
                <a:spcPct val="100000"/>
              </a:lnSpc>
              <a:spcBef>
                <a:spcPts val="1600"/>
              </a:spcBef>
              <a:spcAft>
                <a:spcPts val="0"/>
              </a:spcAft>
              <a:buClr>
                <a:schemeClr val="dk2"/>
              </a:buClr>
              <a:buSzPts val="1800"/>
              <a:buFont typeface="Arial"/>
              <a:buNone/>
            </a:pPr>
            <a:r>
              <a:rPr lang="en" sz="1400">
                <a:solidFill>
                  <a:srgbClr val="FFFFFF"/>
                </a:solidFill>
                <a:latin typeface="Roboto Light"/>
                <a:ea typeface="Roboto Light"/>
                <a:cs typeface="Roboto Light"/>
                <a:sym typeface="Roboto Light"/>
              </a:rPr>
              <a:t>Output: Yes</a:t>
            </a:r>
            <a:endParaRPr sz="1400">
              <a:solidFill>
                <a:srgbClr val="FFFFFF"/>
              </a:solidFill>
              <a:latin typeface="Roboto Light"/>
              <a:ea typeface="Roboto Light"/>
              <a:cs typeface="Roboto Light"/>
              <a:sym typeface="Roboto Light"/>
            </a:endParaRPr>
          </a:p>
          <a:p>
            <a:pPr indent="0" lvl="0" marL="0" marR="0" rtl="0" algn="l">
              <a:lnSpc>
                <a:spcPct val="100000"/>
              </a:lnSpc>
              <a:spcBef>
                <a:spcPts val="1600"/>
              </a:spcBef>
              <a:spcAft>
                <a:spcPts val="0"/>
              </a:spcAft>
              <a:buClr>
                <a:schemeClr val="dk2"/>
              </a:buClr>
              <a:buSzPts val="1800"/>
              <a:buFont typeface="Arial"/>
              <a:buNone/>
            </a:pPr>
            <a:r>
              <a:rPr lang="en" sz="1400">
                <a:solidFill>
                  <a:srgbClr val="FFFFFF"/>
                </a:solidFill>
                <a:latin typeface="Roboto Light"/>
                <a:ea typeface="Roboto Light"/>
                <a:cs typeface="Roboto Light"/>
                <a:sym typeface="Roboto Light"/>
              </a:rPr>
              <a:t>The string can be segmented as “</a:t>
            </a:r>
            <a:r>
              <a:rPr i="1" lang="en" sz="1400">
                <a:solidFill>
                  <a:srgbClr val="FFFFFF"/>
                </a:solidFill>
                <a:latin typeface="Roboto Light"/>
                <a:ea typeface="Roboto Light"/>
                <a:cs typeface="Roboto Light"/>
                <a:sym typeface="Roboto Light"/>
              </a:rPr>
              <a:t>house beauty</a:t>
            </a:r>
            <a:r>
              <a:rPr lang="en" sz="1400">
                <a:solidFill>
                  <a:srgbClr val="FFFFFF"/>
                </a:solidFill>
                <a:latin typeface="Roboto Light"/>
                <a:ea typeface="Roboto Light"/>
                <a:cs typeface="Roboto Light"/>
                <a:sym typeface="Roboto Light"/>
              </a:rPr>
              <a:t>”, and both words are in the dictionary.</a:t>
            </a:r>
            <a:endParaRPr sz="1400">
              <a:solidFill>
                <a:srgbClr val="FFFFFF"/>
              </a:solidFill>
              <a:latin typeface="Roboto Light"/>
              <a:ea typeface="Roboto Light"/>
              <a:cs typeface="Roboto Light"/>
              <a:sym typeface="Roboto Light"/>
            </a:endParaRPr>
          </a:p>
          <a:p>
            <a:pPr indent="0" lvl="0" marL="0" marR="0" rtl="0" algn="l">
              <a:lnSpc>
                <a:spcPct val="100000"/>
              </a:lnSpc>
              <a:spcBef>
                <a:spcPts val="1600"/>
              </a:spcBef>
              <a:spcAft>
                <a:spcPts val="1600"/>
              </a:spcAft>
              <a:buClr>
                <a:schemeClr val="dk2"/>
              </a:buClr>
              <a:buSzPts val="1800"/>
              <a:buFont typeface="Arial"/>
              <a:buNone/>
            </a:pPr>
            <a:r>
              <a:t/>
            </a:r>
            <a:endParaRPr b="0" i="0" sz="1500" u="none" cap="none" strike="noStrike">
              <a:solidFill>
                <a:srgbClr val="FFFFFF"/>
              </a:solidFill>
              <a:latin typeface="Source Code Pro"/>
              <a:ea typeface="Source Code Pro"/>
              <a:cs typeface="Source Code Pro"/>
              <a:sym typeface="Source Code Pro"/>
            </a:endParaRPr>
          </a:p>
        </p:txBody>
      </p:sp>
      <p:sp>
        <p:nvSpPr>
          <p:cNvPr id="62" name="Google Shape;62;p14"/>
          <p:cNvSpPr txBox="1"/>
          <p:nvPr>
            <p:ph idx="1" type="body"/>
          </p:nvPr>
        </p:nvSpPr>
        <p:spPr>
          <a:xfrm>
            <a:off x="530625" y="1058950"/>
            <a:ext cx="7605000" cy="867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n" sz="1600">
                <a:solidFill>
                  <a:srgbClr val="BEC4D0"/>
                </a:solidFill>
                <a:latin typeface="Roboto Light"/>
                <a:ea typeface="Roboto Light"/>
                <a:cs typeface="Roboto Light"/>
                <a:sym typeface="Roboto Light"/>
              </a:rPr>
              <a:t>Given an input string and a dictionary of words, find out if the input string can be segmented into a space-separated sequence of dictionary words.</a:t>
            </a:r>
            <a:endParaRPr b="0" i="0" sz="1600" u="none" cap="none" strike="noStrike">
              <a:solidFill>
                <a:srgbClr val="BEC4D0"/>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xEl>
                                              <p:pRg end="0" st="0"/>
                                            </p:txEl>
                                          </p:spTgt>
                                        </p:tgtEl>
                                        <p:attrNameLst>
                                          <p:attrName>style.visibility</p:attrName>
                                        </p:attrNameLst>
                                      </p:cBhvr>
                                      <p:to>
                                        <p:strVal val="visible"/>
                                      </p:to>
                                    </p:set>
                                    <p:animEffect filter="fade" transition="in">
                                      <p:cBhvr>
                                        <p:cTn dur="1000"/>
                                        <p:tgtEl>
                                          <p:spTgt spid="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animEffect filter="fade" transition="in">
                                      <p:cBhvr>
                                        <p:cTn dur="1000"/>
                                        <p:tgtEl>
                                          <p:spTgt spid="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1" st="1"/>
                                            </p:txEl>
                                          </p:spTgt>
                                        </p:tgtEl>
                                        <p:attrNameLst>
                                          <p:attrName>style.visibility</p:attrName>
                                        </p:attrNameLst>
                                      </p:cBhvr>
                                      <p:to>
                                        <p:strVal val="visible"/>
                                      </p:to>
                                    </p:set>
                                    <p:animEffect filter="fade" transition="in">
                                      <p:cBhvr>
                                        <p:cTn dur="1000"/>
                                        <p:tgtEl>
                                          <p:spTgt spid="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2" st="2"/>
                                            </p:txEl>
                                          </p:spTgt>
                                        </p:tgtEl>
                                        <p:attrNameLst>
                                          <p:attrName>style.visibility</p:attrName>
                                        </p:attrNameLst>
                                      </p:cBhvr>
                                      <p:to>
                                        <p:strVal val="visible"/>
                                      </p:to>
                                    </p:set>
                                    <p:animEffect filter="fade" transition="in">
                                      <p:cBhvr>
                                        <p:cTn dur="1000"/>
                                        <p:tgtEl>
                                          <p:spTgt spid="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3" st="3"/>
                                            </p:txEl>
                                          </p:spTgt>
                                        </p:tgtEl>
                                        <p:attrNameLst>
                                          <p:attrName>style.visibility</p:attrName>
                                        </p:attrNameLst>
                                      </p:cBhvr>
                                      <p:to>
                                        <p:strVal val="visible"/>
                                      </p:to>
                                    </p:set>
                                    <p:animEffect filter="fade" transition="in">
                                      <p:cBhvr>
                                        <p:cTn dur="1000"/>
                                        <p:tgtEl>
                                          <p:spTgt spid="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4" st="4"/>
                                            </p:txEl>
                                          </p:spTgt>
                                        </p:tgtEl>
                                        <p:attrNameLst>
                                          <p:attrName>style.visibility</p:attrName>
                                        </p:attrNameLst>
                                      </p:cBhvr>
                                      <p:to>
                                        <p:strVal val="visible"/>
                                      </p:to>
                                    </p:set>
                                    <p:animEffect filter="fade" transition="in">
                                      <p:cBhvr>
                                        <p:cTn dur="1000"/>
                                        <p:tgtEl>
                                          <p:spTgt spid="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5" st="5"/>
                                            </p:txEl>
                                          </p:spTgt>
                                        </p:tgtEl>
                                        <p:attrNameLst>
                                          <p:attrName>style.visibility</p:attrName>
                                        </p:attrNameLst>
                                      </p:cBhvr>
                                      <p:to>
                                        <p:strVal val="visible"/>
                                      </p:to>
                                    </p:set>
                                    <p:animEffect filter="fade" transition="in">
                                      <p:cBhvr>
                                        <p:cTn dur="1000"/>
                                        <p:tgtEl>
                                          <p:spTgt spid="6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6" st="6"/>
                                            </p:txEl>
                                          </p:spTgt>
                                        </p:tgtEl>
                                        <p:attrNameLst>
                                          <p:attrName>style.visibility</p:attrName>
                                        </p:attrNameLst>
                                      </p:cBhvr>
                                      <p:to>
                                        <p:strVal val="visible"/>
                                      </p:to>
                                    </p:set>
                                    <p:animEffect filter="fade" transition="in">
                                      <p:cBhvr>
                                        <p:cTn dur="1000"/>
                                        <p:tgtEl>
                                          <p:spTgt spid="6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7" st="7"/>
                                            </p:txEl>
                                          </p:spTgt>
                                        </p:tgtEl>
                                        <p:attrNameLst>
                                          <p:attrName>style.visibility</p:attrName>
                                        </p:attrNameLst>
                                      </p:cBhvr>
                                      <p:to>
                                        <p:strVal val="visible"/>
                                      </p:to>
                                    </p:set>
                                    <p:animEffect filter="fade" transition="in">
                                      <p:cBhvr>
                                        <p:cTn dur="1000"/>
                                        <p:tgtEl>
                                          <p:spTgt spid="6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530625" y="390200"/>
            <a:ext cx="64995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3100" u="none" cap="none" strike="noStrike">
                <a:solidFill>
                  <a:srgbClr val="FFFFFF"/>
                </a:solidFill>
                <a:latin typeface="Roboto"/>
                <a:ea typeface="Roboto"/>
                <a:cs typeface="Roboto"/>
                <a:sym typeface="Roboto"/>
              </a:rPr>
              <a:t>Method 1</a:t>
            </a:r>
            <a:r>
              <a:rPr b="1" i="0" lang="en" sz="3100" u="none" cap="none" strike="noStrike">
                <a:solidFill>
                  <a:srgbClr val="75C20F"/>
                </a:solidFill>
                <a:latin typeface="Roboto"/>
                <a:ea typeface="Roboto"/>
                <a:cs typeface="Roboto"/>
                <a:sym typeface="Roboto"/>
              </a:rPr>
              <a:t>:</a:t>
            </a:r>
            <a:r>
              <a:rPr b="1" i="0" lang="en" sz="3100" u="none" cap="none" strike="noStrike">
                <a:solidFill>
                  <a:srgbClr val="FFFFFF"/>
                </a:solidFill>
                <a:latin typeface="Roboto"/>
                <a:ea typeface="Roboto"/>
                <a:cs typeface="Roboto"/>
                <a:sym typeface="Roboto"/>
              </a:rPr>
              <a:t>  </a:t>
            </a:r>
            <a:r>
              <a:rPr b="1" lang="en" sz="3100">
                <a:solidFill>
                  <a:srgbClr val="FFFFFF"/>
                </a:solidFill>
                <a:latin typeface="Roboto"/>
                <a:ea typeface="Roboto"/>
                <a:cs typeface="Roboto"/>
                <a:sym typeface="Roboto"/>
              </a:rPr>
              <a:t>Recursive</a:t>
            </a:r>
            <a:r>
              <a:rPr b="1" i="0" lang="en" sz="3100" u="none" cap="none" strike="noStrike">
                <a:solidFill>
                  <a:srgbClr val="FFFFFF"/>
                </a:solidFill>
                <a:latin typeface="Roboto"/>
                <a:ea typeface="Roboto"/>
                <a:cs typeface="Roboto"/>
                <a:sym typeface="Roboto"/>
              </a:rPr>
              <a:t> approach</a:t>
            </a:r>
            <a:endParaRPr b="1" i="0" sz="3100" u="none" cap="none" strike="noStrike">
              <a:solidFill>
                <a:srgbClr val="FFFFFF"/>
              </a:solidFill>
              <a:latin typeface="Roboto"/>
              <a:ea typeface="Roboto"/>
              <a:cs typeface="Roboto"/>
              <a:sym typeface="Roboto"/>
            </a:endParaRPr>
          </a:p>
        </p:txBody>
      </p:sp>
      <p:sp>
        <p:nvSpPr>
          <p:cNvPr id="68" name="Google Shape;68;p15"/>
          <p:cNvSpPr txBox="1"/>
          <p:nvPr>
            <p:ph idx="1" type="body"/>
          </p:nvPr>
        </p:nvSpPr>
        <p:spPr>
          <a:xfrm>
            <a:off x="530625" y="1135150"/>
            <a:ext cx="8318400" cy="1246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600">
                <a:solidFill>
                  <a:srgbClr val="BEC4D0"/>
                </a:solidFill>
                <a:latin typeface="Roboto Light"/>
                <a:ea typeface="Roboto Light"/>
                <a:cs typeface="Roboto Light"/>
                <a:sym typeface="Roboto Light"/>
              </a:rPr>
              <a:t>The idea of the recursive approach is this: </a:t>
            </a:r>
            <a:endParaRPr sz="1600">
              <a:solidFill>
                <a:srgbClr val="BEC4D0"/>
              </a:solidFill>
              <a:latin typeface="Roboto Light"/>
              <a:ea typeface="Roboto Light"/>
              <a:cs typeface="Roboto Light"/>
              <a:sym typeface="Roboto Light"/>
            </a:endParaRPr>
          </a:p>
          <a:p>
            <a:pPr indent="0" lvl="0" marL="0" marR="0" rtl="0" algn="l">
              <a:lnSpc>
                <a:spcPct val="115000"/>
              </a:lnSpc>
              <a:spcBef>
                <a:spcPts val="0"/>
              </a:spcBef>
              <a:spcAft>
                <a:spcPts val="0"/>
              </a:spcAft>
              <a:buClr>
                <a:schemeClr val="dk2"/>
              </a:buClr>
              <a:buSzPts val="1800"/>
              <a:buFont typeface="Arial"/>
              <a:buNone/>
            </a:pPr>
            <a:r>
              <a:t/>
            </a:r>
            <a:endParaRPr sz="1600">
              <a:solidFill>
                <a:srgbClr val="BEC4D0"/>
              </a:solidFill>
              <a:latin typeface="Roboto Light"/>
              <a:ea typeface="Roboto Light"/>
              <a:cs typeface="Roboto Light"/>
              <a:sym typeface="Roboto Light"/>
            </a:endParaRPr>
          </a:p>
          <a:p>
            <a:pPr indent="0" lvl="0" marL="0" marR="0" rtl="0" algn="l">
              <a:lnSpc>
                <a:spcPct val="115000"/>
              </a:lnSpc>
              <a:spcBef>
                <a:spcPts val="0"/>
              </a:spcBef>
              <a:spcAft>
                <a:spcPts val="0"/>
              </a:spcAft>
              <a:buClr>
                <a:schemeClr val="dk2"/>
              </a:buClr>
              <a:buSzPts val="1800"/>
              <a:buFont typeface="Arial"/>
              <a:buNone/>
            </a:pPr>
            <a:r>
              <a:rPr lang="en" sz="1600">
                <a:solidFill>
                  <a:srgbClr val="BEC4D0"/>
                </a:solidFill>
                <a:latin typeface="Roboto Light"/>
                <a:ea typeface="Roboto Light"/>
                <a:cs typeface="Roboto Light"/>
                <a:sym typeface="Roboto Light"/>
              </a:rPr>
              <a:t>Take each </a:t>
            </a:r>
            <a:r>
              <a:rPr lang="en" sz="1600">
                <a:solidFill>
                  <a:srgbClr val="FF00FF"/>
                </a:solidFill>
                <a:latin typeface="Roboto Light"/>
                <a:ea typeface="Roboto Light"/>
                <a:cs typeface="Roboto Light"/>
                <a:sym typeface="Roboto Light"/>
              </a:rPr>
              <a:t>prefix</a:t>
            </a:r>
            <a:r>
              <a:rPr lang="en" sz="1600">
                <a:solidFill>
                  <a:srgbClr val="BEC4D0"/>
                </a:solidFill>
                <a:latin typeface="Roboto Light"/>
                <a:ea typeface="Roboto Light"/>
                <a:cs typeface="Roboto Light"/>
                <a:sym typeface="Roboto Light"/>
              </a:rPr>
              <a:t> of the given input and search it in the dictionary. If the </a:t>
            </a:r>
            <a:r>
              <a:rPr lang="en" sz="1600">
                <a:solidFill>
                  <a:srgbClr val="FF00FF"/>
                </a:solidFill>
                <a:latin typeface="Roboto Light"/>
                <a:ea typeface="Roboto Light"/>
                <a:cs typeface="Roboto Light"/>
                <a:sym typeface="Roboto Light"/>
              </a:rPr>
              <a:t>prefix</a:t>
            </a:r>
            <a:r>
              <a:rPr lang="en" sz="1600">
                <a:solidFill>
                  <a:srgbClr val="BEC4D0"/>
                </a:solidFill>
                <a:latin typeface="Roboto Light"/>
                <a:ea typeface="Roboto Light"/>
                <a:cs typeface="Roboto Light"/>
                <a:sym typeface="Roboto Light"/>
              </a:rPr>
              <a:t> is present in the dictionary, we recur for the rest of the string (the </a:t>
            </a:r>
            <a:r>
              <a:rPr lang="en" sz="1600">
                <a:solidFill>
                  <a:srgbClr val="FFFF00"/>
                </a:solidFill>
                <a:latin typeface="Roboto Light"/>
                <a:ea typeface="Roboto Light"/>
                <a:cs typeface="Roboto Light"/>
                <a:sym typeface="Roboto Light"/>
              </a:rPr>
              <a:t>suffix</a:t>
            </a:r>
            <a:r>
              <a:rPr lang="en" sz="1600">
                <a:solidFill>
                  <a:srgbClr val="BEC4D0"/>
                </a:solidFill>
                <a:latin typeface="Roboto Light"/>
                <a:ea typeface="Roboto Light"/>
                <a:cs typeface="Roboto Light"/>
                <a:sym typeface="Roboto Light"/>
              </a:rPr>
              <a:t>) in a recursive way.</a:t>
            </a:r>
            <a:endParaRPr sz="1600">
              <a:solidFill>
                <a:srgbClr val="BEC4D0"/>
              </a:solidFill>
              <a:latin typeface="Roboto Light"/>
              <a:ea typeface="Roboto Light"/>
              <a:cs typeface="Roboto Light"/>
              <a:sym typeface="Roboto Light"/>
            </a:endParaRPr>
          </a:p>
        </p:txBody>
      </p:sp>
      <p:sp>
        <p:nvSpPr>
          <p:cNvPr id="69" name="Google Shape;69;p15"/>
          <p:cNvSpPr txBox="1"/>
          <p:nvPr>
            <p:ph idx="1" type="body"/>
          </p:nvPr>
        </p:nvSpPr>
        <p:spPr>
          <a:xfrm>
            <a:off x="3268950" y="3028200"/>
            <a:ext cx="27654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2400">
                <a:solidFill>
                  <a:srgbClr val="00FFFF"/>
                </a:solidFill>
                <a:latin typeface="Roboto Light"/>
                <a:ea typeface="Roboto Light"/>
                <a:cs typeface="Roboto Light"/>
                <a:sym typeface="Roboto Light"/>
              </a:rPr>
              <a:t>h</a:t>
            </a:r>
            <a:r>
              <a:rPr lang="en" sz="2400">
                <a:solidFill>
                  <a:srgbClr val="00FFFF"/>
                </a:solidFill>
                <a:latin typeface="Roboto Light"/>
                <a:ea typeface="Roboto Light"/>
                <a:cs typeface="Roboto Light"/>
                <a:sym typeface="Roboto Light"/>
              </a:rPr>
              <a:t> o u s e b e a u t y</a:t>
            </a:r>
            <a:endParaRPr sz="2400">
              <a:solidFill>
                <a:srgbClr val="00FFFF"/>
              </a:solidFill>
              <a:latin typeface="Roboto Light"/>
              <a:ea typeface="Roboto Light"/>
              <a:cs typeface="Roboto Light"/>
              <a:sym typeface="Roboto Light"/>
            </a:endParaRPr>
          </a:p>
        </p:txBody>
      </p:sp>
      <p:sp>
        <p:nvSpPr>
          <p:cNvPr id="70" name="Google Shape;70;p15"/>
          <p:cNvSpPr/>
          <p:nvPr/>
        </p:nvSpPr>
        <p:spPr>
          <a:xfrm>
            <a:off x="3354100" y="3459600"/>
            <a:ext cx="172910" cy="152417"/>
          </a:xfrm>
          <a:custGeom>
            <a:rect b="b" l="l" r="r" t="t"/>
            <a:pathLst>
              <a:path extrusionOk="0" h="23503" w="41943">
                <a:moveTo>
                  <a:pt x="0" y="0"/>
                </a:moveTo>
                <a:lnTo>
                  <a:pt x="0" y="22780"/>
                </a:lnTo>
                <a:lnTo>
                  <a:pt x="41943" y="22780"/>
                </a:lnTo>
                <a:lnTo>
                  <a:pt x="41943" y="1447"/>
                </a:lnTo>
                <a:lnTo>
                  <a:pt x="41943" y="23503"/>
                </a:lnTo>
                <a:lnTo>
                  <a:pt x="361" y="23503"/>
                </a:lnTo>
                <a:close/>
              </a:path>
            </a:pathLst>
          </a:custGeom>
          <a:solidFill>
            <a:srgbClr val="FF00FF"/>
          </a:solidFill>
          <a:ln cap="flat" cmpd="sng" w="28575">
            <a:solidFill>
              <a:srgbClr val="FF00FF"/>
            </a:solidFill>
            <a:prstDash val="solid"/>
            <a:round/>
            <a:headEnd len="med" w="med" type="none"/>
            <a:tailEnd len="med" w="med" type="none"/>
          </a:ln>
          <a:effectLst>
            <a:outerShdw blurRad="57150" rotWithShape="0" algn="bl" dir="5400000" dist="19050">
              <a:srgbClr val="000000">
                <a:alpha val="50000"/>
              </a:srgbClr>
            </a:outerShdw>
          </a:effectLst>
        </p:spPr>
      </p:sp>
      <p:sp>
        <p:nvSpPr>
          <p:cNvPr id="71" name="Google Shape;71;p15"/>
          <p:cNvSpPr/>
          <p:nvPr/>
        </p:nvSpPr>
        <p:spPr>
          <a:xfrm>
            <a:off x="3587306" y="3459600"/>
            <a:ext cx="2257372" cy="152417"/>
          </a:xfrm>
          <a:custGeom>
            <a:rect b="b" l="l" r="r" t="t"/>
            <a:pathLst>
              <a:path extrusionOk="0" h="23503" w="41943">
                <a:moveTo>
                  <a:pt x="0" y="0"/>
                </a:moveTo>
                <a:lnTo>
                  <a:pt x="0" y="22780"/>
                </a:lnTo>
                <a:lnTo>
                  <a:pt x="41943" y="22780"/>
                </a:lnTo>
                <a:lnTo>
                  <a:pt x="41943" y="1447"/>
                </a:lnTo>
                <a:lnTo>
                  <a:pt x="41943" y="23503"/>
                </a:lnTo>
                <a:lnTo>
                  <a:pt x="361" y="23503"/>
                </a:lnTo>
                <a:close/>
              </a:path>
            </a:pathLst>
          </a:custGeom>
          <a:solidFill>
            <a:srgbClr val="FFFF00"/>
          </a:solidFill>
          <a:ln cap="flat" cmpd="sng" w="28575">
            <a:solidFill>
              <a:srgbClr val="FFFF00"/>
            </a:solidFill>
            <a:prstDash val="solid"/>
            <a:round/>
            <a:headEnd len="med" w="med" type="none"/>
            <a:tailEnd len="med" w="med" type="none"/>
          </a:ln>
          <a:effectLst>
            <a:outerShdw blurRad="57150" rotWithShape="0" algn="bl" dir="5400000" dist="19050">
              <a:srgbClr val="000000">
                <a:alpha val="50000"/>
              </a:srgbClr>
            </a:outerShdw>
          </a:effectLst>
        </p:spPr>
      </p:sp>
      <p:sp>
        <p:nvSpPr>
          <p:cNvPr id="72" name="Google Shape;72;p15"/>
          <p:cNvSpPr txBox="1"/>
          <p:nvPr>
            <p:ph idx="1" type="body"/>
          </p:nvPr>
        </p:nvSpPr>
        <p:spPr>
          <a:xfrm>
            <a:off x="3066300" y="3626100"/>
            <a:ext cx="748500" cy="37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a:solidFill>
                  <a:srgbClr val="FF00FF"/>
                </a:solidFill>
                <a:latin typeface="Roboto Light"/>
                <a:ea typeface="Roboto Light"/>
                <a:cs typeface="Roboto Light"/>
                <a:sym typeface="Roboto Light"/>
              </a:rPr>
              <a:t>prefix</a:t>
            </a:r>
            <a:endParaRPr>
              <a:solidFill>
                <a:srgbClr val="FF00FF"/>
              </a:solidFill>
              <a:latin typeface="Roboto Light"/>
              <a:ea typeface="Roboto Light"/>
              <a:cs typeface="Roboto Light"/>
              <a:sym typeface="Roboto Light"/>
            </a:endParaRPr>
          </a:p>
        </p:txBody>
      </p:sp>
      <p:sp>
        <p:nvSpPr>
          <p:cNvPr id="73" name="Google Shape;73;p15"/>
          <p:cNvSpPr txBox="1"/>
          <p:nvPr>
            <p:ph idx="1" type="body"/>
          </p:nvPr>
        </p:nvSpPr>
        <p:spPr>
          <a:xfrm>
            <a:off x="4361700" y="3626100"/>
            <a:ext cx="748500" cy="37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a:solidFill>
                  <a:srgbClr val="FFFF00"/>
                </a:solidFill>
                <a:latin typeface="Roboto Light"/>
                <a:ea typeface="Roboto Light"/>
                <a:cs typeface="Roboto Light"/>
                <a:sym typeface="Roboto Light"/>
              </a:rPr>
              <a:t>suffix</a:t>
            </a:r>
            <a:endParaRPr>
              <a:solidFill>
                <a:srgbClr val="FFFF00"/>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0" st="0"/>
                                            </p:txEl>
                                          </p:spTgt>
                                        </p:tgtEl>
                                        <p:attrNameLst>
                                          <p:attrName>style.visibility</p:attrName>
                                        </p:attrNameLst>
                                      </p:cBhvr>
                                      <p:to>
                                        <p:strVal val="visible"/>
                                      </p:to>
                                    </p:set>
                                    <p:animEffect filter="fade" transition="in">
                                      <p:cBhvr>
                                        <p:cTn dur="1000"/>
                                        <p:tgtEl>
                                          <p:spTgt spid="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1" st="1"/>
                                            </p:txEl>
                                          </p:spTgt>
                                        </p:tgtEl>
                                        <p:attrNameLst>
                                          <p:attrName>style.visibility</p:attrName>
                                        </p:attrNameLst>
                                      </p:cBhvr>
                                      <p:to>
                                        <p:strVal val="visible"/>
                                      </p:to>
                                    </p:set>
                                    <p:animEffect filter="fade" transition="in">
                                      <p:cBhvr>
                                        <p:cTn dur="1000"/>
                                        <p:tgtEl>
                                          <p:spTgt spid="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2" st="2"/>
                                            </p:txEl>
                                          </p:spTgt>
                                        </p:tgtEl>
                                        <p:attrNameLst>
                                          <p:attrName>style.visibility</p:attrName>
                                        </p:attrNameLst>
                                      </p:cBhvr>
                                      <p:to>
                                        <p:strVal val="visible"/>
                                      </p:to>
                                    </p:set>
                                    <p:animEffect filter="fade" transition="in">
                                      <p:cBhvr>
                                        <p:cTn dur="1000"/>
                                        <p:tgtEl>
                                          <p:spTgt spid="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530625" y="390200"/>
            <a:ext cx="64995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3100" u="none" cap="none" strike="noStrike">
                <a:solidFill>
                  <a:srgbClr val="FFFFFF"/>
                </a:solidFill>
                <a:latin typeface="Roboto"/>
                <a:ea typeface="Roboto"/>
                <a:cs typeface="Roboto"/>
                <a:sym typeface="Roboto"/>
              </a:rPr>
              <a:t>Method 1</a:t>
            </a:r>
            <a:r>
              <a:rPr b="1" i="0" lang="en" sz="3100" u="none" cap="none" strike="noStrike">
                <a:solidFill>
                  <a:srgbClr val="75C20F"/>
                </a:solidFill>
                <a:latin typeface="Roboto"/>
                <a:ea typeface="Roboto"/>
                <a:cs typeface="Roboto"/>
                <a:sym typeface="Roboto"/>
              </a:rPr>
              <a:t>:</a:t>
            </a:r>
            <a:r>
              <a:rPr b="1" i="0" lang="en" sz="3100" u="none" cap="none" strike="noStrike">
                <a:solidFill>
                  <a:srgbClr val="FFFFFF"/>
                </a:solidFill>
                <a:latin typeface="Roboto"/>
                <a:ea typeface="Roboto"/>
                <a:cs typeface="Roboto"/>
                <a:sym typeface="Roboto"/>
              </a:rPr>
              <a:t>  </a:t>
            </a:r>
            <a:r>
              <a:rPr b="1" lang="en" sz="3100">
                <a:solidFill>
                  <a:srgbClr val="FFFFFF"/>
                </a:solidFill>
                <a:latin typeface="Roboto"/>
                <a:ea typeface="Roboto"/>
                <a:cs typeface="Roboto"/>
                <a:sym typeface="Roboto"/>
              </a:rPr>
              <a:t>Recursive</a:t>
            </a:r>
            <a:r>
              <a:rPr b="1" i="0" lang="en" sz="3100" u="none" cap="none" strike="noStrike">
                <a:solidFill>
                  <a:srgbClr val="FFFFFF"/>
                </a:solidFill>
                <a:latin typeface="Roboto"/>
                <a:ea typeface="Roboto"/>
                <a:cs typeface="Roboto"/>
                <a:sym typeface="Roboto"/>
              </a:rPr>
              <a:t> approach</a:t>
            </a:r>
            <a:endParaRPr b="1" i="0" sz="3100" u="none" cap="none" strike="noStrike">
              <a:solidFill>
                <a:srgbClr val="FFFFFF"/>
              </a:solidFill>
              <a:latin typeface="Roboto"/>
              <a:ea typeface="Roboto"/>
              <a:cs typeface="Roboto"/>
              <a:sym typeface="Roboto"/>
            </a:endParaRPr>
          </a:p>
        </p:txBody>
      </p:sp>
      <p:sp>
        <p:nvSpPr>
          <p:cNvPr id="79" name="Google Shape;79;p16"/>
          <p:cNvSpPr txBox="1"/>
          <p:nvPr>
            <p:ph idx="1" type="body"/>
          </p:nvPr>
        </p:nvSpPr>
        <p:spPr>
          <a:xfrm>
            <a:off x="530625" y="1135150"/>
            <a:ext cx="8318400" cy="1341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600">
                <a:solidFill>
                  <a:srgbClr val="BEC4D0"/>
                </a:solidFill>
                <a:latin typeface="Roboto Light"/>
                <a:ea typeface="Roboto Light"/>
                <a:cs typeface="Roboto Light"/>
                <a:sym typeface="Roboto Light"/>
              </a:rPr>
              <a:t>If the recursive call for the </a:t>
            </a:r>
            <a:r>
              <a:rPr lang="en" sz="1600">
                <a:solidFill>
                  <a:srgbClr val="FFFF00"/>
                </a:solidFill>
                <a:latin typeface="Roboto Light"/>
                <a:ea typeface="Roboto Light"/>
                <a:cs typeface="Roboto Light"/>
                <a:sym typeface="Roboto Light"/>
              </a:rPr>
              <a:t>suffix </a:t>
            </a:r>
            <a:r>
              <a:rPr lang="en" sz="1600">
                <a:solidFill>
                  <a:srgbClr val="BEC4D0"/>
                </a:solidFill>
                <a:latin typeface="Roboto Light"/>
                <a:ea typeface="Roboto Light"/>
                <a:cs typeface="Roboto Light"/>
                <a:sym typeface="Roboto Light"/>
              </a:rPr>
              <a:t>returns true, we return true. Otherwise, we try the next </a:t>
            </a:r>
            <a:r>
              <a:rPr lang="en" sz="1600">
                <a:solidFill>
                  <a:srgbClr val="FF00FF"/>
                </a:solidFill>
                <a:latin typeface="Roboto Light"/>
                <a:ea typeface="Roboto Light"/>
                <a:cs typeface="Roboto Light"/>
                <a:sym typeface="Roboto Light"/>
              </a:rPr>
              <a:t>prefix</a:t>
            </a:r>
            <a:r>
              <a:rPr lang="en" sz="1600">
                <a:solidFill>
                  <a:srgbClr val="BEC4D0"/>
                </a:solidFill>
                <a:latin typeface="Roboto Light"/>
                <a:ea typeface="Roboto Light"/>
                <a:cs typeface="Roboto Light"/>
                <a:sym typeface="Roboto Light"/>
              </a:rPr>
              <a:t>.</a:t>
            </a:r>
            <a:endParaRPr sz="1600">
              <a:solidFill>
                <a:srgbClr val="BEC4D0"/>
              </a:solidFill>
              <a:latin typeface="Roboto Light"/>
              <a:ea typeface="Roboto Light"/>
              <a:cs typeface="Roboto Light"/>
              <a:sym typeface="Roboto Light"/>
            </a:endParaRPr>
          </a:p>
          <a:p>
            <a:pPr indent="0" lvl="0" marL="0" marR="0" rtl="0" algn="l">
              <a:lnSpc>
                <a:spcPct val="115000"/>
              </a:lnSpc>
              <a:spcBef>
                <a:spcPts val="0"/>
              </a:spcBef>
              <a:spcAft>
                <a:spcPts val="0"/>
              </a:spcAft>
              <a:buClr>
                <a:schemeClr val="dk2"/>
              </a:buClr>
              <a:buSzPts val="1800"/>
              <a:buFont typeface="Arial"/>
              <a:buNone/>
            </a:pPr>
            <a:r>
              <a:t/>
            </a:r>
            <a:endParaRPr sz="1600">
              <a:solidFill>
                <a:srgbClr val="BEC4D0"/>
              </a:solidFill>
              <a:latin typeface="Roboto Light"/>
              <a:ea typeface="Roboto Light"/>
              <a:cs typeface="Roboto Light"/>
              <a:sym typeface="Roboto Light"/>
            </a:endParaRPr>
          </a:p>
          <a:p>
            <a:pPr indent="0" lvl="0" marL="0" marR="0" rtl="0" algn="l">
              <a:lnSpc>
                <a:spcPct val="115000"/>
              </a:lnSpc>
              <a:spcBef>
                <a:spcPts val="0"/>
              </a:spcBef>
              <a:spcAft>
                <a:spcPts val="0"/>
              </a:spcAft>
              <a:buClr>
                <a:schemeClr val="dk2"/>
              </a:buClr>
              <a:buSzPts val="1800"/>
              <a:buFont typeface="Arial"/>
              <a:buNone/>
            </a:pPr>
            <a:r>
              <a:rPr lang="en" sz="1600">
                <a:solidFill>
                  <a:srgbClr val="BEC4D0"/>
                </a:solidFill>
                <a:latin typeface="Roboto Light"/>
                <a:ea typeface="Roboto Light"/>
                <a:cs typeface="Roboto Light"/>
                <a:sym typeface="Roboto Light"/>
              </a:rPr>
              <a:t>If all </a:t>
            </a:r>
            <a:r>
              <a:rPr lang="en" sz="1600">
                <a:solidFill>
                  <a:srgbClr val="FF00FF"/>
                </a:solidFill>
                <a:latin typeface="Roboto Light"/>
                <a:ea typeface="Roboto Light"/>
                <a:cs typeface="Roboto Light"/>
                <a:sym typeface="Roboto Light"/>
              </a:rPr>
              <a:t>prefixes </a:t>
            </a:r>
            <a:r>
              <a:rPr lang="en" sz="1600">
                <a:solidFill>
                  <a:srgbClr val="BEC4D0"/>
                </a:solidFill>
                <a:latin typeface="Roboto Light"/>
                <a:ea typeface="Roboto Light"/>
                <a:cs typeface="Roboto Light"/>
                <a:sym typeface="Roboto Light"/>
              </a:rPr>
              <a:t>were tried and none of them resulted in a solution, then we return false.</a:t>
            </a:r>
            <a:endParaRPr sz="1600">
              <a:solidFill>
                <a:srgbClr val="BEC4D0"/>
              </a:solidFill>
              <a:latin typeface="Roboto Light"/>
              <a:ea typeface="Roboto Light"/>
              <a:cs typeface="Roboto Light"/>
              <a:sym typeface="Roboto Light"/>
            </a:endParaRPr>
          </a:p>
        </p:txBody>
      </p:sp>
      <p:sp>
        <p:nvSpPr>
          <p:cNvPr id="80" name="Google Shape;80;p16"/>
          <p:cNvSpPr txBox="1"/>
          <p:nvPr>
            <p:ph idx="1" type="body"/>
          </p:nvPr>
        </p:nvSpPr>
        <p:spPr>
          <a:xfrm>
            <a:off x="525750" y="2494800"/>
            <a:ext cx="2159100" cy="67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a:solidFill>
                  <a:srgbClr val="00FFFF"/>
                </a:solidFill>
                <a:latin typeface="Roboto Light"/>
                <a:ea typeface="Roboto Light"/>
                <a:cs typeface="Roboto Light"/>
                <a:sym typeface="Roboto Light"/>
              </a:rPr>
              <a:t>h o u s e b e a u t y</a:t>
            </a:r>
            <a:endParaRPr>
              <a:solidFill>
                <a:srgbClr val="00FFFF"/>
              </a:solidFill>
              <a:latin typeface="Roboto Light"/>
              <a:ea typeface="Roboto Light"/>
              <a:cs typeface="Roboto Light"/>
              <a:sym typeface="Roboto Light"/>
            </a:endParaRPr>
          </a:p>
        </p:txBody>
      </p:sp>
      <p:sp>
        <p:nvSpPr>
          <p:cNvPr id="81" name="Google Shape;81;p16"/>
          <p:cNvSpPr/>
          <p:nvPr/>
        </p:nvSpPr>
        <p:spPr>
          <a:xfrm>
            <a:off x="610800" y="2853875"/>
            <a:ext cx="117545" cy="152417"/>
          </a:xfrm>
          <a:custGeom>
            <a:rect b="b" l="l" r="r" t="t"/>
            <a:pathLst>
              <a:path extrusionOk="0" h="23503" w="41943">
                <a:moveTo>
                  <a:pt x="0" y="0"/>
                </a:moveTo>
                <a:lnTo>
                  <a:pt x="0" y="22780"/>
                </a:lnTo>
                <a:lnTo>
                  <a:pt x="41943" y="22780"/>
                </a:lnTo>
                <a:lnTo>
                  <a:pt x="41943" y="1447"/>
                </a:lnTo>
                <a:lnTo>
                  <a:pt x="41943" y="23503"/>
                </a:lnTo>
                <a:lnTo>
                  <a:pt x="361" y="23503"/>
                </a:lnTo>
                <a:close/>
              </a:path>
            </a:pathLst>
          </a:custGeom>
          <a:solidFill>
            <a:srgbClr val="FF00FF"/>
          </a:solidFill>
          <a:ln cap="flat" cmpd="sng" w="28575">
            <a:solidFill>
              <a:srgbClr val="FF00FF"/>
            </a:solidFill>
            <a:prstDash val="solid"/>
            <a:round/>
            <a:headEnd len="med" w="med" type="none"/>
            <a:tailEnd len="med" w="med" type="none"/>
          </a:ln>
          <a:effectLst>
            <a:outerShdw blurRad="57150" rotWithShape="0" algn="bl" dir="5400000" dist="19050">
              <a:srgbClr val="000000">
                <a:alpha val="50000"/>
              </a:srgbClr>
            </a:outerShdw>
          </a:effectLst>
        </p:spPr>
      </p:sp>
      <p:sp>
        <p:nvSpPr>
          <p:cNvPr id="82" name="Google Shape;82;p16"/>
          <p:cNvSpPr/>
          <p:nvPr/>
        </p:nvSpPr>
        <p:spPr>
          <a:xfrm>
            <a:off x="767901" y="2850000"/>
            <a:ext cx="1723123" cy="152417"/>
          </a:xfrm>
          <a:custGeom>
            <a:rect b="b" l="l" r="r" t="t"/>
            <a:pathLst>
              <a:path extrusionOk="0" h="23503" w="41943">
                <a:moveTo>
                  <a:pt x="0" y="0"/>
                </a:moveTo>
                <a:lnTo>
                  <a:pt x="0" y="22780"/>
                </a:lnTo>
                <a:lnTo>
                  <a:pt x="41943" y="22780"/>
                </a:lnTo>
                <a:lnTo>
                  <a:pt x="41943" y="1447"/>
                </a:lnTo>
                <a:lnTo>
                  <a:pt x="41943" y="23503"/>
                </a:lnTo>
                <a:lnTo>
                  <a:pt x="361" y="23503"/>
                </a:lnTo>
                <a:close/>
              </a:path>
            </a:pathLst>
          </a:custGeom>
          <a:solidFill>
            <a:srgbClr val="FFFF00"/>
          </a:solidFill>
          <a:ln cap="flat" cmpd="sng" w="28575">
            <a:solidFill>
              <a:srgbClr val="FFFF00"/>
            </a:solidFill>
            <a:prstDash val="solid"/>
            <a:round/>
            <a:headEnd len="med" w="med" type="none"/>
            <a:tailEnd len="med" w="med" type="none"/>
          </a:ln>
          <a:effectLst>
            <a:outerShdw blurRad="57150" rotWithShape="0" algn="bl" dir="5400000" dist="19050">
              <a:srgbClr val="000000">
                <a:alpha val="50000"/>
              </a:srgbClr>
            </a:outerShdw>
          </a:effectLst>
        </p:spPr>
      </p:sp>
      <p:sp>
        <p:nvSpPr>
          <p:cNvPr id="83" name="Google Shape;83;p16"/>
          <p:cNvSpPr txBox="1"/>
          <p:nvPr>
            <p:ph idx="1" type="body"/>
          </p:nvPr>
        </p:nvSpPr>
        <p:spPr>
          <a:xfrm>
            <a:off x="2811750" y="2494800"/>
            <a:ext cx="2159100" cy="67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a:solidFill>
                  <a:srgbClr val="00FFFF"/>
                </a:solidFill>
                <a:latin typeface="Roboto Light"/>
                <a:ea typeface="Roboto Light"/>
                <a:cs typeface="Roboto Light"/>
                <a:sym typeface="Roboto Light"/>
              </a:rPr>
              <a:t>h o u s e b e a u t y</a:t>
            </a:r>
            <a:endParaRPr>
              <a:solidFill>
                <a:srgbClr val="00FFFF"/>
              </a:solidFill>
              <a:latin typeface="Roboto Light"/>
              <a:ea typeface="Roboto Light"/>
              <a:cs typeface="Roboto Light"/>
              <a:sym typeface="Roboto Light"/>
            </a:endParaRPr>
          </a:p>
        </p:txBody>
      </p:sp>
      <p:sp>
        <p:nvSpPr>
          <p:cNvPr id="84" name="Google Shape;84;p16"/>
          <p:cNvSpPr/>
          <p:nvPr/>
        </p:nvSpPr>
        <p:spPr>
          <a:xfrm>
            <a:off x="2896800" y="2853875"/>
            <a:ext cx="285108" cy="152417"/>
          </a:xfrm>
          <a:custGeom>
            <a:rect b="b" l="l" r="r" t="t"/>
            <a:pathLst>
              <a:path extrusionOk="0" h="23503" w="41943">
                <a:moveTo>
                  <a:pt x="0" y="0"/>
                </a:moveTo>
                <a:lnTo>
                  <a:pt x="0" y="22780"/>
                </a:lnTo>
                <a:lnTo>
                  <a:pt x="41943" y="22780"/>
                </a:lnTo>
                <a:lnTo>
                  <a:pt x="41943" y="1447"/>
                </a:lnTo>
                <a:lnTo>
                  <a:pt x="41943" y="23503"/>
                </a:lnTo>
                <a:lnTo>
                  <a:pt x="361" y="23503"/>
                </a:lnTo>
                <a:close/>
              </a:path>
            </a:pathLst>
          </a:custGeom>
          <a:solidFill>
            <a:srgbClr val="FF00FF"/>
          </a:solidFill>
          <a:ln cap="flat" cmpd="sng" w="28575">
            <a:solidFill>
              <a:srgbClr val="FF00FF"/>
            </a:solidFill>
            <a:prstDash val="solid"/>
            <a:round/>
            <a:headEnd len="med" w="med" type="none"/>
            <a:tailEnd len="med" w="med" type="none"/>
          </a:ln>
          <a:effectLst>
            <a:outerShdw blurRad="57150" rotWithShape="0" algn="bl" dir="5400000" dist="19050">
              <a:srgbClr val="000000">
                <a:alpha val="50000"/>
              </a:srgbClr>
            </a:outerShdw>
          </a:effectLst>
        </p:spPr>
      </p:sp>
      <p:sp>
        <p:nvSpPr>
          <p:cNvPr id="85" name="Google Shape;85;p16"/>
          <p:cNvSpPr/>
          <p:nvPr/>
        </p:nvSpPr>
        <p:spPr>
          <a:xfrm>
            <a:off x="3226300" y="2850000"/>
            <a:ext cx="1550738" cy="152417"/>
          </a:xfrm>
          <a:custGeom>
            <a:rect b="b" l="l" r="r" t="t"/>
            <a:pathLst>
              <a:path extrusionOk="0" h="23503" w="41943">
                <a:moveTo>
                  <a:pt x="0" y="0"/>
                </a:moveTo>
                <a:lnTo>
                  <a:pt x="0" y="22780"/>
                </a:lnTo>
                <a:lnTo>
                  <a:pt x="41943" y="22780"/>
                </a:lnTo>
                <a:lnTo>
                  <a:pt x="41943" y="1447"/>
                </a:lnTo>
                <a:lnTo>
                  <a:pt x="41943" y="23503"/>
                </a:lnTo>
                <a:lnTo>
                  <a:pt x="361" y="23503"/>
                </a:lnTo>
                <a:close/>
              </a:path>
            </a:pathLst>
          </a:custGeom>
          <a:solidFill>
            <a:srgbClr val="FFFF00"/>
          </a:solidFill>
          <a:ln cap="flat" cmpd="sng" w="28575">
            <a:solidFill>
              <a:srgbClr val="FFFF00"/>
            </a:solidFill>
            <a:prstDash val="solid"/>
            <a:round/>
            <a:headEnd len="med" w="med" type="none"/>
            <a:tailEnd len="med" w="med" type="none"/>
          </a:ln>
          <a:effectLst>
            <a:outerShdw blurRad="57150" rotWithShape="0" algn="bl" dir="5400000" dist="19050">
              <a:srgbClr val="000000">
                <a:alpha val="50000"/>
              </a:srgbClr>
            </a:outerShdw>
          </a:effectLst>
        </p:spPr>
      </p:sp>
      <p:sp>
        <p:nvSpPr>
          <p:cNvPr id="86" name="Google Shape;86;p16"/>
          <p:cNvSpPr txBox="1"/>
          <p:nvPr>
            <p:ph idx="1" type="body"/>
          </p:nvPr>
        </p:nvSpPr>
        <p:spPr>
          <a:xfrm>
            <a:off x="5326350" y="2494800"/>
            <a:ext cx="2159100" cy="67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a:solidFill>
                  <a:srgbClr val="00FFFF"/>
                </a:solidFill>
                <a:latin typeface="Roboto Light"/>
                <a:ea typeface="Roboto Light"/>
                <a:cs typeface="Roboto Light"/>
                <a:sym typeface="Roboto Light"/>
              </a:rPr>
              <a:t>h o u s e b e a u t y</a:t>
            </a:r>
            <a:endParaRPr>
              <a:solidFill>
                <a:srgbClr val="00FFFF"/>
              </a:solidFill>
              <a:latin typeface="Roboto Light"/>
              <a:ea typeface="Roboto Light"/>
              <a:cs typeface="Roboto Light"/>
              <a:sym typeface="Roboto Light"/>
            </a:endParaRPr>
          </a:p>
        </p:txBody>
      </p:sp>
      <p:sp>
        <p:nvSpPr>
          <p:cNvPr id="87" name="Google Shape;87;p16"/>
          <p:cNvSpPr/>
          <p:nvPr/>
        </p:nvSpPr>
        <p:spPr>
          <a:xfrm>
            <a:off x="5411400" y="2853875"/>
            <a:ext cx="491467" cy="152417"/>
          </a:xfrm>
          <a:custGeom>
            <a:rect b="b" l="l" r="r" t="t"/>
            <a:pathLst>
              <a:path extrusionOk="0" h="23503" w="41943">
                <a:moveTo>
                  <a:pt x="0" y="0"/>
                </a:moveTo>
                <a:lnTo>
                  <a:pt x="0" y="22780"/>
                </a:lnTo>
                <a:lnTo>
                  <a:pt x="41943" y="22780"/>
                </a:lnTo>
                <a:lnTo>
                  <a:pt x="41943" y="1447"/>
                </a:lnTo>
                <a:lnTo>
                  <a:pt x="41943" y="23503"/>
                </a:lnTo>
                <a:lnTo>
                  <a:pt x="361" y="23503"/>
                </a:lnTo>
                <a:close/>
              </a:path>
            </a:pathLst>
          </a:custGeom>
          <a:solidFill>
            <a:srgbClr val="FF00FF"/>
          </a:solidFill>
          <a:ln cap="flat" cmpd="sng" w="28575">
            <a:solidFill>
              <a:srgbClr val="FF00FF"/>
            </a:solidFill>
            <a:prstDash val="solid"/>
            <a:round/>
            <a:headEnd len="med" w="med" type="none"/>
            <a:tailEnd len="med" w="med" type="none"/>
          </a:ln>
          <a:effectLst>
            <a:outerShdw blurRad="57150" rotWithShape="0" algn="bl" dir="5400000" dist="19050">
              <a:srgbClr val="000000">
                <a:alpha val="50000"/>
              </a:srgbClr>
            </a:outerShdw>
          </a:effectLst>
        </p:spPr>
      </p:sp>
      <p:sp>
        <p:nvSpPr>
          <p:cNvPr id="88" name="Google Shape;88;p16"/>
          <p:cNvSpPr/>
          <p:nvPr/>
        </p:nvSpPr>
        <p:spPr>
          <a:xfrm>
            <a:off x="5969500" y="2850000"/>
            <a:ext cx="1322148" cy="152417"/>
          </a:xfrm>
          <a:custGeom>
            <a:rect b="b" l="l" r="r" t="t"/>
            <a:pathLst>
              <a:path extrusionOk="0" h="23503" w="41943">
                <a:moveTo>
                  <a:pt x="0" y="0"/>
                </a:moveTo>
                <a:lnTo>
                  <a:pt x="0" y="22780"/>
                </a:lnTo>
                <a:lnTo>
                  <a:pt x="41943" y="22780"/>
                </a:lnTo>
                <a:lnTo>
                  <a:pt x="41943" y="1447"/>
                </a:lnTo>
                <a:lnTo>
                  <a:pt x="41943" y="23503"/>
                </a:lnTo>
                <a:lnTo>
                  <a:pt x="361" y="23503"/>
                </a:lnTo>
                <a:close/>
              </a:path>
            </a:pathLst>
          </a:custGeom>
          <a:solidFill>
            <a:srgbClr val="FFFF00"/>
          </a:solidFill>
          <a:ln cap="flat" cmpd="sng" w="28575">
            <a:solidFill>
              <a:srgbClr val="FFFF00"/>
            </a:solidFill>
            <a:prstDash val="solid"/>
            <a:round/>
            <a:headEnd len="med" w="med" type="none"/>
            <a:tailEnd len="med" w="med" type="none"/>
          </a:ln>
          <a:effectLst>
            <a:outerShdw blurRad="57150" rotWithShape="0" algn="bl" dir="5400000" dist="19050">
              <a:srgbClr val="000000">
                <a:alpha val="50000"/>
              </a:srgbClr>
            </a:outerShdw>
          </a:effectLst>
        </p:spPr>
      </p:sp>
      <p:sp>
        <p:nvSpPr>
          <p:cNvPr id="89" name="Google Shape;89;p16"/>
          <p:cNvSpPr txBox="1"/>
          <p:nvPr>
            <p:ph idx="1" type="body"/>
          </p:nvPr>
        </p:nvSpPr>
        <p:spPr>
          <a:xfrm>
            <a:off x="525750" y="3637800"/>
            <a:ext cx="2159100" cy="67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a:solidFill>
                  <a:srgbClr val="00FFFF"/>
                </a:solidFill>
                <a:latin typeface="Roboto Light"/>
                <a:ea typeface="Roboto Light"/>
                <a:cs typeface="Roboto Light"/>
                <a:sym typeface="Roboto Light"/>
              </a:rPr>
              <a:t>h o u s e b e a u t y</a:t>
            </a:r>
            <a:endParaRPr>
              <a:solidFill>
                <a:srgbClr val="00FFFF"/>
              </a:solidFill>
              <a:latin typeface="Roboto Light"/>
              <a:ea typeface="Roboto Light"/>
              <a:cs typeface="Roboto Light"/>
              <a:sym typeface="Roboto Light"/>
            </a:endParaRPr>
          </a:p>
        </p:txBody>
      </p:sp>
      <p:sp>
        <p:nvSpPr>
          <p:cNvPr id="90" name="Google Shape;90;p16"/>
          <p:cNvSpPr/>
          <p:nvPr/>
        </p:nvSpPr>
        <p:spPr>
          <a:xfrm>
            <a:off x="610800" y="3996875"/>
            <a:ext cx="672871" cy="152417"/>
          </a:xfrm>
          <a:custGeom>
            <a:rect b="b" l="l" r="r" t="t"/>
            <a:pathLst>
              <a:path extrusionOk="0" h="23503" w="41943">
                <a:moveTo>
                  <a:pt x="0" y="0"/>
                </a:moveTo>
                <a:lnTo>
                  <a:pt x="0" y="22780"/>
                </a:lnTo>
                <a:lnTo>
                  <a:pt x="41943" y="22780"/>
                </a:lnTo>
                <a:lnTo>
                  <a:pt x="41943" y="1447"/>
                </a:lnTo>
                <a:lnTo>
                  <a:pt x="41943" y="23503"/>
                </a:lnTo>
                <a:lnTo>
                  <a:pt x="361" y="23503"/>
                </a:lnTo>
                <a:close/>
              </a:path>
            </a:pathLst>
          </a:custGeom>
          <a:solidFill>
            <a:srgbClr val="FF00FF"/>
          </a:solidFill>
          <a:ln cap="flat" cmpd="sng" w="28575">
            <a:solidFill>
              <a:srgbClr val="FF00FF"/>
            </a:solidFill>
            <a:prstDash val="solid"/>
            <a:round/>
            <a:headEnd len="med" w="med" type="none"/>
            <a:tailEnd len="med" w="med" type="none"/>
          </a:ln>
          <a:effectLst>
            <a:outerShdw blurRad="57150" rotWithShape="0" algn="bl" dir="5400000" dist="19050">
              <a:srgbClr val="000000">
                <a:alpha val="50000"/>
              </a:srgbClr>
            </a:outerShdw>
          </a:effectLst>
        </p:spPr>
      </p:sp>
      <p:sp>
        <p:nvSpPr>
          <p:cNvPr id="91" name="Google Shape;91;p16"/>
          <p:cNvSpPr/>
          <p:nvPr/>
        </p:nvSpPr>
        <p:spPr>
          <a:xfrm>
            <a:off x="1337850" y="3993000"/>
            <a:ext cx="1153223" cy="152417"/>
          </a:xfrm>
          <a:custGeom>
            <a:rect b="b" l="l" r="r" t="t"/>
            <a:pathLst>
              <a:path extrusionOk="0" h="23503" w="41943">
                <a:moveTo>
                  <a:pt x="0" y="0"/>
                </a:moveTo>
                <a:lnTo>
                  <a:pt x="0" y="22780"/>
                </a:lnTo>
                <a:lnTo>
                  <a:pt x="41943" y="22780"/>
                </a:lnTo>
                <a:lnTo>
                  <a:pt x="41943" y="1447"/>
                </a:lnTo>
                <a:lnTo>
                  <a:pt x="41943" y="23503"/>
                </a:lnTo>
                <a:lnTo>
                  <a:pt x="361" y="23503"/>
                </a:lnTo>
                <a:close/>
              </a:path>
            </a:pathLst>
          </a:custGeom>
          <a:solidFill>
            <a:srgbClr val="FFFF00"/>
          </a:solidFill>
          <a:ln cap="flat" cmpd="sng" w="28575">
            <a:solidFill>
              <a:srgbClr val="FFFF00"/>
            </a:solidFill>
            <a:prstDash val="solid"/>
            <a:round/>
            <a:headEnd len="med" w="med" type="none"/>
            <a:tailEnd len="med" w="med" type="none"/>
          </a:ln>
          <a:effectLst>
            <a:outerShdw blurRad="57150" rotWithShape="0" algn="bl" dir="5400000" dist="19050">
              <a:srgbClr val="000000">
                <a:alpha val="50000"/>
              </a:srgbClr>
            </a:outerShdw>
          </a:effectLst>
        </p:spPr>
      </p:sp>
      <p:sp>
        <p:nvSpPr>
          <p:cNvPr id="92" name="Google Shape;92;p16"/>
          <p:cNvSpPr txBox="1"/>
          <p:nvPr>
            <p:ph idx="1" type="body"/>
          </p:nvPr>
        </p:nvSpPr>
        <p:spPr>
          <a:xfrm>
            <a:off x="2811750" y="3637800"/>
            <a:ext cx="2159100" cy="67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a:solidFill>
                  <a:srgbClr val="00FFFF"/>
                </a:solidFill>
                <a:latin typeface="Roboto Light"/>
                <a:ea typeface="Roboto Light"/>
                <a:cs typeface="Roboto Light"/>
                <a:sym typeface="Roboto Light"/>
              </a:rPr>
              <a:t>h o u s e b e a u t y</a:t>
            </a:r>
            <a:endParaRPr>
              <a:solidFill>
                <a:srgbClr val="00FFFF"/>
              </a:solidFill>
              <a:latin typeface="Roboto Light"/>
              <a:ea typeface="Roboto Light"/>
              <a:cs typeface="Roboto Light"/>
              <a:sym typeface="Roboto Light"/>
            </a:endParaRPr>
          </a:p>
        </p:txBody>
      </p:sp>
      <p:sp>
        <p:nvSpPr>
          <p:cNvPr id="93" name="Google Shape;93;p16"/>
          <p:cNvSpPr/>
          <p:nvPr/>
        </p:nvSpPr>
        <p:spPr>
          <a:xfrm>
            <a:off x="2896800" y="3996875"/>
            <a:ext cx="840013" cy="152417"/>
          </a:xfrm>
          <a:custGeom>
            <a:rect b="b" l="l" r="r" t="t"/>
            <a:pathLst>
              <a:path extrusionOk="0" h="23503" w="41943">
                <a:moveTo>
                  <a:pt x="0" y="0"/>
                </a:moveTo>
                <a:lnTo>
                  <a:pt x="0" y="22780"/>
                </a:lnTo>
                <a:lnTo>
                  <a:pt x="41943" y="22780"/>
                </a:lnTo>
                <a:lnTo>
                  <a:pt x="41943" y="1447"/>
                </a:lnTo>
                <a:lnTo>
                  <a:pt x="41943" y="23503"/>
                </a:lnTo>
                <a:lnTo>
                  <a:pt x="361" y="23503"/>
                </a:lnTo>
                <a:close/>
              </a:path>
            </a:pathLst>
          </a:custGeom>
          <a:solidFill>
            <a:srgbClr val="FF00FF"/>
          </a:solidFill>
          <a:ln cap="flat" cmpd="sng" w="28575">
            <a:solidFill>
              <a:srgbClr val="FF00FF"/>
            </a:solidFill>
            <a:prstDash val="solid"/>
            <a:round/>
            <a:headEnd len="med" w="med" type="none"/>
            <a:tailEnd len="med" w="med" type="none"/>
          </a:ln>
          <a:effectLst>
            <a:outerShdw blurRad="57150" rotWithShape="0" algn="bl" dir="5400000" dist="19050">
              <a:srgbClr val="000000">
                <a:alpha val="50000"/>
              </a:srgbClr>
            </a:outerShdw>
          </a:effectLst>
        </p:spPr>
      </p:sp>
      <p:sp>
        <p:nvSpPr>
          <p:cNvPr id="94" name="Google Shape;94;p16"/>
          <p:cNvSpPr/>
          <p:nvPr/>
        </p:nvSpPr>
        <p:spPr>
          <a:xfrm>
            <a:off x="3810945" y="3993000"/>
            <a:ext cx="966052" cy="152417"/>
          </a:xfrm>
          <a:custGeom>
            <a:rect b="b" l="l" r="r" t="t"/>
            <a:pathLst>
              <a:path extrusionOk="0" h="23503" w="41943">
                <a:moveTo>
                  <a:pt x="0" y="0"/>
                </a:moveTo>
                <a:lnTo>
                  <a:pt x="0" y="22780"/>
                </a:lnTo>
                <a:lnTo>
                  <a:pt x="41943" y="22780"/>
                </a:lnTo>
                <a:lnTo>
                  <a:pt x="41943" y="1447"/>
                </a:lnTo>
                <a:lnTo>
                  <a:pt x="41943" y="23503"/>
                </a:lnTo>
                <a:lnTo>
                  <a:pt x="361" y="23503"/>
                </a:lnTo>
                <a:close/>
              </a:path>
            </a:pathLst>
          </a:custGeom>
          <a:solidFill>
            <a:srgbClr val="FFFF00"/>
          </a:solidFill>
          <a:ln cap="flat" cmpd="sng" w="28575">
            <a:solidFill>
              <a:srgbClr val="FFFF00"/>
            </a:solidFill>
            <a:prstDash val="solid"/>
            <a:round/>
            <a:headEnd len="med" w="med" type="none"/>
            <a:tailEnd len="med" w="med" type="none"/>
          </a:ln>
          <a:effectLst>
            <a:outerShdw blurRad="57150" rotWithShape="0" algn="bl" dir="5400000" dist="19050">
              <a:srgbClr val="000000">
                <a:alpha val="50000"/>
              </a:srgbClr>
            </a:outerShdw>
          </a:effectLst>
        </p:spPr>
      </p:sp>
      <p:sp>
        <p:nvSpPr>
          <p:cNvPr id="95" name="Google Shape;95;p16"/>
          <p:cNvSpPr txBox="1"/>
          <p:nvPr>
            <p:ph idx="1" type="body"/>
          </p:nvPr>
        </p:nvSpPr>
        <p:spPr>
          <a:xfrm>
            <a:off x="5326350" y="3637800"/>
            <a:ext cx="2159100" cy="67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a:solidFill>
                  <a:srgbClr val="00FFFF"/>
                </a:solidFill>
                <a:latin typeface="Roboto Light"/>
                <a:ea typeface="Roboto Light"/>
                <a:cs typeface="Roboto Light"/>
                <a:sym typeface="Roboto Light"/>
              </a:rPr>
              <a:t>h o u s e b e a u t y</a:t>
            </a:r>
            <a:endParaRPr>
              <a:solidFill>
                <a:srgbClr val="00FFFF"/>
              </a:solidFill>
              <a:latin typeface="Roboto Light"/>
              <a:ea typeface="Roboto Light"/>
              <a:cs typeface="Roboto Light"/>
              <a:sym typeface="Roboto Light"/>
            </a:endParaRPr>
          </a:p>
        </p:txBody>
      </p:sp>
      <p:sp>
        <p:nvSpPr>
          <p:cNvPr id="96" name="Google Shape;96;p16"/>
          <p:cNvSpPr/>
          <p:nvPr/>
        </p:nvSpPr>
        <p:spPr>
          <a:xfrm>
            <a:off x="6325800" y="3996875"/>
            <a:ext cx="117545" cy="152417"/>
          </a:xfrm>
          <a:custGeom>
            <a:rect b="b" l="l" r="r" t="t"/>
            <a:pathLst>
              <a:path extrusionOk="0" h="23503" w="41943">
                <a:moveTo>
                  <a:pt x="0" y="0"/>
                </a:moveTo>
                <a:lnTo>
                  <a:pt x="0" y="22780"/>
                </a:lnTo>
                <a:lnTo>
                  <a:pt x="41943" y="22780"/>
                </a:lnTo>
                <a:lnTo>
                  <a:pt x="41943" y="1447"/>
                </a:lnTo>
                <a:lnTo>
                  <a:pt x="41943" y="23503"/>
                </a:lnTo>
                <a:lnTo>
                  <a:pt x="361" y="23503"/>
                </a:lnTo>
                <a:close/>
              </a:path>
            </a:pathLst>
          </a:custGeom>
          <a:solidFill>
            <a:srgbClr val="FF00FF"/>
          </a:solidFill>
          <a:ln cap="flat" cmpd="sng" w="28575">
            <a:solidFill>
              <a:srgbClr val="FF00FF"/>
            </a:solidFill>
            <a:prstDash val="solid"/>
            <a:round/>
            <a:headEnd len="med" w="med" type="none"/>
            <a:tailEnd len="med" w="med" type="none"/>
          </a:ln>
          <a:effectLst>
            <a:outerShdw blurRad="57150" rotWithShape="0" algn="bl" dir="5400000" dist="19050">
              <a:srgbClr val="000000">
                <a:alpha val="50000"/>
              </a:srgbClr>
            </a:outerShdw>
          </a:effectLst>
        </p:spPr>
      </p:sp>
      <p:sp>
        <p:nvSpPr>
          <p:cNvPr id="97" name="Google Shape;97;p16"/>
          <p:cNvSpPr/>
          <p:nvPr/>
        </p:nvSpPr>
        <p:spPr>
          <a:xfrm>
            <a:off x="6498925" y="3993000"/>
            <a:ext cx="792723" cy="152417"/>
          </a:xfrm>
          <a:custGeom>
            <a:rect b="b" l="l" r="r" t="t"/>
            <a:pathLst>
              <a:path extrusionOk="0" h="23503" w="41943">
                <a:moveTo>
                  <a:pt x="0" y="0"/>
                </a:moveTo>
                <a:lnTo>
                  <a:pt x="0" y="22780"/>
                </a:lnTo>
                <a:lnTo>
                  <a:pt x="41943" y="22780"/>
                </a:lnTo>
                <a:lnTo>
                  <a:pt x="41943" y="1447"/>
                </a:lnTo>
                <a:lnTo>
                  <a:pt x="41943" y="23503"/>
                </a:lnTo>
                <a:lnTo>
                  <a:pt x="361" y="23503"/>
                </a:lnTo>
                <a:close/>
              </a:path>
            </a:pathLst>
          </a:custGeom>
          <a:solidFill>
            <a:srgbClr val="FFFF00"/>
          </a:solidFill>
          <a:ln cap="flat" cmpd="sng" w="28575">
            <a:solidFill>
              <a:srgbClr val="FFFF00"/>
            </a:solidFill>
            <a:prstDash val="solid"/>
            <a:round/>
            <a:headEnd len="med" w="med" type="none"/>
            <a:tailEnd len="med" w="med" type="none"/>
          </a:ln>
          <a:effectLst>
            <a:outerShdw blurRad="57150" rotWithShape="0" algn="bl" dir="5400000" dist="19050">
              <a:srgbClr val="000000">
                <a:alpha val="50000"/>
              </a:srgbClr>
            </a:outerShdw>
          </a:effectLst>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Effect filter="fade" transition="in">
                                      <p:cBhvr>
                                        <p:cTn dur="1000"/>
                                        <p:tgtEl>
                                          <p:spTgt spid="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animEffect filter="fade" transition="in">
                                      <p:cBhvr>
                                        <p:cTn dur="1000"/>
                                        <p:tgtEl>
                                          <p:spTgt spid="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animEffect filter="fade" transition="in">
                                      <p:cBhvr>
                                        <p:cTn dur="1000"/>
                                        <p:tgtEl>
                                          <p:spTgt spid="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530625" y="390200"/>
            <a:ext cx="64995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3100" u="none" cap="none" strike="noStrike">
                <a:solidFill>
                  <a:srgbClr val="FFFFFF"/>
                </a:solidFill>
                <a:latin typeface="Roboto"/>
                <a:ea typeface="Roboto"/>
                <a:cs typeface="Roboto"/>
                <a:sym typeface="Roboto"/>
              </a:rPr>
              <a:t>Method 1</a:t>
            </a:r>
            <a:r>
              <a:rPr b="1" i="0" lang="en" sz="3100" u="none" cap="none" strike="noStrike">
                <a:solidFill>
                  <a:srgbClr val="75C20F"/>
                </a:solidFill>
                <a:latin typeface="Roboto"/>
                <a:ea typeface="Roboto"/>
                <a:cs typeface="Roboto"/>
                <a:sym typeface="Roboto"/>
              </a:rPr>
              <a:t>:</a:t>
            </a:r>
            <a:r>
              <a:rPr b="1" i="0" lang="en" sz="3100" u="none" cap="none" strike="noStrike">
                <a:solidFill>
                  <a:srgbClr val="FFFFFF"/>
                </a:solidFill>
                <a:latin typeface="Roboto"/>
                <a:ea typeface="Roboto"/>
                <a:cs typeface="Roboto"/>
                <a:sym typeface="Roboto"/>
              </a:rPr>
              <a:t>  </a:t>
            </a:r>
            <a:r>
              <a:rPr b="1" lang="en" sz="3100">
                <a:solidFill>
                  <a:srgbClr val="FFFFFF"/>
                </a:solidFill>
                <a:latin typeface="Roboto"/>
                <a:ea typeface="Roboto"/>
                <a:cs typeface="Roboto"/>
                <a:sym typeface="Roboto"/>
              </a:rPr>
              <a:t>Recursive</a:t>
            </a:r>
            <a:r>
              <a:rPr b="1" i="0" lang="en" sz="3100" u="none" cap="none" strike="noStrike">
                <a:solidFill>
                  <a:srgbClr val="FFFFFF"/>
                </a:solidFill>
                <a:latin typeface="Roboto"/>
                <a:ea typeface="Roboto"/>
                <a:cs typeface="Roboto"/>
                <a:sym typeface="Roboto"/>
              </a:rPr>
              <a:t> approach</a:t>
            </a:r>
            <a:endParaRPr b="1" i="0" sz="3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3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2800"/>
              <a:buFont typeface="Arial"/>
              <a:buNone/>
            </a:pPr>
            <a:r>
              <a:t/>
            </a:r>
            <a:endParaRPr b="1" i="0" sz="3100" u="none" cap="none" strike="noStrike">
              <a:solidFill>
                <a:srgbClr val="FFFFFF"/>
              </a:solidFill>
              <a:latin typeface="Roboto"/>
              <a:ea typeface="Roboto"/>
              <a:cs typeface="Roboto"/>
              <a:sym typeface="Roboto"/>
            </a:endParaRPr>
          </a:p>
        </p:txBody>
      </p:sp>
      <p:sp>
        <p:nvSpPr>
          <p:cNvPr id="103" name="Google Shape;103;p17"/>
          <p:cNvSpPr txBox="1"/>
          <p:nvPr>
            <p:ph idx="1" type="body"/>
          </p:nvPr>
        </p:nvSpPr>
        <p:spPr>
          <a:xfrm>
            <a:off x="530625" y="1549625"/>
            <a:ext cx="8010600" cy="3427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0" i="0" lang="en" sz="1500" u="none" cap="none" strike="noStrike">
                <a:solidFill>
                  <a:srgbClr val="75C20F"/>
                </a:solidFill>
                <a:latin typeface="Source Code Pro"/>
                <a:ea typeface="Source Code Pro"/>
                <a:cs typeface="Source Code Pro"/>
                <a:sym typeface="Source Code Pro"/>
              </a:rPr>
              <a:t>// Step 1: </a:t>
            </a:r>
            <a:r>
              <a:rPr lang="en" sz="1400">
                <a:solidFill>
                  <a:srgbClr val="FFFFFF"/>
                </a:solidFill>
                <a:latin typeface="Roboto Light"/>
                <a:ea typeface="Roboto Light"/>
                <a:cs typeface="Roboto Light"/>
                <a:sym typeface="Roboto Light"/>
              </a:rPr>
              <a:t>If the input string is an empty string, we return True. In other case, we go to step 2.</a:t>
            </a:r>
            <a:endParaRPr b="0" i="0" sz="1400" u="none" cap="none" strike="noStrike">
              <a:solidFill>
                <a:srgbClr val="FFFFFF"/>
              </a:solidFill>
              <a:latin typeface="Roboto Light"/>
              <a:ea typeface="Roboto Light"/>
              <a:cs typeface="Roboto Light"/>
              <a:sym typeface="Roboto Light"/>
            </a:endParaRPr>
          </a:p>
          <a:p>
            <a:pPr indent="0" lvl="0" marL="0" marR="0" rtl="0" algn="l">
              <a:lnSpc>
                <a:spcPct val="150000"/>
              </a:lnSpc>
              <a:spcBef>
                <a:spcPts val="1600"/>
              </a:spcBef>
              <a:spcAft>
                <a:spcPts val="0"/>
              </a:spcAft>
              <a:buClr>
                <a:schemeClr val="dk2"/>
              </a:buClr>
              <a:buSzPts val="1800"/>
              <a:buFont typeface="Arial"/>
              <a:buNone/>
            </a:pPr>
            <a:r>
              <a:rPr b="0" i="0" lang="en" sz="1500" u="none" cap="none" strike="noStrike">
                <a:solidFill>
                  <a:srgbClr val="75C20F"/>
                </a:solidFill>
                <a:latin typeface="Source Code Pro Medium"/>
                <a:ea typeface="Source Code Pro Medium"/>
                <a:cs typeface="Source Code Pro Medium"/>
                <a:sym typeface="Source Code Pro Medium"/>
              </a:rPr>
              <a:t>// St</a:t>
            </a:r>
            <a:r>
              <a:rPr b="0" i="0" lang="en" sz="1500" u="none" cap="none" strike="noStrike">
                <a:solidFill>
                  <a:srgbClr val="75C20F"/>
                </a:solidFill>
                <a:latin typeface="Source Code Pro"/>
                <a:ea typeface="Source Code Pro"/>
                <a:cs typeface="Source Code Pro"/>
                <a:sym typeface="Source Code Pro"/>
              </a:rPr>
              <a:t>ep 2:</a:t>
            </a:r>
            <a:r>
              <a:rPr b="0" i="0" lang="en" sz="1500" u="none" cap="none" strike="noStrike">
                <a:solidFill>
                  <a:srgbClr val="F0BE38"/>
                </a:solidFill>
                <a:latin typeface="Source Code Pro"/>
                <a:ea typeface="Source Code Pro"/>
                <a:cs typeface="Source Code Pro"/>
                <a:sym typeface="Source Code Pro"/>
              </a:rPr>
              <a:t> </a:t>
            </a:r>
            <a:r>
              <a:rPr lang="en" sz="1400">
                <a:solidFill>
                  <a:srgbClr val="FFFFFF"/>
                </a:solidFill>
                <a:latin typeface="Roboto Light"/>
                <a:ea typeface="Roboto Light"/>
                <a:cs typeface="Roboto Light"/>
                <a:sym typeface="Roboto Light"/>
              </a:rPr>
              <a:t>Loop over the elements of the input string, and consider the prefix of the string in each iteration.</a:t>
            </a:r>
            <a:endParaRPr sz="1400">
              <a:solidFill>
                <a:srgbClr val="FFFFFF"/>
              </a:solidFill>
              <a:latin typeface="Roboto Light"/>
              <a:ea typeface="Roboto Light"/>
              <a:cs typeface="Roboto Light"/>
              <a:sym typeface="Roboto Light"/>
            </a:endParaRPr>
          </a:p>
          <a:p>
            <a:pPr indent="0" lvl="0" marL="0" rtl="0">
              <a:lnSpc>
                <a:spcPct val="150000"/>
              </a:lnSpc>
              <a:spcBef>
                <a:spcPts val="1600"/>
              </a:spcBef>
              <a:spcAft>
                <a:spcPts val="0"/>
              </a:spcAft>
              <a:buClr>
                <a:schemeClr val="dk1"/>
              </a:buClr>
              <a:buSzPts val="1100"/>
              <a:buFont typeface="Arial"/>
              <a:buNone/>
            </a:pPr>
            <a:r>
              <a:rPr lang="en" sz="1500">
                <a:solidFill>
                  <a:srgbClr val="75C20F"/>
                </a:solidFill>
                <a:latin typeface="Source Code Pro"/>
                <a:ea typeface="Source Code Pro"/>
                <a:cs typeface="Source Code Pro"/>
                <a:sym typeface="Source Code Pro"/>
              </a:rPr>
              <a:t>// Step 3: </a:t>
            </a:r>
            <a:r>
              <a:rPr lang="en" sz="1400">
                <a:solidFill>
                  <a:schemeClr val="lt1"/>
                </a:solidFill>
                <a:latin typeface="Roboto Light"/>
                <a:ea typeface="Roboto Light"/>
                <a:cs typeface="Roboto Light"/>
                <a:sym typeface="Roboto Light"/>
              </a:rPr>
              <a:t>If the prefix is present in the given dictionary, we repeat recursively the algorithm for the remaining string (the suffix).</a:t>
            </a:r>
            <a:endParaRPr sz="1400">
              <a:solidFill>
                <a:schemeClr val="lt1"/>
              </a:solidFill>
              <a:latin typeface="Roboto Light"/>
              <a:ea typeface="Roboto Light"/>
              <a:cs typeface="Roboto Light"/>
              <a:sym typeface="Roboto Light"/>
            </a:endParaRPr>
          </a:p>
          <a:p>
            <a:pPr indent="0" lvl="0" marL="0" rtl="0">
              <a:lnSpc>
                <a:spcPct val="150000"/>
              </a:lnSpc>
              <a:spcBef>
                <a:spcPts val="0"/>
              </a:spcBef>
              <a:spcAft>
                <a:spcPts val="0"/>
              </a:spcAft>
              <a:buClr>
                <a:schemeClr val="dk1"/>
              </a:buClr>
              <a:buSzPts val="1100"/>
              <a:buFont typeface="Arial"/>
              <a:buNone/>
            </a:pPr>
            <a:r>
              <a:rPr lang="en" sz="1500">
                <a:solidFill>
                  <a:srgbClr val="75C20F"/>
                </a:solidFill>
                <a:latin typeface="Source Code Pro"/>
                <a:ea typeface="Source Code Pro"/>
                <a:cs typeface="Source Code Pro"/>
                <a:sym typeface="Source Code Pro"/>
              </a:rPr>
              <a:t>// Step 4: </a:t>
            </a:r>
            <a:r>
              <a:rPr lang="en" sz="1400">
                <a:solidFill>
                  <a:schemeClr val="lt1"/>
                </a:solidFill>
                <a:latin typeface="Roboto Light"/>
                <a:ea typeface="Roboto Light"/>
                <a:cs typeface="Roboto Light"/>
                <a:sym typeface="Roboto Light"/>
              </a:rPr>
              <a:t>If the recursive call for the suffix returns True, we return True. In other case, we move to the next prefix. </a:t>
            </a:r>
            <a:endParaRPr sz="1400">
              <a:solidFill>
                <a:schemeClr val="lt1"/>
              </a:solidFill>
              <a:latin typeface="Roboto Light"/>
              <a:ea typeface="Roboto Light"/>
              <a:cs typeface="Roboto Light"/>
              <a:sym typeface="Roboto Light"/>
            </a:endParaRPr>
          </a:p>
          <a:p>
            <a:pPr indent="0" lvl="0" marL="0" rtl="0">
              <a:lnSpc>
                <a:spcPct val="150000"/>
              </a:lnSpc>
              <a:spcBef>
                <a:spcPts val="0"/>
              </a:spcBef>
              <a:spcAft>
                <a:spcPts val="0"/>
              </a:spcAft>
              <a:buClr>
                <a:schemeClr val="dk1"/>
              </a:buClr>
              <a:buSzPts val="1100"/>
              <a:buFont typeface="Arial"/>
              <a:buNone/>
            </a:pPr>
            <a:r>
              <a:rPr lang="en" sz="1500">
                <a:solidFill>
                  <a:srgbClr val="75C20F"/>
                </a:solidFill>
                <a:latin typeface="Source Code Pro"/>
                <a:ea typeface="Source Code Pro"/>
                <a:cs typeface="Source Code Pro"/>
                <a:sym typeface="Source Code Pro"/>
              </a:rPr>
              <a:t>// Step 5: </a:t>
            </a:r>
            <a:r>
              <a:rPr lang="en" sz="1400">
                <a:solidFill>
                  <a:schemeClr val="lt1"/>
                </a:solidFill>
                <a:latin typeface="Roboto Light"/>
                <a:ea typeface="Roboto Light"/>
                <a:cs typeface="Roboto Light"/>
                <a:sym typeface="Roboto Light"/>
              </a:rPr>
              <a:t>If after tried all prefixes none of them resulted in a solution, return False.</a:t>
            </a:r>
            <a:endParaRPr sz="1400">
              <a:solidFill>
                <a:srgbClr val="FFFFFF"/>
              </a:solidFill>
              <a:latin typeface="Roboto Light"/>
              <a:ea typeface="Roboto Light"/>
              <a:cs typeface="Roboto Light"/>
              <a:sym typeface="Roboto Light"/>
            </a:endParaRPr>
          </a:p>
        </p:txBody>
      </p:sp>
      <p:sp>
        <p:nvSpPr>
          <p:cNvPr id="104" name="Google Shape;104;p17"/>
          <p:cNvSpPr txBox="1"/>
          <p:nvPr>
            <p:ph idx="1" type="body"/>
          </p:nvPr>
        </p:nvSpPr>
        <p:spPr>
          <a:xfrm>
            <a:off x="530625" y="1058950"/>
            <a:ext cx="7263900" cy="412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600">
                <a:solidFill>
                  <a:srgbClr val="BEC4D0"/>
                </a:solidFill>
                <a:latin typeface="Roboto Light"/>
                <a:ea typeface="Roboto Light"/>
                <a:cs typeface="Roboto Light"/>
                <a:sym typeface="Roboto Light"/>
              </a:rPr>
              <a:t>Here are the steps of the recursive algorithm.</a:t>
            </a:r>
            <a:endParaRPr b="0" i="0" sz="1600" u="none" cap="none" strike="noStrike">
              <a:solidFill>
                <a:srgbClr val="FFFFFF"/>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1000"/>
                                        <p:tgtEl>
                                          <p:spTgt spid="1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Effect filter="fade" transition="in">
                                      <p:cBhvr>
                                        <p:cTn dur="1000"/>
                                        <p:tgtEl>
                                          <p:spTgt spid="1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Effect filter="fade" transition="in">
                                      <p:cBhvr>
                                        <p:cTn dur="1000"/>
                                        <p:tgtEl>
                                          <p:spTgt spid="1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animEffect filter="fade" transition="in">
                                      <p:cBhvr>
                                        <p:cTn dur="1000"/>
                                        <p:tgtEl>
                                          <p:spTgt spid="1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animEffect filter="fade" transition="in">
                                      <p:cBhvr>
                                        <p:cTn dur="1000"/>
                                        <p:tgtEl>
                                          <p:spTgt spid="10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530625" y="390200"/>
            <a:ext cx="64995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 sz="3100" u="none" cap="none" strike="noStrike">
                <a:solidFill>
                  <a:srgbClr val="FFFFFF"/>
                </a:solidFill>
                <a:latin typeface="Roboto"/>
                <a:ea typeface="Roboto"/>
                <a:cs typeface="Roboto"/>
                <a:sym typeface="Roboto"/>
              </a:rPr>
              <a:t>Code</a:t>
            </a:r>
            <a:r>
              <a:rPr b="1" i="0" lang="en" sz="3100" u="none" cap="none" strike="noStrike">
                <a:solidFill>
                  <a:srgbClr val="75C20F"/>
                </a:solidFill>
                <a:latin typeface="Roboto"/>
                <a:ea typeface="Roboto"/>
                <a:cs typeface="Roboto"/>
                <a:sym typeface="Roboto"/>
              </a:rPr>
              <a:t>:</a:t>
            </a:r>
            <a:r>
              <a:rPr b="1" i="0" lang="en" sz="3100" u="none" cap="none" strike="noStrike">
                <a:solidFill>
                  <a:srgbClr val="FFFFFF"/>
                </a:solidFill>
                <a:latin typeface="Roboto"/>
                <a:ea typeface="Roboto"/>
                <a:cs typeface="Roboto"/>
                <a:sym typeface="Roboto"/>
              </a:rPr>
              <a:t> </a:t>
            </a:r>
            <a:endParaRPr b="1" i="0" sz="3100" u="none" cap="none" strike="noStrike">
              <a:solidFill>
                <a:srgbClr val="FFFFFF"/>
              </a:solidFill>
              <a:latin typeface="Roboto"/>
              <a:ea typeface="Roboto"/>
              <a:cs typeface="Roboto"/>
              <a:sym typeface="Roboto"/>
            </a:endParaRPr>
          </a:p>
        </p:txBody>
      </p:sp>
      <p:sp>
        <p:nvSpPr>
          <p:cNvPr id="110" name="Google Shape;110;p18"/>
          <p:cNvSpPr txBox="1"/>
          <p:nvPr>
            <p:ph idx="1" type="body"/>
          </p:nvPr>
        </p:nvSpPr>
        <p:spPr>
          <a:xfrm>
            <a:off x="530625" y="1058950"/>
            <a:ext cx="46539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300" u="none" cap="none" strike="noStrike">
                <a:solidFill>
                  <a:srgbClr val="BB05FF"/>
                </a:solidFill>
                <a:latin typeface="Source Code Pro"/>
                <a:ea typeface="Source Code Pro"/>
                <a:cs typeface="Source Code Pro"/>
                <a:sym typeface="Source Code Pro"/>
              </a:rPr>
              <a:t>def</a:t>
            </a:r>
            <a:r>
              <a:rPr b="0" i="0" lang="en" sz="1300" u="none" cap="none" strike="noStrike">
                <a:solidFill>
                  <a:srgbClr val="75C20F"/>
                </a:solidFill>
                <a:latin typeface="Source Code Pro"/>
                <a:ea typeface="Source Code Pro"/>
                <a:cs typeface="Source Code Pro"/>
                <a:sym typeface="Source Code Pro"/>
              </a:rPr>
              <a:t> </a:t>
            </a:r>
            <a:r>
              <a:rPr lang="en" sz="1300">
                <a:solidFill>
                  <a:srgbClr val="F0BE38"/>
                </a:solidFill>
                <a:latin typeface="Source Code Pro"/>
                <a:ea typeface="Source Code Pro"/>
                <a:cs typeface="Source Code Pro"/>
                <a:sym typeface="Source Code Pro"/>
              </a:rPr>
              <a:t>wordBreak</a:t>
            </a:r>
            <a:r>
              <a:rPr b="0" i="0" lang="en" sz="1300" u="none" cap="none" strike="noStrike">
                <a:solidFill>
                  <a:srgbClr val="FFFFFF"/>
                </a:solidFill>
                <a:latin typeface="Source Code Pro"/>
                <a:ea typeface="Source Code Pro"/>
                <a:cs typeface="Source Code Pro"/>
                <a:sym typeface="Source Code Pro"/>
              </a:rPr>
              <a:t>(</a:t>
            </a:r>
            <a:r>
              <a:rPr b="0" i="0" lang="en" sz="1300" u="none" cap="none" strike="noStrike">
                <a:solidFill>
                  <a:srgbClr val="FFFFFF"/>
                </a:solidFill>
                <a:latin typeface="Source Code Pro"/>
                <a:ea typeface="Source Code Pro"/>
                <a:cs typeface="Source Code Pro"/>
                <a:sym typeface="Source Code Pro"/>
              </a:rPr>
              <a:t> </a:t>
            </a:r>
            <a:r>
              <a:rPr lang="en" sz="1300">
                <a:solidFill>
                  <a:srgbClr val="FFFFFF"/>
                </a:solidFill>
                <a:latin typeface="Source Code Pro"/>
                <a:ea typeface="Source Code Pro"/>
                <a:cs typeface="Source Code Pro"/>
                <a:sym typeface="Source Code Pro"/>
              </a:rPr>
              <a:t>dic, inp</a:t>
            </a:r>
            <a:r>
              <a:rPr b="0" i="0" lang="en" sz="1300" u="none" cap="none" strike="noStrike">
                <a:solidFill>
                  <a:srgbClr val="FFFFFF"/>
                </a:solidFill>
                <a:latin typeface="Source Code Pro"/>
                <a:ea typeface="Source Code Pro"/>
                <a:cs typeface="Source Code Pro"/>
                <a:sym typeface="Source Code Pro"/>
              </a:rPr>
              <a:t> )</a:t>
            </a:r>
            <a:r>
              <a:rPr b="0" i="0" lang="en" sz="1300" u="none" cap="none" strike="noStrike">
                <a:solidFill>
                  <a:srgbClr val="BEC4D0"/>
                </a:solidFill>
                <a:latin typeface="Source Code Pro"/>
                <a:ea typeface="Source Code Pro"/>
                <a:cs typeface="Source Code Pro"/>
                <a:sym typeface="Source Code Pro"/>
              </a:rPr>
              <a:t>:</a:t>
            </a:r>
            <a:endParaRPr b="0" i="0" sz="1300" u="none" cap="none" strike="noStrike">
              <a:solidFill>
                <a:srgbClr val="75C20F"/>
              </a:solidFill>
              <a:latin typeface="Source Code Pro"/>
              <a:ea typeface="Source Code Pro"/>
              <a:cs typeface="Source Code Pro"/>
              <a:sym typeface="Source Code Pro"/>
            </a:endParaRPr>
          </a:p>
        </p:txBody>
      </p:sp>
      <p:sp>
        <p:nvSpPr>
          <p:cNvPr id="111" name="Google Shape;111;p18"/>
          <p:cNvSpPr txBox="1"/>
          <p:nvPr>
            <p:ph idx="1" type="body"/>
          </p:nvPr>
        </p:nvSpPr>
        <p:spPr>
          <a:xfrm>
            <a:off x="957525" y="1366350"/>
            <a:ext cx="64995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b="0" i="0" lang="en" sz="1300" u="none" cap="none" strike="noStrike">
                <a:solidFill>
                  <a:srgbClr val="FFFFFF"/>
                </a:solidFill>
                <a:latin typeface="Source Code Pro"/>
                <a:ea typeface="Source Code Pro"/>
                <a:cs typeface="Source Code Pro"/>
                <a:sym typeface="Source Code Pro"/>
              </a:rPr>
              <a:t>n = </a:t>
            </a:r>
            <a:r>
              <a:rPr b="0" i="0" lang="en" sz="1300" u="none" cap="none" strike="noStrike">
                <a:solidFill>
                  <a:srgbClr val="35A2E9"/>
                </a:solidFill>
                <a:latin typeface="Source Code Pro"/>
                <a:ea typeface="Source Code Pro"/>
                <a:cs typeface="Source Code Pro"/>
                <a:sym typeface="Source Code Pro"/>
              </a:rPr>
              <a:t>len</a:t>
            </a:r>
            <a:r>
              <a:rPr b="0" i="0" lang="en" sz="1300" u="none" cap="none" strike="noStrike">
                <a:solidFill>
                  <a:srgbClr val="FFFFFF"/>
                </a:solidFill>
                <a:latin typeface="Source Code Pro"/>
                <a:ea typeface="Source Code Pro"/>
                <a:cs typeface="Source Code Pro"/>
                <a:sym typeface="Source Code Pro"/>
              </a:rPr>
              <a:t>(</a:t>
            </a:r>
            <a:r>
              <a:rPr lang="en" sz="1300">
                <a:solidFill>
                  <a:srgbClr val="FFFFFF"/>
                </a:solidFill>
                <a:latin typeface="Source Code Pro"/>
                <a:ea typeface="Source Code Pro"/>
                <a:cs typeface="Source Code Pro"/>
                <a:sym typeface="Source Code Pro"/>
              </a:rPr>
              <a:t>inp</a:t>
            </a:r>
            <a:r>
              <a:rPr b="0" i="0" lang="en" sz="1300" u="none" cap="none" strike="noStrike">
                <a:solidFill>
                  <a:srgbClr val="FFFFFF"/>
                </a:solidFill>
                <a:latin typeface="Source Code Pro"/>
                <a:ea typeface="Source Code Pro"/>
                <a:cs typeface="Source Code Pro"/>
                <a:sym typeface="Source Code Pro"/>
              </a:rPr>
              <a:t>)</a:t>
            </a:r>
            <a:endParaRPr b="0" i="0" sz="1300" u="none" cap="none" strike="noStrike">
              <a:solidFill>
                <a:srgbClr val="FFFFFF"/>
              </a:solidFill>
              <a:latin typeface="Source Code Pro"/>
              <a:ea typeface="Source Code Pro"/>
              <a:cs typeface="Source Code Pro"/>
              <a:sym typeface="Source Code Pro"/>
            </a:endParaRPr>
          </a:p>
        </p:txBody>
      </p:sp>
      <p:sp>
        <p:nvSpPr>
          <p:cNvPr id="112" name="Google Shape;112;p18"/>
          <p:cNvSpPr txBox="1"/>
          <p:nvPr>
            <p:ph idx="1" type="body"/>
          </p:nvPr>
        </p:nvSpPr>
        <p:spPr>
          <a:xfrm>
            <a:off x="957525" y="1695150"/>
            <a:ext cx="79716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00"/>
                </a:solidFill>
                <a:latin typeface="Source Code Pro"/>
                <a:ea typeface="Source Code Pro"/>
                <a:cs typeface="Source Code Pro"/>
                <a:sym typeface="Source Code Pro"/>
              </a:rPr>
              <a:t>if</a:t>
            </a:r>
            <a:r>
              <a:rPr b="0" i="0" lang="en" sz="1300" u="none" cap="none" strike="noStrike">
                <a:solidFill>
                  <a:srgbClr val="FFFFFF"/>
                </a:solidFill>
                <a:latin typeface="Source Code Pro"/>
                <a:ea typeface="Source Code Pro"/>
                <a:cs typeface="Source Code Pro"/>
                <a:sym typeface="Source Code Pro"/>
              </a:rPr>
              <a:t> </a:t>
            </a:r>
            <a:r>
              <a:rPr lang="en" sz="1300">
                <a:solidFill>
                  <a:srgbClr val="FFFFFF"/>
                </a:solidFill>
                <a:latin typeface="Source Code Pro"/>
                <a:ea typeface="Source Code Pro"/>
                <a:cs typeface="Source Code Pro"/>
                <a:sym typeface="Source Code Pro"/>
              </a:rPr>
              <a:t>n ==</a:t>
            </a:r>
            <a:r>
              <a:rPr b="0" i="0" lang="en" sz="1300" u="none" cap="none" strike="noStrike">
                <a:solidFill>
                  <a:srgbClr val="FFFFFF"/>
                </a:solidFill>
                <a:latin typeface="Source Code Pro"/>
                <a:ea typeface="Source Code Pro"/>
                <a:cs typeface="Source Code Pro"/>
                <a:sym typeface="Source Code Pro"/>
              </a:rPr>
              <a:t> </a:t>
            </a:r>
            <a:r>
              <a:rPr lang="en" sz="1300">
                <a:solidFill>
                  <a:srgbClr val="BB05FF"/>
                </a:solidFill>
                <a:latin typeface="Source Code Pro"/>
                <a:ea typeface="Source Code Pro"/>
                <a:cs typeface="Source Code Pro"/>
                <a:sym typeface="Source Code Pro"/>
              </a:rPr>
              <a:t>0</a:t>
            </a:r>
            <a:r>
              <a:rPr b="0" i="0" lang="en" sz="1300" u="none" cap="none" strike="noStrike">
                <a:solidFill>
                  <a:srgbClr val="BEC4D0"/>
                </a:solidFill>
                <a:latin typeface="Source Code Pro"/>
                <a:ea typeface="Source Code Pro"/>
                <a:cs typeface="Source Code Pro"/>
                <a:sym typeface="Source Code Pro"/>
              </a:rPr>
              <a:t>:</a:t>
            </a:r>
            <a:r>
              <a:rPr b="0" i="0" lang="en" sz="1300" u="none" cap="none" strike="noStrike">
                <a:solidFill>
                  <a:srgbClr val="75C20F"/>
                </a:solidFill>
                <a:latin typeface="Source Code Pro"/>
                <a:ea typeface="Source Code Pro"/>
                <a:cs typeface="Source Code Pro"/>
                <a:sym typeface="Source Code Pro"/>
              </a:rPr>
              <a:t>   </a:t>
            </a:r>
            <a:endParaRPr b="0" i="0" sz="1300" u="none" cap="none" strike="noStrike">
              <a:solidFill>
                <a:srgbClr val="75C20F"/>
              </a:solidFill>
              <a:latin typeface="Source Code Pro"/>
              <a:ea typeface="Source Code Pro"/>
              <a:cs typeface="Source Code Pro"/>
              <a:sym typeface="Source Code Pro"/>
            </a:endParaRPr>
          </a:p>
        </p:txBody>
      </p:sp>
      <p:sp>
        <p:nvSpPr>
          <p:cNvPr id="113" name="Google Shape;113;p18"/>
          <p:cNvSpPr txBox="1"/>
          <p:nvPr>
            <p:ph idx="1" type="body"/>
          </p:nvPr>
        </p:nvSpPr>
        <p:spPr>
          <a:xfrm>
            <a:off x="957525" y="2540675"/>
            <a:ext cx="43410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b="0" i="0" lang="en" sz="1300" u="none" cap="none" strike="noStrike">
                <a:solidFill>
                  <a:srgbClr val="FFFF00"/>
                </a:solidFill>
                <a:latin typeface="Source Code Pro"/>
                <a:ea typeface="Source Code Pro"/>
                <a:cs typeface="Source Code Pro"/>
                <a:sym typeface="Source Code Pro"/>
              </a:rPr>
              <a:t>for</a:t>
            </a:r>
            <a:r>
              <a:rPr b="0" i="0" lang="en" sz="1300" u="none" cap="none" strike="noStrike">
                <a:solidFill>
                  <a:srgbClr val="FFFFFF"/>
                </a:solidFill>
                <a:latin typeface="Source Code Pro"/>
                <a:ea typeface="Source Code Pro"/>
                <a:cs typeface="Source Code Pro"/>
                <a:sym typeface="Source Code Pro"/>
              </a:rPr>
              <a:t> i </a:t>
            </a:r>
            <a:r>
              <a:rPr b="0" i="0" lang="en" sz="1300" u="none" cap="none" strike="noStrike">
                <a:solidFill>
                  <a:srgbClr val="FFFF00"/>
                </a:solidFill>
                <a:latin typeface="Source Code Pro"/>
                <a:ea typeface="Source Code Pro"/>
                <a:cs typeface="Source Code Pro"/>
                <a:sym typeface="Source Code Pro"/>
              </a:rPr>
              <a:t>in</a:t>
            </a:r>
            <a:r>
              <a:rPr b="0" i="0" lang="en" sz="1300" u="none" cap="none" strike="noStrike">
                <a:solidFill>
                  <a:srgbClr val="75C20F"/>
                </a:solidFill>
                <a:latin typeface="Source Code Pro"/>
                <a:ea typeface="Source Code Pro"/>
                <a:cs typeface="Source Code Pro"/>
                <a:sym typeface="Source Code Pro"/>
              </a:rPr>
              <a:t> </a:t>
            </a:r>
            <a:r>
              <a:rPr b="0" i="0" lang="en" sz="1300" u="none" cap="none" strike="noStrike">
                <a:solidFill>
                  <a:srgbClr val="35A2E9"/>
                </a:solidFill>
                <a:latin typeface="Source Code Pro"/>
                <a:ea typeface="Source Code Pro"/>
                <a:cs typeface="Source Code Pro"/>
                <a:sym typeface="Source Code Pro"/>
              </a:rPr>
              <a:t>range</a:t>
            </a:r>
            <a:r>
              <a:rPr b="0" i="0" lang="en" sz="1300" u="none" cap="none" strike="noStrike">
                <a:solidFill>
                  <a:srgbClr val="BEC4D0"/>
                </a:solidFill>
                <a:latin typeface="Source Code Pro"/>
                <a:ea typeface="Source Code Pro"/>
                <a:cs typeface="Source Code Pro"/>
                <a:sym typeface="Source Code Pro"/>
              </a:rPr>
              <a:t>(</a:t>
            </a:r>
            <a:r>
              <a:rPr b="0" i="0" lang="en" sz="1300" u="none" cap="none" strike="noStrike">
                <a:solidFill>
                  <a:srgbClr val="BEC4D0"/>
                </a:solidFill>
                <a:latin typeface="Source Code Pro"/>
                <a:ea typeface="Source Code Pro"/>
                <a:cs typeface="Source Code Pro"/>
                <a:sym typeface="Source Code Pro"/>
              </a:rPr>
              <a:t>n</a:t>
            </a:r>
            <a:r>
              <a:rPr b="0" i="0" lang="en" sz="1300" u="none" cap="none" strike="noStrike">
                <a:solidFill>
                  <a:srgbClr val="BEC4D0"/>
                </a:solidFill>
                <a:latin typeface="Source Code Pro"/>
                <a:ea typeface="Source Code Pro"/>
                <a:cs typeface="Source Code Pro"/>
                <a:sym typeface="Source Code Pro"/>
              </a:rPr>
              <a:t>):</a:t>
            </a:r>
            <a:r>
              <a:rPr b="0" i="0" lang="en" sz="1300" u="none" cap="none" strike="noStrike">
                <a:solidFill>
                  <a:srgbClr val="75C20F"/>
                </a:solidFill>
                <a:latin typeface="Source Code Pro"/>
                <a:ea typeface="Source Code Pro"/>
                <a:cs typeface="Source Code Pro"/>
                <a:sym typeface="Source Code Pro"/>
              </a:rPr>
              <a:t> </a:t>
            </a:r>
            <a:endParaRPr b="0" i="0" sz="1300" u="none" cap="none" strike="noStrike">
              <a:solidFill>
                <a:srgbClr val="BEC4D0"/>
              </a:solidFill>
              <a:latin typeface="Source Code Pro"/>
              <a:ea typeface="Source Code Pro"/>
              <a:cs typeface="Source Code Pro"/>
              <a:sym typeface="Source Code Pro"/>
            </a:endParaRPr>
          </a:p>
        </p:txBody>
      </p:sp>
      <p:sp>
        <p:nvSpPr>
          <p:cNvPr id="114" name="Google Shape;114;p18"/>
          <p:cNvSpPr txBox="1"/>
          <p:nvPr>
            <p:ph idx="1" type="body"/>
          </p:nvPr>
        </p:nvSpPr>
        <p:spPr>
          <a:xfrm>
            <a:off x="1309500" y="4164875"/>
            <a:ext cx="69885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Arial"/>
              <a:buNone/>
            </a:pPr>
            <a:r>
              <a:rPr b="0" i="0" lang="en" sz="1300" u="none" cap="none" strike="noStrike">
                <a:solidFill>
                  <a:srgbClr val="35A2E9"/>
                </a:solidFill>
                <a:latin typeface="Source Code Pro"/>
                <a:ea typeface="Source Code Pro"/>
                <a:cs typeface="Source Code Pro"/>
                <a:sym typeface="Source Code Pro"/>
              </a:rPr>
              <a:t>return</a:t>
            </a:r>
            <a:r>
              <a:rPr b="0" i="0" lang="en" sz="1300" u="none" cap="none" strike="noStrike">
                <a:solidFill>
                  <a:srgbClr val="CC0000"/>
                </a:solidFill>
                <a:latin typeface="Source Code Pro"/>
                <a:ea typeface="Source Code Pro"/>
                <a:cs typeface="Source Code Pro"/>
                <a:sym typeface="Source Code Pro"/>
              </a:rPr>
              <a:t> </a:t>
            </a:r>
            <a:r>
              <a:rPr lang="en" sz="1300">
                <a:solidFill>
                  <a:srgbClr val="A805E4"/>
                </a:solidFill>
                <a:latin typeface="Source Code Pro"/>
                <a:ea typeface="Source Code Pro"/>
                <a:cs typeface="Source Code Pro"/>
                <a:sym typeface="Source Code Pro"/>
              </a:rPr>
              <a:t>False</a:t>
            </a:r>
            <a:r>
              <a:rPr b="0" i="0" lang="en" sz="1300" u="none" cap="none" strike="noStrike">
                <a:solidFill>
                  <a:srgbClr val="75C20F"/>
                </a:solidFill>
                <a:latin typeface="Source Code Pro"/>
                <a:ea typeface="Source Code Pro"/>
                <a:cs typeface="Source Code Pro"/>
                <a:sym typeface="Source Code Pro"/>
              </a:rPr>
              <a:t>             </a:t>
            </a:r>
            <a:endParaRPr b="0" i="0" sz="1300" u="none" cap="none" strike="noStrike">
              <a:solidFill>
                <a:srgbClr val="BEC4D0"/>
              </a:solidFill>
              <a:latin typeface="Source Code Pro"/>
              <a:ea typeface="Source Code Pro"/>
              <a:cs typeface="Source Code Pro"/>
              <a:sym typeface="Source Code Pro"/>
            </a:endParaRPr>
          </a:p>
        </p:txBody>
      </p:sp>
      <p:sp>
        <p:nvSpPr>
          <p:cNvPr id="115" name="Google Shape;115;p18"/>
          <p:cNvSpPr txBox="1"/>
          <p:nvPr>
            <p:ph idx="1" type="body"/>
          </p:nvPr>
        </p:nvSpPr>
        <p:spPr>
          <a:xfrm>
            <a:off x="1385700" y="2031275"/>
            <a:ext cx="69885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Arial"/>
              <a:buNone/>
            </a:pPr>
            <a:r>
              <a:rPr b="0" i="0" lang="en" sz="1300" u="none" cap="none" strike="noStrike">
                <a:solidFill>
                  <a:srgbClr val="35A2E9"/>
                </a:solidFill>
                <a:latin typeface="Source Code Pro"/>
                <a:ea typeface="Source Code Pro"/>
                <a:cs typeface="Source Code Pro"/>
                <a:sym typeface="Source Code Pro"/>
              </a:rPr>
              <a:t>return</a:t>
            </a:r>
            <a:r>
              <a:rPr b="0" i="0" lang="en" sz="1300" u="none" cap="none" strike="noStrike">
                <a:solidFill>
                  <a:srgbClr val="CC0000"/>
                </a:solidFill>
                <a:latin typeface="Source Code Pro"/>
                <a:ea typeface="Source Code Pro"/>
                <a:cs typeface="Source Code Pro"/>
                <a:sym typeface="Source Code Pro"/>
              </a:rPr>
              <a:t> </a:t>
            </a:r>
            <a:r>
              <a:rPr lang="en" sz="1300">
                <a:solidFill>
                  <a:srgbClr val="A805E4"/>
                </a:solidFill>
                <a:latin typeface="Source Code Pro"/>
                <a:ea typeface="Source Code Pro"/>
                <a:cs typeface="Source Code Pro"/>
                <a:sym typeface="Source Code Pro"/>
              </a:rPr>
              <a:t>True</a:t>
            </a:r>
            <a:r>
              <a:rPr b="0" i="0" lang="en" sz="1300" u="none" cap="none" strike="noStrike">
                <a:solidFill>
                  <a:srgbClr val="75C20F"/>
                </a:solidFill>
                <a:latin typeface="Source Code Pro"/>
                <a:ea typeface="Source Code Pro"/>
                <a:cs typeface="Source Code Pro"/>
                <a:sym typeface="Source Code Pro"/>
              </a:rPr>
              <a:t>             </a:t>
            </a:r>
            <a:endParaRPr b="0" i="0" sz="1300" u="none" cap="none" strike="noStrike">
              <a:solidFill>
                <a:srgbClr val="BEC4D0"/>
              </a:solidFill>
              <a:latin typeface="Source Code Pro"/>
              <a:ea typeface="Source Code Pro"/>
              <a:cs typeface="Source Code Pro"/>
              <a:sym typeface="Source Code Pro"/>
            </a:endParaRPr>
          </a:p>
        </p:txBody>
      </p:sp>
      <p:sp>
        <p:nvSpPr>
          <p:cNvPr id="116" name="Google Shape;116;p18"/>
          <p:cNvSpPr txBox="1"/>
          <p:nvPr>
            <p:ph idx="1" type="body"/>
          </p:nvPr>
        </p:nvSpPr>
        <p:spPr>
          <a:xfrm>
            <a:off x="1338525" y="2914350"/>
            <a:ext cx="54870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00"/>
                </a:solidFill>
                <a:latin typeface="Source Code Pro"/>
                <a:ea typeface="Source Code Pro"/>
                <a:cs typeface="Source Code Pro"/>
                <a:sym typeface="Source Code Pro"/>
              </a:rPr>
              <a:t>if</a:t>
            </a:r>
            <a:r>
              <a:rPr b="0" i="0" lang="en" sz="1300" u="none" cap="none" strike="noStrike">
                <a:solidFill>
                  <a:srgbClr val="FFFFFF"/>
                </a:solidFill>
                <a:latin typeface="Source Code Pro"/>
                <a:ea typeface="Source Code Pro"/>
                <a:cs typeface="Source Code Pro"/>
                <a:sym typeface="Source Code Pro"/>
              </a:rPr>
              <a:t> i</a:t>
            </a:r>
            <a:r>
              <a:rPr lang="en" sz="1300">
                <a:solidFill>
                  <a:srgbClr val="FFFFFF"/>
                </a:solidFill>
                <a:latin typeface="Source Code Pro"/>
                <a:ea typeface="Source Code Pro"/>
                <a:cs typeface="Source Code Pro"/>
                <a:sym typeface="Source Code Pro"/>
              </a:rPr>
              <a:t>np[</a:t>
            </a:r>
            <a:r>
              <a:rPr lang="en" sz="1300">
                <a:solidFill>
                  <a:srgbClr val="BB05FF"/>
                </a:solidFill>
                <a:latin typeface="Source Code Pro"/>
                <a:ea typeface="Source Code Pro"/>
                <a:cs typeface="Source Code Pro"/>
                <a:sym typeface="Source Code Pro"/>
              </a:rPr>
              <a:t>0</a:t>
            </a:r>
            <a:r>
              <a:rPr lang="en" sz="1300">
                <a:solidFill>
                  <a:srgbClr val="FFFFFF"/>
                </a:solidFill>
                <a:latin typeface="Source Code Pro"/>
                <a:ea typeface="Source Code Pro"/>
                <a:cs typeface="Source Code Pro"/>
                <a:sym typeface="Source Code Pro"/>
              </a:rPr>
              <a:t>:i+</a:t>
            </a:r>
            <a:r>
              <a:rPr lang="en" sz="1300">
                <a:solidFill>
                  <a:srgbClr val="BB05FF"/>
                </a:solidFill>
                <a:latin typeface="Source Code Pro"/>
                <a:ea typeface="Source Code Pro"/>
                <a:cs typeface="Source Code Pro"/>
                <a:sym typeface="Source Code Pro"/>
              </a:rPr>
              <a:t>1</a:t>
            </a:r>
            <a:r>
              <a:rPr lang="en" sz="1300">
                <a:solidFill>
                  <a:srgbClr val="FFFFFF"/>
                </a:solidFill>
                <a:latin typeface="Source Code Pro"/>
                <a:ea typeface="Source Code Pro"/>
                <a:cs typeface="Source Code Pro"/>
                <a:sym typeface="Source Code Pro"/>
              </a:rPr>
              <a:t>]</a:t>
            </a:r>
            <a:r>
              <a:rPr lang="en" sz="1300">
                <a:solidFill>
                  <a:srgbClr val="BB05FF"/>
                </a:solidFill>
                <a:latin typeface="Source Code Pro"/>
                <a:ea typeface="Source Code Pro"/>
                <a:cs typeface="Source Code Pro"/>
                <a:sym typeface="Source Code Pro"/>
              </a:rPr>
              <a:t> </a:t>
            </a:r>
            <a:r>
              <a:rPr lang="en" sz="1300">
                <a:solidFill>
                  <a:srgbClr val="FFFF00"/>
                </a:solidFill>
                <a:latin typeface="Source Code Pro"/>
                <a:ea typeface="Source Code Pro"/>
                <a:cs typeface="Source Code Pro"/>
                <a:sym typeface="Source Code Pro"/>
              </a:rPr>
              <a:t>in</a:t>
            </a:r>
            <a:r>
              <a:rPr lang="en" sz="1300">
                <a:solidFill>
                  <a:srgbClr val="BB05FF"/>
                </a:solidFill>
                <a:latin typeface="Source Code Pro"/>
                <a:ea typeface="Source Code Pro"/>
                <a:cs typeface="Source Code Pro"/>
                <a:sym typeface="Source Code Pro"/>
              </a:rPr>
              <a:t> </a:t>
            </a:r>
            <a:r>
              <a:rPr lang="en" sz="1300">
                <a:solidFill>
                  <a:srgbClr val="FFFFFF"/>
                </a:solidFill>
                <a:latin typeface="Source Code Pro"/>
                <a:ea typeface="Source Code Pro"/>
                <a:cs typeface="Source Code Pro"/>
                <a:sym typeface="Source Code Pro"/>
              </a:rPr>
              <a:t>dic</a:t>
            </a:r>
            <a:r>
              <a:rPr lang="en" sz="1300">
                <a:solidFill>
                  <a:srgbClr val="BB05FF"/>
                </a:solidFill>
                <a:latin typeface="Source Code Pro"/>
                <a:ea typeface="Source Code Pro"/>
                <a:cs typeface="Source Code Pro"/>
                <a:sym typeface="Source Code Pro"/>
              </a:rPr>
              <a:t> </a:t>
            </a:r>
            <a:r>
              <a:rPr lang="en" sz="1300">
                <a:solidFill>
                  <a:srgbClr val="FFFF00"/>
                </a:solidFill>
                <a:latin typeface="Source Code Pro"/>
                <a:ea typeface="Source Code Pro"/>
                <a:cs typeface="Source Code Pro"/>
                <a:sym typeface="Source Code Pro"/>
              </a:rPr>
              <a:t>and</a:t>
            </a:r>
            <a:r>
              <a:rPr lang="en" sz="1300">
                <a:solidFill>
                  <a:srgbClr val="BB05FF"/>
                </a:solidFill>
                <a:latin typeface="Source Code Pro"/>
                <a:ea typeface="Source Code Pro"/>
                <a:cs typeface="Source Code Pro"/>
                <a:sym typeface="Source Code Pro"/>
              </a:rPr>
              <a:t> </a:t>
            </a:r>
            <a:r>
              <a:rPr lang="en" sz="1300">
                <a:solidFill>
                  <a:srgbClr val="FFFFFF"/>
                </a:solidFill>
                <a:latin typeface="Source Code Pro"/>
                <a:ea typeface="Source Code Pro"/>
                <a:cs typeface="Source Code Pro"/>
                <a:sym typeface="Source Code Pro"/>
              </a:rPr>
              <a:t>wordBreak(dic, inp[i+</a:t>
            </a:r>
            <a:r>
              <a:rPr lang="en" sz="1300">
                <a:solidFill>
                  <a:srgbClr val="FF00FF"/>
                </a:solidFill>
                <a:latin typeface="Source Code Pro"/>
                <a:ea typeface="Source Code Pro"/>
                <a:cs typeface="Source Code Pro"/>
                <a:sym typeface="Source Code Pro"/>
              </a:rPr>
              <a:t>1</a:t>
            </a:r>
            <a:r>
              <a:rPr lang="en" sz="1300">
                <a:solidFill>
                  <a:srgbClr val="FFFFFF"/>
                </a:solidFill>
                <a:latin typeface="Source Code Pro"/>
                <a:ea typeface="Source Code Pro"/>
                <a:cs typeface="Source Code Pro"/>
                <a:sym typeface="Source Code Pro"/>
              </a:rPr>
              <a:t>:n])</a:t>
            </a:r>
            <a:r>
              <a:rPr b="0" i="0" lang="en" sz="1300" u="none" cap="none" strike="noStrike">
                <a:solidFill>
                  <a:srgbClr val="FFFFFF"/>
                </a:solidFill>
                <a:latin typeface="Source Code Pro"/>
                <a:ea typeface="Source Code Pro"/>
                <a:cs typeface="Source Code Pro"/>
                <a:sym typeface="Source Code Pro"/>
              </a:rPr>
              <a:t>:</a:t>
            </a:r>
            <a:endParaRPr b="0" i="0" sz="1300" u="none" cap="none" strike="noStrike">
              <a:solidFill>
                <a:srgbClr val="FFFFFF"/>
              </a:solidFill>
              <a:latin typeface="Source Code Pro"/>
              <a:ea typeface="Source Code Pro"/>
              <a:cs typeface="Source Code Pro"/>
              <a:sym typeface="Source Code Pro"/>
            </a:endParaRPr>
          </a:p>
        </p:txBody>
      </p:sp>
      <p:sp>
        <p:nvSpPr>
          <p:cNvPr id="117" name="Google Shape;117;p18"/>
          <p:cNvSpPr txBox="1"/>
          <p:nvPr>
            <p:ph idx="1" type="body"/>
          </p:nvPr>
        </p:nvSpPr>
        <p:spPr>
          <a:xfrm>
            <a:off x="1766700" y="3326675"/>
            <a:ext cx="69885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Arial"/>
              <a:buNone/>
            </a:pPr>
            <a:r>
              <a:rPr b="0" i="0" lang="en" sz="1300" u="none" cap="none" strike="noStrike">
                <a:solidFill>
                  <a:srgbClr val="35A2E9"/>
                </a:solidFill>
                <a:latin typeface="Source Code Pro"/>
                <a:ea typeface="Source Code Pro"/>
                <a:cs typeface="Source Code Pro"/>
                <a:sym typeface="Source Code Pro"/>
              </a:rPr>
              <a:t>return</a:t>
            </a:r>
            <a:r>
              <a:rPr b="0" i="0" lang="en" sz="1300" u="none" cap="none" strike="noStrike">
                <a:solidFill>
                  <a:srgbClr val="CC0000"/>
                </a:solidFill>
                <a:latin typeface="Source Code Pro"/>
                <a:ea typeface="Source Code Pro"/>
                <a:cs typeface="Source Code Pro"/>
                <a:sym typeface="Source Code Pro"/>
              </a:rPr>
              <a:t> </a:t>
            </a:r>
            <a:r>
              <a:rPr lang="en" sz="1300">
                <a:solidFill>
                  <a:srgbClr val="A805E4"/>
                </a:solidFill>
                <a:latin typeface="Source Code Pro"/>
                <a:ea typeface="Source Code Pro"/>
                <a:cs typeface="Source Code Pro"/>
                <a:sym typeface="Source Code Pro"/>
              </a:rPr>
              <a:t>True</a:t>
            </a:r>
            <a:r>
              <a:rPr b="0" i="0" lang="en" sz="1300" u="none" cap="none" strike="noStrike">
                <a:solidFill>
                  <a:srgbClr val="75C20F"/>
                </a:solidFill>
                <a:latin typeface="Source Code Pro"/>
                <a:ea typeface="Source Code Pro"/>
                <a:cs typeface="Source Code Pro"/>
                <a:sym typeface="Source Code Pro"/>
              </a:rPr>
              <a:t>             </a:t>
            </a:r>
            <a:endParaRPr b="0" i="0" sz="1300" u="none" cap="none" strike="noStrike">
              <a:solidFill>
                <a:srgbClr val="BEC4D0"/>
              </a:solidFill>
              <a:latin typeface="Source Code Pro"/>
              <a:ea typeface="Source Code Pro"/>
              <a:cs typeface="Source Code Pro"/>
              <a:sym typeface="Source Code Pro"/>
            </a:endParaRPr>
          </a:p>
        </p:txBody>
      </p:sp>
      <p:sp>
        <p:nvSpPr>
          <p:cNvPr id="118" name="Google Shape;118;p18"/>
          <p:cNvSpPr txBox="1"/>
          <p:nvPr>
            <p:ph idx="1" type="body"/>
          </p:nvPr>
        </p:nvSpPr>
        <p:spPr>
          <a:xfrm>
            <a:off x="957525" y="3752550"/>
            <a:ext cx="5487000" cy="38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2"/>
              </a:buClr>
              <a:buSzPts val="1800"/>
              <a:buFont typeface="Arial"/>
              <a:buNone/>
            </a:pPr>
            <a:r>
              <a:rPr lang="en" sz="1300">
                <a:solidFill>
                  <a:srgbClr val="FFFF00"/>
                </a:solidFill>
                <a:latin typeface="Source Code Pro"/>
                <a:ea typeface="Source Code Pro"/>
                <a:cs typeface="Source Code Pro"/>
                <a:sym typeface="Source Code Pro"/>
              </a:rPr>
              <a:t>else</a:t>
            </a:r>
            <a:r>
              <a:rPr b="0" i="0" lang="en" sz="1300" u="none" cap="none" strike="noStrike">
                <a:solidFill>
                  <a:srgbClr val="BEC4D0"/>
                </a:solidFill>
                <a:latin typeface="Source Code Pro"/>
                <a:ea typeface="Source Code Pro"/>
                <a:cs typeface="Source Code Pro"/>
                <a:sym typeface="Source Code Pro"/>
              </a:rPr>
              <a:t>:</a:t>
            </a:r>
            <a:endParaRPr b="0" i="0" sz="1300" u="none" cap="none" strike="noStrike">
              <a:solidFill>
                <a:srgbClr val="75C20F"/>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idx="1" type="body"/>
          </p:nvPr>
        </p:nvSpPr>
        <p:spPr>
          <a:xfrm>
            <a:off x="530625" y="1363750"/>
            <a:ext cx="8156400" cy="1097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600">
                <a:solidFill>
                  <a:srgbClr val="FFFFFF"/>
                </a:solidFill>
                <a:latin typeface="Roboto Light"/>
                <a:ea typeface="Roboto Light"/>
                <a:cs typeface="Roboto Light"/>
                <a:sym typeface="Roboto Light"/>
              </a:rPr>
              <a:t>The recursive method has many subproblems that are repeating at various stages of the recursion. For example, if the input string is ‘abcd’, the recursion tree can be seen from a tree diagram.</a:t>
            </a:r>
            <a:endParaRPr sz="1600">
              <a:solidFill>
                <a:srgbClr val="FFFFFF"/>
              </a:solidFill>
              <a:latin typeface="Roboto Light"/>
              <a:ea typeface="Roboto Light"/>
              <a:cs typeface="Roboto Light"/>
              <a:sym typeface="Roboto Light"/>
            </a:endParaRPr>
          </a:p>
        </p:txBody>
      </p:sp>
      <p:sp>
        <p:nvSpPr>
          <p:cNvPr id="124" name="Google Shape;124;p19"/>
          <p:cNvSpPr txBox="1"/>
          <p:nvPr>
            <p:ph type="title"/>
          </p:nvPr>
        </p:nvSpPr>
        <p:spPr>
          <a:xfrm>
            <a:off x="530625" y="390200"/>
            <a:ext cx="64995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3100" u="none" cap="none" strike="noStrike">
                <a:solidFill>
                  <a:srgbClr val="FFFFFF"/>
                </a:solidFill>
                <a:latin typeface="Roboto"/>
                <a:ea typeface="Roboto"/>
                <a:cs typeface="Roboto"/>
                <a:sym typeface="Roboto"/>
              </a:rPr>
              <a:t>Method 1</a:t>
            </a:r>
            <a:r>
              <a:rPr b="1" i="0" lang="en" sz="3100" u="none" cap="none" strike="noStrike">
                <a:solidFill>
                  <a:srgbClr val="75C20F"/>
                </a:solidFill>
                <a:latin typeface="Roboto"/>
                <a:ea typeface="Roboto"/>
                <a:cs typeface="Roboto"/>
                <a:sym typeface="Roboto"/>
              </a:rPr>
              <a:t>:</a:t>
            </a:r>
            <a:r>
              <a:rPr b="1" i="0" lang="en" sz="3100" u="none" cap="none" strike="noStrike">
                <a:solidFill>
                  <a:srgbClr val="FFFFFF"/>
                </a:solidFill>
                <a:latin typeface="Roboto"/>
                <a:ea typeface="Roboto"/>
                <a:cs typeface="Roboto"/>
                <a:sym typeface="Roboto"/>
              </a:rPr>
              <a:t>  </a:t>
            </a:r>
            <a:r>
              <a:rPr b="1" lang="en" sz="3100">
                <a:solidFill>
                  <a:srgbClr val="FFFFFF"/>
                </a:solidFill>
                <a:latin typeface="Roboto"/>
                <a:ea typeface="Roboto"/>
                <a:cs typeface="Roboto"/>
                <a:sym typeface="Roboto"/>
              </a:rPr>
              <a:t>Recursive</a:t>
            </a:r>
            <a:r>
              <a:rPr b="1" i="0" lang="en" sz="3100" u="none" cap="none" strike="noStrike">
                <a:solidFill>
                  <a:srgbClr val="FFFFFF"/>
                </a:solidFill>
                <a:latin typeface="Roboto"/>
                <a:ea typeface="Roboto"/>
                <a:cs typeface="Roboto"/>
                <a:sym typeface="Roboto"/>
              </a:rPr>
              <a:t> approach</a:t>
            </a:r>
            <a:endParaRPr b="1" i="0" sz="3100" u="none" cap="none" strike="noStrike">
              <a:solidFill>
                <a:srgbClr val="FFFFFF"/>
              </a:solidFill>
              <a:latin typeface="Roboto"/>
              <a:ea typeface="Roboto"/>
              <a:cs typeface="Roboto"/>
              <a:sym typeface="Roboto"/>
            </a:endParaRPr>
          </a:p>
        </p:txBody>
      </p:sp>
      <p:sp>
        <p:nvSpPr>
          <p:cNvPr id="125" name="Google Shape;125;p19"/>
          <p:cNvSpPr txBox="1"/>
          <p:nvPr>
            <p:ph idx="1" type="body"/>
          </p:nvPr>
        </p:nvSpPr>
        <p:spPr>
          <a:xfrm>
            <a:off x="4104150" y="2322300"/>
            <a:ext cx="935700" cy="49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600">
                <a:solidFill>
                  <a:srgbClr val="FFFFFF"/>
                </a:solidFill>
                <a:latin typeface="Roboto Light"/>
                <a:ea typeface="Roboto Light"/>
                <a:cs typeface="Roboto Light"/>
                <a:sym typeface="Roboto Light"/>
              </a:rPr>
              <a:t>a b c d</a:t>
            </a:r>
            <a:endParaRPr sz="1600">
              <a:solidFill>
                <a:srgbClr val="FFFFFF"/>
              </a:solidFill>
              <a:latin typeface="Roboto Light"/>
              <a:ea typeface="Roboto Light"/>
              <a:cs typeface="Roboto Light"/>
              <a:sym typeface="Roboto Light"/>
            </a:endParaRPr>
          </a:p>
        </p:txBody>
      </p:sp>
      <p:sp>
        <p:nvSpPr>
          <p:cNvPr id="126" name="Google Shape;126;p19"/>
          <p:cNvSpPr txBox="1"/>
          <p:nvPr>
            <p:ph idx="1" type="body"/>
          </p:nvPr>
        </p:nvSpPr>
        <p:spPr>
          <a:xfrm>
            <a:off x="3442825" y="3033800"/>
            <a:ext cx="661200" cy="49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600">
                <a:solidFill>
                  <a:srgbClr val="FFFFFF"/>
                </a:solidFill>
                <a:latin typeface="Roboto Light"/>
                <a:ea typeface="Roboto Light"/>
                <a:cs typeface="Roboto Light"/>
                <a:sym typeface="Roboto Light"/>
              </a:rPr>
              <a:t>b c d</a:t>
            </a:r>
            <a:endParaRPr sz="1600">
              <a:solidFill>
                <a:srgbClr val="FFFFFF"/>
              </a:solidFill>
              <a:latin typeface="Roboto Light"/>
              <a:ea typeface="Roboto Light"/>
              <a:cs typeface="Roboto Light"/>
              <a:sym typeface="Roboto Light"/>
            </a:endParaRPr>
          </a:p>
        </p:txBody>
      </p:sp>
      <p:sp>
        <p:nvSpPr>
          <p:cNvPr id="127" name="Google Shape;127;p19"/>
          <p:cNvSpPr txBox="1"/>
          <p:nvPr>
            <p:ph idx="1" type="body"/>
          </p:nvPr>
        </p:nvSpPr>
        <p:spPr>
          <a:xfrm>
            <a:off x="4357225" y="3033800"/>
            <a:ext cx="468900" cy="49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600">
                <a:solidFill>
                  <a:srgbClr val="FFFFFF"/>
                </a:solidFill>
                <a:latin typeface="Roboto Light"/>
                <a:ea typeface="Roboto Light"/>
                <a:cs typeface="Roboto Light"/>
                <a:sym typeface="Roboto Light"/>
              </a:rPr>
              <a:t>c d</a:t>
            </a:r>
            <a:endParaRPr sz="1600">
              <a:solidFill>
                <a:srgbClr val="FFFFFF"/>
              </a:solidFill>
              <a:latin typeface="Roboto Light"/>
              <a:ea typeface="Roboto Light"/>
              <a:cs typeface="Roboto Light"/>
              <a:sym typeface="Roboto Light"/>
            </a:endParaRPr>
          </a:p>
        </p:txBody>
      </p:sp>
      <p:sp>
        <p:nvSpPr>
          <p:cNvPr id="128" name="Google Shape;128;p19"/>
          <p:cNvSpPr txBox="1"/>
          <p:nvPr>
            <p:ph idx="1" type="body"/>
          </p:nvPr>
        </p:nvSpPr>
        <p:spPr>
          <a:xfrm>
            <a:off x="5119225" y="3033800"/>
            <a:ext cx="289500" cy="49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600">
                <a:solidFill>
                  <a:srgbClr val="FFFFFF"/>
                </a:solidFill>
                <a:latin typeface="Roboto Light"/>
                <a:ea typeface="Roboto Light"/>
                <a:cs typeface="Roboto Light"/>
                <a:sym typeface="Roboto Light"/>
              </a:rPr>
              <a:t>d</a:t>
            </a:r>
            <a:endParaRPr sz="1600">
              <a:solidFill>
                <a:srgbClr val="FFFFFF"/>
              </a:solidFill>
              <a:latin typeface="Roboto Light"/>
              <a:ea typeface="Roboto Light"/>
              <a:cs typeface="Roboto Light"/>
              <a:sym typeface="Roboto Light"/>
            </a:endParaRPr>
          </a:p>
        </p:txBody>
      </p:sp>
      <p:sp>
        <p:nvSpPr>
          <p:cNvPr id="129" name="Google Shape;129;p19"/>
          <p:cNvSpPr txBox="1"/>
          <p:nvPr>
            <p:ph idx="1" type="body"/>
          </p:nvPr>
        </p:nvSpPr>
        <p:spPr>
          <a:xfrm>
            <a:off x="3050150" y="3882675"/>
            <a:ext cx="661200" cy="49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600">
                <a:solidFill>
                  <a:srgbClr val="FFFFFF"/>
                </a:solidFill>
                <a:latin typeface="Roboto Light"/>
                <a:ea typeface="Roboto Light"/>
                <a:cs typeface="Roboto Light"/>
                <a:sym typeface="Roboto Light"/>
              </a:rPr>
              <a:t>c d</a:t>
            </a:r>
            <a:endParaRPr sz="1600">
              <a:solidFill>
                <a:srgbClr val="FFFFFF"/>
              </a:solidFill>
              <a:latin typeface="Roboto Light"/>
              <a:ea typeface="Roboto Light"/>
              <a:cs typeface="Roboto Light"/>
              <a:sym typeface="Roboto Light"/>
            </a:endParaRPr>
          </a:p>
        </p:txBody>
      </p:sp>
      <p:sp>
        <p:nvSpPr>
          <p:cNvPr id="130" name="Google Shape;130;p19"/>
          <p:cNvSpPr txBox="1"/>
          <p:nvPr>
            <p:ph idx="1" type="body"/>
          </p:nvPr>
        </p:nvSpPr>
        <p:spPr>
          <a:xfrm>
            <a:off x="3787550" y="3867525"/>
            <a:ext cx="423900" cy="49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600">
                <a:solidFill>
                  <a:srgbClr val="FFFFFF"/>
                </a:solidFill>
                <a:latin typeface="Roboto Light"/>
                <a:ea typeface="Roboto Light"/>
                <a:cs typeface="Roboto Light"/>
                <a:sym typeface="Roboto Light"/>
              </a:rPr>
              <a:t>d</a:t>
            </a:r>
            <a:endParaRPr sz="1600">
              <a:solidFill>
                <a:srgbClr val="FFFFFF"/>
              </a:solidFill>
              <a:latin typeface="Roboto Light"/>
              <a:ea typeface="Roboto Light"/>
              <a:cs typeface="Roboto Light"/>
              <a:sym typeface="Roboto Light"/>
            </a:endParaRPr>
          </a:p>
        </p:txBody>
      </p:sp>
      <p:sp>
        <p:nvSpPr>
          <p:cNvPr id="131" name="Google Shape;131;p19"/>
          <p:cNvSpPr txBox="1"/>
          <p:nvPr>
            <p:ph idx="1" type="body"/>
          </p:nvPr>
        </p:nvSpPr>
        <p:spPr>
          <a:xfrm>
            <a:off x="4473350" y="3867525"/>
            <a:ext cx="423900" cy="49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600">
                <a:solidFill>
                  <a:srgbClr val="FFFFFF"/>
                </a:solidFill>
                <a:latin typeface="Roboto Light"/>
                <a:ea typeface="Roboto Light"/>
                <a:cs typeface="Roboto Light"/>
                <a:sym typeface="Roboto Light"/>
              </a:rPr>
              <a:t>d</a:t>
            </a:r>
            <a:endParaRPr sz="1600">
              <a:solidFill>
                <a:srgbClr val="FFFFFF"/>
              </a:solidFill>
              <a:latin typeface="Roboto Light"/>
              <a:ea typeface="Roboto Light"/>
              <a:cs typeface="Roboto Light"/>
              <a:sym typeface="Roboto Light"/>
            </a:endParaRPr>
          </a:p>
        </p:txBody>
      </p:sp>
      <p:cxnSp>
        <p:nvCxnSpPr>
          <p:cNvPr id="132" name="Google Shape;132;p19"/>
          <p:cNvCxnSpPr>
            <a:endCxn id="126" idx="0"/>
          </p:cNvCxnSpPr>
          <p:nvPr/>
        </p:nvCxnSpPr>
        <p:spPr>
          <a:xfrm flipH="1">
            <a:off x="3773425" y="2670200"/>
            <a:ext cx="396300" cy="363600"/>
          </a:xfrm>
          <a:prstGeom prst="straightConnector1">
            <a:avLst/>
          </a:prstGeom>
          <a:noFill/>
          <a:ln cap="flat" cmpd="sng" w="9525">
            <a:solidFill>
              <a:srgbClr val="6AA84F"/>
            </a:solidFill>
            <a:prstDash val="solid"/>
            <a:round/>
            <a:headEnd len="med" w="med" type="none"/>
            <a:tailEnd len="med" w="med" type="triangle"/>
          </a:ln>
        </p:spPr>
      </p:cxnSp>
      <p:cxnSp>
        <p:nvCxnSpPr>
          <p:cNvPr id="133" name="Google Shape;133;p19"/>
          <p:cNvCxnSpPr>
            <a:endCxn id="127" idx="0"/>
          </p:cNvCxnSpPr>
          <p:nvPr/>
        </p:nvCxnSpPr>
        <p:spPr>
          <a:xfrm>
            <a:off x="4302175" y="2731100"/>
            <a:ext cx="289500" cy="302700"/>
          </a:xfrm>
          <a:prstGeom prst="straightConnector1">
            <a:avLst/>
          </a:prstGeom>
          <a:noFill/>
          <a:ln cap="flat" cmpd="sng" w="9525">
            <a:solidFill>
              <a:srgbClr val="6AA84F"/>
            </a:solidFill>
            <a:prstDash val="solid"/>
            <a:round/>
            <a:headEnd len="med" w="med" type="none"/>
            <a:tailEnd len="med" w="med" type="triangle"/>
          </a:ln>
        </p:spPr>
      </p:cxnSp>
      <p:cxnSp>
        <p:nvCxnSpPr>
          <p:cNvPr id="134" name="Google Shape;134;p19"/>
          <p:cNvCxnSpPr>
            <a:endCxn id="128" idx="0"/>
          </p:cNvCxnSpPr>
          <p:nvPr/>
        </p:nvCxnSpPr>
        <p:spPr>
          <a:xfrm>
            <a:off x="4692175" y="2731100"/>
            <a:ext cx="571800" cy="302700"/>
          </a:xfrm>
          <a:prstGeom prst="straightConnector1">
            <a:avLst/>
          </a:prstGeom>
          <a:noFill/>
          <a:ln cap="flat" cmpd="sng" w="9525">
            <a:solidFill>
              <a:srgbClr val="6AA84F"/>
            </a:solidFill>
            <a:prstDash val="solid"/>
            <a:round/>
            <a:headEnd len="med" w="med" type="none"/>
            <a:tailEnd len="med" w="med" type="triangle"/>
          </a:ln>
        </p:spPr>
      </p:cxnSp>
      <p:cxnSp>
        <p:nvCxnSpPr>
          <p:cNvPr id="135" name="Google Shape;135;p19"/>
          <p:cNvCxnSpPr>
            <a:endCxn id="129" idx="0"/>
          </p:cNvCxnSpPr>
          <p:nvPr/>
        </p:nvCxnSpPr>
        <p:spPr>
          <a:xfrm flipH="1">
            <a:off x="3380750" y="3503775"/>
            <a:ext cx="249600" cy="378900"/>
          </a:xfrm>
          <a:prstGeom prst="straightConnector1">
            <a:avLst/>
          </a:prstGeom>
          <a:noFill/>
          <a:ln cap="flat" cmpd="sng" w="9525">
            <a:solidFill>
              <a:srgbClr val="6AA84F"/>
            </a:solidFill>
            <a:prstDash val="solid"/>
            <a:round/>
            <a:headEnd len="med" w="med" type="none"/>
            <a:tailEnd len="med" w="med" type="triangle"/>
          </a:ln>
        </p:spPr>
      </p:cxnSp>
      <p:cxnSp>
        <p:nvCxnSpPr>
          <p:cNvPr id="136" name="Google Shape;136;p19"/>
          <p:cNvCxnSpPr>
            <a:endCxn id="130" idx="0"/>
          </p:cNvCxnSpPr>
          <p:nvPr/>
        </p:nvCxnSpPr>
        <p:spPr>
          <a:xfrm>
            <a:off x="3905000" y="3511425"/>
            <a:ext cx="94500" cy="356100"/>
          </a:xfrm>
          <a:prstGeom prst="straightConnector1">
            <a:avLst/>
          </a:prstGeom>
          <a:noFill/>
          <a:ln cap="flat" cmpd="sng" w="9525">
            <a:solidFill>
              <a:srgbClr val="6AA84F"/>
            </a:solidFill>
            <a:prstDash val="solid"/>
            <a:round/>
            <a:headEnd len="med" w="med" type="none"/>
            <a:tailEnd len="med" w="med" type="triangle"/>
          </a:ln>
        </p:spPr>
      </p:cxnSp>
      <p:cxnSp>
        <p:nvCxnSpPr>
          <p:cNvPr id="137" name="Google Shape;137;p19"/>
          <p:cNvCxnSpPr/>
          <p:nvPr/>
        </p:nvCxnSpPr>
        <p:spPr>
          <a:xfrm flipH="1">
            <a:off x="4681550" y="3424725"/>
            <a:ext cx="7500" cy="442800"/>
          </a:xfrm>
          <a:prstGeom prst="straightConnector1">
            <a:avLst/>
          </a:prstGeom>
          <a:noFill/>
          <a:ln cap="flat" cmpd="sng" w="9525">
            <a:solidFill>
              <a:srgbClr val="6AA84F"/>
            </a:solidFill>
            <a:prstDash val="solid"/>
            <a:round/>
            <a:headEnd len="med" w="med" type="none"/>
            <a:tailEnd len="med" w="med" type="triangle"/>
          </a:ln>
        </p:spPr>
      </p:cxnSp>
      <p:sp>
        <p:nvSpPr>
          <p:cNvPr id="138" name="Google Shape;138;p19"/>
          <p:cNvSpPr/>
          <p:nvPr/>
        </p:nvSpPr>
        <p:spPr>
          <a:xfrm>
            <a:off x="3083475" y="3933975"/>
            <a:ext cx="396300" cy="3963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Google Shape;139;p19"/>
          <p:cNvSpPr/>
          <p:nvPr/>
        </p:nvSpPr>
        <p:spPr>
          <a:xfrm>
            <a:off x="4373850" y="3085100"/>
            <a:ext cx="396300" cy="3963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530625" y="390200"/>
            <a:ext cx="64995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3100" u="none" cap="none" strike="noStrike">
                <a:solidFill>
                  <a:srgbClr val="FFFFFF"/>
                </a:solidFill>
                <a:latin typeface="Roboto"/>
                <a:ea typeface="Roboto"/>
                <a:cs typeface="Roboto"/>
                <a:sym typeface="Roboto"/>
              </a:rPr>
              <a:t>Method </a:t>
            </a:r>
            <a:r>
              <a:rPr b="1" lang="en" sz="3100">
                <a:solidFill>
                  <a:srgbClr val="FFFFFF"/>
                </a:solidFill>
                <a:latin typeface="Roboto"/>
                <a:ea typeface="Roboto"/>
                <a:cs typeface="Roboto"/>
                <a:sym typeface="Roboto"/>
              </a:rPr>
              <a:t>2</a:t>
            </a:r>
            <a:r>
              <a:rPr b="1" i="0" lang="en" sz="3100" u="none" cap="none" strike="noStrike">
                <a:solidFill>
                  <a:srgbClr val="75C20F"/>
                </a:solidFill>
                <a:latin typeface="Roboto"/>
                <a:ea typeface="Roboto"/>
                <a:cs typeface="Roboto"/>
                <a:sym typeface="Roboto"/>
              </a:rPr>
              <a:t>:</a:t>
            </a:r>
            <a:r>
              <a:rPr b="1" i="0" lang="en" sz="3100" u="none" cap="none" strike="noStrike">
                <a:solidFill>
                  <a:srgbClr val="FFFFFF"/>
                </a:solidFill>
                <a:latin typeface="Roboto"/>
                <a:ea typeface="Roboto"/>
                <a:cs typeface="Roboto"/>
                <a:sym typeface="Roboto"/>
              </a:rPr>
              <a:t>  </a:t>
            </a:r>
            <a:r>
              <a:rPr b="1" lang="en" sz="3100">
                <a:solidFill>
                  <a:srgbClr val="FFFFFF"/>
                </a:solidFill>
                <a:latin typeface="Roboto"/>
                <a:ea typeface="Roboto"/>
                <a:cs typeface="Roboto"/>
                <a:sym typeface="Roboto"/>
              </a:rPr>
              <a:t>Dynamic Programming</a:t>
            </a:r>
            <a:endParaRPr b="1" i="0" sz="3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3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2800"/>
              <a:buFont typeface="Arial"/>
              <a:buNone/>
            </a:pPr>
            <a:r>
              <a:t/>
            </a:r>
            <a:endParaRPr b="1" i="0" sz="3100" u="none" cap="none" strike="noStrike">
              <a:solidFill>
                <a:srgbClr val="FFFFFF"/>
              </a:solidFill>
              <a:latin typeface="Roboto"/>
              <a:ea typeface="Roboto"/>
              <a:cs typeface="Roboto"/>
              <a:sym typeface="Roboto"/>
            </a:endParaRPr>
          </a:p>
        </p:txBody>
      </p:sp>
      <p:sp>
        <p:nvSpPr>
          <p:cNvPr id="145" name="Google Shape;145;p20"/>
          <p:cNvSpPr txBox="1"/>
          <p:nvPr>
            <p:ph idx="1" type="body"/>
          </p:nvPr>
        </p:nvSpPr>
        <p:spPr>
          <a:xfrm>
            <a:off x="530625" y="1363750"/>
            <a:ext cx="8156400" cy="2487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600">
                <a:solidFill>
                  <a:srgbClr val="FFFFFF"/>
                </a:solidFill>
                <a:latin typeface="Roboto Light"/>
                <a:ea typeface="Roboto Light"/>
                <a:cs typeface="Roboto Light"/>
                <a:sym typeface="Roboto Light"/>
              </a:rPr>
              <a:t>Another way of solving this problem is using dynamic programming.</a:t>
            </a:r>
            <a:endParaRPr sz="1600">
              <a:solidFill>
                <a:srgbClr val="FFFFFF"/>
              </a:solidFill>
              <a:latin typeface="Roboto Light"/>
              <a:ea typeface="Roboto Light"/>
              <a:cs typeface="Roboto Light"/>
              <a:sym typeface="Roboto Light"/>
            </a:endParaRPr>
          </a:p>
          <a:p>
            <a:pPr indent="0" lvl="0" marL="0" marR="0" rtl="0" algn="l">
              <a:lnSpc>
                <a:spcPct val="115000"/>
              </a:lnSpc>
              <a:spcBef>
                <a:spcPts val="0"/>
              </a:spcBef>
              <a:spcAft>
                <a:spcPts val="0"/>
              </a:spcAft>
              <a:buClr>
                <a:schemeClr val="dk2"/>
              </a:buClr>
              <a:buSzPts val="1800"/>
              <a:buFont typeface="Arial"/>
              <a:buNone/>
            </a:pPr>
            <a:r>
              <a:t/>
            </a:r>
            <a:endParaRPr sz="1600">
              <a:solidFill>
                <a:srgbClr val="FFFFFF"/>
              </a:solidFill>
              <a:latin typeface="Roboto Light"/>
              <a:ea typeface="Roboto Light"/>
              <a:cs typeface="Roboto Light"/>
              <a:sym typeface="Roboto Light"/>
            </a:endParaRPr>
          </a:p>
          <a:p>
            <a:pPr indent="0" lvl="0" marL="0" marR="0" rtl="0" algn="l">
              <a:lnSpc>
                <a:spcPct val="115000"/>
              </a:lnSpc>
              <a:spcBef>
                <a:spcPts val="0"/>
              </a:spcBef>
              <a:spcAft>
                <a:spcPts val="0"/>
              </a:spcAft>
              <a:buClr>
                <a:schemeClr val="dk2"/>
              </a:buClr>
              <a:buSzPts val="1800"/>
              <a:buFont typeface="Arial"/>
              <a:buNone/>
            </a:pPr>
            <a:r>
              <a:rPr lang="en" sz="1600">
                <a:solidFill>
                  <a:srgbClr val="FFFFFF"/>
                </a:solidFill>
                <a:latin typeface="Roboto Light"/>
                <a:ea typeface="Roboto Light"/>
                <a:cs typeface="Roboto Light"/>
                <a:sym typeface="Roboto Light"/>
              </a:rPr>
              <a:t>The idea is to check whether a prefix is breakable or not. We use a boolean variable for each prefix; if the prefix is breakable, we store True. Otherwise, store False.</a:t>
            </a:r>
            <a:endParaRPr sz="1600">
              <a:solidFill>
                <a:srgbClr val="FFFFFF"/>
              </a:solidFill>
              <a:latin typeface="Roboto Light"/>
              <a:ea typeface="Roboto Light"/>
              <a:cs typeface="Roboto Light"/>
              <a:sym typeface="Roboto Light"/>
            </a:endParaRPr>
          </a:p>
          <a:p>
            <a:pPr indent="0" lvl="0" marL="0" marR="0" rtl="0" algn="l">
              <a:lnSpc>
                <a:spcPct val="115000"/>
              </a:lnSpc>
              <a:spcBef>
                <a:spcPts val="0"/>
              </a:spcBef>
              <a:spcAft>
                <a:spcPts val="0"/>
              </a:spcAft>
              <a:buClr>
                <a:schemeClr val="dk2"/>
              </a:buClr>
              <a:buSzPts val="1800"/>
              <a:buFont typeface="Arial"/>
              <a:buNone/>
            </a:pPr>
            <a:r>
              <a:t/>
            </a:r>
            <a:endParaRPr sz="1600">
              <a:solidFill>
                <a:srgbClr val="FFFFFF"/>
              </a:solidFill>
              <a:latin typeface="Roboto Light"/>
              <a:ea typeface="Roboto Light"/>
              <a:cs typeface="Roboto Light"/>
              <a:sym typeface="Roboto Light"/>
            </a:endParaRPr>
          </a:p>
          <a:p>
            <a:pPr indent="0" lvl="0" marL="0" marR="0" rtl="0" algn="l">
              <a:lnSpc>
                <a:spcPct val="115000"/>
              </a:lnSpc>
              <a:spcBef>
                <a:spcPts val="0"/>
              </a:spcBef>
              <a:spcAft>
                <a:spcPts val="0"/>
              </a:spcAft>
              <a:buClr>
                <a:schemeClr val="dk2"/>
              </a:buClr>
              <a:buSzPts val="1800"/>
              <a:buFont typeface="Arial"/>
              <a:buNone/>
            </a:pPr>
            <a:r>
              <a:rPr lang="en" sz="1600">
                <a:solidFill>
                  <a:srgbClr val="FFFFFF"/>
                </a:solidFill>
                <a:latin typeface="Roboto Light"/>
                <a:ea typeface="Roboto Light"/>
                <a:cs typeface="Roboto Light"/>
                <a:sym typeface="Roboto Light"/>
              </a:rPr>
              <a:t>A prefix is said to be breakable if either the whole prefix is contained in the given dictionary or there is a sub-prefix such that is breakable and its suffix is contained in the dictionary.</a:t>
            </a:r>
            <a:endParaRPr sz="1600">
              <a:solidFill>
                <a:srgbClr val="FFFFFF"/>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animEffect filter="fade" transition="in">
                                      <p:cBhvr>
                                        <p:cTn dur="1000"/>
                                        <p:tgtEl>
                                          <p:spTgt spid="1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animEffect filter="fade" transition="in">
                                      <p:cBhvr>
                                        <p:cTn dur="1000"/>
                                        <p:tgtEl>
                                          <p:spTgt spid="1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animEffect filter="fade" transition="in">
                                      <p:cBhvr>
                                        <p:cTn dur="1000"/>
                                        <p:tgtEl>
                                          <p:spTgt spid="1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3" st="3"/>
                                            </p:txEl>
                                          </p:spTgt>
                                        </p:tgtEl>
                                        <p:attrNameLst>
                                          <p:attrName>style.visibility</p:attrName>
                                        </p:attrNameLst>
                                      </p:cBhvr>
                                      <p:to>
                                        <p:strVal val="visible"/>
                                      </p:to>
                                    </p:set>
                                    <p:animEffect filter="fade" transition="in">
                                      <p:cBhvr>
                                        <p:cTn dur="1000"/>
                                        <p:tgtEl>
                                          <p:spTgt spid="1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4" st="4"/>
                                            </p:txEl>
                                          </p:spTgt>
                                        </p:tgtEl>
                                        <p:attrNameLst>
                                          <p:attrName>style.visibility</p:attrName>
                                        </p:attrNameLst>
                                      </p:cBhvr>
                                      <p:to>
                                        <p:strVal val="visible"/>
                                      </p:to>
                                    </p:set>
                                    <p:animEffect filter="fade" transition="in">
                                      <p:cBhvr>
                                        <p:cTn dur="1000"/>
                                        <p:tgtEl>
                                          <p:spTgt spid="14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530625" y="390200"/>
            <a:ext cx="6499500" cy="55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3100" u="none" cap="none" strike="noStrike">
                <a:solidFill>
                  <a:srgbClr val="FFFFFF"/>
                </a:solidFill>
                <a:latin typeface="Roboto"/>
                <a:ea typeface="Roboto"/>
                <a:cs typeface="Roboto"/>
                <a:sym typeface="Roboto"/>
              </a:rPr>
              <a:t>Method </a:t>
            </a:r>
            <a:r>
              <a:rPr b="1" lang="en" sz="3100">
                <a:solidFill>
                  <a:srgbClr val="FFFFFF"/>
                </a:solidFill>
                <a:latin typeface="Roboto"/>
                <a:ea typeface="Roboto"/>
                <a:cs typeface="Roboto"/>
                <a:sym typeface="Roboto"/>
              </a:rPr>
              <a:t>2</a:t>
            </a:r>
            <a:r>
              <a:rPr b="1" i="0" lang="en" sz="3100" u="none" cap="none" strike="noStrike">
                <a:solidFill>
                  <a:srgbClr val="75C20F"/>
                </a:solidFill>
                <a:latin typeface="Roboto"/>
                <a:ea typeface="Roboto"/>
                <a:cs typeface="Roboto"/>
                <a:sym typeface="Roboto"/>
              </a:rPr>
              <a:t>:</a:t>
            </a:r>
            <a:r>
              <a:rPr b="1" i="0" lang="en" sz="3100" u="none" cap="none" strike="noStrike">
                <a:solidFill>
                  <a:srgbClr val="FFFFFF"/>
                </a:solidFill>
                <a:latin typeface="Roboto"/>
                <a:ea typeface="Roboto"/>
                <a:cs typeface="Roboto"/>
                <a:sym typeface="Roboto"/>
              </a:rPr>
              <a:t>  </a:t>
            </a:r>
            <a:r>
              <a:rPr b="1" lang="en" sz="3100">
                <a:solidFill>
                  <a:srgbClr val="FFFFFF"/>
                </a:solidFill>
                <a:latin typeface="Roboto"/>
                <a:ea typeface="Roboto"/>
                <a:cs typeface="Roboto"/>
                <a:sym typeface="Roboto"/>
              </a:rPr>
              <a:t>Dynamic programming</a:t>
            </a:r>
            <a:endParaRPr b="1" i="0" sz="3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31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2800"/>
              <a:buFont typeface="Arial"/>
              <a:buNone/>
            </a:pPr>
            <a:r>
              <a:t/>
            </a:r>
            <a:endParaRPr b="1" i="0" sz="3100" u="none" cap="none" strike="noStrike">
              <a:solidFill>
                <a:srgbClr val="FFFFFF"/>
              </a:solidFill>
              <a:latin typeface="Roboto"/>
              <a:ea typeface="Roboto"/>
              <a:cs typeface="Roboto"/>
              <a:sym typeface="Roboto"/>
            </a:endParaRPr>
          </a:p>
        </p:txBody>
      </p:sp>
      <p:sp>
        <p:nvSpPr>
          <p:cNvPr id="151" name="Google Shape;151;p21"/>
          <p:cNvSpPr txBox="1"/>
          <p:nvPr>
            <p:ph idx="1" type="body"/>
          </p:nvPr>
        </p:nvSpPr>
        <p:spPr>
          <a:xfrm>
            <a:off x="530625" y="1549625"/>
            <a:ext cx="8010600" cy="3427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0" i="0" lang="en" sz="1500" u="none" cap="none" strike="noStrike">
                <a:solidFill>
                  <a:srgbClr val="75C20F"/>
                </a:solidFill>
                <a:latin typeface="Source Code Pro"/>
                <a:ea typeface="Source Code Pro"/>
                <a:cs typeface="Source Code Pro"/>
                <a:sym typeface="Source Code Pro"/>
              </a:rPr>
              <a:t>// Step 1: </a:t>
            </a:r>
            <a:r>
              <a:rPr lang="en" sz="1400">
                <a:solidFill>
                  <a:srgbClr val="FFFFFF"/>
                </a:solidFill>
                <a:latin typeface="Roboto Light"/>
                <a:ea typeface="Roboto Light"/>
                <a:cs typeface="Roboto Light"/>
                <a:sym typeface="Roboto Light"/>
              </a:rPr>
              <a:t>If the input string is an empty string, we return True. In other case, we go to step 2.</a:t>
            </a:r>
            <a:endParaRPr b="0" i="0" sz="1400" u="none" cap="none" strike="noStrike">
              <a:solidFill>
                <a:srgbClr val="FFFFFF"/>
              </a:solidFill>
              <a:latin typeface="Roboto Light"/>
              <a:ea typeface="Roboto Light"/>
              <a:cs typeface="Roboto Light"/>
              <a:sym typeface="Roboto Light"/>
            </a:endParaRPr>
          </a:p>
          <a:p>
            <a:pPr indent="0" lvl="0" marL="0" marR="0" rtl="0" algn="l">
              <a:lnSpc>
                <a:spcPct val="150000"/>
              </a:lnSpc>
              <a:spcBef>
                <a:spcPts val="1600"/>
              </a:spcBef>
              <a:spcAft>
                <a:spcPts val="0"/>
              </a:spcAft>
              <a:buClr>
                <a:schemeClr val="dk2"/>
              </a:buClr>
              <a:buSzPts val="1800"/>
              <a:buFont typeface="Arial"/>
              <a:buNone/>
            </a:pPr>
            <a:r>
              <a:rPr b="0" i="0" lang="en" sz="1500" u="none" cap="none" strike="noStrike">
                <a:solidFill>
                  <a:srgbClr val="75C20F"/>
                </a:solidFill>
                <a:latin typeface="Source Code Pro Medium"/>
                <a:ea typeface="Source Code Pro Medium"/>
                <a:cs typeface="Source Code Pro Medium"/>
                <a:sym typeface="Source Code Pro Medium"/>
              </a:rPr>
              <a:t>// St</a:t>
            </a:r>
            <a:r>
              <a:rPr b="0" i="0" lang="en" sz="1500" u="none" cap="none" strike="noStrike">
                <a:solidFill>
                  <a:srgbClr val="75C20F"/>
                </a:solidFill>
                <a:latin typeface="Source Code Pro"/>
                <a:ea typeface="Source Code Pro"/>
                <a:cs typeface="Source Code Pro"/>
                <a:sym typeface="Source Code Pro"/>
              </a:rPr>
              <a:t>ep 2:</a:t>
            </a:r>
            <a:r>
              <a:rPr b="0" i="0" lang="en" sz="1500" u="none" cap="none" strike="noStrike">
                <a:solidFill>
                  <a:srgbClr val="F0BE38"/>
                </a:solidFill>
                <a:latin typeface="Source Code Pro"/>
                <a:ea typeface="Source Code Pro"/>
                <a:cs typeface="Source Code Pro"/>
                <a:sym typeface="Source Code Pro"/>
              </a:rPr>
              <a:t> </a:t>
            </a:r>
            <a:r>
              <a:rPr lang="en" sz="1400">
                <a:solidFill>
                  <a:srgbClr val="FFFFFF"/>
                </a:solidFill>
                <a:latin typeface="Roboto Light"/>
                <a:ea typeface="Roboto Light"/>
                <a:cs typeface="Roboto Light"/>
                <a:sym typeface="Roboto Light"/>
              </a:rPr>
              <a:t>Loop over the elements of the input string, and consider the prefix of the string in each iteration.</a:t>
            </a:r>
            <a:endParaRPr sz="1400">
              <a:solidFill>
                <a:srgbClr val="FFFFFF"/>
              </a:solidFill>
              <a:latin typeface="Roboto Light"/>
              <a:ea typeface="Roboto Light"/>
              <a:cs typeface="Roboto Light"/>
              <a:sym typeface="Roboto Light"/>
            </a:endParaRPr>
          </a:p>
          <a:p>
            <a:pPr indent="0" lvl="0" marL="0" rtl="0">
              <a:lnSpc>
                <a:spcPct val="150000"/>
              </a:lnSpc>
              <a:spcBef>
                <a:spcPts val="1600"/>
              </a:spcBef>
              <a:spcAft>
                <a:spcPts val="0"/>
              </a:spcAft>
              <a:buClr>
                <a:schemeClr val="dk1"/>
              </a:buClr>
              <a:buSzPts val="1100"/>
              <a:buFont typeface="Arial"/>
              <a:buNone/>
            </a:pPr>
            <a:r>
              <a:rPr lang="en" sz="1500">
                <a:solidFill>
                  <a:srgbClr val="75C20F"/>
                </a:solidFill>
                <a:latin typeface="Source Code Pro"/>
                <a:ea typeface="Source Code Pro"/>
                <a:cs typeface="Source Code Pro"/>
                <a:sym typeface="Source Code Pro"/>
              </a:rPr>
              <a:t>// Step 3: </a:t>
            </a:r>
            <a:r>
              <a:rPr lang="en" sz="1400">
                <a:solidFill>
                  <a:schemeClr val="lt1"/>
                </a:solidFill>
                <a:latin typeface="Roboto Light"/>
                <a:ea typeface="Roboto Light"/>
                <a:cs typeface="Roboto Light"/>
                <a:sym typeface="Roboto Light"/>
              </a:rPr>
              <a:t>If the prefix is present in the given dictionary, we store True in the corresponding boolean variable. Otherwise, go to step 4.</a:t>
            </a:r>
            <a:endParaRPr sz="1400">
              <a:solidFill>
                <a:schemeClr val="lt1"/>
              </a:solidFill>
              <a:latin typeface="Roboto Light"/>
              <a:ea typeface="Roboto Light"/>
              <a:cs typeface="Roboto Light"/>
              <a:sym typeface="Roboto Light"/>
            </a:endParaRPr>
          </a:p>
          <a:p>
            <a:pPr indent="0" lvl="0" marL="0" rtl="0">
              <a:lnSpc>
                <a:spcPct val="150000"/>
              </a:lnSpc>
              <a:spcBef>
                <a:spcPts val="0"/>
              </a:spcBef>
              <a:spcAft>
                <a:spcPts val="0"/>
              </a:spcAft>
              <a:buClr>
                <a:schemeClr val="dk1"/>
              </a:buClr>
              <a:buSzPts val="1100"/>
              <a:buFont typeface="Arial"/>
              <a:buNone/>
            </a:pPr>
            <a:r>
              <a:rPr lang="en" sz="1500">
                <a:solidFill>
                  <a:srgbClr val="75C20F"/>
                </a:solidFill>
                <a:latin typeface="Source Code Pro"/>
                <a:ea typeface="Source Code Pro"/>
                <a:cs typeface="Source Code Pro"/>
                <a:sym typeface="Source Code Pro"/>
              </a:rPr>
              <a:t>// Step 4: </a:t>
            </a:r>
            <a:r>
              <a:rPr lang="en" sz="1400">
                <a:solidFill>
                  <a:schemeClr val="lt1"/>
                </a:solidFill>
                <a:latin typeface="Roboto Light"/>
                <a:ea typeface="Roboto Light"/>
                <a:cs typeface="Roboto Light"/>
                <a:sym typeface="Roboto Light"/>
              </a:rPr>
              <a:t>Loop over the elements of the current prefix. If the corresponding boolean variable is True, and the suffix is contained in the dictionary, store True in the current boolean variable.</a:t>
            </a:r>
            <a:endParaRPr sz="1400">
              <a:solidFill>
                <a:schemeClr val="lt1"/>
              </a:solidFill>
              <a:latin typeface="Roboto Light"/>
              <a:ea typeface="Roboto Light"/>
              <a:cs typeface="Roboto Light"/>
              <a:sym typeface="Roboto Light"/>
            </a:endParaRPr>
          </a:p>
          <a:p>
            <a:pPr indent="0" lvl="0" marL="0" rtl="0">
              <a:lnSpc>
                <a:spcPct val="150000"/>
              </a:lnSpc>
              <a:spcBef>
                <a:spcPts val="0"/>
              </a:spcBef>
              <a:spcAft>
                <a:spcPts val="0"/>
              </a:spcAft>
              <a:buClr>
                <a:schemeClr val="dk1"/>
              </a:buClr>
              <a:buSzPts val="1100"/>
              <a:buFont typeface="Arial"/>
              <a:buNone/>
            </a:pPr>
            <a:r>
              <a:rPr lang="en" sz="1500">
                <a:solidFill>
                  <a:srgbClr val="75C20F"/>
                </a:solidFill>
                <a:latin typeface="Source Code Pro"/>
                <a:ea typeface="Source Code Pro"/>
                <a:cs typeface="Source Code Pro"/>
                <a:sym typeface="Source Code Pro"/>
              </a:rPr>
              <a:t>// Step 5: </a:t>
            </a:r>
            <a:r>
              <a:rPr lang="en" sz="1400">
                <a:solidFill>
                  <a:schemeClr val="lt1"/>
                </a:solidFill>
                <a:latin typeface="Roboto Light"/>
                <a:ea typeface="Roboto Light"/>
                <a:cs typeface="Roboto Light"/>
                <a:sym typeface="Roboto Light"/>
              </a:rPr>
              <a:t>Return the last boolean variable.</a:t>
            </a:r>
            <a:endParaRPr sz="1400">
              <a:solidFill>
                <a:srgbClr val="FFFFFF"/>
              </a:solidFill>
              <a:latin typeface="Roboto Light"/>
              <a:ea typeface="Roboto Light"/>
              <a:cs typeface="Roboto Light"/>
              <a:sym typeface="Roboto Light"/>
            </a:endParaRPr>
          </a:p>
        </p:txBody>
      </p:sp>
      <p:sp>
        <p:nvSpPr>
          <p:cNvPr id="152" name="Google Shape;152;p21"/>
          <p:cNvSpPr txBox="1"/>
          <p:nvPr>
            <p:ph idx="1" type="body"/>
          </p:nvPr>
        </p:nvSpPr>
        <p:spPr>
          <a:xfrm>
            <a:off x="530625" y="1058950"/>
            <a:ext cx="7263900" cy="412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600">
                <a:solidFill>
                  <a:srgbClr val="BEC4D0"/>
                </a:solidFill>
                <a:latin typeface="Roboto Light"/>
                <a:ea typeface="Roboto Light"/>
                <a:cs typeface="Roboto Light"/>
                <a:sym typeface="Roboto Light"/>
              </a:rPr>
              <a:t>Here are the steps of the recursive algorithm.</a:t>
            </a:r>
            <a:endParaRPr b="0" i="0" sz="1600" u="none" cap="none" strike="noStrike">
              <a:solidFill>
                <a:srgbClr val="FFFFFF"/>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1000"/>
                                        <p:tgtEl>
                                          <p:spTgt spid="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1000"/>
                                        <p:tgtEl>
                                          <p:spTgt spid="1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1000"/>
                                        <p:tgtEl>
                                          <p:spTgt spid="1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Effect filter="fade" transition="in">
                                      <p:cBhvr>
                                        <p:cTn dur="1000"/>
                                        <p:tgtEl>
                                          <p:spTgt spid="1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Effect filter="fade" transition="in">
                                      <p:cBhvr>
                                        <p:cTn dur="1000"/>
                                        <p:tgtEl>
                                          <p:spTgt spid="15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