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1F1D"/>
    <a:srgbClr val="00994E"/>
    <a:srgbClr val="004F90"/>
    <a:srgbClr val="E77721"/>
    <a:srgbClr val="B3A369"/>
    <a:srgbClr val="003057"/>
    <a:srgbClr val="CEB888"/>
    <a:srgbClr val="124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CB24-F2F5-4D5E-963B-628DC92DC510}" type="datetimeFigureOut">
              <a:rPr lang="es-CO" smtClean="0"/>
              <a:t>23/11/2020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E332-26AE-49BD-AA4C-437B6C7DB4B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85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E332-26AE-49BD-AA4C-437B6C7DB4B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38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AE332-26AE-49BD-AA4C-437B6C7DB4B2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8222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BA43-026B-40E4-97AC-1F92FE82E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57C3E-E58C-4C5C-9738-BB2F11B5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CAF8-D9F6-4EE6-8DFB-9F4E09AD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F861-CB88-4E69-9693-A328FD2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598E-D29E-4500-80EC-E043E37E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E058-B53F-4B7D-813C-B1FCD7C7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EE61-F5F2-4B63-9E19-36F0D9A0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6A66-563B-42AD-8793-71C1189D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28A-CCBF-4A6C-8A9E-4386F8E8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482A-41C2-42BE-9106-54D6500A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DC22E-994B-4806-AEE3-E759028B83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439C4-5519-4789-9CF2-D96B2CEB6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238B-18F3-45D0-8367-6C71ED7D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43427-AEE4-4277-A68B-99117E0E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EE85-3AC5-422B-A92C-C0FDECD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88DA-67E9-4DEC-AADF-22B84377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614-59C1-4B91-B6D9-312EDB4A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899CE-239E-4FDB-B39C-4264D5B7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2662-EFD9-468D-A1DD-D501410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BCEC-C2CE-438E-B199-BEF33C6A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D5E5-0F3A-4195-BCAC-77F8C50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09F89-8DDE-4B00-9EC6-E700F6E3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04AD-0CA4-44AD-9167-B0D92CE9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91BC-2172-4273-A496-2B413DB1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55A5-A597-4E49-A92D-96B79C4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E251-D628-4C72-AF0E-49D78E94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3BB1-B62E-417C-9C89-618B9BFCC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AB622-D0C8-4F3B-AFA7-A2EF68011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F774-DEC1-42BF-9B85-05C31212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F3E2-8898-479F-A17D-E33649BC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3778-1ECB-4FCD-B0B4-5AE9CF55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8F0F-60F9-4D36-AA4E-C048ABBD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9439D-C2FB-49CB-8F1B-211B10F2A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6D700-C11E-4C1C-AFC2-8A2ED236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54D9A-7864-4774-BBA1-443B1A9AA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866AB-78CE-45AA-9682-20F85B3C5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029EC-73F9-4C74-9B67-19AEEBB4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D46B-EC00-4302-BD34-A00C9681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B29CB-EB7C-48F7-A3B4-DA142BE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F194-E9F2-4277-B049-08A461DF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387FC-2A10-498F-8227-BA821F6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BB367-8E4C-4812-A738-FB11C8BD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CEA07-DB0C-42FE-B366-8A978BF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1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58F25-4788-4669-9975-E7ADEA63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24EC7-46AD-434F-B561-AB95E409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6AFE-F3FA-4C67-AF4B-33B57AAA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6391-499C-448F-878F-45AD9A3C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5145C-7441-4BC6-9733-3D731606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40D52-8D19-4EE2-8C4F-8F2BC1932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538C-1D3B-47CB-8642-6E636795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42F5-C176-457D-AC1E-4FFF725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E15E-F5BF-43B5-9C50-2E92EF28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D83B-FCDB-430E-B3B9-9DF9E32A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92E89-F03D-4730-B22E-2C3080F38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9893A-5151-4014-ABEF-3FBF504A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9B61-ED82-45F9-812D-58427D6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59A7F-3FE2-42FE-9FCC-C53F89B5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3905D-C2FD-4D18-89BC-FCDCD15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13D73-0C8C-4390-B15F-22585017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B5D9-AF5D-4985-A4B7-79FE055A4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EDA5-67AA-446B-B722-9F8E2F8CE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285E-221C-456E-8E0A-8C017E13643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A585-6B85-4062-B5EF-C58539B0F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3889-63C4-4D33-9997-7D3489450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CF32-90B7-423F-A24A-6980EEB5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fif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7" Type="http://schemas.openxmlformats.org/officeDocument/2006/relationships/image" Target="../media/image5.png"/><Relationship Id="rId12" Type="http://schemas.openxmlformats.org/officeDocument/2006/relationships/image" Target="../media/image10.jfif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37" Type="http://schemas.openxmlformats.org/officeDocument/2006/relationships/image" Target="../media/image35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36" Type="http://schemas.openxmlformats.org/officeDocument/2006/relationships/image" Target="../media/image34.jfif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jfif"/><Relationship Id="rId27" Type="http://schemas.openxmlformats.org/officeDocument/2006/relationships/image" Target="../media/image25.jfif"/><Relationship Id="rId30" Type="http://schemas.openxmlformats.org/officeDocument/2006/relationships/image" Target="../media/image28.jpg"/><Relationship Id="rId35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26" Type="http://schemas.openxmlformats.org/officeDocument/2006/relationships/image" Target="../media/image24.jfif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34" Type="http://schemas.openxmlformats.org/officeDocument/2006/relationships/image" Target="../media/image32.jpg"/><Relationship Id="rId7" Type="http://schemas.openxmlformats.org/officeDocument/2006/relationships/image" Target="../media/image5.png"/><Relationship Id="rId12" Type="http://schemas.openxmlformats.org/officeDocument/2006/relationships/image" Target="../media/image10.jfif"/><Relationship Id="rId17" Type="http://schemas.openxmlformats.org/officeDocument/2006/relationships/image" Target="../media/image15.jpg"/><Relationship Id="rId25" Type="http://schemas.openxmlformats.org/officeDocument/2006/relationships/image" Target="../media/image23.jpg"/><Relationship Id="rId33" Type="http://schemas.openxmlformats.org/officeDocument/2006/relationships/image" Target="../media/image31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jp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31" Type="http://schemas.openxmlformats.org/officeDocument/2006/relationships/image" Target="../media/image29.jp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jfif"/><Relationship Id="rId27" Type="http://schemas.openxmlformats.org/officeDocument/2006/relationships/image" Target="../media/image25.jfif"/><Relationship Id="rId30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4277D038-9A8D-4D12-9196-38663A28C6F7}"/>
              </a:ext>
            </a:extLst>
          </p:cNvPr>
          <p:cNvSpPr/>
          <p:nvPr/>
        </p:nvSpPr>
        <p:spPr>
          <a:xfrm>
            <a:off x="7234651" y="4219674"/>
            <a:ext cx="731520" cy="731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BA729-1F65-4D18-8779-0BE330C8D4B8}"/>
              </a:ext>
            </a:extLst>
          </p:cNvPr>
          <p:cNvSpPr txBox="1"/>
          <p:nvPr/>
        </p:nvSpPr>
        <p:spPr>
          <a:xfrm>
            <a:off x="1101255" y="548640"/>
            <a:ext cx="1546029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Scientific</a:t>
            </a:r>
          </a:p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Connections</a:t>
            </a:r>
            <a:endParaRPr lang="en-US" sz="240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DBF65-0AE3-4923-B122-426BB9E9C3B8}"/>
              </a:ext>
            </a:extLst>
          </p:cNvPr>
          <p:cNvCxnSpPr/>
          <p:nvPr/>
        </p:nvCxnSpPr>
        <p:spPr>
          <a:xfrm>
            <a:off x="274320" y="6172200"/>
            <a:ext cx="11640312" cy="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21FBFDE-D8B5-4CAC-850C-B9FE5DB8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429369"/>
            <a:ext cx="1371600" cy="19977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299D604-213D-4A04-97ED-B3077B1C5EE7}"/>
              </a:ext>
            </a:extLst>
          </p:cNvPr>
          <p:cNvSpPr/>
          <p:nvPr/>
        </p:nvSpPr>
        <p:spPr>
          <a:xfrm>
            <a:off x="365760" y="4572000"/>
            <a:ext cx="731520" cy="7315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9B138-6AE9-4D40-9519-4EA27D2058E5}"/>
              </a:ext>
            </a:extLst>
          </p:cNvPr>
          <p:cNvSpPr txBox="1"/>
          <p:nvPr/>
        </p:nvSpPr>
        <p:spPr>
          <a:xfrm>
            <a:off x="3657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2004 – 2009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5ADCC-DA4F-4284-A91E-59E34EBE945F}"/>
              </a:ext>
            </a:extLst>
          </p:cNvPr>
          <p:cNvSpPr txBox="1"/>
          <p:nvPr/>
        </p:nvSpPr>
        <p:spPr>
          <a:xfrm>
            <a:off x="320040" y="5852160"/>
            <a:ext cx="146304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B.S. in Chemistry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F0625-9A64-42F2-A765-1950F14EB971}"/>
              </a:ext>
            </a:extLst>
          </p:cNvPr>
          <p:cNvSpPr txBox="1"/>
          <p:nvPr/>
        </p:nvSpPr>
        <p:spPr>
          <a:xfrm>
            <a:off x="365760" y="5303520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F1F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J.C. Arce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88309B-63E1-4518-88D6-2AE72CBA2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058" y="2551065"/>
            <a:ext cx="1370603" cy="17543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5C1F628-7236-49C9-A644-02C3E48B0C02}"/>
              </a:ext>
            </a:extLst>
          </p:cNvPr>
          <p:cNvSpPr/>
          <p:nvPr/>
        </p:nvSpPr>
        <p:spPr>
          <a:xfrm>
            <a:off x="2514600" y="4411605"/>
            <a:ext cx="731520" cy="731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F4CB2-B3AE-40A6-AA51-2E3326933456}"/>
              </a:ext>
            </a:extLst>
          </p:cNvPr>
          <p:cNvSpPr txBox="1"/>
          <p:nvPr/>
        </p:nvSpPr>
        <p:spPr>
          <a:xfrm>
            <a:off x="21945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2009 – 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CCD6F-895C-45CF-A1F7-51551BDE30F0}"/>
              </a:ext>
            </a:extLst>
          </p:cNvPr>
          <p:cNvSpPr txBox="1"/>
          <p:nvPr/>
        </p:nvSpPr>
        <p:spPr>
          <a:xfrm>
            <a:off x="2103120" y="5852160"/>
            <a:ext cx="155448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latin typeface="+mj-lt"/>
                <a:ea typeface="Cambria Math" panose="02040503050406030204" pitchFamily="18" charset="0"/>
              </a:rPr>
              <a:t>Young Researcher and Innovator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38CF5E-3865-4BFA-82AC-A490C60732FF}"/>
              </a:ext>
            </a:extLst>
          </p:cNvPr>
          <p:cNvSpPr/>
          <p:nvPr/>
        </p:nvSpPr>
        <p:spPr>
          <a:xfrm>
            <a:off x="1828800" y="3302046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ECB82-C68D-4FD8-8492-81046F376420}"/>
              </a:ext>
            </a:extLst>
          </p:cNvPr>
          <p:cNvSpPr txBox="1"/>
          <p:nvPr/>
        </p:nvSpPr>
        <p:spPr>
          <a:xfrm>
            <a:off x="2509177" y="5150832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0099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C.A. Arango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1E8935-09C1-4C20-BE24-6082AE38C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658" y="457199"/>
            <a:ext cx="1857375" cy="141922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B347B8A-3CFF-4460-B83A-7168BDCE726A}"/>
              </a:ext>
            </a:extLst>
          </p:cNvPr>
          <p:cNvSpPr/>
          <p:nvPr/>
        </p:nvSpPr>
        <p:spPr>
          <a:xfrm>
            <a:off x="5594696" y="457199"/>
            <a:ext cx="731520" cy="73152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973BD3-B367-406F-80E1-0694B3A10E8F}"/>
              </a:ext>
            </a:extLst>
          </p:cNvPr>
          <p:cNvSpPr/>
          <p:nvPr/>
        </p:nvSpPr>
        <p:spPr>
          <a:xfrm>
            <a:off x="3840480" y="457199"/>
            <a:ext cx="731520" cy="73152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FE4AC-A642-462C-8F27-FCC264E58120}"/>
              </a:ext>
            </a:extLst>
          </p:cNvPr>
          <p:cNvSpPr txBox="1"/>
          <p:nvPr/>
        </p:nvSpPr>
        <p:spPr>
          <a:xfrm>
            <a:off x="3744768" y="119786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A.A. Correa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D21A94-41C7-43D9-B9E3-CECC9B9D2108}"/>
              </a:ext>
            </a:extLst>
          </p:cNvPr>
          <p:cNvSpPr txBox="1"/>
          <p:nvPr/>
        </p:nvSpPr>
        <p:spPr>
          <a:xfrm>
            <a:off x="5503256" y="1240892"/>
            <a:ext cx="914400" cy="2298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X.I. Andrade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8F743B3A-31A2-4EE4-A1C5-1FA87AC2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275340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44BFF33-F36F-4797-AD6D-31C3B2098F29}"/>
              </a:ext>
            </a:extLst>
          </p:cNvPr>
          <p:cNvSpPr/>
          <p:nvPr/>
        </p:nvSpPr>
        <p:spPr>
          <a:xfrm>
            <a:off x="8336397" y="3073444"/>
            <a:ext cx="731520" cy="73152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29204-38D4-43BD-8C30-96EF0F9831E9}"/>
              </a:ext>
            </a:extLst>
          </p:cNvPr>
          <p:cNvSpPr txBox="1"/>
          <p:nvPr/>
        </p:nvSpPr>
        <p:spPr>
          <a:xfrm>
            <a:off x="6910648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2017 –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AF964-A880-43E5-A8DC-D7E979DD15D8}"/>
              </a:ext>
            </a:extLst>
          </p:cNvPr>
          <p:cNvSpPr txBox="1"/>
          <p:nvPr/>
        </p:nvSpPr>
        <p:spPr>
          <a:xfrm>
            <a:off x="6542348" y="5852160"/>
            <a:ext cx="21031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Postdoctoral Fellow</a:t>
            </a:r>
          </a:p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Chemistry &amp; Biochemistry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8337317-F5A5-4891-B7D6-6EAF322E7309}"/>
              </a:ext>
            </a:extLst>
          </p:cNvPr>
          <p:cNvSpPr/>
          <p:nvPr/>
        </p:nvSpPr>
        <p:spPr>
          <a:xfrm>
            <a:off x="6605021" y="3303157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1916E-0E42-41D9-AFFA-A04C496575DE}"/>
              </a:ext>
            </a:extLst>
          </p:cNvPr>
          <p:cNvSpPr/>
          <p:nvPr/>
        </p:nvSpPr>
        <p:spPr>
          <a:xfrm>
            <a:off x="8040718" y="3883617"/>
            <a:ext cx="731520" cy="731520"/>
          </a:xfrm>
          <a:prstGeom prst="ellipse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1ECF2-1D73-4644-97D0-2B6C537B52EB}"/>
              </a:ext>
            </a:extLst>
          </p:cNvPr>
          <p:cNvSpPr txBox="1"/>
          <p:nvPr/>
        </p:nvSpPr>
        <p:spPr>
          <a:xfrm>
            <a:off x="8244957" y="2803490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3A3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C.D. Sherrill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0F9B5-3EE1-49A8-A5C4-EE6EE41C5267}"/>
              </a:ext>
            </a:extLst>
          </p:cNvPr>
          <p:cNvSpPr txBox="1"/>
          <p:nvPr/>
        </p:nvSpPr>
        <p:spPr>
          <a:xfrm>
            <a:off x="6320251" y="458543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B.J.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Kippelen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A8A99F-D832-45FF-BC11-4E50310085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4080" y="2513337"/>
            <a:ext cx="1371600" cy="1829827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C4887E-B0DB-402D-9D0D-CF7D68204D92}"/>
              </a:ext>
            </a:extLst>
          </p:cNvPr>
          <p:cNvSpPr/>
          <p:nvPr/>
        </p:nvSpPr>
        <p:spPr>
          <a:xfrm>
            <a:off x="11155680" y="3062490"/>
            <a:ext cx="731520" cy="73152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F1D5BC-B3E8-4126-92CC-575039A7BC34}"/>
              </a:ext>
            </a:extLst>
          </p:cNvPr>
          <p:cNvSpPr txBox="1"/>
          <p:nvPr/>
        </p:nvSpPr>
        <p:spPr>
          <a:xfrm>
            <a:off x="960120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E7772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2020 –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C8FDD4-BF69-4A45-997F-C729F775C2B4}"/>
              </a:ext>
            </a:extLst>
          </p:cNvPr>
          <p:cNvSpPr txBox="1"/>
          <p:nvPr/>
        </p:nvSpPr>
        <p:spPr>
          <a:xfrm>
            <a:off x="8778240" y="5852160"/>
            <a:ext cx="30175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Postdoctoral Research Associate</a:t>
            </a:r>
          </a:p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Chemical &amp; Biological Engineering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2A338B4-C91D-4C0F-B0FF-67FCF36B20AE}"/>
              </a:ext>
            </a:extLst>
          </p:cNvPr>
          <p:cNvSpPr/>
          <p:nvPr/>
        </p:nvSpPr>
        <p:spPr>
          <a:xfrm>
            <a:off x="9288838" y="3298395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A2E67A-497F-4345-9CD2-78A33B539B0B}"/>
              </a:ext>
            </a:extLst>
          </p:cNvPr>
          <p:cNvSpPr txBox="1"/>
          <p:nvPr/>
        </p:nvSpPr>
        <p:spPr>
          <a:xfrm>
            <a:off x="11064240" y="3794267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E777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M.A. Webb</a:t>
            </a:r>
          </a:p>
        </p:txBody>
      </p:sp>
      <p:pic>
        <p:nvPicPr>
          <p:cNvPr id="48" name="Picture 18" descr="Northwestern University - Wikipedia">
            <a:extLst>
              <a:ext uri="{FF2B5EF4-FFF2-40B4-BE49-F238E27FC236}">
                <a16:creationId xmlns:a16="http://schemas.microsoft.com/office/drawing/2014/main" id="{85D88216-D945-4E82-9D4A-00374BF9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49196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2A16C649-1044-4F56-B9DA-04BCB47C5F44}"/>
              </a:ext>
            </a:extLst>
          </p:cNvPr>
          <p:cNvSpPr/>
          <p:nvPr/>
        </p:nvSpPr>
        <p:spPr>
          <a:xfrm>
            <a:off x="7228148" y="1942724"/>
            <a:ext cx="731520" cy="73152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CF749F-DB27-46DE-AA36-A216F2CA9E00}"/>
              </a:ext>
            </a:extLst>
          </p:cNvPr>
          <p:cNvSpPr/>
          <p:nvPr/>
        </p:nvSpPr>
        <p:spPr>
          <a:xfrm>
            <a:off x="8055496" y="1579604"/>
            <a:ext cx="731520" cy="73152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49D9AA-CBFD-41B2-A06F-836B652677BB}"/>
              </a:ext>
            </a:extLst>
          </p:cNvPr>
          <p:cNvSpPr txBox="1"/>
          <p:nvPr/>
        </p:nvSpPr>
        <p:spPr>
          <a:xfrm>
            <a:off x="8188268" y="130851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Ratner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4DD60-23BC-4870-83E4-9044E1F55560}"/>
              </a:ext>
            </a:extLst>
          </p:cNvPr>
          <p:cNvSpPr txBox="1"/>
          <p:nvPr/>
        </p:nvSpPr>
        <p:spPr>
          <a:xfrm>
            <a:off x="7822391" y="2441456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G.C. Schatz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B0F783-61D1-4C93-8E2B-5477BC75D585}"/>
              </a:ext>
            </a:extLst>
          </p:cNvPr>
          <p:cNvCxnSpPr/>
          <p:nvPr/>
        </p:nvCxnSpPr>
        <p:spPr>
          <a:xfrm>
            <a:off x="3620615" y="418871"/>
            <a:ext cx="0" cy="521208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2199B3-DFC0-4C3F-9C47-FB6C7FA644F1}"/>
              </a:ext>
            </a:extLst>
          </p:cNvPr>
          <p:cNvSpPr txBox="1"/>
          <p:nvPr/>
        </p:nvSpPr>
        <p:spPr>
          <a:xfrm>
            <a:off x="4394544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CEB888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2012 –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D868B-09D9-4CE5-B40A-0D2FD7D0D6F1}"/>
              </a:ext>
            </a:extLst>
          </p:cNvPr>
          <p:cNvSpPr txBox="1"/>
          <p:nvPr/>
        </p:nvSpPr>
        <p:spPr>
          <a:xfrm>
            <a:off x="4257384" y="5852160"/>
            <a:ext cx="16459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CEB888"/>
                  </a:solidFill>
                </a:ln>
                <a:latin typeface="+mj-lt"/>
                <a:ea typeface="Cambria Math" panose="02040503050406030204" pitchFamily="18" charset="0"/>
              </a:rPr>
              <a:t>Ph. D. in Chemistry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BC3C47-FD05-4BEF-BB7E-51F507A82977}"/>
              </a:ext>
            </a:extLst>
          </p:cNvPr>
          <p:cNvSpPr/>
          <p:nvPr/>
        </p:nvSpPr>
        <p:spPr>
          <a:xfrm>
            <a:off x="6400800" y="1535997"/>
            <a:ext cx="731520" cy="73152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CB5113-93E8-4C72-A6DE-978BCB4A418A}"/>
              </a:ext>
            </a:extLst>
          </p:cNvPr>
          <p:cNvSpPr txBox="1"/>
          <p:nvPr/>
        </p:nvSpPr>
        <p:spPr>
          <a:xfrm>
            <a:off x="6261720" y="2254558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Mosquera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305587-0F1A-4B20-8966-ED582F79320A}"/>
              </a:ext>
            </a:extLst>
          </p:cNvPr>
          <p:cNvGrpSpPr/>
          <p:nvPr/>
        </p:nvGrpSpPr>
        <p:grpSpPr>
          <a:xfrm>
            <a:off x="4350174" y="2662675"/>
            <a:ext cx="1463040" cy="1463040"/>
            <a:chOff x="4350174" y="2701003"/>
            <a:chExt cx="1463040" cy="146304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BAC585-2384-4136-AB97-94A99BD539E6}"/>
                </a:ext>
              </a:extLst>
            </p:cNvPr>
            <p:cNvSpPr/>
            <p:nvPr/>
          </p:nvSpPr>
          <p:spPr>
            <a:xfrm>
              <a:off x="4350174" y="2701003"/>
              <a:ext cx="1463040" cy="1463040"/>
            </a:xfrm>
            <a:prstGeom prst="ellipse">
              <a:avLst/>
            </a:prstGeom>
            <a:solidFill>
              <a:srgbClr val="CEB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72" name="Picture 71" descr="Purdue University - Wikipedia">
              <a:extLst>
                <a:ext uri="{FF2B5EF4-FFF2-40B4-BE49-F238E27FC236}">
                  <a16:creationId xmlns:a16="http://schemas.microsoft.com/office/drawing/2014/main" id="{63D4628D-38D9-40F8-8446-752FDA3C8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546" y="2754596"/>
              <a:ext cx="1371600" cy="134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6319EFF-D08A-40D9-B8A3-81D7D4EC6695}"/>
              </a:ext>
            </a:extLst>
          </p:cNvPr>
          <p:cNvSpPr/>
          <p:nvPr/>
        </p:nvSpPr>
        <p:spPr>
          <a:xfrm>
            <a:off x="5850210" y="2909187"/>
            <a:ext cx="731520" cy="73152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94F41B-6739-4DF2-B49F-A42138D931CA}"/>
              </a:ext>
            </a:extLst>
          </p:cNvPr>
          <p:cNvSpPr/>
          <p:nvPr/>
        </p:nvSpPr>
        <p:spPr>
          <a:xfrm>
            <a:off x="4583184" y="4160302"/>
            <a:ext cx="731520" cy="73152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6DBF4C-9303-4FAF-BB07-876D2DC9C575}"/>
              </a:ext>
            </a:extLst>
          </p:cNvPr>
          <p:cNvSpPr/>
          <p:nvPr/>
        </p:nvSpPr>
        <p:spPr>
          <a:xfrm>
            <a:off x="4698342" y="1894997"/>
            <a:ext cx="731520" cy="731520"/>
          </a:xfrm>
          <a:prstGeom prst="ellipse">
            <a:avLst/>
          </a:prstGeom>
          <a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A113FDA-35BC-4C08-B478-C9780124BB21}"/>
              </a:ext>
            </a:extLst>
          </p:cNvPr>
          <p:cNvSpPr/>
          <p:nvPr/>
        </p:nvSpPr>
        <p:spPr>
          <a:xfrm>
            <a:off x="3883629" y="3255631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E7C7D3-8A8F-4F89-AE58-5E93FD1F778A}"/>
              </a:ext>
            </a:extLst>
          </p:cNvPr>
          <p:cNvSpPr txBox="1"/>
          <p:nvPr/>
        </p:nvSpPr>
        <p:spPr>
          <a:xfrm>
            <a:off x="5802352" y="3606745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L.V. </a:t>
            </a:r>
            <a:r>
              <a:rPr lang="en-US" sz="1200" b="1" spc="-50" dirty="0" err="1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Slipchenko</a:t>
            </a:r>
            <a:endParaRPr lang="en-US" sz="1200" b="1" spc="-50" dirty="0">
              <a:solidFill>
                <a:srgbClr val="CEB88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CCCF7E-6069-496A-804E-4E4A297AF36C}"/>
              </a:ext>
            </a:extLst>
          </p:cNvPr>
          <p:cNvSpPr txBox="1"/>
          <p:nvPr/>
        </p:nvSpPr>
        <p:spPr>
          <a:xfrm>
            <a:off x="4568146" y="488328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L.S. Taylor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57FA0F0-8C0C-4050-921C-7D1BCB50795D}"/>
              </a:ext>
            </a:extLst>
          </p:cNvPr>
          <p:cNvSpPr/>
          <p:nvPr/>
        </p:nvSpPr>
        <p:spPr>
          <a:xfrm>
            <a:off x="3873937" y="3814152"/>
            <a:ext cx="731520" cy="73152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08A0E-F152-4914-9BE1-B658C48A6FE3}"/>
              </a:ext>
            </a:extLst>
          </p:cNvPr>
          <p:cNvSpPr txBox="1"/>
          <p:nvPr/>
        </p:nvSpPr>
        <p:spPr>
          <a:xfrm>
            <a:off x="3719174" y="4530368"/>
            <a:ext cx="83408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L.I. Mosquera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111663-3574-49AB-86D0-726785AE2E55}"/>
              </a:ext>
            </a:extLst>
          </p:cNvPr>
          <p:cNvSpPr/>
          <p:nvPr/>
        </p:nvSpPr>
        <p:spPr>
          <a:xfrm>
            <a:off x="3902150" y="2228220"/>
            <a:ext cx="731520" cy="731520"/>
          </a:xfrm>
          <a:prstGeom prst="ellipse">
            <a:avLst/>
          </a:prstGeom>
          <a:blipFill>
            <a:blip r:embed="rId2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B93494-89A2-4AD0-8D87-71D3AB8E81CB}"/>
              </a:ext>
            </a:extLst>
          </p:cNvPr>
          <p:cNvSpPr txBox="1"/>
          <p:nvPr/>
        </p:nvSpPr>
        <p:spPr>
          <a:xfrm>
            <a:off x="3694085" y="196981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P.B.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Shepson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458D08-44F0-49E8-8A72-2159D46DEE1C}"/>
              </a:ext>
            </a:extLst>
          </p:cNvPr>
          <p:cNvSpPr txBox="1"/>
          <p:nvPr/>
        </p:nvSpPr>
        <p:spPr>
          <a:xfrm>
            <a:off x="6215752" y="2606531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 Wasserman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3F360B-FD2F-41A1-911F-D3C4AE725DC6}"/>
              </a:ext>
            </a:extLst>
          </p:cNvPr>
          <p:cNvSpPr/>
          <p:nvPr/>
        </p:nvSpPr>
        <p:spPr>
          <a:xfrm>
            <a:off x="6431887" y="3882419"/>
            <a:ext cx="731520" cy="731520"/>
          </a:xfrm>
          <a:prstGeom prst="ellipse">
            <a:avLst/>
          </a:prstGeom>
          <a:blipFill>
            <a:blip r:embed="rId2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1953BD-752F-4714-8494-E54C1D875F63}"/>
              </a:ext>
            </a:extLst>
          </p:cNvPr>
          <p:cNvSpPr txBox="1"/>
          <p:nvPr/>
        </p:nvSpPr>
        <p:spPr>
          <a:xfrm>
            <a:off x="8465017" y="5280660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Nascimiento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5A3724-E864-4CE3-963A-ECC6510A89A8}"/>
              </a:ext>
            </a:extLst>
          </p:cNvPr>
          <p:cNvSpPr/>
          <p:nvPr/>
        </p:nvSpPr>
        <p:spPr>
          <a:xfrm>
            <a:off x="1188720" y="4572000"/>
            <a:ext cx="731520" cy="731520"/>
          </a:xfrm>
          <a:prstGeom prst="ellipse">
            <a:avLst/>
          </a:prstGeom>
          <a:blipFill>
            <a:blip r:embed="rId2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648CE6-B122-43C2-804A-A2F0C30D51A7}"/>
              </a:ext>
            </a:extLst>
          </p:cNvPr>
          <p:cNvSpPr txBox="1"/>
          <p:nvPr/>
        </p:nvSpPr>
        <p:spPr>
          <a:xfrm>
            <a:off x="1188720" y="5303520"/>
            <a:ext cx="731519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J.F. Rivera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88A1F-A4DF-4B0B-8FFE-ED15E47097BB}"/>
              </a:ext>
            </a:extLst>
          </p:cNvPr>
          <p:cNvSpPr txBox="1"/>
          <p:nvPr/>
        </p:nvSpPr>
        <p:spPr>
          <a:xfrm>
            <a:off x="7097491" y="4953602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V.A. Rodríguez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BBB6D3F-393B-4A37-BFA5-21354D27EA60}"/>
              </a:ext>
            </a:extLst>
          </p:cNvPr>
          <p:cNvSpPr/>
          <p:nvPr/>
        </p:nvSpPr>
        <p:spPr>
          <a:xfrm>
            <a:off x="8869680" y="3748841"/>
            <a:ext cx="731520" cy="731520"/>
          </a:xfrm>
          <a:prstGeom prst="ellipse">
            <a:avLst/>
          </a:prstGeom>
          <a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62499D-EC33-4311-B1FE-ED40347017D4}"/>
              </a:ext>
            </a:extLst>
          </p:cNvPr>
          <p:cNvSpPr/>
          <p:nvPr/>
        </p:nvSpPr>
        <p:spPr>
          <a:xfrm>
            <a:off x="8602177" y="4559014"/>
            <a:ext cx="731520" cy="731520"/>
          </a:xfrm>
          <a:prstGeom prst="ellipse">
            <a:avLst/>
          </a:prstGeom>
          <a:blipFill>
            <a:blip r:embed="rId2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A97A9C-76F7-46BC-9EC1-7C3DD8765AFC}"/>
              </a:ext>
            </a:extLst>
          </p:cNvPr>
          <p:cNvSpPr txBox="1"/>
          <p:nvPr/>
        </p:nvSpPr>
        <p:spPr>
          <a:xfrm>
            <a:off x="8031032" y="4597654"/>
            <a:ext cx="60376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B.W Bakr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35CB8D-4B34-4558-9DEF-E18BF19DDD07}"/>
              </a:ext>
            </a:extLst>
          </p:cNvPr>
          <p:cNvSpPr/>
          <p:nvPr/>
        </p:nvSpPr>
        <p:spPr>
          <a:xfrm>
            <a:off x="9425998" y="4416026"/>
            <a:ext cx="731520" cy="731520"/>
          </a:xfrm>
          <a:prstGeom prst="ellipse">
            <a:avLst/>
          </a:prstGeom>
          <a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5C12BA-D6CC-4F24-9FA1-8B90AFE54B08}"/>
              </a:ext>
            </a:extLst>
          </p:cNvPr>
          <p:cNvSpPr txBox="1"/>
          <p:nvPr/>
        </p:nvSpPr>
        <p:spPr>
          <a:xfrm>
            <a:off x="9102668" y="3516575"/>
            <a:ext cx="607215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L.A. Burns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E18F62-E925-4798-BF8E-54549D11DC22}"/>
              </a:ext>
            </a:extLst>
          </p:cNvPr>
          <p:cNvSpPr txBox="1"/>
          <p:nvPr/>
        </p:nvSpPr>
        <p:spPr>
          <a:xfrm>
            <a:off x="9358009" y="5143500"/>
            <a:ext cx="867497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A.A.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Alenaizan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C4ADCE-ECB2-43E2-8C50-6CEBED0F446F}"/>
              </a:ext>
            </a:extLst>
          </p:cNvPr>
          <p:cNvSpPr/>
          <p:nvPr/>
        </p:nvSpPr>
        <p:spPr>
          <a:xfrm>
            <a:off x="5496638" y="2188627"/>
            <a:ext cx="731520" cy="731520"/>
          </a:xfrm>
          <a:prstGeom prst="ellipse">
            <a:avLst/>
          </a:prstGeom>
          <a:blipFill>
            <a:blip r:embed="rId3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DA02-0463-498E-9CD5-669AA9FDB4DC}"/>
              </a:ext>
            </a:extLst>
          </p:cNvPr>
          <p:cNvSpPr txBox="1"/>
          <p:nvPr/>
        </p:nvSpPr>
        <p:spPr>
          <a:xfrm>
            <a:off x="5404480" y="185548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McMillin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9F6100A-8D93-4ECD-A266-0DB54B500544}"/>
              </a:ext>
            </a:extLst>
          </p:cNvPr>
          <p:cNvSpPr/>
          <p:nvPr/>
        </p:nvSpPr>
        <p:spPr>
          <a:xfrm>
            <a:off x="5513092" y="3852779"/>
            <a:ext cx="731520" cy="731520"/>
          </a:xfrm>
          <a:prstGeom prst="ellipse">
            <a:avLst/>
          </a:prstGeom>
          <a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AEDDC6-4D39-4985-884E-46379151197B}"/>
              </a:ext>
            </a:extLst>
          </p:cNvPr>
          <p:cNvSpPr txBox="1"/>
          <p:nvPr/>
        </p:nvSpPr>
        <p:spPr>
          <a:xfrm>
            <a:off x="5367167" y="4516269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P.K.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Gurunathan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C1119B1-4428-452B-BA19-C4CF805D1E6A}"/>
              </a:ext>
            </a:extLst>
          </p:cNvPr>
          <p:cNvSpPr/>
          <p:nvPr/>
        </p:nvSpPr>
        <p:spPr>
          <a:xfrm>
            <a:off x="271512" y="368229"/>
            <a:ext cx="731520" cy="731520"/>
          </a:xfrm>
          <a:prstGeom prst="ellipse">
            <a:avLst/>
          </a:prstGeom>
          <a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7D08545-2DE7-414D-9DE7-40A3ED2465CE}"/>
              </a:ext>
            </a:extLst>
          </p:cNvPr>
          <p:cNvSpPr/>
          <p:nvPr/>
        </p:nvSpPr>
        <p:spPr>
          <a:xfrm>
            <a:off x="5515822" y="4764024"/>
            <a:ext cx="731520" cy="731520"/>
          </a:xfrm>
          <a:prstGeom prst="ellipse">
            <a:avLst/>
          </a:prstGeom>
          <a:blipFill>
            <a:blip r:embed="rId3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98B48E-1BAE-4B1F-9919-2B13E7558B71}"/>
              </a:ext>
            </a:extLst>
          </p:cNvPr>
          <p:cNvSpPr txBox="1"/>
          <p:nvPr/>
        </p:nvSpPr>
        <p:spPr>
          <a:xfrm>
            <a:off x="5367528" y="5440680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C.I.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Víquez</a:t>
            </a:r>
            <a:r>
              <a:rPr lang="en-US" sz="1200" spc="-50" dirty="0">
                <a:latin typeface="+mj-lt"/>
                <a:ea typeface="Cambria Math" panose="02040503050406030204" pitchFamily="18" charset="0"/>
              </a:rPr>
              <a:t> Rojas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9667C57F-72A4-4EBF-A624-FD4EDD222817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080" y="489324"/>
            <a:ext cx="1371600" cy="1375618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3F8B0BB-F85B-4531-AC80-AA295EC13544}"/>
              </a:ext>
            </a:extLst>
          </p:cNvPr>
          <p:cNvSpPr/>
          <p:nvPr/>
        </p:nvSpPr>
        <p:spPr>
          <a:xfrm>
            <a:off x="11227448" y="811373"/>
            <a:ext cx="731520" cy="731520"/>
          </a:xfrm>
          <a:prstGeom prst="ellipse">
            <a:avLst/>
          </a:prstGeom>
          <a:blipFill>
            <a:blip r:embed="rId3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D4A73B9-2EE6-4E2B-B4EE-F54E153EAC21}"/>
              </a:ext>
            </a:extLst>
          </p:cNvPr>
          <p:cNvSpPr txBox="1"/>
          <p:nvPr/>
        </p:nvSpPr>
        <p:spPr>
          <a:xfrm>
            <a:off x="11101716" y="1503083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Adam J. Gormley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35A0C82-347A-4ACA-9902-D2791CD117CA}"/>
              </a:ext>
            </a:extLst>
          </p:cNvPr>
          <p:cNvSpPr/>
          <p:nvPr/>
        </p:nvSpPr>
        <p:spPr>
          <a:xfrm>
            <a:off x="10930429" y="61360"/>
            <a:ext cx="731520" cy="731520"/>
          </a:xfrm>
          <a:prstGeom prst="ellipse">
            <a:avLst/>
          </a:prstGeom>
          <a:blipFill>
            <a:blip r:embed="rId3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5F6495-CCF6-480C-8DE1-090F78874071}"/>
              </a:ext>
            </a:extLst>
          </p:cNvPr>
          <p:cNvSpPr txBox="1"/>
          <p:nvPr/>
        </p:nvSpPr>
        <p:spPr>
          <a:xfrm>
            <a:off x="10454788" y="77587"/>
            <a:ext cx="72960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Matthew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Tamasi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1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4277D038-9A8D-4D12-9196-38663A28C6F7}"/>
              </a:ext>
            </a:extLst>
          </p:cNvPr>
          <p:cNvSpPr/>
          <p:nvPr/>
        </p:nvSpPr>
        <p:spPr>
          <a:xfrm>
            <a:off x="7234651" y="4219674"/>
            <a:ext cx="731520" cy="7315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BA729-1F65-4D18-8779-0BE330C8D4B8}"/>
              </a:ext>
            </a:extLst>
          </p:cNvPr>
          <p:cNvSpPr txBox="1"/>
          <p:nvPr/>
        </p:nvSpPr>
        <p:spPr>
          <a:xfrm>
            <a:off x="1101255" y="548640"/>
            <a:ext cx="1496663" cy="36576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Scientific</a:t>
            </a:r>
          </a:p>
          <a:p>
            <a:r>
              <a:rPr lang="en-US" sz="2400" b="1" dirty="0">
                <a:ln w="3175">
                  <a:solidFill>
                    <a:schemeClr val="tx1"/>
                  </a:solidFill>
                </a:ln>
                <a:solidFill>
                  <a:srgbClr val="F58026"/>
                </a:solidFill>
                <a:latin typeface="+mj-lt"/>
                <a:ea typeface="Cambria Math" panose="02040503050406030204" pitchFamily="18" charset="0"/>
              </a:rPr>
              <a:t>Connections</a:t>
            </a:r>
            <a:endParaRPr lang="en-US" sz="240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DBF65-0AE3-4923-B122-426BB9E9C3B8}"/>
              </a:ext>
            </a:extLst>
          </p:cNvPr>
          <p:cNvCxnSpPr/>
          <p:nvPr/>
        </p:nvCxnSpPr>
        <p:spPr>
          <a:xfrm>
            <a:off x="274320" y="6172200"/>
            <a:ext cx="11640312" cy="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21FBFDE-D8B5-4CAC-850C-B9FE5DB8F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429369"/>
            <a:ext cx="1371600" cy="19977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299D604-213D-4A04-97ED-B3077B1C5EE7}"/>
              </a:ext>
            </a:extLst>
          </p:cNvPr>
          <p:cNvSpPr/>
          <p:nvPr/>
        </p:nvSpPr>
        <p:spPr>
          <a:xfrm>
            <a:off x="365760" y="4572000"/>
            <a:ext cx="731520" cy="73152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9B138-6AE9-4D40-9519-4EA27D2058E5}"/>
              </a:ext>
            </a:extLst>
          </p:cNvPr>
          <p:cNvSpPr txBox="1"/>
          <p:nvPr/>
        </p:nvSpPr>
        <p:spPr>
          <a:xfrm>
            <a:off x="3657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2004 – 2009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5ADCC-DA4F-4284-A91E-59E34EBE945F}"/>
              </a:ext>
            </a:extLst>
          </p:cNvPr>
          <p:cNvSpPr txBox="1"/>
          <p:nvPr/>
        </p:nvSpPr>
        <p:spPr>
          <a:xfrm>
            <a:off x="320040" y="5852160"/>
            <a:ext cx="146304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BF1F1D"/>
                  </a:solidFill>
                </a:ln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B.S. in Chemistry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0F0625-9A64-42F2-A765-1950F14EB971}"/>
              </a:ext>
            </a:extLst>
          </p:cNvPr>
          <p:cNvSpPr txBox="1"/>
          <p:nvPr/>
        </p:nvSpPr>
        <p:spPr>
          <a:xfrm>
            <a:off x="365760" y="5303520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F1F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J.C. Arce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88309B-63E1-4518-88D6-2AE72CBA2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058" y="2551065"/>
            <a:ext cx="1370603" cy="17543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5C1F628-7236-49C9-A644-02C3E48B0C02}"/>
              </a:ext>
            </a:extLst>
          </p:cNvPr>
          <p:cNvSpPr/>
          <p:nvPr/>
        </p:nvSpPr>
        <p:spPr>
          <a:xfrm>
            <a:off x="2514600" y="4411605"/>
            <a:ext cx="731520" cy="731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F4CB2-B3AE-40A6-AA51-2E3326933456}"/>
              </a:ext>
            </a:extLst>
          </p:cNvPr>
          <p:cNvSpPr txBox="1"/>
          <p:nvPr/>
        </p:nvSpPr>
        <p:spPr>
          <a:xfrm>
            <a:off x="219456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2009 – 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ACCD6F-895C-45CF-A1F7-51551BDE30F0}"/>
              </a:ext>
            </a:extLst>
          </p:cNvPr>
          <p:cNvSpPr txBox="1"/>
          <p:nvPr/>
        </p:nvSpPr>
        <p:spPr>
          <a:xfrm>
            <a:off x="2103120" y="5852160"/>
            <a:ext cx="155448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00994E"/>
                  </a:solidFill>
                </a:ln>
                <a:solidFill>
                  <a:srgbClr val="004F90"/>
                </a:solidFill>
                <a:latin typeface="+mj-lt"/>
                <a:ea typeface="Cambria Math" panose="02040503050406030204" pitchFamily="18" charset="0"/>
              </a:rPr>
              <a:t>Young Researcher and Innovator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638CF5E-3865-4BFA-82AC-A490C60732FF}"/>
              </a:ext>
            </a:extLst>
          </p:cNvPr>
          <p:cNvSpPr/>
          <p:nvPr/>
        </p:nvSpPr>
        <p:spPr>
          <a:xfrm>
            <a:off x="1828800" y="3302046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AECB82-C68D-4FD8-8492-81046F376420}"/>
              </a:ext>
            </a:extLst>
          </p:cNvPr>
          <p:cNvSpPr txBox="1"/>
          <p:nvPr/>
        </p:nvSpPr>
        <p:spPr>
          <a:xfrm>
            <a:off x="2509177" y="5150832"/>
            <a:ext cx="73152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00994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C.A. Arango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1E8935-09C1-4C20-BE24-6082AE38C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1658" y="457199"/>
            <a:ext cx="1857375" cy="141922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B347B8A-3CFF-4460-B83A-7168BDCE726A}"/>
              </a:ext>
            </a:extLst>
          </p:cNvPr>
          <p:cNvSpPr/>
          <p:nvPr/>
        </p:nvSpPr>
        <p:spPr>
          <a:xfrm>
            <a:off x="5594696" y="457199"/>
            <a:ext cx="731520" cy="731520"/>
          </a:xfrm>
          <a:prstGeom prst="ellipse">
            <a:avLst/>
          </a:prstGeom>
          <a:blipFill>
            <a:blip r:embed="rId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973BD3-B367-406F-80E1-0694B3A10E8F}"/>
              </a:ext>
            </a:extLst>
          </p:cNvPr>
          <p:cNvSpPr/>
          <p:nvPr/>
        </p:nvSpPr>
        <p:spPr>
          <a:xfrm>
            <a:off x="3840480" y="457199"/>
            <a:ext cx="731520" cy="731520"/>
          </a:xfrm>
          <a:prstGeom prst="ellipse">
            <a:avLst/>
          </a:prstGeom>
          <a:blipFill>
            <a:blip r:embed="rId10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FFE4AC-A642-462C-8F27-FCC264E58120}"/>
              </a:ext>
            </a:extLst>
          </p:cNvPr>
          <p:cNvSpPr txBox="1"/>
          <p:nvPr/>
        </p:nvSpPr>
        <p:spPr>
          <a:xfrm>
            <a:off x="3744768" y="119786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A.A. Correa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D21A94-41C7-43D9-B9E3-CECC9B9D2108}"/>
              </a:ext>
            </a:extLst>
          </p:cNvPr>
          <p:cNvSpPr txBox="1"/>
          <p:nvPr/>
        </p:nvSpPr>
        <p:spPr>
          <a:xfrm>
            <a:off x="5503256" y="1240892"/>
            <a:ext cx="914400" cy="2298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124A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X.I. Andrade</a:t>
            </a:r>
          </a:p>
        </p:txBody>
      </p:sp>
      <p:pic>
        <p:nvPicPr>
          <p:cNvPr id="32" name="Picture 12">
            <a:extLst>
              <a:ext uri="{FF2B5EF4-FFF2-40B4-BE49-F238E27FC236}">
                <a16:creationId xmlns:a16="http://schemas.microsoft.com/office/drawing/2014/main" id="{8F743B3A-31A2-4EE4-A1C5-1FA87AC2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275340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44BFF33-F36F-4797-AD6D-31C3B2098F29}"/>
              </a:ext>
            </a:extLst>
          </p:cNvPr>
          <p:cNvSpPr/>
          <p:nvPr/>
        </p:nvSpPr>
        <p:spPr>
          <a:xfrm>
            <a:off x="8336397" y="3073444"/>
            <a:ext cx="731520" cy="731520"/>
          </a:xfrm>
          <a:prstGeom prst="ellipse">
            <a:avLst/>
          </a:prstGeom>
          <a:blipFill>
            <a:blip r:embed="rId1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29204-38D4-43BD-8C30-96EF0F9831E9}"/>
              </a:ext>
            </a:extLst>
          </p:cNvPr>
          <p:cNvSpPr txBox="1"/>
          <p:nvPr/>
        </p:nvSpPr>
        <p:spPr>
          <a:xfrm>
            <a:off x="6910648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2017 –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AF964-A880-43E5-A8DC-D7E979DD15D8}"/>
              </a:ext>
            </a:extLst>
          </p:cNvPr>
          <p:cNvSpPr txBox="1"/>
          <p:nvPr/>
        </p:nvSpPr>
        <p:spPr>
          <a:xfrm>
            <a:off x="6542348" y="5852160"/>
            <a:ext cx="21031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Postdoctoral Fellow</a:t>
            </a:r>
          </a:p>
          <a:p>
            <a:pPr algn="ctr"/>
            <a:r>
              <a:rPr lang="en-US" sz="1600" spc="-10" dirty="0">
                <a:ln w="9525">
                  <a:solidFill>
                    <a:srgbClr val="B3A369"/>
                  </a:solidFill>
                </a:ln>
                <a:solidFill>
                  <a:srgbClr val="003057"/>
                </a:solidFill>
                <a:latin typeface="+mj-lt"/>
                <a:ea typeface="Cambria Math" panose="02040503050406030204" pitchFamily="18" charset="0"/>
              </a:rPr>
              <a:t>Chemistry &amp; Biochemistry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8337317-F5A5-4891-B7D6-6EAF322E7309}"/>
              </a:ext>
            </a:extLst>
          </p:cNvPr>
          <p:cNvSpPr/>
          <p:nvPr/>
        </p:nvSpPr>
        <p:spPr>
          <a:xfrm>
            <a:off x="6605021" y="3303157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1916E-0E42-41D9-AFFA-A04C496575DE}"/>
              </a:ext>
            </a:extLst>
          </p:cNvPr>
          <p:cNvSpPr/>
          <p:nvPr/>
        </p:nvSpPr>
        <p:spPr>
          <a:xfrm>
            <a:off x="8040718" y="3883617"/>
            <a:ext cx="731520" cy="731520"/>
          </a:xfrm>
          <a:prstGeom prst="ellipse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81ECF2-1D73-4644-97D0-2B6C537B52EB}"/>
              </a:ext>
            </a:extLst>
          </p:cNvPr>
          <p:cNvSpPr txBox="1"/>
          <p:nvPr/>
        </p:nvSpPr>
        <p:spPr>
          <a:xfrm>
            <a:off x="8244957" y="2803490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B3A3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C.D. Sherrill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D0F9B5-3EE1-49A8-A5C4-EE6EE41C5267}"/>
              </a:ext>
            </a:extLst>
          </p:cNvPr>
          <p:cNvSpPr txBox="1"/>
          <p:nvPr/>
        </p:nvSpPr>
        <p:spPr>
          <a:xfrm>
            <a:off x="6320251" y="458543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B.J.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Kippelen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DA8A99F-D832-45FF-BC11-4E50310085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84080" y="2513337"/>
            <a:ext cx="1371600" cy="1829827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29C4887E-B0DB-402D-9D0D-CF7D68204D92}"/>
              </a:ext>
            </a:extLst>
          </p:cNvPr>
          <p:cNvSpPr/>
          <p:nvPr/>
        </p:nvSpPr>
        <p:spPr>
          <a:xfrm>
            <a:off x="11155680" y="3062490"/>
            <a:ext cx="731520" cy="731520"/>
          </a:xfrm>
          <a:prstGeom prst="ellipse">
            <a:avLst/>
          </a:prstGeom>
          <a:blipFill>
            <a:blip r:embed="rId1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F1D5BC-B3E8-4126-92CC-575039A7BC34}"/>
              </a:ext>
            </a:extLst>
          </p:cNvPr>
          <p:cNvSpPr txBox="1"/>
          <p:nvPr/>
        </p:nvSpPr>
        <p:spPr>
          <a:xfrm>
            <a:off x="9601200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E7772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2020 –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C8FDD4-BF69-4A45-997F-C729F775C2B4}"/>
              </a:ext>
            </a:extLst>
          </p:cNvPr>
          <p:cNvSpPr txBox="1"/>
          <p:nvPr/>
        </p:nvSpPr>
        <p:spPr>
          <a:xfrm>
            <a:off x="8778240" y="5852160"/>
            <a:ext cx="30175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Postdoctoral Research Associate</a:t>
            </a:r>
          </a:p>
          <a:p>
            <a:pPr algn="ctr"/>
            <a:r>
              <a:rPr lang="en-US" sz="1600" dirty="0">
                <a:ln w="9525">
                  <a:solidFill>
                    <a:srgbClr val="E77721"/>
                  </a:solidFill>
                </a:ln>
                <a:latin typeface="+mj-lt"/>
                <a:ea typeface="Cambria Math" panose="02040503050406030204" pitchFamily="18" charset="0"/>
              </a:rPr>
              <a:t>Chemical &amp; Biological Engineering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82A338B4-C91D-4C0F-B0FF-67FCF36B20AE}"/>
              </a:ext>
            </a:extLst>
          </p:cNvPr>
          <p:cNvSpPr/>
          <p:nvPr/>
        </p:nvSpPr>
        <p:spPr>
          <a:xfrm>
            <a:off x="9288838" y="3298395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A2E67A-497F-4345-9CD2-78A33B539B0B}"/>
              </a:ext>
            </a:extLst>
          </p:cNvPr>
          <p:cNvSpPr txBox="1"/>
          <p:nvPr/>
        </p:nvSpPr>
        <p:spPr>
          <a:xfrm>
            <a:off x="11064240" y="3794267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E777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M.A. Webb</a:t>
            </a:r>
          </a:p>
        </p:txBody>
      </p:sp>
      <p:pic>
        <p:nvPicPr>
          <p:cNvPr id="48" name="Picture 18" descr="Northwestern University - Wikipedia">
            <a:extLst>
              <a:ext uri="{FF2B5EF4-FFF2-40B4-BE49-F238E27FC236}">
                <a16:creationId xmlns:a16="http://schemas.microsoft.com/office/drawing/2014/main" id="{85D88216-D945-4E82-9D4A-00374BF9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108" y="49196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2A16C649-1044-4F56-B9DA-04BCB47C5F44}"/>
              </a:ext>
            </a:extLst>
          </p:cNvPr>
          <p:cNvSpPr/>
          <p:nvPr/>
        </p:nvSpPr>
        <p:spPr>
          <a:xfrm>
            <a:off x="7228148" y="1942724"/>
            <a:ext cx="731520" cy="731520"/>
          </a:xfrm>
          <a:prstGeom prst="ellipse">
            <a:avLst/>
          </a:prstGeom>
          <a:blipFill>
            <a:blip r:embed="rId1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CF749F-DB27-46DE-AA36-A216F2CA9E00}"/>
              </a:ext>
            </a:extLst>
          </p:cNvPr>
          <p:cNvSpPr/>
          <p:nvPr/>
        </p:nvSpPr>
        <p:spPr>
          <a:xfrm>
            <a:off x="8055496" y="1579604"/>
            <a:ext cx="731520" cy="731520"/>
          </a:xfrm>
          <a:prstGeom prst="ellipse">
            <a:avLst/>
          </a:prstGeom>
          <a:blipFill>
            <a:blip r:embed="rId1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49D9AA-CBFD-41B2-A06F-836B652677BB}"/>
              </a:ext>
            </a:extLst>
          </p:cNvPr>
          <p:cNvSpPr txBox="1"/>
          <p:nvPr/>
        </p:nvSpPr>
        <p:spPr>
          <a:xfrm>
            <a:off x="8188268" y="130851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Ratner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54DD60-23BC-4870-83E4-9044E1F55560}"/>
              </a:ext>
            </a:extLst>
          </p:cNvPr>
          <p:cNvSpPr txBox="1"/>
          <p:nvPr/>
        </p:nvSpPr>
        <p:spPr>
          <a:xfrm>
            <a:off x="7822391" y="2441456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G.C. Schatz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B0F783-61D1-4C93-8E2B-5477BC75D585}"/>
              </a:ext>
            </a:extLst>
          </p:cNvPr>
          <p:cNvCxnSpPr/>
          <p:nvPr/>
        </p:nvCxnSpPr>
        <p:spPr>
          <a:xfrm>
            <a:off x="3620615" y="418871"/>
            <a:ext cx="0" cy="5212080"/>
          </a:xfrm>
          <a:prstGeom prst="line">
            <a:avLst/>
          </a:prstGeom>
          <a:ln w="254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2199B3-DFC0-4C3F-9C47-FB6C7FA644F1}"/>
              </a:ext>
            </a:extLst>
          </p:cNvPr>
          <p:cNvSpPr txBox="1"/>
          <p:nvPr/>
        </p:nvSpPr>
        <p:spPr>
          <a:xfrm>
            <a:off x="4394544" y="6217920"/>
            <a:ext cx="1371600" cy="2743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600" b="1" dirty="0">
                <a:ln w="9525">
                  <a:solidFill>
                    <a:srgbClr val="CEB888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2012 –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D868B-09D9-4CE5-B40A-0D2FD7D0D6F1}"/>
              </a:ext>
            </a:extLst>
          </p:cNvPr>
          <p:cNvSpPr txBox="1"/>
          <p:nvPr/>
        </p:nvSpPr>
        <p:spPr>
          <a:xfrm>
            <a:off x="4257384" y="5852160"/>
            <a:ext cx="1645920" cy="2743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600" dirty="0">
                <a:ln w="9525">
                  <a:solidFill>
                    <a:srgbClr val="CEB888"/>
                  </a:solidFill>
                </a:ln>
                <a:latin typeface="+mj-lt"/>
                <a:ea typeface="Cambria Math" panose="02040503050406030204" pitchFamily="18" charset="0"/>
              </a:rPr>
              <a:t>Ph. D. in Chemistry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1BC3C47-FD05-4BEF-BB7E-51F507A82977}"/>
              </a:ext>
            </a:extLst>
          </p:cNvPr>
          <p:cNvSpPr/>
          <p:nvPr/>
        </p:nvSpPr>
        <p:spPr>
          <a:xfrm>
            <a:off x="6400800" y="1535997"/>
            <a:ext cx="731520" cy="731520"/>
          </a:xfrm>
          <a:prstGeom prst="ellipse">
            <a:avLst/>
          </a:prstGeom>
          <a:blipFill>
            <a:blip r:embed="rId1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CB5113-93E8-4C72-A6DE-978BCB4A418A}"/>
              </a:ext>
            </a:extLst>
          </p:cNvPr>
          <p:cNvSpPr txBox="1"/>
          <p:nvPr/>
        </p:nvSpPr>
        <p:spPr>
          <a:xfrm>
            <a:off x="6261720" y="2254558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M.A. Mosquera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305587-0F1A-4B20-8966-ED582F79320A}"/>
              </a:ext>
            </a:extLst>
          </p:cNvPr>
          <p:cNvGrpSpPr/>
          <p:nvPr/>
        </p:nvGrpSpPr>
        <p:grpSpPr>
          <a:xfrm>
            <a:off x="4350174" y="2662675"/>
            <a:ext cx="1463040" cy="1463040"/>
            <a:chOff x="4350174" y="2701003"/>
            <a:chExt cx="1463040" cy="146304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BAC585-2384-4136-AB97-94A99BD539E6}"/>
                </a:ext>
              </a:extLst>
            </p:cNvPr>
            <p:cNvSpPr/>
            <p:nvPr/>
          </p:nvSpPr>
          <p:spPr>
            <a:xfrm>
              <a:off x="4350174" y="2701003"/>
              <a:ext cx="1463040" cy="1463040"/>
            </a:xfrm>
            <a:prstGeom prst="ellipse">
              <a:avLst/>
            </a:prstGeom>
            <a:solidFill>
              <a:srgbClr val="CEB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72" name="Picture 71" descr="Purdue University - Wikipedia">
              <a:extLst>
                <a:ext uri="{FF2B5EF4-FFF2-40B4-BE49-F238E27FC236}">
                  <a16:creationId xmlns:a16="http://schemas.microsoft.com/office/drawing/2014/main" id="{63D4628D-38D9-40F8-8446-752FDA3C8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546" y="2754596"/>
              <a:ext cx="1371600" cy="134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76319EFF-D08A-40D9-B8A3-81D7D4EC6695}"/>
              </a:ext>
            </a:extLst>
          </p:cNvPr>
          <p:cNvSpPr/>
          <p:nvPr/>
        </p:nvSpPr>
        <p:spPr>
          <a:xfrm>
            <a:off x="5850210" y="2909187"/>
            <a:ext cx="731520" cy="731520"/>
          </a:xfrm>
          <a:prstGeom prst="ellipse">
            <a:avLst/>
          </a:prstGeom>
          <a:blipFill>
            <a:blip r:embed="rId2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94F41B-6739-4DF2-B49F-A42138D931CA}"/>
              </a:ext>
            </a:extLst>
          </p:cNvPr>
          <p:cNvSpPr/>
          <p:nvPr/>
        </p:nvSpPr>
        <p:spPr>
          <a:xfrm>
            <a:off x="4583184" y="4160302"/>
            <a:ext cx="731520" cy="731520"/>
          </a:xfrm>
          <a:prstGeom prst="ellipse">
            <a:avLst/>
          </a:prstGeom>
          <a:blipFill>
            <a:blip r:embed="rId2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6DBF4C-9303-4FAF-BB07-876D2DC9C575}"/>
              </a:ext>
            </a:extLst>
          </p:cNvPr>
          <p:cNvSpPr/>
          <p:nvPr/>
        </p:nvSpPr>
        <p:spPr>
          <a:xfrm>
            <a:off x="4698342" y="1894997"/>
            <a:ext cx="731520" cy="731520"/>
          </a:xfrm>
          <a:prstGeom prst="ellipse">
            <a:avLst/>
          </a:prstGeom>
          <a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A113FDA-35BC-4C08-B478-C9780124BB21}"/>
              </a:ext>
            </a:extLst>
          </p:cNvPr>
          <p:cNvSpPr/>
          <p:nvPr/>
        </p:nvSpPr>
        <p:spPr>
          <a:xfrm>
            <a:off x="3883629" y="3255631"/>
            <a:ext cx="274320" cy="274315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E7C7D3-8A8F-4F89-AE58-5E93FD1F778A}"/>
              </a:ext>
            </a:extLst>
          </p:cNvPr>
          <p:cNvSpPr txBox="1"/>
          <p:nvPr/>
        </p:nvSpPr>
        <p:spPr>
          <a:xfrm>
            <a:off x="5802352" y="3606745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spc="-50" dirty="0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L.V. </a:t>
            </a:r>
            <a:r>
              <a:rPr lang="en-US" sz="1200" b="1" spc="-50" dirty="0" err="1">
                <a:solidFill>
                  <a:srgbClr val="CEB8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Slipchenko</a:t>
            </a:r>
            <a:endParaRPr lang="en-US" sz="1200" b="1" spc="-50" dirty="0">
              <a:solidFill>
                <a:srgbClr val="CEB88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4CCCF7E-6069-496A-804E-4E4A297AF36C}"/>
              </a:ext>
            </a:extLst>
          </p:cNvPr>
          <p:cNvSpPr txBox="1"/>
          <p:nvPr/>
        </p:nvSpPr>
        <p:spPr>
          <a:xfrm>
            <a:off x="4568146" y="488328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L.S. Taylor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57FA0F0-8C0C-4050-921C-7D1BCB50795D}"/>
              </a:ext>
            </a:extLst>
          </p:cNvPr>
          <p:cNvSpPr/>
          <p:nvPr/>
        </p:nvSpPr>
        <p:spPr>
          <a:xfrm>
            <a:off x="3873937" y="3814152"/>
            <a:ext cx="731520" cy="731520"/>
          </a:xfrm>
          <a:prstGeom prst="ellipse">
            <a:avLst/>
          </a:prstGeom>
          <a:blipFill>
            <a:blip r:embed="rId2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F08A0E-F152-4914-9BE1-B658C48A6FE3}"/>
              </a:ext>
            </a:extLst>
          </p:cNvPr>
          <p:cNvSpPr txBox="1"/>
          <p:nvPr/>
        </p:nvSpPr>
        <p:spPr>
          <a:xfrm>
            <a:off x="3719174" y="4530368"/>
            <a:ext cx="83408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L.I. Mosquera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111663-3574-49AB-86D0-726785AE2E55}"/>
              </a:ext>
            </a:extLst>
          </p:cNvPr>
          <p:cNvSpPr/>
          <p:nvPr/>
        </p:nvSpPr>
        <p:spPr>
          <a:xfrm>
            <a:off x="3902150" y="2228220"/>
            <a:ext cx="731520" cy="731520"/>
          </a:xfrm>
          <a:prstGeom prst="ellipse">
            <a:avLst/>
          </a:prstGeom>
          <a:blipFill>
            <a:blip r:embed="rId2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B93494-89A2-4AD0-8D87-71D3AB8E81CB}"/>
              </a:ext>
            </a:extLst>
          </p:cNvPr>
          <p:cNvSpPr txBox="1"/>
          <p:nvPr/>
        </p:nvSpPr>
        <p:spPr>
          <a:xfrm>
            <a:off x="3694085" y="1969819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P.B.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Shepson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458D08-44F0-49E8-8A72-2159D46DEE1C}"/>
              </a:ext>
            </a:extLst>
          </p:cNvPr>
          <p:cNvSpPr txBox="1"/>
          <p:nvPr/>
        </p:nvSpPr>
        <p:spPr>
          <a:xfrm>
            <a:off x="6215752" y="2606531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 Wasserman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3F360B-FD2F-41A1-911F-D3C4AE725DC6}"/>
              </a:ext>
            </a:extLst>
          </p:cNvPr>
          <p:cNvSpPr/>
          <p:nvPr/>
        </p:nvSpPr>
        <p:spPr>
          <a:xfrm>
            <a:off x="6431887" y="3882419"/>
            <a:ext cx="731520" cy="731520"/>
          </a:xfrm>
          <a:prstGeom prst="ellipse">
            <a:avLst/>
          </a:prstGeom>
          <a:blipFill>
            <a:blip r:embed="rId2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1953BD-752F-4714-8494-E54C1D875F63}"/>
              </a:ext>
            </a:extLst>
          </p:cNvPr>
          <p:cNvSpPr txBox="1"/>
          <p:nvPr/>
        </p:nvSpPr>
        <p:spPr>
          <a:xfrm>
            <a:off x="8465017" y="5280660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Nascimiento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35A3724-E864-4CE3-963A-ECC6510A89A8}"/>
              </a:ext>
            </a:extLst>
          </p:cNvPr>
          <p:cNvSpPr/>
          <p:nvPr/>
        </p:nvSpPr>
        <p:spPr>
          <a:xfrm>
            <a:off x="1188720" y="4572000"/>
            <a:ext cx="731520" cy="731520"/>
          </a:xfrm>
          <a:prstGeom prst="ellipse">
            <a:avLst/>
          </a:prstGeom>
          <a:blipFill>
            <a:blip r:embed="rId2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648CE6-B122-43C2-804A-A2F0C30D51A7}"/>
              </a:ext>
            </a:extLst>
          </p:cNvPr>
          <p:cNvSpPr txBox="1"/>
          <p:nvPr/>
        </p:nvSpPr>
        <p:spPr>
          <a:xfrm>
            <a:off x="1188720" y="5303520"/>
            <a:ext cx="731519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J.F. Rivera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88A1F-A4DF-4B0B-8FFE-ED15E47097BB}"/>
              </a:ext>
            </a:extLst>
          </p:cNvPr>
          <p:cNvSpPr txBox="1"/>
          <p:nvPr/>
        </p:nvSpPr>
        <p:spPr>
          <a:xfrm>
            <a:off x="7097491" y="4953602"/>
            <a:ext cx="100584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V.A. Rodríguez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BBB6D3F-393B-4A37-BFA5-21354D27EA60}"/>
              </a:ext>
            </a:extLst>
          </p:cNvPr>
          <p:cNvSpPr/>
          <p:nvPr/>
        </p:nvSpPr>
        <p:spPr>
          <a:xfrm>
            <a:off x="8869680" y="3748841"/>
            <a:ext cx="731520" cy="731520"/>
          </a:xfrm>
          <a:prstGeom prst="ellipse">
            <a:avLst/>
          </a:prstGeom>
          <a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62499D-EC33-4311-B1FE-ED40347017D4}"/>
              </a:ext>
            </a:extLst>
          </p:cNvPr>
          <p:cNvSpPr/>
          <p:nvPr/>
        </p:nvSpPr>
        <p:spPr>
          <a:xfrm>
            <a:off x="8602177" y="4559014"/>
            <a:ext cx="731520" cy="731520"/>
          </a:xfrm>
          <a:prstGeom prst="ellipse">
            <a:avLst/>
          </a:prstGeom>
          <a:blipFill>
            <a:blip r:embed="rId29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A97A9C-76F7-46BC-9EC1-7C3DD8765AFC}"/>
              </a:ext>
            </a:extLst>
          </p:cNvPr>
          <p:cNvSpPr txBox="1"/>
          <p:nvPr/>
        </p:nvSpPr>
        <p:spPr>
          <a:xfrm>
            <a:off x="8031032" y="4597654"/>
            <a:ext cx="60376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B.W Bakr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835CB8D-4B34-4558-9DEF-E18BF19DDD07}"/>
              </a:ext>
            </a:extLst>
          </p:cNvPr>
          <p:cNvSpPr/>
          <p:nvPr/>
        </p:nvSpPr>
        <p:spPr>
          <a:xfrm>
            <a:off x="9425998" y="4416026"/>
            <a:ext cx="731520" cy="731520"/>
          </a:xfrm>
          <a:prstGeom prst="ellipse">
            <a:avLst/>
          </a:prstGeom>
          <a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5C12BA-D6CC-4F24-9FA1-8B90AFE54B08}"/>
              </a:ext>
            </a:extLst>
          </p:cNvPr>
          <p:cNvSpPr txBox="1"/>
          <p:nvPr/>
        </p:nvSpPr>
        <p:spPr>
          <a:xfrm>
            <a:off x="9102668" y="3516575"/>
            <a:ext cx="607215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L.A. Burns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BE18F62-E925-4798-BF8E-54549D11DC22}"/>
              </a:ext>
            </a:extLst>
          </p:cNvPr>
          <p:cNvSpPr txBox="1"/>
          <p:nvPr/>
        </p:nvSpPr>
        <p:spPr>
          <a:xfrm>
            <a:off x="9358009" y="5143500"/>
            <a:ext cx="867497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A.A.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Alenaizan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4C4ADCE-ECB2-43E2-8C50-6CEBED0F446F}"/>
              </a:ext>
            </a:extLst>
          </p:cNvPr>
          <p:cNvSpPr/>
          <p:nvPr/>
        </p:nvSpPr>
        <p:spPr>
          <a:xfrm>
            <a:off x="5496638" y="2188627"/>
            <a:ext cx="731520" cy="731520"/>
          </a:xfrm>
          <a:prstGeom prst="ellipse">
            <a:avLst/>
          </a:prstGeom>
          <a:blipFill>
            <a:blip r:embed="rId31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B0DA02-0463-498E-9CD5-669AA9FDB4DC}"/>
              </a:ext>
            </a:extLst>
          </p:cNvPr>
          <p:cNvSpPr txBox="1"/>
          <p:nvPr/>
        </p:nvSpPr>
        <p:spPr>
          <a:xfrm>
            <a:off x="5404480" y="1855484"/>
            <a:ext cx="914400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50" dirty="0">
                <a:latin typeface="+mj-lt"/>
                <a:ea typeface="Cambria Math" panose="02040503050406030204" pitchFamily="18" charset="0"/>
              </a:rPr>
              <a:t>D.R. McMillin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9F6100A-8D93-4ECD-A266-0DB54B500544}"/>
              </a:ext>
            </a:extLst>
          </p:cNvPr>
          <p:cNvSpPr/>
          <p:nvPr/>
        </p:nvSpPr>
        <p:spPr>
          <a:xfrm>
            <a:off x="5513092" y="3852779"/>
            <a:ext cx="731520" cy="731520"/>
          </a:xfrm>
          <a:prstGeom prst="ellipse">
            <a:avLst/>
          </a:prstGeom>
          <a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AEDDC6-4D39-4985-884E-46379151197B}"/>
              </a:ext>
            </a:extLst>
          </p:cNvPr>
          <p:cNvSpPr txBox="1"/>
          <p:nvPr/>
        </p:nvSpPr>
        <p:spPr>
          <a:xfrm>
            <a:off x="5367167" y="4516269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P.K.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Gurunathan</a:t>
            </a:r>
            <a:endParaRPr lang="en-US" sz="1200" spc="-50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C1119B1-4428-452B-BA19-C4CF805D1E6A}"/>
              </a:ext>
            </a:extLst>
          </p:cNvPr>
          <p:cNvSpPr/>
          <p:nvPr/>
        </p:nvSpPr>
        <p:spPr>
          <a:xfrm>
            <a:off x="271512" y="368229"/>
            <a:ext cx="731520" cy="731520"/>
          </a:xfrm>
          <a:prstGeom prst="ellipse">
            <a:avLst/>
          </a:prstGeom>
          <a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7D08545-2DE7-414D-9DE7-40A3ED2465CE}"/>
              </a:ext>
            </a:extLst>
          </p:cNvPr>
          <p:cNvSpPr/>
          <p:nvPr/>
        </p:nvSpPr>
        <p:spPr>
          <a:xfrm>
            <a:off x="5515822" y="4764024"/>
            <a:ext cx="731520" cy="731520"/>
          </a:xfrm>
          <a:prstGeom prst="ellipse">
            <a:avLst/>
          </a:prstGeom>
          <a:blipFill>
            <a:blip r:embed="rId3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98B48E-1BAE-4B1F-9919-2B13E7558B71}"/>
              </a:ext>
            </a:extLst>
          </p:cNvPr>
          <p:cNvSpPr txBox="1"/>
          <p:nvPr/>
        </p:nvSpPr>
        <p:spPr>
          <a:xfrm>
            <a:off x="5367528" y="5440680"/>
            <a:ext cx="982984" cy="2743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spc="-50" dirty="0">
                <a:latin typeface="+mj-lt"/>
                <a:ea typeface="Cambria Math" panose="02040503050406030204" pitchFamily="18" charset="0"/>
              </a:rPr>
              <a:t>C.I. </a:t>
            </a:r>
            <a:r>
              <a:rPr lang="en-US" sz="1200" spc="-50" dirty="0" err="1">
                <a:latin typeface="+mj-lt"/>
                <a:ea typeface="Cambria Math" panose="02040503050406030204" pitchFamily="18" charset="0"/>
              </a:rPr>
              <a:t>Víquez</a:t>
            </a:r>
            <a:r>
              <a:rPr lang="en-US" sz="1200" spc="-50" dirty="0">
                <a:latin typeface="+mj-lt"/>
                <a:ea typeface="Cambria Math" panose="02040503050406030204" pitchFamily="18" charset="0"/>
              </a:rPr>
              <a:t> Rojas</a:t>
            </a:r>
          </a:p>
        </p:txBody>
      </p:sp>
    </p:spTree>
    <p:extLst>
      <p:ext uri="{BB962C8B-B14F-4D97-AF65-F5344CB8AC3E}">
        <p14:creationId xmlns:p14="http://schemas.microsoft.com/office/powerpoint/2010/main" val="43762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332</Words>
  <Application>Microsoft Office PowerPoint</Application>
  <PresentationFormat>Widescreen</PresentationFormat>
  <Paragraphs>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Borca</dc:creator>
  <cp:lastModifiedBy>Carlos H Borca</cp:lastModifiedBy>
  <cp:revision>37</cp:revision>
  <dcterms:created xsi:type="dcterms:W3CDTF">2020-06-10T16:33:47Z</dcterms:created>
  <dcterms:modified xsi:type="dcterms:W3CDTF">2020-11-23T20:41:26Z</dcterms:modified>
</cp:coreProperties>
</file>