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480" r:id="rId3"/>
    <p:sldId id="509" r:id="rId4"/>
    <p:sldId id="524" r:id="rId5"/>
    <p:sldId id="510" r:id="rId6"/>
    <p:sldId id="525" r:id="rId7"/>
    <p:sldId id="527" r:id="rId8"/>
    <p:sldId id="529" r:id="rId9"/>
    <p:sldId id="530" r:id="rId10"/>
    <p:sldId id="528" r:id="rId11"/>
    <p:sldId id="532" r:id="rId12"/>
    <p:sldId id="531" r:id="rId13"/>
    <p:sldId id="535" r:id="rId14"/>
    <p:sldId id="536" r:id="rId15"/>
    <p:sldId id="534" r:id="rId16"/>
    <p:sldId id="53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480"/>
            <p14:sldId id="509"/>
            <p14:sldId id="524"/>
            <p14:sldId id="510"/>
            <p14:sldId id="525"/>
            <p14:sldId id="527"/>
            <p14:sldId id="529"/>
            <p14:sldId id="530"/>
            <p14:sldId id="528"/>
            <p14:sldId id="532"/>
            <p14:sldId id="531"/>
            <p14:sldId id="535"/>
            <p14:sldId id="536"/>
            <p14:sldId id="534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23E1CE-E75F-44A9-809F-CD51F551CF9F}" v="21" dt="2021-07-12T19:34:17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11/07/2021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A95-AB8F-4F80-9059-2700D21E5CF7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C376-822D-4A3D-8976-D3D64715A39D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0FF6-DB44-4810-ABD9-12BBA56C6FD0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1F2-A36D-4C9C-8846-CB3490DB1D98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76C-3D3C-4430-AA49-D6C39D87790F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325-B31C-4EE9-BD87-0B9E3E0145CC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E71F-30E3-4393-BE61-544C4176DEEA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2BA8-9E7C-42B3-8059-2EC596994347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8547-D5E3-473C-8916-3D0890FDF6C0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5F36-D94C-4524-8C5A-CEDD6E16ECA8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10F-531C-4B67-A9E2-8B0576CBCE9D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D333-3861-4BE5-B21E-C3047BCB3FE2}" type="datetime1">
              <a:rPr lang="pt-BR" smtClean="0"/>
              <a:t>11/07/2021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tlang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cupertino/cupertino-library.html" TargetMode="External"/><Relationship Id="rId2" Type="http://schemas.openxmlformats.org/officeDocument/2006/relationships/hyperlink" Target="https://api.flutter.dev/flutter/material/material-librar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AULA 01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CA2D5-FBD8-4E8D-9A39-8B67E6A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Dart (</a:t>
            </a:r>
            <a:r>
              <a:rPr lang="pt-BR" dirty="0">
                <a:hlinkClick r:id="rId2"/>
              </a:rPr>
              <a:t>www.dartlang.org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É uma linguagem de programação de uso geral;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Ela é empregada na construção de todo tipo de coisa, de aplicativos web a códigos de servidor e aplicativos IoT e assim por diante;</a:t>
            </a:r>
          </a:p>
          <a:p>
            <a:pPr lvl="1"/>
            <a:r>
              <a:rPr lang="pt-BR" dirty="0"/>
              <a:t>Foi criado pela Google em meados de 2011, sendo apresentada na conferência GOTO em Aarhus, Dinamarca;</a:t>
            </a:r>
          </a:p>
          <a:p>
            <a:pPr lvl="2"/>
            <a:r>
              <a:rPr lang="pt-BR" dirty="0"/>
              <a:t>Sua versão inicial, 1.0, saiu em novembro de 2013, cerca de dois anos antes do Flutter ser lançado;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10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CA2D5-FBD8-4E8D-9A39-8B67E6A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/>
              <a:t>Dart</a:t>
            </a:r>
          </a:p>
          <a:p>
            <a:pPr lvl="1" algn="just"/>
            <a:r>
              <a:rPr lang="pt-BR" dirty="0"/>
              <a:t>Características:</a:t>
            </a:r>
          </a:p>
          <a:p>
            <a:pPr lvl="2" algn="just"/>
            <a:r>
              <a:rPr lang="pt-BR" dirty="0"/>
              <a:t>É orientado a objetos;</a:t>
            </a:r>
          </a:p>
          <a:p>
            <a:pPr lvl="2" algn="just"/>
            <a:r>
              <a:rPr lang="pt-BR" dirty="0"/>
              <a:t>É uma linguagem com coleta de lixo (garbage-colleted), logo, não precisa-se preocupar com alocação/desalocação de memória;</a:t>
            </a:r>
          </a:p>
          <a:p>
            <a:pPr lvl="2" algn="just"/>
            <a:r>
              <a:rPr lang="pt-BR" dirty="0"/>
              <a:t>Tem um estilo de sintaxe baseado em C;</a:t>
            </a:r>
          </a:p>
          <a:p>
            <a:pPr lvl="2" algn="just"/>
            <a:r>
              <a:rPr lang="pt-BR" dirty="0"/>
              <a:t>Suporta recursos de linguagem comuns como interfaces, classes abstratas, genéricos reificados e tipagem estática;</a:t>
            </a:r>
          </a:p>
          <a:p>
            <a:pPr lvl="2" algn="just"/>
            <a:r>
              <a:rPr lang="pt-BR" dirty="0"/>
              <a:t>Sistema de tipagem sólido;</a:t>
            </a:r>
          </a:p>
          <a:p>
            <a:pPr lvl="2" algn="just"/>
            <a:r>
              <a:rPr lang="pt-BR" dirty="0"/>
              <a:t>Fornece isolamento em contextos de concorrência para permitir a existência de </a:t>
            </a:r>
            <a:r>
              <a:rPr lang="pt-BR" dirty="0" err="1"/>
              <a:t>workers</a:t>
            </a:r>
            <a:r>
              <a:rPr lang="pt-BR" dirty="0"/>
              <a:t> independentes que não compartilhem memória; </a:t>
            </a:r>
          </a:p>
          <a:p>
            <a:pPr lvl="2" algn="just"/>
            <a:r>
              <a:rPr lang="pt-BR" dirty="0"/>
              <a:t>Executa a compilação antecipada para o código nativo a fim de atingir os mais altos níveis de desempenho, equivalentes aos do Assembly;</a:t>
            </a:r>
          </a:p>
          <a:p>
            <a:pPr lvl="2" algn="just"/>
            <a:r>
              <a:rPr lang="pt-BR" dirty="0"/>
              <a:t>Dá suporte a um vasto repositório de pacotes que fornece funcionalidades adicionais;</a:t>
            </a:r>
          </a:p>
          <a:p>
            <a:pPr lvl="2" algn="just"/>
            <a:r>
              <a:rPr lang="pt-BR" dirty="0"/>
              <a:t>Há o suporte a diversas ferramentas de desenvolvedor populares que incluem o Visual Studio </a:t>
            </a:r>
            <a:r>
              <a:rPr lang="pt-BR" dirty="0" err="1"/>
              <a:t>Code</a:t>
            </a:r>
            <a:r>
              <a:rPr lang="pt-BR" dirty="0"/>
              <a:t> e o </a:t>
            </a:r>
            <a:r>
              <a:rPr lang="pt-BR" dirty="0" err="1"/>
              <a:t>IntelliJ</a:t>
            </a:r>
            <a:r>
              <a:rPr lang="pt-BR" dirty="0"/>
              <a:t> IDEA;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06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CA2D5-FBD8-4E8D-9A39-8B67E6A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Widgets para tudo!</a:t>
            </a:r>
          </a:p>
          <a:p>
            <a:pPr lvl="1"/>
            <a:r>
              <a:rPr lang="pt-BR" dirty="0"/>
              <a:t>No Flutter, tudo é widget! (“Quase”)</a:t>
            </a:r>
          </a:p>
          <a:p>
            <a:pPr lvl="2"/>
            <a:r>
              <a:rPr lang="pt-BR" dirty="0" err="1"/>
              <a:t>Widgtes</a:t>
            </a:r>
            <a:r>
              <a:rPr lang="pt-BR" dirty="0"/>
              <a:t>: bloco de códigos ou bloco de UI (“quase tudo UI”)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Ex.: </a:t>
            </a:r>
          </a:p>
          <a:p>
            <a:pPr lvl="4"/>
            <a:r>
              <a:rPr lang="pt-BR" dirty="0" err="1"/>
              <a:t>Text</a:t>
            </a:r>
            <a:r>
              <a:rPr lang="pt-BR" dirty="0"/>
              <a:t>(“</a:t>
            </a:r>
            <a:r>
              <a:rPr lang="pt-BR" dirty="0" err="1"/>
              <a:t>Hello</a:t>
            </a:r>
            <a:r>
              <a:rPr lang="pt-BR" dirty="0"/>
              <a:t>!”)</a:t>
            </a:r>
          </a:p>
          <a:p>
            <a:pPr lvl="4"/>
            <a:r>
              <a:rPr lang="pt-BR" dirty="0" err="1"/>
              <a:t>RaiseButton</a:t>
            </a:r>
            <a:r>
              <a:rPr lang="pt-BR" dirty="0"/>
              <a:t>(</a:t>
            </a:r>
          </a:p>
          <a:p>
            <a:pPr marL="1828800" lvl="4" indent="0">
              <a:buNone/>
            </a:pPr>
            <a:r>
              <a:rPr lang="pt-BR" dirty="0"/>
              <a:t>	</a:t>
            </a:r>
            <a:r>
              <a:rPr lang="pt-BR" dirty="0" err="1"/>
              <a:t>onPress</a:t>
            </a:r>
            <a:r>
              <a:rPr lang="pt-BR" dirty="0"/>
              <a:t> :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10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CA2D5-FBD8-4E8D-9A39-8B67E6AD8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711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Widgets para tudo!</a:t>
            </a:r>
          </a:p>
          <a:p>
            <a:pPr lvl="1"/>
            <a:r>
              <a:rPr lang="pt-BR" dirty="0"/>
              <a:t>Hierarquia de widgets:</a:t>
            </a:r>
          </a:p>
          <a:p>
            <a:pPr lvl="2"/>
            <a:r>
              <a:rPr lang="pt-BR" dirty="0"/>
              <a:t>Um widget Center, </a:t>
            </a:r>
          </a:p>
          <a:p>
            <a:pPr lvl="2"/>
            <a:r>
              <a:rPr lang="pt-BR" dirty="0"/>
              <a:t>com um widget Container abaixo dele, </a:t>
            </a:r>
          </a:p>
          <a:p>
            <a:pPr lvl="2"/>
            <a:r>
              <a:rPr lang="pt-BR" dirty="0"/>
              <a:t>esse widget Container com um widget Row embaixo,</a:t>
            </a:r>
          </a:p>
          <a:p>
            <a:pPr lvl="2"/>
            <a:r>
              <a:rPr lang="pt-BR" dirty="0"/>
              <a:t>e dois filhos </a:t>
            </a:r>
            <a:r>
              <a:rPr lang="pt-BR" dirty="0" err="1"/>
              <a:t>Text</a:t>
            </a:r>
            <a:r>
              <a:rPr lang="pt-BR" dirty="0"/>
              <a:t> sob Row além de um </a:t>
            </a:r>
            <a:r>
              <a:rPr lang="pt-BR" dirty="0" err="1"/>
              <a:t>RaisedButton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Toda a hierarquia é um widget</a:t>
            </a:r>
          </a:p>
          <a:p>
            <a:pPr lvl="1" algn="just"/>
            <a:r>
              <a:rPr lang="pt-BR" dirty="0"/>
              <a:t>No Flutter, itens que normalmente não consideramos widgets também são widgets:</a:t>
            </a:r>
          </a:p>
          <a:p>
            <a:pPr lvl="2" algn="just"/>
            <a:r>
              <a:rPr lang="pt-BR" dirty="0"/>
              <a:t>Preenchimento (</a:t>
            </a:r>
            <a:r>
              <a:rPr lang="pt-BR" i="1" dirty="0"/>
              <a:t>padding</a:t>
            </a:r>
            <a:r>
              <a:rPr lang="pt-BR" dirty="0"/>
              <a:t>) ao redor de uma imagem;</a:t>
            </a:r>
          </a:p>
          <a:p>
            <a:pPr lvl="2" algn="just"/>
            <a:r>
              <a:rPr lang="pt-BR" dirty="0"/>
              <a:t>Estado do campo de texto de um formulário;</a:t>
            </a:r>
          </a:p>
          <a:p>
            <a:pPr lvl="2" algn="just"/>
            <a:r>
              <a:rPr lang="pt-BR" dirty="0"/>
              <a:t>Texto exibido na tela;</a:t>
            </a:r>
          </a:p>
          <a:p>
            <a:pPr lvl="2" algn="just"/>
            <a:r>
              <a:rPr lang="pt-BR" dirty="0"/>
              <a:t>Tema que um aplicativo em uso.</a:t>
            </a:r>
          </a:p>
          <a:p>
            <a:pPr lvl="2" algn="just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B0676B-FDA4-4350-896A-967A279B1B69}"/>
              </a:ext>
            </a:extLst>
          </p:cNvPr>
          <p:cNvSpPr txBox="1"/>
          <p:nvPr/>
        </p:nvSpPr>
        <p:spPr>
          <a:xfrm>
            <a:off x="7923832" y="1600203"/>
            <a:ext cx="3860800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5113" algn="l"/>
              </a:tabLst>
            </a:pPr>
            <a:r>
              <a:rPr lang="pt-BR" sz="1600" dirty="0"/>
              <a:t>Center( </a:t>
            </a:r>
          </a:p>
          <a:p>
            <a:pPr>
              <a:tabLst>
                <a:tab pos="265113" algn="l"/>
              </a:tabLst>
            </a:pPr>
            <a:r>
              <a:rPr lang="pt-BR" sz="1600" dirty="0"/>
              <a:t>	</a:t>
            </a:r>
            <a:r>
              <a:rPr lang="pt-BR" sz="1600" dirty="0" err="1"/>
              <a:t>child</a:t>
            </a:r>
            <a:r>
              <a:rPr lang="pt-BR" sz="1600" dirty="0"/>
              <a:t> : Container( </a:t>
            </a:r>
          </a:p>
          <a:p>
            <a:pPr>
              <a:tabLst>
                <a:tab pos="265113" algn="l"/>
                <a:tab pos="541338" algn="l"/>
              </a:tabLst>
            </a:pPr>
            <a:r>
              <a:rPr lang="pt-BR" sz="1600" dirty="0"/>
              <a:t>		</a:t>
            </a:r>
            <a:r>
              <a:rPr lang="pt-BR" sz="1600" dirty="0" err="1"/>
              <a:t>child</a:t>
            </a:r>
            <a:r>
              <a:rPr lang="pt-BR" sz="1600" dirty="0"/>
              <a:t> : Row( </a:t>
            </a:r>
          </a:p>
          <a:p>
            <a:pPr>
              <a:tabLst>
                <a:tab pos="265113" algn="l"/>
                <a:tab pos="541338" algn="l"/>
                <a:tab pos="806450" algn="l"/>
              </a:tabLst>
            </a:pPr>
            <a:r>
              <a:rPr lang="pt-BR" sz="1600" dirty="0"/>
              <a:t>			</a:t>
            </a:r>
            <a:r>
              <a:rPr lang="pt-BR" sz="1600" dirty="0" err="1"/>
              <a:t>Text</a:t>
            </a:r>
            <a:r>
              <a:rPr lang="pt-BR" sz="1600" dirty="0"/>
              <a:t>("</a:t>
            </a:r>
            <a:r>
              <a:rPr lang="pt-BR" sz="1600" dirty="0" err="1"/>
              <a:t>Child</a:t>
            </a:r>
            <a:r>
              <a:rPr lang="pt-BR" sz="1600" dirty="0"/>
              <a:t> 1"), </a:t>
            </a:r>
          </a:p>
          <a:p>
            <a:pPr>
              <a:tabLst>
                <a:tab pos="265113" algn="l"/>
                <a:tab pos="541338" algn="l"/>
                <a:tab pos="806450" algn="l"/>
              </a:tabLst>
            </a:pPr>
            <a:r>
              <a:rPr lang="pt-BR" sz="1600" dirty="0"/>
              <a:t>			</a:t>
            </a:r>
            <a:r>
              <a:rPr lang="pt-BR" sz="1600" dirty="0" err="1"/>
              <a:t>Text</a:t>
            </a:r>
            <a:r>
              <a:rPr lang="pt-BR" sz="1600" dirty="0"/>
              <a:t>("</a:t>
            </a:r>
            <a:r>
              <a:rPr lang="pt-BR" sz="1600" dirty="0" err="1"/>
              <a:t>Child</a:t>
            </a:r>
            <a:r>
              <a:rPr lang="pt-BR" sz="1600" dirty="0"/>
              <a:t> 2"), </a:t>
            </a:r>
          </a:p>
          <a:p>
            <a:pPr>
              <a:tabLst>
                <a:tab pos="265113" algn="l"/>
                <a:tab pos="541338" algn="l"/>
                <a:tab pos="806450" algn="l"/>
              </a:tabLst>
            </a:pPr>
            <a:r>
              <a:rPr lang="pt-BR" sz="1600" dirty="0"/>
              <a:t>			</a:t>
            </a:r>
            <a:r>
              <a:rPr lang="pt-BR" sz="1600" dirty="0" err="1"/>
              <a:t>RaisedButton</a:t>
            </a:r>
            <a:r>
              <a:rPr lang="pt-BR" sz="1600" dirty="0"/>
              <a:t>( </a:t>
            </a:r>
          </a:p>
          <a:p>
            <a:pPr>
              <a:tabLst>
                <a:tab pos="265113" algn="l"/>
                <a:tab pos="541338" algn="l"/>
                <a:tab pos="806450" algn="l"/>
                <a:tab pos="1071563" algn="l"/>
              </a:tabLst>
            </a:pPr>
            <a:r>
              <a:rPr lang="pt-BR" sz="1600" dirty="0"/>
              <a:t>				</a:t>
            </a:r>
            <a:r>
              <a:rPr lang="pt-BR" sz="1600" dirty="0" err="1"/>
              <a:t>onPress</a:t>
            </a:r>
            <a:r>
              <a:rPr lang="pt-BR" sz="1600" dirty="0"/>
              <a:t> : </a:t>
            </a:r>
            <a:r>
              <a:rPr lang="pt-BR" sz="1600" dirty="0" err="1"/>
              <a:t>function</a:t>
            </a:r>
            <a:r>
              <a:rPr lang="pt-BR" sz="1600" dirty="0"/>
              <a:t>() { </a:t>
            </a:r>
          </a:p>
          <a:p>
            <a:pPr>
              <a:tabLst>
                <a:tab pos="265113" algn="l"/>
                <a:tab pos="541338" algn="l"/>
                <a:tab pos="806450" algn="l"/>
                <a:tab pos="1071563" algn="l"/>
                <a:tab pos="1347788" algn="l"/>
              </a:tabLst>
            </a:pPr>
            <a:r>
              <a:rPr lang="pt-BR" sz="1600" dirty="0"/>
              <a:t>					// Faz algo </a:t>
            </a:r>
          </a:p>
          <a:p>
            <a:pPr>
              <a:tabLst>
                <a:tab pos="265113" algn="l"/>
                <a:tab pos="541338" algn="l"/>
                <a:tab pos="806450" algn="l"/>
                <a:tab pos="1071563" algn="l"/>
                <a:tab pos="1347788" algn="l"/>
              </a:tabLst>
            </a:pPr>
            <a:r>
              <a:rPr lang="pt-BR" sz="1600" dirty="0"/>
              <a:t>				}, </a:t>
            </a:r>
          </a:p>
          <a:p>
            <a:pPr>
              <a:tabLst>
                <a:tab pos="265113" algn="l"/>
                <a:tab pos="541338" algn="l"/>
                <a:tab pos="806450" algn="l"/>
                <a:tab pos="1071563" algn="l"/>
                <a:tab pos="1347788" algn="l"/>
              </a:tabLst>
            </a:pPr>
            <a:r>
              <a:rPr lang="pt-BR" sz="1600" dirty="0"/>
              <a:t>				</a:t>
            </a:r>
            <a:r>
              <a:rPr lang="pt-BR" sz="1600" dirty="0" err="1"/>
              <a:t>child</a:t>
            </a:r>
            <a:r>
              <a:rPr lang="pt-BR" sz="1600" dirty="0"/>
              <a:t> : </a:t>
            </a:r>
            <a:r>
              <a:rPr lang="pt-BR" sz="1600" dirty="0" err="1"/>
              <a:t>Text</a:t>
            </a:r>
            <a:r>
              <a:rPr lang="pt-BR" sz="1600" dirty="0"/>
              <a:t>("Click me") </a:t>
            </a:r>
          </a:p>
          <a:p>
            <a:pPr>
              <a:tabLst>
                <a:tab pos="265113" algn="l"/>
                <a:tab pos="541338" algn="l"/>
                <a:tab pos="806450" algn="l"/>
                <a:tab pos="1071563" algn="l"/>
                <a:tab pos="1347788" algn="l"/>
              </a:tabLst>
            </a:pPr>
            <a:r>
              <a:rPr lang="pt-BR" sz="1600" dirty="0"/>
              <a:t>			)</a:t>
            </a:r>
          </a:p>
          <a:p>
            <a:pPr>
              <a:tabLst>
                <a:tab pos="265113" algn="l"/>
                <a:tab pos="541338" algn="l"/>
                <a:tab pos="806450" algn="l"/>
                <a:tab pos="1071563" algn="l"/>
                <a:tab pos="1347788" algn="l"/>
              </a:tabLst>
            </a:pPr>
            <a:r>
              <a:rPr lang="pt-BR" sz="1600" dirty="0"/>
              <a:t>		)</a:t>
            </a:r>
          </a:p>
          <a:p>
            <a:pPr>
              <a:tabLst>
                <a:tab pos="265113" algn="l"/>
                <a:tab pos="541338" algn="l"/>
                <a:tab pos="806450" algn="l"/>
                <a:tab pos="1071563" algn="l"/>
                <a:tab pos="1347788" algn="l"/>
              </a:tabLst>
            </a:pPr>
            <a:r>
              <a:rPr lang="pt-BR" sz="1600" dirty="0"/>
              <a:t>	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7955C3-141F-4AE5-8076-16F544DF316C}"/>
              </a:ext>
            </a:extLst>
          </p:cNvPr>
          <p:cNvSpPr txBox="1"/>
          <p:nvPr/>
        </p:nvSpPr>
        <p:spPr>
          <a:xfrm>
            <a:off x="7923832" y="5445224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ÁRVORE DE WIDGETS</a:t>
            </a:r>
          </a:p>
        </p:txBody>
      </p:sp>
    </p:spTree>
    <p:extLst>
      <p:ext uri="{BB962C8B-B14F-4D97-AF65-F5344CB8AC3E}">
        <p14:creationId xmlns:p14="http://schemas.microsoft.com/office/powerpoint/2010/main" val="329372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CA2D5-FBD8-4E8D-9A39-8B67E6A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Widgets para tudo!</a:t>
            </a:r>
          </a:p>
          <a:p>
            <a:pPr lvl="1"/>
            <a:r>
              <a:rPr lang="pt-BR" dirty="0"/>
              <a:t>Quase todos os widgets são contêineres.</a:t>
            </a:r>
          </a:p>
          <a:p>
            <a:pPr lvl="2"/>
            <a:r>
              <a:rPr lang="pt-BR" dirty="0"/>
              <a:t>Logo, eles podem ter filhos;</a:t>
            </a:r>
          </a:p>
          <a:p>
            <a:pPr lvl="1"/>
            <a:r>
              <a:rPr lang="pt-BR" dirty="0"/>
              <a:t>Todos os widgets são classes Dart e normalmente têm um único requisito: </a:t>
            </a:r>
          </a:p>
          <a:p>
            <a:pPr lvl="2"/>
            <a:r>
              <a:rPr lang="pt-BR" dirty="0"/>
              <a:t>Devem fornecer um método </a:t>
            </a:r>
            <a:r>
              <a:rPr lang="pt-BR" b="1" dirty="0"/>
              <a:t>build</a:t>
            </a:r>
            <a:r>
              <a:rPr lang="pt-BR" dirty="0"/>
              <a:t>().</a:t>
            </a:r>
          </a:p>
          <a:p>
            <a:pPr lvl="3"/>
            <a:r>
              <a:rPr lang="pt-BR" dirty="0"/>
              <a:t>Esse método retorna outros widgets;</a:t>
            </a:r>
          </a:p>
          <a:p>
            <a:pPr lvl="3"/>
            <a:r>
              <a:rPr lang="pt-BR" dirty="0"/>
              <a:t>Algumas exceções retornam tipo primitivo;</a:t>
            </a:r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49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CA2D5-FBD8-4E8D-9A39-8B67E6A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Vantagens:</a:t>
            </a:r>
          </a:p>
          <a:p>
            <a:pPr lvl="1"/>
            <a:r>
              <a:rPr lang="pt-BR" dirty="0"/>
              <a:t>Hot reload;</a:t>
            </a:r>
          </a:p>
          <a:p>
            <a:pPr lvl="1"/>
            <a:r>
              <a:rPr lang="pt-BR" dirty="0"/>
              <a:t>Multiplataforma;</a:t>
            </a:r>
          </a:p>
          <a:p>
            <a:pPr lvl="1"/>
            <a:r>
              <a:rPr lang="pt-BR" dirty="0"/>
              <a:t>Dart;</a:t>
            </a:r>
          </a:p>
          <a:p>
            <a:pPr lvl="1"/>
            <a:r>
              <a:rPr lang="pt-BR" dirty="0"/>
              <a:t>Widgets: veem com rico conjunto de </a:t>
            </a:r>
            <a:r>
              <a:rPr lang="pt-BR" dirty="0" err="1"/>
              <a:t>widgtes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Ferramentas: é fácil criar uma configuração básica de ambiente de desenvolvimento para o Flutter;</a:t>
            </a:r>
          </a:p>
          <a:p>
            <a:pPr lvl="1"/>
            <a:r>
              <a:rPr lang="pt-BR" dirty="0"/>
              <a:t>Widgets específicos da plataforma: uma única </a:t>
            </a:r>
            <a:r>
              <a:rPr lang="pt-BR" dirty="0" err="1"/>
              <a:t>codebase</a:t>
            </a:r>
            <a:r>
              <a:rPr lang="pt-BR" dirty="0"/>
              <a:t> que dê suporte tanto ao iOS quanto ao Android;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30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CA2D5-FBD8-4E8D-9A39-8B67E6A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Desvantagens:</a:t>
            </a:r>
          </a:p>
          <a:p>
            <a:pPr lvl="1"/>
            <a:r>
              <a:rPr lang="pt-BR" dirty="0"/>
              <a:t>Mistura de códigos: mistura front-</a:t>
            </a:r>
            <a:r>
              <a:rPr lang="pt-BR" dirty="0" err="1"/>
              <a:t>end</a:t>
            </a:r>
            <a:r>
              <a:rPr lang="pt-BR" dirty="0"/>
              <a:t> e </a:t>
            </a:r>
            <a:r>
              <a:rPr lang="pt-BR" dirty="0" err="1"/>
              <a:t>back-end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Google (Pode ser dependendo do ponto de vista);</a:t>
            </a:r>
          </a:p>
          <a:p>
            <a:pPr lvl="1"/>
            <a:r>
              <a:rPr lang="pt-BR" dirty="0"/>
              <a:t>A árvore de widgets: pode ser difícil depurar o código principalmente em hierarquia aninhada (devido a profundidade na árvore);</a:t>
            </a:r>
          </a:p>
          <a:p>
            <a:pPr lvl="1"/>
            <a:r>
              <a:rPr lang="pt-BR" dirty="0"/>
              <a:t>Programação reativa e gerenciamento de estado;</a:t>
            </a:r>
          </a:p>
          <a:p>
            <a:pPr lvl="1"/>
            <a:r>
              <a:rPr lang="pt-BR" dirty="0"/>
              <a:t>Tamanho do aplicativo;</a:t>
            </a:r>
          </a:p>
        </p:txBody>
      </p:sp>
    </p:spTree>
    <p:extLst>
      <p:ext uri="{BB962C8B-B14F-4D97-AF65-F5344CB8AC3E}">
        <p14:creationId xmlns:p14="http://schemas.microsoft.com/office/powerpoint/2010/main" val="338025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3EDAD-FA5A-4D3D-B8D8-37BBA14A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Plano de Ensino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6DC1E1-777E-412F-BFB7-F32F5FA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A2AAD1-71FC-46EF-A36B-2416629B36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</a:p>
          <a:p>
            <a:pPr marL="800100" lvl="1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Capacitar o aluno no desenvolvimento de aplicativos móveis usando as tecnologias mais recentes </a:t>
            </a:r>
            <a:r>
              <a:rPr lang="pt-BR" sz="2400">
                <a:latin typeface="Calibri" panose="020F0502020204030204" pitchFamily="34" charset="0"/>
                <a:cs typeface="Calibri" panose="020F0502020204030204" pitchFamily="34" charset="0"/>
              </a:rPr>
              <a:t>e populares do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mercado.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3EDAD-FA5A-4D3D-B8D8-37BBA14A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Plano de Ensino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6DC1E1-777E-412F-BFB7-F32F5FA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1947D9-15DB-40F9-BAAB-7CCD8D9101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EMENTA RESUMIDA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Flutter;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Criação de projetos;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Criação de Apps; 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Programação na Linguagem Dart; 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Componentes de interface; 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Componentes de entrada de dados;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Navegação;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Consumo de serviços web (webservice);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Manipulação de dados;</a:t>
            </a:r>
          </a:p>
          <a:p>
            <a:pPr marL="914400" lvl="1" indent="-457200"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Mídias;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3EDAD-FA5A-4D3D-B8D8-37BBA14A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Plano de Ensino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6DC1E1-777E-412F-BFB7-F32F5FA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682F780-0EA8-4085-973E-28E36FE68D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Biblioteca Básica</a:t>
            </a:r>
          </a:p>
          <a:p>
            <a:pPr marL="176213" lvl="2" indent="0" algn="just">
              <a:spcAft>
                <a:spcPts val="1200"/>
              </a:spcAft>
              <a:buNone/>
            </a:pP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ZAMMETTI, Frank. </a:t>
            </a:r>
            <a:r>
              <a:rPr lang="pt-B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Flutter na Prática: Melhore seu Desenvolvimento Mobile com o SDK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2020.</a:t>
            </a:r>
          </a:p>
          <a:p>
            <a:pPr marL="176213" lvl="2" indent="0" algn="just">
              <a:spcAft>
                <a:spcPts val="1200"/>
              </a:spcAft>
              <a:buNone/>
            </a:pP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BURD, Barry. </a:t>
            </a:r>
            <a:r>
              <a:rPr lang="pt-B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Flutter for </a:t>
            </a:r>
            <a:r>
              <a:rPr lang="pt-BR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Dummies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For </a:t>
            </a:r>
            <a:r>
              <a:rPr lang="pt-B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Dummies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2020.</a:t>
            </a:r>
          </a:p>
          <a:p>
            <a:pPr marL="176213" lvl="2" indent="0" algn="just">
              <a:spcAft>
                <a:spcPts val="1200"/>
              </a:spcAft>
              <a:buNone/>
            </a:pP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BIESSEK, Alessandro.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Flutter for Beginners: An introductory guide to building cross-platform mobile applications with Flutter and Dart 2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Packt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2019.</a:t>
            </a:r>
          </a:p>
        </p:txBody>
      </p:sp>
    </p:spTree>
    <p:extLst>
      <p:ext uri="{BB962C8B-B14F-4D97-AF65-F5344CB8AC3E}">
        <p14:creationId xmlns:p14="http://schemas.microsoft.com/office/powerpoint/2010/main" val="36619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3EDAD-FA5A-4D3D-B8D8-37BBA14A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Plano de Ensino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6DC1E1-777E-412F-BFB7-F32F5FA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682F780-0EA8-4085-973E-28E36FE68D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576580" indent="0" algn="just">
              <a:lnSpc>
                <a:spcPct val="97000"/>
              </a:lnSpc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Biblioteca Complementar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57200" lvl="1" indent="0" algn="just">
              <a:lnSpc>
                <a:spcPts val="1435"/>
              </a:lnSpc>
              <a:buNone/>
            </a:pP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6213" marR="538480" lvl="1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SANDE, Jonathan; GALLOWAY, Matt.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Dart Apprentice (First Edition): Beginning Programming with Dart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R.R. Bowker. 2021</a:t>
            </a:r>
          </a:p>
          <a:p>
            <a:pPr marL="176213" marR="538480" lvl="1" indent="0" algn="just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CA2D5-FBD8-4E8D-9A39-8B67E6A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Criar aplicativos móveis com aparência e funcionamento de aplicativos nativos e que também sejam multiplataforma é uma proposta complexa!</a:t>
            </a:r>
          </a:p>
          <a:p>
            <a:r>
              <a:rPr lang="pt-BR" dirty="0"/>
              <a:t>Escrever um código nativo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Fornecem desempenho e recursos nativos para o aplicativo;</a:t>
            </a:r>
          </a:p>
          <a:p>
            <a:pPr lvl="2"/>
            <a:r>
              <a:rPr lang="pt-BR" dirty="0"/>
              <a:t>Problema: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Escrever o mesmo código diversas vezes para diferentes plataforma;</a:t>
            </a:r>
          </a:p>
          <a:p>
            <a:pPr lvl="4"/>
            <a:r>
              <a:rPr lang="pt-BR" dirty="0"/>
              <a:t>O cliente não gosta de pagar por isso;</a:t>
            </a:r>
          </a:p>
          <a:p>
            <a:pPr lvl="1"/>
            <a:r>
              <a:rPr lang="pt-BR" dirty="0"/>
              <a:t>Solução:</a:t>
            </a:r>
          </a:p>
          <a:p>
            <a:pPr lvl="2"/>
            <a:r>
              <a:rPr lang="pt-BR" dirty="0"/>
              <a:t>Escrever o código em um plataforma crossover;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Ele faz uso de uma outra linguagem como base código para diversas plataformas (ex.: HTML)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Desvantagem:</a:t>
            </a:r>
          </a:p>
          <a:p>
            <a:pPr lvl="4"/>
            <a:r>
              <a:rPr lang="pt-BR" dirty="0"/>
              <a:t>Em geral, recursos nativos não estão disponíveis e há perda de desempenho;</a:t>
            </a:r>
          </a:p>
          <a:p>
            <a:pPr lvl="4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64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0E507BF-DA85-442B-9B46-C4F7528D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Flutter </a:t>
            </a:r>
          </a:p>
          <a:p>
            <a:pPr lvl="1" algn="just"/>
            <a:r>
              <a:rPr lang="pt-BR" dirty="0"/>
              <a:t>É uma plataforma que fornece um meio de escrevermos uma única base de código que funcione igualmente bem no Android e no iOS e distribua ao mesmo tempo desempenho e recursos nativos.</a:t>
            </a:r>
          </a:p>
          <a:p>
            <a:pPr lvl="1" algn="just"/>
            <a:r>
              <a:rPr lang="pt-BR" dirty="0"/>
              <a:t>É uma criação do Google.</a:t>
            </a:r>
          </a:p>
          <a:p>
            <a:pPr lvl="2" algn="just"/>
            <a:r>
              <a:rPr lang="pt-BR" dirty="0"/>
              <a:t>Ela surgiu com nome “Sky”, em 2015, na Dart Developer Summit;</a:t>
            </a:r>
          </a:p>
          <a:p>
            <a:pPr lvl="2" algn="just"/>
            <a:r>
              <a:rPr lang="pt-BR" dirty="0"/>
              <a:t>Inicialmente, só executava para o Android, mas depois de um tempo foi portado para iOS da Apple;</a:t>
            </a:r>
          </a:p>
          <a:p>
            <a:pPr lvl="2" algn="just"/>
            <a:r>
              <a:rPr lang="pt-BR" dirty="0"/>
              <a:t>Em 4 de dezembro de 2018 foi lançado o Flutter 1.0, a primeira versão “estável”;</a:t>
            </a:r>
          </a:p>
          <a:p>
            <a:pPr lvl="3" algn="just"/>
            <a:r>
              <a:rPr lang="pt-BR" dirty="0"/>
              <a:t>Principal característica inicial era que ele conseguia renderizar </a:t>
            </a:r>
            <a:r>
              <a:rPr lang="pt-BR" dirty="0" err="1"/>
              <a:t>Uis</a:t>
            </a:r>
            <a:r>
              <a:rPr lang="pt-BR" dirty="0"/>
              <a:t> de aplicativos com 120 quadros por segundo (Poucas multiplataforma consegue fazer isso);</a:t>
            </a:r>
          </a:p>
          <a:p>
            <a:pPr lvl="3" algn="just"/>
            <a:r>
              <a:rPr lang="pt-BR" b="1" dirty="0"/>
              <a:t>Diferencial</a:t>
            </a:r>
            <a:r>
              <a:rPr lang="pt-BR" dirty="0"/>
              <a:t>: Flutter renderiza os próprios componentes de UI.</a:t>
            </a:r>
          </a:p>
          <a:p>
            <a:pPr lvl="2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94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0E507BF-DA85-442B-9B46-C4F7528D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Flutter </a:t>
            </a:r>
          </a:p>
          <a:p>
            <a:pPr lvl="1" algn="just"/>
            <a:r>
              <a:rPr lang="pt-BR" dirty="0"/>
              <a:t>Consegue renderizar os próprios componentes de UI;</a:t>
            </a:r>
          </a:p>
          <a:p>
            <a:pPr lvl="2" algn="just">
              <a:spcAft>
                <a:spcPts val="600"/>
              </a:spcAft>
            </a:pPr>
            <a:r>
              <a:rPr lang="pt-BR" dirty="0"/>
              <a:t>Ou seja, a plataforma não solicita ao SO subjacente que o renderize.</a:t>
            </a:r>
          </a:p>
          <a:p>
            <a:pPr lvl="1" algn="just"/>
            <a:r>
              <a:rPr lang="pt-BR" dirty="0"/>
              <a:t>Devido a isso ele consegue fornece widgets de design específicos;</a:t>
            </a:r>
          </a:p>
          <a:p>
            <a:pPr lvl="2" algn="just"/>
            <a:r>
              <a:rPr lang="pt-BR" dirty="0"/>
              <a:t>Ele oferece dois conjuntos de widgets: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Material Design – design padrão do Android (</a:t>
            </a:r>
            <a:r>
              <a:rPr lang="pt-BR" dirty="0">
                <a:hlinkClick r:id="rId2"/>
              </a:rPr>
              <a:t>https://api.flutter.dev/flutter/material/material-library.html</a:t>
            </a:r>
            <a:r>
              <a:rPr lang="pt-BR" dirty="0"/>
              <a:t>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Cupertino Design – design padrão do Apple (</a:t>
            </a:r>
            <a:r>
              <a:rPr lang="pt-BR" dirty="0">
                <a:hlinkClick r:id="rId3"/>
              </a:rPr>
              <a:t>https://api.flutter.dev/flutter/cupertino/cupertino-library.html</a:t>
            </a:r>
            <a:r>
              <a:rPr lang="pt-BR" dirty="0"/>
              <a:t>)</a:t>
            </a:r>
          </a:p>
          <a:p>
            <a:pPr lvl="2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76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0E507BF-DA85-442B-9B46-C4F7528D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Flutter </a:t>
            </a:r>
          </a:p>
          <a:p>
            <a:pPr lvl="1" algn="just"/>
            <a:r>
              <a:rPr lang="pt-BR" dirty="0"/>
              <a:t>Características:</a:t>
            </a:r>
          </a:p>
          <a:p>
            <a:pPr lvl="2" algn="just"/>
            <a:r>
              <a:rPr lang="pt-BR" dirty="0"/>
              <a:t>Usa plataforma Dart (linguagem);</a:t>
            </a:r>
          </a:p>
          <a:p>
            <a:pPr lvl="2" algn="just"/>
            <a:r>
              <a:rPr lang="pt-BR" dirty="0"/>
              <a:t>Engine Gráfico </a:t>
            </a:r>
            <a:r>
              <a:rPr lang="pt-BR" dirty="0" err="1"/>
              <a:t>Skie</a:t>
            </a:r>
            <a:r>
              <a:rPr lang="pt-BR" dirty="0"/>
              <a:t> (biblioteca open </a:t>
            </a:r>
            <a:r>
              <a:rPr lang="pt-BR" dirty="0" err="1"/>
              <a:t>source</a:t>
            </a:r>
            <a:r>
              <a:rPr lang="pt-BR" dirty="0"/>
              <a:t> e compacta, escrita em C++);</a:t>
            </a:r>
          </a:p>
          <a:p>
            <a:pPr lvl="2" algn="just"/>
            <a:r>
              <a:rPr lang="pt-BR" dirty="0"/>
              <a:t>Interface sobre os </a:t>
            </a:r>
            <a:r>
              <a:rPr lang="pt-BR" dirty="0" err="1"/>
              <a:t>SDKs</a:t>
            </a:r>
            <a:r>
              <a:rPr lang="pt-BR" dirty="0"/>
              <a:t> nativos das duas plataformas, Android e iOS, chamada biblioteca </a:t>
            </a:r>
            <a:r>
              <a:rPr lang="pt-BR" dirty="0" err="1"/>
              <a:t>foundation</a:t>
            </a:r>
            <a:r>
              <a:rPr lang="pt-BR" dirty="0"/>
              <a:t>;</a:t>
            </a:r>
          </a:p>
          <a:p>
            <a:pPr lvl="2" algn="just"/>
            <a:r>
              <a:rPr lang="pt-BR" dirty="0"/>
              <a:t>Widgets</a:t>
            </a:r>
          </a:p>
        </p:txBody>
      </p:sp>
    </p:spTree>
    <p:extLst>
      <p:ext uri="{BB962C8B-B14F-4D97-AF65-F5344CB8AC3E}">
        <p14:creationId xmlns:p14="http://schemas.microsoft.com/office/powerpoint/2010/main" val="3533098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21381</TotalTime>
  <Words>1235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Tema do Office</vt:lpstr>
      <vt:lpstr>DCC917A – TÓPICOS  ESPECIAIS III: DESENVOLVIMENTO DE APLICATIVOS MÓVEIS</vt:lpstr>
      <vt:lpstr>Plano de Ensino</vt:lpstr>
      <vt:lpstr>Plano de Ensino</vt:lpstr>
      <vt:lpstr>Plano de Ensino</vt:lpstr>
      <vt:lpstr>Plano de Ensino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Flutter</vt:lpstr>
      <vt:lpstr>Flutter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338</cp:revision>
  <dcterms:created xsi:type="dcterms:W3CDTF">2014-02-08T22:36:01Z</dcterms:created>
  <dcterms:modified xsi:type="dcterms:W3CDTF">2021-07-12T19:49:54Z</dcterms:modified>
</cp:coreProperties>
</file>