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7" r:id="rId2"/>
    <p:sldId id="525" r:id="rId3"/>
    <p:sldId id="526" r:id="rId4"/>
    <p:sldId id="527" r:id="rId5"/>
    <p:sldId id="528" r:id="rId6"/>
    <p:sldId id="532" r:id="rId7"/>
    <p:sldId id="534" r:id="rId8"/>
    <p:sldId id="531" r:id="rId9"/>
    <p:sldId id="535" r:id="rId10"/>
    <p:sldId id="537" r:id="rId11"/>
    <p:sldId id="539" r:id="rId12"/>
    <p:sldId id="538" r:id="rId13"/>
    <p:sldId id="540" r:id="rId14"/>
    <p:sldId id="541" r:id="rId15"/>
    <p:sldId id="543" r:id="rId16"/>
    <p:sldId id="542" r:id="rId17"/>
    <p:sldId id="544" r:id="rId18"/>
    <p:sldId id="545" r:id="rId19"/>
    <p:sldId id="547" r:id="rId20"/>
    <p:sldId id="546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66" r:id="rId31"/>
    <p:sldId id="557" r:id="rId32"/>
    <p:sldId id="536" r:id="rId33"/>
    <p:sldId id="562" r:id="rId34"/>
    <p:sldId id="560" r:id="rId35"/>
    <p:sldId id="561" r:id="rId36"/>
    <p:sldId id="563" r:id="rId37"/>
    <p:sldId id="559" r:id="rId38"/>
    <p:sldId id="565" r:id="rId39"/>
    <p:sldId id="564" r:id="rId40"/>
    <p:sldId id="567" r:id="rId41"/>
    <p:sldId id="568" r:id="rId42"/>
    <p:sldId id="558" r:id="rId43"/>
    <p:sldId id="570" r:id="rId44"/>
    <p:sldId id="569" r:id="rId45"/>
    <p:sldId id="571" r:id="rId46"/>
    <p:sldId id="572" r:id="rId47"/>
    <p:sldId id="575" r:id="rId48"/>
    <p:sldId id="573" r:id="rId49"/>
    <p:sldId id="574" r:id="rId50"/>
    <p:sldId id="577" r:id="rId51"/>
    <p:sldId id="576" r:id="rId52"/>
    <p:sldId id="578" r:id="rId53"/>
    <p:sldId id="579" r:id="rId54"/>
    <p:sldId id="581" r:id="rId55"/>
    <p:sldId id="580" r:id="rId56"/>
    <p:sldId id="582" r:id="rId57"/>
    <p:sldId id="583" r:id="rId58"/>
    <p:sldId id="585" r:id="rId59"/>
    <p:sldId id="584" r:id="rId60"/>
    <p:sldId id="587" r:id="rId61"/>
    <p:sldId id="588" r:id="rId62"/>
    <p:sldId id="589" r:id="rId63"/>
    <p:sldId id="586" r:id="rId64"/>
    <p:sldId id="591" r:id="rId65"/>
    <p:sldId id="592" r:id="rId66"/>
    <p:sldId id="593" r:id="rId67"/>
    <p:sldId id="594" r:id="rId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525"/>
            <p14:sldId id="526"/>
            <p14:sldId id="527"/>
            <p14:sldId id="528"/>
            <p14:sldId id="532"/>
            <p14:sldId id="534"/>
            <p14:sldId id="531"/>
            <p14:sldId id="535"/>
            <p14:sldId id="537"/>
            <p14:sldId id="539"/>
            <p14:sldId id="538"/>
            <p14:sldId id="540"/>
            <p14:sldId id="541"/>
            <p14:sldId id="543"/>
            <p14:sldId id="542"/>
            <p14:sldId id="544"/>
            <p14:sldId id="545"/>
            <p14:sldId id="547"/>
            <p14:sldId id="546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66"/>
            <p14:sldId id="557"/>
            <p14:sldId id="536"/>
            <p14:sldId id="562"/>
            <p14:sldId id="560"/>
            <p14:sldId id="561"/>
            <p14:sldId id="563"/>
            <p14:sldId id="559"/>
            <p14:sldId id="565"/>
            <p14:sldId id="564"/>
            <p14:sldId id="567"/>
            <p14:sldId id="568"/>
            <p14:sldId id="558"/>
            <p14:sldId id="570"/>
            <p14:sldId id="569"/>
            <p14:sldId id="571"/>
            <p14:sldId id="572"/>
            <p14:sldId id="575"/>
            <p14:sldId id="573"/>
            <p14:sldId id="574"/>
            <p14:sldId id="577"/>
            <p14:sldId id="576"/>
            <p14:sldId id="578"/>
            <p14:sldId id="579"/>
            <p14:sldId id="581"/>
            <p14:sldId id="580"/>
            <p14:sldId id="582"/>
            <p14:sldId id="583"/>
            <p14:sldId id="585"/>
            <p14:sldId id="584"/>
            <p14:sldId id="587"/>
            <p14:sldId id="588"/>
            <p14:sldId id="589"/>
            <p14:sldId id="586"/>
            <p14:sldId id="591"/>
            <p14:sldId id="592"/>
            <p14:sldId id="593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D0C44-2CA1-478B-9774-261E7B417846}" v="165" dt="2021-08-04T20:07:18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redo custSel addSld delSld modSld sldOrd modSection">
      <pc:chgData name="Carlos Bruno Oliveira Lopes" userId="51e143a7af01222c" providerId="LiveId" clId="{FE8D0C44-2CA1-478B-9774-261E7B417846}" dt="2021-08-04T21:33:56.512" v="5750" actId="14100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  <pc:sldChg chg="addSp delSp modSp add mod ord">
        <pc:chgData name="Carlos Bruno Oliveira Lopes" userId="51e143a7af01222c" providerId="LiveId" clId="{FE8D0C44-2CA1-478B-9774-261E7B417846}" dt="2021-08-04T01:15:14.289" v="3072" actId="2711"/>
        <pc:sldMkLst>
          <pc:docMk/>
          <pc:sldMk cId="3716444593" sldId="579"/>
        </pc:sldMkLst>
        <pc:spChg chg="del">
          <ac:chgData name="Carlos Bruno Oliveira Lopes" userId="51e143a7af01222c" providerId="LiveId" clId="{FE8D0C44-2CA1-478B-9774-261E7B417846}" dt="2021-08-04T00:25:55.719" v="1796" actId="478"/>
          <ac:spMkLst>
            <pc:docMk/>
            <pc:sldMk cId="3716444593" sldId="579"/>
            <ac:spMk id="6" creationId="{717D7148-57C7-496E-9DF2-BA3B23494B14}"/>
          </ac:spMkLst>
        </pc:spChg>
        <pc:spChg chg="add mod">
          <ac:chgData name="Carlos Bruno Oliveira Lopes" userId="51e143a7af01222c" providerId="LiveId" clId="{FE8D0C44-2CA1-478B-9774-261E7B417846}" dt="2021-08-04T01:15:14.289" v="3072" actId="2711"/>
          <ac:spMkLst>
            <pc:docMk/>
            <pc:sldMk cId="3716444593" sldId="579"/>
            <ac:spMk id="7" creationId="{F8BA77A3-E950-4B8D-BD36-70EB32BBD472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21:09:43.894" v="5748" actId="20577"/>
        <pc:sldMkLst>
          <pc:docMk/>
          <pc:sldMk cId="3904098314" sldId="580"/>
        </pc:sldMkLst>
        <pc:spChg chg="add mod">
          <ac:chgData name="Carlos Bruno Oliveira Lopes" userId="51e143a7af01222c" providerId="LiveId" clId="{FE8D0C44-2CA1-478B-9774-261E7B417846}" dt="2021-08-04T21:09:43.894" v="5748" actId="20577"/>
          <ac:spMkLst>
            <pc:docMk/>
            <pc:sldMk cId="3904098314" sldId="580"/>
            <ac:spMk id="6" creationId="{9E45FB0E-BF48-4E9C-879F-7A681090C594}"/>
          </ac:spMkLst>
        </pc:spChg>
        <pc:spChg chg="del">
          <ac:chgData name="Carlos Bruno Oliveira Lopes" userId="51e143a7af01222c" providerId="LiveId" clId="{FE8D0C44-2CA1-478B-9774-261E7B417846}" dt="2021-08-04T00:59:40.315" v="2565" actId="478"/>
          <ac:spMkLst>
            <pc:docMk/>
            <pc:sldMk cId="3904098314" sldId="580"/>
            <ac:spMk id="7" creationId="{F8BA77A3-E950-4B8D-BD36-70EB32BBD472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03:01:53.646" v="3599" actId="1037"/>
        <pc:sldMkLst>
          <pc:docMk/>
          <pc:sldMk cId="660914367" sldId="581"/>
        </pc:sldMkLst>
        <pc:spChg chg="mod">
          <ac:chgData name="Carlos Bruno Oliveira Lopes" userId="51e143a7af01222c" providerId="LiveId" clId="{FE8D0C44-2CA1-478B-9774-261E7B417846}" dt="2021-08-04T01:18:23.266" v="3155" actId="553"/>
          <ac:spMkLst>
            <pc:docMk/>
            <pc:sldMk cId="660914367" sldId="581"/>
            <ac:spMk id="7" creationId="{F8BA77A3-E950-4B8D-BD36-70EB32BBD472}"/>
          </ac:spMkLst>
        </pc:spChg>
        <pc:spChg chg="add del mod">
          <ac:chgData name="Carlos Bruno Oliveira Lopes" userId="51e143a7af01222c" providerId="LiveId" clId="{FE8D0C44-2CA1-478B-9774-261E7B417846}" dt="2021-08-04T03:01:53.646" v="3599" actId="1037"/>
          <ac:spMkLst>
            <pc:docMk/>
            <pc:sldMk cId="660914367" sldId="581"/>
            <ac:spMk id="8" creationId="{4A0E9CB6-C35F-446E-AF82-536A8D733503}"/>
          </ac:spMkLst>
        </pc:spChg>
        <pc:spChg chg="add mod">
          <ac:chgData name="Carlos Bruno Oliveira Lopes" userId="51e143a7af01222c" providerId="LiveId" clId="{FE8D0C44-2CA1-478B-9774-261E7B417846}" dt="2021-08-04T03:01:46.805" v="3592" actId="1038"/>
          <ac:spMkLst>
            <pc:docMk/>
            <pc:sldMk cId="660914367" sldId="581"/>
            <ac:spMk id="9" creationId="{E3998881-92A2-43C7-BC85-C0895086FD94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03:02:21.348" v="3606" actId="207"/>
        <pc:sldMkLst>
          <pc:docMk/>
          <pc:sldMk cId="4137573431" sldId="582"/>
        </pc:sldMkLst>
        <pc:spChg chg="add del">
          <ac:chgData name="Carlos Bruno Oliveira Lopes" userId="51e143a7af01222c" providerId="LiveId" clId="{FE8D0C44-2CA1-478B-9774-261E7B417846}" dt="2021-08-04T02:42:05.894" v="3390"/>
          <ac:spMkLst>
            <pc:docMk/>
            <pc:sldMk cId="4137573431" sldId="582"/>
            <ac:spMk id="3" creationId="{8053AFA1-B685-4D9F-BE9B-AD00B6E09174}"/>
          </ac:spMkLst>
        </pc:spChg>
        <pc:spChg chg="mod">
          <ac:chgData name="Carlos Bruno Oliveira Lopes" userId="51e143a7af01222c" providerId="LiveId" clId="{FE8D0C44-2CA1-478B-9774-261E7B417846}" dt="2021-08-04T03:02:21.348" v="3606" actId="207"/>
          <ac:spMkLst>
            <pc:docMk/>
            <pc:sldMk cId="4137573431" sldId="582"/>
            <ac:spMk id="6" creationId="{9E45FB0E-BF48-4E9C-879F-7A681090C594}"/>
          </ac:spMkLst>
        </pc:spChg>
        <pc:spChg chg="add del">
          <ac:chgData name="Carlos Bruno Oliveira Lopes" userId="51e143a7af01222c" providerId="LiveId" clId="{FE8D0C44-2CA1-478B-9774-261E7B417846}" dt="2021-08-04T02:44:35.884" v="3433"/>
          <ac:spMkLst>
            <pc:docMk/>
            <pc:sldMk cId="4137573431" sldId="582"/>
            <ac:spMk id="7" creationId="{07304A48-7816-4C53-AEDA-B3465C2CC576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02:59:56.038" v="3559" actId="2711"/>
        <pc:sldMkLst>
          <pc:docMk/>
          <pc:sldMk cId="670641350" sldId="583"/>
        </pc:sldMkLst>
        <pc:spChg chg="add del">
          <ac:chgData name="Carlos Bruno Oliveira Lopes" userId="51e143a7af01222c" providerId="LiveId" clId="{FE8D0C44-2CA1-478B-9774-261E7B417846}" dt="2021-08-04T02:55:07.490" v="3461"/>
          <ac:spMkLst>
            <pc:docMk/>
            <pc:sldMk cId="670641350" sldId="583"/>
            <ac:spMk id="3" creationId="{DA9413E6-8049-45EE-AD14-304CF5119C7F}"/>
          </ac:spMkLst>
        </pc:spChg>
        <pc:spChg chg="mod">
          <ac:chgData name="Carlos Bruno Oliveira Lopes" userId="51e143a7af01222c" providerId="LiveId" clId="{FE8D0C44-2CA1-478B-9774-261E7B417846}" dt="2021-08-04T02:54:36.188" v="3459" actId="20577"/>
          <ac:spMkLst>
            <pc:docMk/>
            <pc:sldMk cId="670641350" sldId="583"/>
            <ac:spMk id="6" creationId="{9E45FB0E-BF48-4E9C-879F-7A681090C594}"/>
          </ac:spMkLst>
        </pc:spChg>
        <pc:spChg chg="add del">
          <ac:chgData name="Carlos Bruno Oliveira Lopes" userId="51e143a7af01222c" providerId="LiveId" clId="{FE8D0C44-2CA1-478B-9774-261E7B417846}" dt="2021-08-04T02:55:09.457" v="3463"/>
          <ac:spMkLst>
            <pc:docMk/>
            <pc:sldMk cId="670641350" sldId="583"/>
            <ac:spMk id="7" creationId="{A0107225-BB5B-43EB-BA19-BE131CD76952}"/>
          </ac:spMkLst>
        </pc:spChg>
        <pc:spChg chg="add mod">
          <ac:chgData name="Carlos Bruno Oliveira Lopes" userId="51e143a7af01222c" providerId="LiveId" clId="{FE8D0C44-2CA1-478B-9774-261E7B417846}" dt="2021-08-04T02:59:50.758" v="3558" actId="14100"/>
          <ac:spMkLst>
            <pc:docMk/>
            <pc:sldMk cId="670641350" sldId="583"/>
            <ac:spMk id="9" creationId="{61F2E061-01B0-4422-A5B0-B0EDF712CC66}"/>
          </ac:spMkLst>
        </pc:spChg>
        <pc:spChg chg="add del">
          <ac:chgData name="Carlos Bruno Oliveira Lopes" userId="51e143a7af01222c" providerId="LiveId" clId="{FE8D0C44-2CA1-478B-9774-261E7B417846}" dt="2021-08-04T02:58:28.914" v="3537"/>
          <ac:spMkLst>
            <pc:docMk/>
            <pc:sldMk cId="670641350" sldId="583"/>
            <ac:spMk id="10" creationId="{55439386-CAD5-49AD-B0BF-16E00A475A65}"/>
          </ac:spMkLst>
        </pc:spChg>
        <pc:spChg chg="add mod">
          <ac:chgData name="Carlos Bruno Oliveira Lopes" userId="51e143a7af01222c" providerId="LiveId" clId="{FE8D0C44-2CA1-478B-9774-261E7B417846}" dt="2021-08-04T02:59:56.038" v="3559" actId="2711"/>
          <ac:spMkLst>
            <pc:docMk/>
            <pc:sldMk cId="670641350" sldId="583"/>
            <ac:spMk id="12" creationId="{9BA24603-2B04-4EC5-9C0A-11ADEE50B2F3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03:20:30.682" v="3963" actId="113"/>
        <pc:sldMkLst>
          <pc:docMk/>
          <pc:sldMk cId="1085879124" sldId="584"/>
        </pc:sldMkLst>
        <pc:spChg chg="add del">
          <ac:chgData name="Carlos Bruno Oliveira Lopes" userId="51e143a7af01222c" providerId="LiveId" clId="{FE8D0C44-2CA1-478B-9774-261E7B417846}" dt="2021-08-04T03:15:19.189" v="3711"/>
          <ac:spMkLst>
            <pc:docMk/>
            <pc:sldMk cId="1085879124" sldId="584"/>
            <ac:spMk id="3" creationId="{F6C42156-B623-4C7C-A598-B1BCC5E4CE0E}"/>
          </ac:spMkLst>
        </pc:spChg>
        <pc:spChg chg="mod">
          <ac:chgData name="Carlos Bruno Oliveira Lopes" userId="51e143a7af01222c" providerId="LiveId" clId="{FE8D0C44-2CA1-478B-9774-261E7B417846}" dt="2021-08-04T03:20:30.682" v="3963" actId="113"/>
          <ac:spMkLst>
            <pc:docMk/>
            <pc:sldMk cId="1085879124" sldId="584"/>
            <ac:spMk id="6" creationId="{9E45FB0E-BF48-4E9C-879F-7A681090C594}"/>
          </ac:spMkLst>
        </pc:spChg>
        <pc:spChg chg="add del">
          <ac:chgData name="Carlos Bruno Oliveira Lopes" userId="51e143a7af01222c" providerId="LiveId" clId="{FE8D0C44-2CA1-478B-9774-261E7B417846}" dt="2021-08-04T03:19:01.890" v="3922"/>
          <ac:spMkLst>
            <pc:docMk/>
            <pc:sldMk cId="1085879124" sldId="584"/>
            <ac:spMk id="7" creationId="{6619C440-A079-47C2-9060-44700F893937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03:06:58.375" v="3668" actId="113"/>
        <pc:sldMkLst>
          <pc:docMk/>
          <pc:sldMk cId="1159540129" sldId="585"/>
        </pc:sldMkLst>
        <pc:spChg chg="mod">
          <ac:chgData name="Carlos Bruno Oliveira Lopes" userId="51e143a7af01222c" providerId="LiveId" clId="{FE8D0C44-2CA1-478B-9774-261E7B417846}" dt="2021-08-04T03:03:55.509" v="3633" actId="21"/>
          <ac:spMkLst>
            <pc:docMk/>
            <pc:sldMk cId="1159540129" sldId="585"/>
            <ac:spMk id="6" creationId="{9E45FB0E-BF48-4E9C-879F-7A681090C594}"/>
          </ac:spMkLst>
        </pc:spChg>
        <pc:spChg chg="del">
          <ac:chgData name="Carlos Bruno Oliveira Lopes" userId="51e143a7af01222c" providerId="LiveId" clId="{FE8D0C44-2CA1-478B-9774-261E7B417846}" dt="2021-08-04T02:59:20.723" v="3549" actId="478"/>
          <ac:spMkLst>
            <pc:docMk/>
            <pc:sldMk cId="1159540129" sldId="585"/>
            <ac:spMk id="9" creationId="{61F2E061-01B0-4422-A5B0-B0EDF712CC66}"/>
          </ac:spMkLst>
        </pc:spChg>
        <pc:spChg chg="add del mod">
          <ac:chgData name="Carlos Bruno Oliveira Lopes" userId="51e143a7af01222c" providerId="LiveId" clId="{FE8D0C44-2CA1-478B-9774-261E7B417846}" dt="2021-08-04T03:06:50.965" v="3666" actId="1076"/>
          <ac:spMkLst>
            <pc:docMk/>
            <pc:sldMk cId="1159540129" sldId="585"/>
            <ac:spMk id="10" creationId="{C41BC0F0-0C57-4756-B13D-4425F28AC5E8}"/>
          </ac:spMkLst>
        </pc:spChg>
        <pc:spChg chg="add mod">
          <ac:chgData name="Carlos Bruno Oliveira Lopes" userId="51e143a7af01222c" providerId="LiveId" clId="{FE8D0C44-2CA1-478B-9774-261E7B417846}" dt="2021-08-04T03:06:58.375" v="3668" actId="113"/>
          <ac:spMkLst>
            <pc:docMk/>
            <pc:sldMk cId="1159540129" sldId="585"/>
            <ac:spMk id="11" creationId="{C3BD7CE4-A9DA-4AD0-A63C-0FA5D5EEB6F3}"/>
          </ac:spMkLst>
        </pc:spChg>
        <pc:spChg chg="del">
          <ac:chgData name="Carlos Bruno Oliveira Lopes" userId="51e143a7af01222c" providerId="LiveId" clId="{FE8D0C44-2CA1-478B-9774-261E7B417846}" dt="2021-08-04T02:59:22.097" v="3550" actId="478"/>
          <ac:spMkLst>
            <pc:docMk/>
            <pc:sldMk cId="1159540129" sldId="585"/>
            <ac:spMk id="12" creationId="{9BA24603-2B04-4EC5-9C0A-11ADEE50B2F3}"/>
          </ac:spMkLst>
        </pc:spChg>
      </pc:sldChg>
      <pc:sldChg chg="modSp add mod">
        <pc:chgData name="Carlos Bruno Oliveira Lopes" userId="51e143a7af01222c" providerId="LiveId" clId="{FE8D0C44-2CA1-478B-9774-261E7B417846}" dt="2021-08-04T18:56:46.076" v="4638" actId="2711"/>
        <pc:sldMkLst>
          <pc:docMk/>
          <pc:sldMk cId="1746313297" sldId="586"/>
        </pc:sldMkLst>
        <pc:spChg chg="mod">
          <ac:chgData name="Carlos Bruno Oliveira Lopes" userId="51e143a7af01222c" providerId="LiveId" clId="{FE8D0C44-2CA1-478B-9774-261E7B417846}" dt="2021-08-04T18:56:46.076" v="4638" actId="2711"/>
          <ac:spMkLst>
            <pc:docMk/>
            <pc:sldMk cId="1746313297" sldId="586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FE8D0C44-2CA1-478B-9774-261E7B417846}" dt="2021-08-04T21:33:56.512" v="5750" actId="14100"/>
        <pc:sldMkLst>
          <pc:docMk/>
          <pc:sldMk cId="3365812920" sldId="587"/>
        </pc:sldMkLst>
        <pc:spChg chg="mod">
          <ac:chgData name="Carlos Bruno Oliveira Lopes" userId="51e143a7af01222c" providerId="LiveId" clId="{FE8D0C44-2CA1-478B-9774-261E7B417846}" dt="2021-08-04T03:29:02.809" v="4031" actId="14100"/>
          <ac:spMkLst>
            <pc:docMk/>
            <pc:sldMk cId="3365812920" sldId="587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8-04T03:29:56.818" v="4051" actId="20577"/>
          <ac:spMkLst>
            <pc:docMk/>
            <pc:sldMk cId="3365812920" sldId="587"/>
            <ac:spMk id="6" creationId="{9E45FB0E-BF48-4E9C-879F-7A681090C594}"/>
          </ac:spMkLst>
        </pc:spChg>
        <pc:spChg chg="add mod">
          <ac:chgData name="Carlos Bruno Oliveira Lopes" userId="51e143a7af01222c" providerId="LiveId" clId="{FE8D0C44-2CA1-478B-9774-261E7B417846}" dt="2021-08-04T03:30:34.362" v="4067" actId="14100"/>
          <ac:spMkLst>
            <pc:docMk/>
            <pc:sldMk cId="3365812920" sldId="587"/>
            <ac:spMk id="7" creationId="{57A0F35A-0336-4F6A-BDD5-3EC5012696DD}"/>
          </ac:spMkLst>
        </pc:spChg>
        <pc:spChg chg="add mod">
          <ac:chgData name="Carlos Bruno Oliveira Lopes" userId="51e143a7af01222c" providerId="LiveId" clId="{FE8D0C44-2CA1-478B-9774-261E7B417846}" dt="2021-08-04T03:30:03.774" v="4053" actId="14100"/>
          <ac:spMkLst>
            <pc:docMk/>
            <pc:sldMk cId="3365812920" sldId="587"/>
            <ac:spMk id="9" creationId="{BD7475E0-68C6-47B6-BC78-B8A77BFCEEA4}"/>
          </ac:spMkLst>
        </pc:spChg>
        <pc:spChg chg="add mod">
          <ac:chgData name="Carlos Bruno Oliveira Lopes" userId="51e143a7af01222c" providerId="LiveId" clId="{FE8D0C44-2CA1-478B-9774-261E7B417846}" dt="2021-08-04T21:33:56.512" v="5750" actId="14100"/>
          <ac:spMkLst>
            <pc:docMk/>
            <pc:sldMk cId="3365812920" sldId="587"/>
            <ac:spMk id="11" creationId="{EB69E2BC-61B1-4F70-A37D-63FC2E9DE159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03:32:53.937" v="4123" actId="14"/>
        <pc:sldMkLst>
          <pc:docMk/>
          <pc:sldMk cId="3359647140" sldId="588"/>
        </pc:sldMkLst>
        <pc:spChg chg="mod">
          <ac:chgData name="Carlos Bruno Oliveira Lopes" userId="51e143a7af01222c" providerId="LiveId" clId="{FE8D0C44-2CA1-478B-9774-261E7B417846}" dt="2021-08-04T03:31:03.239" v="4077" actId="27636"/>
          <ac:spMkLst>
            <pc:docMk/>
            <pc:sldMk cId="3359647140" sldId="588"/>
            <ac:spMk id="2" creationId="{00000000-0000-0000-0000-000000000000}"/>
          </ac:spMkLst>
        </pc:spChg>
        <pc:spChg chg="add del">
          <ac:chgData name="Carlos Bruno Oliveira Lopes" userId="51e143a7af01222c" providerId="LiveId" clId="{FE8D0C44-2CA1-478B-9774-261E7B417846}" dt="2021-08-04T03:31:58.375" v="4091"/>
          <ac:spMkLst>
            <pc:docMk/>
            <pc:sldMk cId="3359647140" sldId="588"/>
            <ac:spMk id="3" creationId="{688DBDAF-4AF0-4D72-9E95-F323B49C8E9F}"/>
          </ac:spMkLst>
        </pc:spChg>
        <pc:spChg chg="mod">
          <ac:chgData name="Carlos Bruno Oliveira Lopes" userId="51e143a7af01222c" providerId="LiveId" clId="{FE8D0C44-2CA1-478B-9774-261E7B417846}" dt="2021-08-04T03:32:33.180" v="4118"/>
          <ac:spMkLst>
            <pc:docMk/>
            <pc:sldMk cId="3359647140" sldId="588"/>
            <ac:spMk id="6" creationId="{9E45FB0E-BF48-4E9C-879F-7A681090C594}"/>
          </ac:spMkLst>
        </pc:spChg>
        <pc:spChg chg="del">
          <ac:chgData name="Carlos Bruno Oliveira Lopes" userId="51e143a7af01222c" providerId="LiveId" clId="{FE8D0C44-2CA1-478B-9774-261E7B417846}" dt="2021-08-04T03:30:59.115" v="4075" actId="478"/>
          <ac:spMkLst>
            <pc:docMk/>
            <pc:sldMk cId="3359647140" sldId="588"/>
            <ac:spMk id="7" creationId="{57A0F35A-0336-4F6A-BDD5-3EC5012696DD}"/>
          </ac:spMkLst>
        </pc:spChg>
        <pc:spChg chg="del">
          <ac:chgData name="Carlos Bruno Oliveira Lopes" userId="51e143a7af01222c" providerId="LiveId" clId="{FE8D0C44-2CA1-478B-9774-261E7B417846}" dt="2021-08-04T03:30:55.155" v="4073" actId="478"/>
          <ac:spMkLst>
            <pc:docMk/>
            <pc:sldMk cId="3359647140" sldId="588"/>
            <ac:spMk id="9" creationId="{BD7475E0-68C6-47B6-BC78-B8A77BFCEEA4}"/>
          </ac:spMkLst>
        </pc:spChg>
        <pc:spChg chg="del">
          <ac:chgData name="Carlos Bruno Oliveira Lopes" userId="51e143a7af01222c" providerId="LiveId" clId="{FE8D0C44-2CA1-478B-9774-261E7B417846}" dt="2021-08-04T03:30:57.559" v="4074" actId="478"/>
          <ac:spMkLst>
            <pc:docMk/>
            <pc:sldMk cId="3359647140" sldId="588"/>
            <ac:spMk id="11" creationId="{EB69E2BC-61B1-4F70-A37D-63FC2E9DE159}"/>
          </ac:spMkLst>
        </pc:spChg>
        <pc:spChg chg="add mod">
          <ac:chgData name="Carlos Bruno Oliveira Lopes" userId="51e143a7af01222c" providerId="LiveId" clId="{FE8D0C44-2CA1-478B-9774-261E7B417846}" dt="2021-08-04T03:32:53.937" v="4123" actId="14"/>
          <ac:spMkLst>
            <pc:docMk/>
            <pc:sldMk cId="3359647140" sldId="588"/>
            <ac:spMk id="12" creationId="{5C760B56-23A9-402F-80B5-D36F590A7373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03:53:08.224" v="4143" actId="20577"/>
        <pc:sldMkLst>
          <pc:docMk/>
          <pc:sldMk cId="765083028" sldId="589"/>
        </pc:sldMkLst>
        <pc:spChg chg="add del">
          <ac:chgData name="Carlos Bruno Oliveira Lopes" userId="51e143a7af01222c" providerId="LiveId" clId="{FE8D0C44-2CA1-478B-9774-261E7B417846}" dt="2021-08-04T03:34:12.077" v="4129"/>
          <ac:spMkLst>
            <pc:docMk/>
            <pc:sldMk cId="765083028" sldId="589"/>
            <ac:spMk id="3" creationId="{620B8648-ED88-4243-BACF-50BDF5DBBAAF}"/>
          </ac:spMkLst>
        </pc:spChg>
        <pc:spChg chg="add mod">
          <ac:chgData name="Carlos Bruno Oliveira Lopes" userId="51e143a7af01222c" providerId="LiveId" clId="{FE8D0C44-2CA1-478B-9774-261E7B417846}" dt="2021-08-04T03:53:08.224" v="4143" actId="20577"/>
          <ac:spMkLst>
            <pc:docMk/>
            <pc:sldMk cId="765083028" sldId="589"/>
            <ac:spMk id="9" creationId="{FEF52684-1B05-46F1-B01E-0D2C5468BFD5}"/>
          </ac:spMkLst>
        </pc:spChg>
        <pc:spChg chg="del">
          <ac:chgData name="Carlos Bruno Oliveira Lopes" userId="51e143a7af01222c" providerId="LiveId" clId="{FE8D0C44-2CA1-478B-9774-261E7B417846}" dt="2021-08-04T03:34:02.157" v="4125" actId="478"/>
          <ac:spMkLst>
            <pc:docMk/>
            <pc:sldMk cId="765083028" sldId="589"/>
            <ac:spMk id="12" creationId="{5C760B56-23A9-402F-80B5-D36F590A7373}"/>
          </ac:spMkLst>
        </pc:spChg>
      </pc:sldChg>
      <pc:sldChg chg="add del ord">
        <pc:chgData name="Carlos Bruno Oliveira Lopes" userId="51e143a7af01222c" providerId="LiveId" clId="{FE8D0C44-2CA1-478B-9774-261E7B417846}" dt="2021-08-04T03:32:26.017" v="4108" actId="2890"/>
        <pc:sldMkLst>
          <pc:docMk/>
          <pc:sldMk cId="4027449781" sldId="589"/>
        </pc:sldMkLst>
      </pc:sldChg>
      <pc:sldChg chg="modSp add del mod">
        <pc:chgData name="Carlos Bruno Oliveira Lopes" userId="51e143a7af01222c" providerId="LiveId" clId="{FE8D0C44-2CA1-478B-9774-261E7B417846}" dt="2021-08-04T19:50:05.935" v="5086" actId="2696"/>
        <pc:sldMkLst>
          <pc:docMk/>
          <pc:sldMk cId="806610270" sldId="590"/>
        </pc:sldMkLst>
        <pc:spChg chg="mod">
          <ac:chgData name="Carlos Bruno Oliveira Lopes" userId="51e143a7af01222c" providerId="LiveId" clId="{FE8D0C44-2CA1-478B-9774-261E7B417846}" dt="2021-08-04T19:35:35.612" v="5085" actId="20577"/>
          <ac:spMkLst>
            <pc:docMk/>
            <pc:sldMk cId="806610270" sldId="590"/>
            <ac:spMk id="6" creationId="{9E45FB0E-BF48-4E9C-879F-7A681090C594}"/>
          </ac:spMkLst>
        </pc:spChg>
      </pc:sldChg>
      <pc:sldChg chg="addSp delSp modSp add mod">
        <pc:chgData name="Carlos Bruno Oliveira Lopes" userId="51e143a7af01222c" providerId="LiveId" clId="{FE8D0C44-2CA1-478B-9774-261E7B417846}" dt="2021-08-04T18:59:18.144" v="4672" actId="1076"/>
        <pc:sldMkLst>
          <pc:docMk/>
          <pc:sldMk cId="1213242461" sldId="591"/>
        </pc:sldMkLst>
        <pc:spChg chg="mod">
          <ac:chgData name="Carlos Bruno Oliveira Lopes" userId="51e143a7af01222c" providerId="LiveId" clId="{FE8D0C44-2CA1-478B-9774-261E7B417846}" dt="2021-08-04T18:57:03.647" v="4646" actId="20577"/>
          <ac:spMkLst>
            <pc:docMk/>
            <pc:sldMk cId="1213242461" sldId="591"/>
            <ac:spMk id="6" creationId="{9E45FB0E-BF48-4E9C-879F-7A681090C594}"/>
          </ac:spMkLst>
        </pc:spChg>
        <pc:spChg chg="add del mod">
          <ac:chgData name="Carlos Bruno Oliveira Lopes" userId="51e143a7af01222c" providerId="LiveId" clId="{FE8D0C44-2CA1-478B-9774-261E7B417846}" dt="2021-08-04T18:57:34.726" v="4650" actId="22"/>
          <ac:spMkLst>
            <pc:docMk/>
            <pc:sldMk cId="1213242461" sldId="591"/>
            <ac:spMk id="7" creationId="{1EE14782-48AF-450E-8C3B-2C8A3B079FAC}"/>
          </ac:spMkLst>
        </pc:spChg>
        <pc:spChg chg="add mod">
          <ac:chgData name="Carlos Bruno Oliveira Lopes" userId="51e143a7af01222c" providerId="LiveId" clId="{FE8D0C44-2CA1-478B-9774-261E7B417846}" dt="2021-08-04T18:58:51.475" v="4665" actId="1076"/>
          <ac:spMkLst>
            <pc:docMk/>
            <pc:sldMk cId="1213242461" sldId="591"/>
            <ac:spMk id="9" creationId="{3CD6F6B4-8B84-42A0-80C8-99072F56E324}"/>
          </ac:spMkLst>
        </pc:spChg>
        <pc:spChg chg="add mod">
          <ac:chgData name="Carlos Bruno Oliveira Lopes" userId="51e143a7af01222c" providerId="LiveId" clId="{FE8D0C44-2CA1-478B-9774-261E7B417846}" dt="2021-08-04T18:58:54.040" v="4666" actId="1076"/>
          <ac:spMkLst>
            <pc:docMk/>
            <pc:sldMk cId="1213242461" sldId="591"/>
            <ac:spMk id="11" creationId="{D49B2A00-FCC9-4F62-80ED-7B2C076525FD}"/>
          </ac:spMkLst>
        </pc:spChg>
        <pc:spChg chg="add mod">
          <ac:chgData name="Carlos Bruno Oliveira Lopes" userId="51e143a7af01222c" providerId="LiveId" clId="{FE8D0C44-2CA1-478B-9774-261E7B417846}" dt="2021-08-04T18:59:18.144" v="4672" actId="1076"/>
          <ac:spMkLst>
            <pc:docMk/>
            <pc:sldMk cId="1213242461" sldId="591"/>
            <ac:spMk id="13" creationId="{70F52DC7-F241-4B38-9AE2-7D521BD73CBF}"/>
          </ac:spMkLst>
        </pc:spChg>
      </pc:sldChg>
      <pc:sldChg chg="modSp add mod">
        <pc:chgData name="Carlos Bruno Oliveira Lopes" userId="51e143a7af01222c" providerId="LiveId" clId="{FE8D0C44-2CA1-478B-9774-261E7B417846}" dt="2021-08-04T20:04:20.445" v="5209" actId="27636"/>
        <pc:sldMkLst>
          <pc:docMk/>
          <pc:sldMk cId="3268535068" sldId="592"/>
        </pc:sldMkLst>
        <pc:spChg chg="mod">
          <ac:chgData name="Carlos Bruno Oliveira Lopes" userId="51e143a7af01222c" providerId="LiveId" clId="{FE8D0C44-2CA1-478B-9774-261E7B417846}" dt="2021-08-04T20:04:20.445" v="5209" actId="27636"/>
          <ac:spMkLst>
            <pc:docMk/>
            <pc:sldMk cId="3268535068" sldId="592"/>
            <ac:spMk id="6" creationId="{9E45FB0E-BF48-4E9C-879F-7A681090C594}"/>
          </ac:spMkLst>
        </pc:spChg>
      </pc:sldChg>
      <pc:sldChg chg="modSp add mod">
        <pc:chgData name="Carlos Bruno Oliveira Lopes" userId="51e143a7af01222c" providerId="LiveId" clId="{FE8D0C44-2CA1-478B-9774-261E7B417846}" dt="2021-08-04T20:06:35.936" v="5244"/>
        <pc:sldMkLst>
          <pc:docMk/>
          <pc:sldMk cId="1304697108" sldId="593"/>
        </pc:sldMkLst>
        <pc:spChg chg="mod">
          <ac:chgData name="Carlos Bruno Oliveira Lopes" userId="51e143a7af01222c" providerId="LiveId" clId="{FE8D0C44-2CA1-478B-9774-261E7B417846}" dt="2021-08-04T20:06:35.936" v="5244"/>
          <ac:spMkLst>
            <pc:docMk/>
            <pc:sldMk cId="1304697108" sldId="593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FE8D0C44-2CA1-478B-9774-261E7B417846}" dt="2021-08-04T20:12:51.812" v="5744" actId="20577"/>
        <pc:sldMkLst>
          <pc:docMk/>
          <pc:sldMk cId="519020833" sldId="594"/>
        </pc:sldMkLst>
        <pc:spChg chg="mod">
          <ac:chgData name="Carlos Bruno Oliveira Lopes" userId="51e143a7af01222c" providerId="LiveId" clId="{FE8D0C44-2CA1-478B-9774-261E7B417846}" dt="2021-08-04T20:12:51.812" v="5744" actId="20577"/>
          <ac:spMkLst>
            <pc:docMk/>
            <pc:sldMk cId="519020833" sldId="594"/>
            <ac:spMk id="6" creationId="{9E45FB0E-BF48-4E9C-879F-7A681090C594}"/>
          </ac:spMkLst>
        </pc:spChg>
        <pc:picChg chg="add mod">
          <ac:chgData name="Carlos Bruno Oliveira Lopes" userId="51e143a7af01222c" providerId="LiveId" clId="{FE8D0C44-2CA1-478B-9774-261E7B417846}" dt="2021-08-04T20:12:30.648" v="5671" actId="1035"/>
          <ac:picMkLst>
            <pc:docMk/>
            <pc:sldMk cId="519020833" sldId="594"/>
            <ac:picMk id="7" creationId="{1C832DED-8470-4AB0-A13A-A465B37E34BB}"/>
          </ac:picMkLst>
        </pc:pic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03/08/2021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E287B-8A02-4F20-9561-36680775DC09}" type="slidenum">
              <a:rPr lang="pt-BR" smtClean="0"/>
              <a:pPr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37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E287B-8A02-4F20-9561-36680775DC09}" type="slidenum">
              <a:rPr lang="pt-BR" smtClean="0"/>
              <a:pPr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A95-AB8F-4F80-9059-2700D21E5CF7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C376-822D-4A3D-8976-D3D64715A39D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0FF6-DB44-4810-ABD9-12BBA56C6FD0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1F2-A36D-4C9C-8846-CB3490DB1D98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76C-3D3C-4430-AA49-D6C39D87790F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325-B31C-4EE9-BD87-0B9E3E0145CC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E71F-30E3-4393-BE61-544C4176DEEA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2BA8-9E7C-42B3-8059-2EC596994347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8547-D5E3-473C-8916-3D0890FDF6C0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5F36-D94C-4524-8C5A-CEDD6E16ECA8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10F-531C-4B67-A9E2-8B0576CBCE9D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D333-3861-4BE5-B21E-C3047BCB3FE2}" type="datetime1">
              <a:rPr lang="pt-BR" smtClean="0"/>
              <a:t>03/08/2021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rtpad.dartlang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03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Declaração e inicialização de variáveis</a:t>
            </a:r>
          </a:p>
          <a:p>
            <a:pPr lvl="1"/>
            <a:r>
              <a:rPr lang="pt-BR" dirty="0"/>
              <a:t>Há uma terceira opção: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dynamic x = “Mel Brooks”;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A anotação de tipo </a:t>
            </a:r>
            <a:r>
              <a:rPr lang="pt-BR" dirty="0">
                <a:solidFill>
                  <a:srgbClr val="FF0000"/>
                </a:solidFill>
              </a:rPr>
              <a:t>dynamic</a:t>
            </a:r>
            <a:r>
              <a:rPr lang="pt-BR" dirty="0"/>
              <a:t> informa ao Dart que o que x referencia pode mudar com o tempo.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dynamic x = “Mel Brooks”;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 = 42; 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pt-BR" sz="1800" dirty="0"/>
              <a:t>(Dart não reclamará de x agora estar apontando para um valor numérico em vez de uma </a:t>
            </a:r>
            <a:r>
              <a:rPr lang="pt-BR" sz="1800" dirty="0" err="1"/>
              <a:t>string</a:t>
            </a:r>
            <a:r>
              <a:rPr lang="pt-BR" sz="1800" dirty="0"/>
              <a:t>.)</a:t>
            </a:r>
          </a:p>
          <a:p>
            <a:pPr lvl="1"/>
            <a:r>
              <a:rPr lang="pt-BR" dirty="0"/>
              <a:t>Há também uma quarta e última opção de declaração: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object x = “Mel Brooks”;</a:t>
            </a:r>
          </a:p>
        </p:txBody>
      </p:sp>
    </p:spTree>
    <p:extLst>
      <p:ext uri="{BB962C8B-B14F-4D97-AF65-F5344CB8AC3E}">
        <p14:creationId xmlns:p14="http://schemas.microsoft.com/office/powerpoint/2010/main" val="152769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E318C1-24CE-49DF-A321-B7CD28A4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Constantes e valores final</a:t>
            </a:r>
          </a:p>
          <a:p>
            <a:pPr lvl="1"/>
            <a:r>
              <a:rPr lang="pt-BR" dirty="0"/>
              <a:t>As palavras-chaves </a:t>
            </a:r>
            <a:r>
              <a:rPr lang="pt-BR" b="1" dirty="0"/>
              <a:t>const</a:t>
            </a:r>
            <a:r>
              <a:rPr lang="pt-BR" dirty="0"/>
              <a:t> e </a:t>
            </a:r>
            <a:r>
              <a:rPr lang="pt-BR" b="1" dirty="0"/>
              <a:t>final</a:t>
            </a:r>
            <a:r>
              <a:rPr lang="pt-BR" dirty="0"/>
              <a:t> definem uma variável como sendo uma constante, um valor final imutável, respectivamente.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“Mel Books”;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const String x = "Mel Brooks";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final x = "Mel Brooks";</a:t>
            </a:r>
          </a:p>
          <a:p>
            <a:pPr lvl="1"/>
            <a:r>
              <a:rPr lang="pt-BR" dirty="0"/>
              <a:t>Diferença entre </a:t>
            </a:r>
            <a:r>
              <a:rPr lang="pt-BR" b="1" dirty="0"/>
              <a:t>final</a:t>
            </a:r>
            <a:r>
              <a:rPr lang="pt-BR" dirty="0"/>
              <a:t> e </a:t>
            </a:r>
            <a:r>
              <a:rPr lang="pt-BR" b="1" dirty="0"/>
              <a:t>const</a:t>
            </a:r>
          </a:p>
          <a:p>
            <a:pPr lvl="2"/>
            <a:r>
              <a:rPr lang="pt-BR" b="1" dirty="0"/>
              <a:t>final</a:t>
            </a:r>
            <a:r>
              <a:rPr lang="pt-BR" dirty="0"/>
              <a:t> significa que você só pode definir a variável uma vez, mas pode fazê-lo no tempo de execução;</a:t>
            </a:r>
          </a:p>
          <a:p>
            <a:pPr lvl="2"/>
            <a:r>
              <a:rPr lang="pt-BR" b="1" dirty="0"/>
              <a:t>const</a:t>
            </a:r>
            <a:r>
              <a:rPr lang="pt-BR" dirty="0"/>
              <a:t> indica que ela só pode ser definida uma vez, mas seu valor já deve ser conhecido no tempo de compilação.</a:t>
            </a:r>
          </a:p>
        </p:txBody>
      </p:sp>
    </p:spTree>
    <p:extLst>
      <p:ext uri="{BB962C8B-B14F-4D97-AF65-F5344CB8AC3E}">
        <p14:creationId xmlns:p14="http://schemas.microsoft.com/office/powerpoint/2010/main" val="163297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E318C1-24CE-49DF-A321-B7CD28A4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Constantes e valores final</a:t>
            </a:r>
          </a:p>
          <a:p>
            <a:pPr lvl="1"/>
            <a:r>
              <a:rPr lang="pt-BR" dirty="0"/>
              <a:t>A palavra-chave </a:t>
            </a:r>
            <a:r>
              <a:rPr lang="pt-BR" b="1" dirty="0"/>
              <a:t>const</a:t>
            </a:r>
            <a:r>
              <a:rPr lang="pt-BR" dirty="0"/>
              <a:t> permite ao programador aplicá-la tanto a valores quanto a variáveis.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 lst = const [ 1, 2, 3];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print(lst);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lst = [ 4, 5, 6 ];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print(lst);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lst[0] = 999;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print(lst);</a:t>
            </a:r>
          </a:p>
          <a:p>
            <a:pPr marL="914400" lvl="2" indent="0">
              <a:buNone/>
              <a:tabLst>
                <a:tab pos="1612900" algn="l"/>
              </a:tabLst>
            </a:pPr>
            <a:r>
              <a:rPr lang="pt-BR" dirty="0">
                <a:solidFill>
                  <a:srgbClr val="FF0000"/>
                </a:solidFill>
              </a:rPr>
              <a:t>Obs.:	</a:t>
            </a:r>
            <a:r>
              <a:rPr lang="pt-BR" dirty="0"/>
              <a:t>Se a linha lst[0] = 999 fosse movida, haveria uma exceção porque se esta 	tentando alterar uma lista que foi referenciada como const</a:t>
            </a:r>
          </a:p>
        </p:txBody>
      </p:sp>
    </p:spTree>
    <p:extLst>
      <p:ext uri="{BB962C8B-B14F-4D97-AF65-F5344CB8AC3E}">
        <p14:creationId xmlns:p14="http://schemas.microsoft.com/office/powerpoint/2010/main" val="290311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E318C1-24CE-49DF-A321-B7CD28A4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lvl="1"/>
            <a:r>
              <a:rPr lang="pt-BR" dirty="0"/>
              <a:t>Dart é uma linguagem fortemente tipada;</a:t>
            </a:r>
          </a:p>
          <a:p>
            <a:pPr lvl="2"/>
            <a:r>
              <a:rPr lang="pt-BR" dirty="0"/>
              <a:t>Ele permite a não explicitação dos tipos. Eles são opcionais;</a:t>
            </a:r>
          </a:p>
          <a:p>
            <a:pPr lvl="2"/>
            <a:r>
              <a:rPr lang="pt-BR" dirty="0"/>
              <a:t>Ele consegue executar a inferência de tipos quando as anotações não estão presentes;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53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57200" lvl="1" indent="0">
              <a:buNone/>
            </a:pPr>
            <a:r>
              <a:rPr lang="pt-BR" dirty="0"/>
              <a:t>String</a:t>
            </a:r>
          </a:p>
          <a:p>
            <a:pPr lvl="2"/>
            <a:r>
              <a:rPr lang="pt-BR" dirty="0"/>
              <a:t>O tipo String é uma sequência de caracteres de código UTF-16;</a:t>
            </a:r>
          </a:p>
          <a:p>
            <a:pPr lvl="2"/>
            <a:r>
              <a:rPr lang="pt-BR" dirty="0"/>
              <a:t>Elas podem ser usadas com aspas simples ou duplas;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Elas podem incluir expressões externas (de outras variáveis ou objetos) por meio do uso da sintaxe </a:t>
            </a:r>
            <a:r>
              <a:rPr lang="pt-BR" b="1" dirty="0">
                <a:solidFill>
                  <a:srgbClr val="FF0000"/>
                </a:solidFill>
              </a:rPr>
              <a:t>${expressão}</a:t>
            </a:r>
            <a:r>
              <a:rPr lang="pt-BR" dirty="0"/>
              <a:t>.</a:t>
            </a:r>
          </a:p>
          <a:p>
            <a:pPr lvl="3"/>
            <a:r>
              <a:rPr lang="pt-BR" dirty="0"/>
              <a:t>É possível omitir as chaves quando a expressão referenciar um identificador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"Rickety Rocket"; 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"${s1} blast off!";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String s3 = '$s1 blast off!’;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 (s2);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 (s3);</a:t>
            </a:r>
            <a:endParaRPr lang="pt-BR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0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57200" lvl="1" indent="0">
              <a:buNone/>
            </a:pPr>
            <a:r>
              <a:rPr lang="pt-BR" dirty="0"/>
              <a:t>String</a:t>
            </a:r>
          </a:p>
          <a:p>
            <a:pPr lvl="2"/>
            <a:r>
              <a:rPr lang="pt-BR" dirty="0"/>
              <a:t>A concatenação de Strings pode ser realizada por meio do operador </a:t>
            </a:r>
            <a:r>
              <a:rPr lang="pt-BR" b="1" dirty="0">
                <a:solidFill>
                  <a:srgbClr val="FF0000"/>
                </a:solidFill>
              </a:rPr>
              <a:t>+</a:t>
            </a:r>
            <a:r>
              <a:rPr lang="pt-BR" dirty="0"/>
              <a:t>; 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var a = 'b' + ‘c’;	</a:t>
            </a:r>
            <a:r>
              <a:rPr lang="pt-BR" dirty="0">
                <a:cs typeface="Courier New" panose="02070309020205020404" pitchFamily="49" charset="0"/>
              </a:rPr>
              <a:t>(resulta em ‘bc’)</a:t>
            </a:r>
            <a:endParaRPr lang="pt-BR" dirty="0"/>
          </a:p>
          <a:p>
            <a:pPr lvl="2"/>
            <a:r>
              <a:rPr lang="pt-BR" dirty="0">
                <a:cs typeface="Courier New" panose="02070309020205020404" pitchFamily="49" charset="0"/>
              </a:rPr>
              <a:t>Ou forma de concatenar Strings é por meio de strings literais adjacentes;</a:t>
            </a:r>
          </a:p>
          <a:p>
            <a:pPr marL="13716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var b = 'b’ ‘ c’;		</a:t>
            </a:r>
            <a:r>
              <a:rPr lang="pt-BR" dirty="0">
                <a:cs typeface="Courier New" panose="02070309020205020404" pitchFamily="49" charset="0"/>
              </a:rPr>
              <a:t>(resulta em ‘b c’)</a:t>
            </a:r>
          </a:p>
          <a:p>
            <a:pPr lvl="3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1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527B4F70-C93B-4CD8-AA05-BBF4E3D6E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Tipos de dados</a:t>
                </a:r>
              </a:p>
              <a:p>
                <a:pPr marL="400050" lvl="1" indent="0">
                  <a:buNone/>
                </a:pPr>
                <a:r>
                  <a:rPr lang="pt-BR" dirty="0"/>
                  <a:t>Valores numéricos</a:t>
                </a:r>
              </a:p>
              <a:p>
                <a:pPr lvl="2" indent="-342900"/>
                <a:r>
                  <a:rPr lang="pt-BR" dirty="0"/>
                  <a:t>Tipo </a:t>
                </a:r>
                <a:r>
                  <a:rPr lang="pt-BR" b="1" dirty="0">
                    <a:solidFill>
                      <a:srgbClr val="FF0000"/>
                    </a:solidFill>
                  </a:rPr>
                  <a:t>int</a:t>
                </a:r>
                <a:r>
                  <a:rPr lang="pt-BR" dirty="0"/>
                  <a:t> são valores numéricos inteiros</a:t>
                </a:r>
              </a:p>
              <a:p>
                <a:pPr lvl="3" indent="-342900"/>
                <a:r>
                  <a:rPr lang="pt-BR" dirty="0"/>
                  <a:t>O intervalo de valores é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na VM Dart;</a:t>
                </a:r>
              </a:p>
              <a:p>
                <a:pPr lvl="2" indent="-342900"/>
                <a:r>
                  <a:rPr lang="pt-BR" dirty="0"/>
                  <a:t>Tipo </a:t>
                </a:r>
                <a:r>
                  <a:rPr lang="pt-BR" b="1" dirty="0">
                    <a:solidFill>
                      <a:srgbClr val="FF0000"/>
                    </a:solidFill>
                  </a:rPr>
                  <a:t>double</a:t>
                </a:r>
                <a:r>
                  <a:rPr lang="pt-BR" dirty="0"/>
                  <a:t> são valores numéricos de ponto flutuante de precisão dupla</a:t>
                </a:r>
              </a:p>
              <a:p>
                <a:pPr lvl="3" indent="-342900"/>
                <a:r>
                  <a:rPr lang="pt-BR" dirty="0"/>
                  <a:t>Utiliza o padrão IEEE 754</a:t>
                </a:r>
              </a:p>
              <a:p>
                <a:pPr lvl="2" indent="-342900"/>
                <a:r>
                  <a:rPr lang="pt-BR" dirty="0"/>
                  <a:t>Tanto </a:t>
                </a:r>
                <a:r>
                  <a:rPr lang="pt-BR" b="1" dirty="0"/>
                  <a:t>int</a:t>
                </a:r>
                <a:r>
                  <a:rPr lang="pt-BR" dirty="0"/>
                  <a:t> quanto </a:t>
                </a:r>
                <a:r>
                  <a:rPr lang="pt-BR" b="1" dirty="0"/>
                  <a:t>double</a:t>
                </a:r>
                <a:r>
                  <a:rPr lang="pt-BR" dirty="0"/>
                  <a:t> são subclasses de </a:t>
                </a:r>
                <a:r>
                  <a:rPr lang="pt-BR" b="1" dirty="0">
                    <a:solidFill>
                      <a:srgbClr val="FF0000"/>
                    </a:solidFill>
                  </a:rPr>
                  <a:t>num</a:t>
                </a:r>
              </a:p>
              <a:p>
                <a:pPr lvl="3" indent="-342900"/>
                <a:r>
                  <a:rPr lang="pt-BR" dirty="0"/>
                  <a:t>Isso permite definir um variável apenas usando o num tanto para inteiro quanto para ponto flutuante que o Dart identificar se é int ou double baseado no valor atribuído a variável.</a:t>
                </a:r>
              </a:p>
              <a:p>
                <a:pPr marL="1257300" lvl="3" indent="0">
                  <a:buNone/>
                </a:pPr>
                <a:r>
                  <a:rPr lang="pt-BR" dirty="0"/>
                  <a:t>Ex.:</a:t>
                </a:r>
              </a:p>
              <a:p>
                <a:pPr marL="17145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num w = 5;</a:t>
                </a:r>
              </a:p>
              <a:p>
                <a:pPr marL="17145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num x = 5.5;</a:t>
                </a:r>
              </a:p>
              <a:p>
                <a:pPr marL="17145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y = 5;</a:t>
                </a:r>
              </a:p>
              <a:p>
                <a:pPr marL="17145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z = 5.5;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527B4F70-C93B-4CD8-AA05-BBF4E3D6E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35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5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/>
              <a:t>Valores numéricos</a:t>
            </a:r>
          </a:p>
          <a:p>
            <a:pPr lvl="2" indent="-342900"/>
            <a:r>
              <a:rPr lang="pt-BR" dirty="0"/>
              <a:t>Valores numéricos podem ser transformado em uma </a:t>
            </a:r>
            <a:r>
              <a:rPr lang="pt-BR" dirty="0" err="1"/>
              <a:t>string</a:t>
            </a:r>
            <a:r>
              <a:rPr lang="pt-BR" dirty="0"/>
              <a:t> com o uso do método </a:t>
            </a:r>
            <a:r>
              <a:rPr lang="pt-BR" b="1" dirty="0">
                <a:solidFill>
                  <a:srgbClr val="FF0000"/>
                </a:solidFill>
              </a:rPr>
              <a:t>toString()</a:t>
            </a:r>
            <a:r>
              <a:rPr lang="pt-BR" dirty="0"/>
              <a:t> das classes </a:t>
            </a:r>
            <a:r>
              <a:rPr lang="pt-BR" b="1" dirty="0"/>
              <a:t>int</a:t>
            </a:r>
            <a:r>
              <a:rPr lang="pt-BR" dirty="0"/>
              <a:t> e </a:t>
            </a:r>
            <a:r>
              <a:rPr lang="pt-BR" b="1" dirty="0"/>
              <a:t>double</a:t>
            </a:r>
            <a:r>
              <a:rPr lang="pt-BR" dirty="0"/>
              <a:t> (ou </a:t>
            </a:r>
            <a:r>
              <a:rPr lang="pt-BR" b="1" dirty="0"/>
              <a:t>num</a:t>
            </a:r>
            <a:r>
              <a:rPr lang="pt-BR" dirty="0"/>
              <a:t>)</a:t>
            </a:r>
          </a:p>
          <a:p>
            <a:pPr marL="1257300" lvl="3" indent="0">
              <a:buNone/>
            </a:pPr>
            <a:r>
              <a:rPr lang="pt-BR" dirty="0"/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int i = 5;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5.5;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String si = i.toString();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String sd = d.toString();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print(i);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print(si);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print(sd);</a:t>
            </a:r>
          </a:p>
        </p:txBody>
      </p:sp>
    </p:spTree>
    <p:extLst>
      <p:ext uri="{BB962C8B-B14F-4D97-AF65-F5344CB8AC3E}">
        <p14:creationId xmlns:p14="http://schemas.microsoft.com/office/powerpoint/2010/main" val="389610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/>
              <a:t>Valores numéricos</a:t>
            </a:r>
          </a:p>
          <a:p>
            <a:pPr lvl="2" indent="-342900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pode ser transformada em um número com o método </a:t>
            </a:r>
            <a:r>
              <a:rPr lang="pt-BR" b="1" dirty="0">
                <a:solidFill>
                  <a:srgbClr val="FF0000"/>
                </a:solidFill>
              </a:rPr>
              <a:t>parse()</a:t>
            </a:r>
            <a:r>
              <a:rPr lang="pt-BR" dirty="0"/>
              <a:t> das classes </a:t>
            </a:r>
            <a:r>
              <a:rPr lang="pt-BR" b="1" dirty="0"/>
              <a:t>int</a:t>
            </a:r>
            <a:r>
              <a:rPr lang="pt-BR" dirty="0"/>
              <a:t> e </a:t>
            </a:r>
            <a:r>
              <a:rPr lang="pt-BR" b="1" dirty="0"/>
              <a:t>double</a:t>
            </a:r>
            <a:r>
              <a:rPr lang="pt-BR" dirty="0"/>
              <a:t> (ou </a:t>
            </a:r>
            <a:r>
              <a:rPr lang="pt-BR" b="1" dirty="0"/>
              <a:t>num</a:t>
            </a:r>
            <a:r>
              <a:rPr lang="pt-BR" dirty="0"/>
              <a:t>)</a:t>
            </a:r>
          </a:p>
          <a:p>
            <a:pPr marL="1257300" lvl="3" indent="0">
              <a:buNone/>
            </a:pPr>
            <a:r>
              <a:rPr lang="pt-BR" dirty="0"/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String si = "5";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String sd = "5.5";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int i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(si);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double.parse(sd);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print(si);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print(sd);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print(i);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</p:txBody>
      </p:sp>
    </p:spTree>
    <p:extLst>
      <p:ext uri="{BB962C8B-B14F-4D97-AF65-F5344CB8AC3E}">
        <p14:creationId xmlns:p14="http://schemas.microsoft.com/office/powerpoint/2010/main" val="353136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/>
              <a:t>Valor booleano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Tipo </a:t>
            </a:r>
            <a:r>
              <a:rPr lang="pt-BR" b="1" dirty="0">
                <a:cs typeface="Courier New" panose="02070309020205020404" pitchFamily="49" charset="0"/>
              </a:rPr>
              <a:t>bool</a:t>
            </a:r>
            <a:r>
              <a:rPr lang="pt-BR" dirty="0">
                <a:cs typeface="Courier New" panose="02070309020205020404" pitchFamily="49" charset="0"/>
              </a:rPr>
              <a:t> representam valores booleanos.</a:t>
            </a:r>
          </a:p>
          <a:p>
            <a:pPr lvl="3" indent="-342900"/>
            <a:r>
              <a:rPr lang="pt-BR" dirty="0">
                <a:cs typeface="Courier New" panose="02070309020205020404" pitchFamily="49" charset="0"/>
              </a:rPr>
              <a:t>Há dois objetos que representam os valores booleanos: </a:t>
            </a:r>
            <a:r>
              <a:rPr lang="pt-BR" b="1" dirty="0">
                <a:solidFill>
                  <a:srgbClr val="FF0000"/>
                </a:solidFill>
                <a:cs typeface="Courier New" panose="02070309020205020404" pitchFamily="49" charset="0"/>
              </a:rPr>
              <a:t>true</a:t>
            </a:r>
            <a:r>
              <a:rPr lang="pt-BR" dirty="0">
                <a:cs typeface="Courier New" panose="02070309020205020404" pitchFamily="49" charset="0"/>
              </a:rPr>
              <a:t> e </a:t>
            </a:r>
            <a:r>
              <a:rPr lang="pt-BR" b="1" dirty="0">
                <a:solidFill>
                  <a:srgbClr val="FF0000"/>
                </a:solidFill>
                <a:cs typeface="Courier New" panose="02070309020205020404" pitchFamily="49" charset="0"/>
              </a:rPr>
              <a:t>false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dirty="0">
                <a:cs typeface="Courier New" panose="02070309020205020404" pitchFamily="49" charset="0"/>
              </a:rPr>
              <a:t>(são constantes do tempo de compilação)</a:t>
            </a:r>
            <a:endParaRPr lang="pt-BR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Programando em Dart</a:t>
            </a:r>
          </a:p>
          <a:p>
            <a:pPr lvl="1"/>
            <a:r>
              <a:rPr lang="pt-BR" dirty="0"/>
              <a:t>Para o aprendizado da linguagem Dart usaremos o DartPad</a:t>
            </a:r>
          </a:p>
          <a:p>
            <a:pPr lvl="2"/>
            <a:r>
              <a:rPr lang="pt-BR" dirty="0"/>
              <a:t>DartPad é uma ferramenta que permite “brincar” com linguagem Dart em qualquer navegador web;</a:t>
            </a:r>
          </a:p>
          <a:p>
            <a:pPr lvl="2"/>
            <a:r>
              <a:rPr lang="pt-BR" dirty="0"/>
              <a:t>Ele pode ser acessado por meio do link: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https://dartpad.dartlang.org/</a:t>
            </a:r>
            <a:endParaRPr lang="pt-BR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Usaremos essa plataforma para testarmos                                                                      os códigos em Dart</a:t>
            </a:r>
          </a:p>
          <a:p>
            <a:pPr lvl="2"/>
            <a:endParaRPr lang="pt-BR" dirty="0"/>
          </a:p>
        </p:txBody>
      </p:sp>
      <p:pic>
        <p:nvPicPr>
          <p:cNvPr id="1026" name="Picture 2" descr="Showcases what a Hello World app looks like in DartPad">
            <a:extLst>
              <a:ext uri="{FF2B5EF4-FFF2-40B4-BE49-F238E27FC236}">
                <a16:creationId xmlns:a16="http://schemas.microsoft.com/office/drawing/2014/main" id="{9946DC75-6810-472D-9E08-3980A2975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48" y="3284984"/>
            <a:ext cx="5130552" cy="31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Lista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A classe </a:t>
            </a:r>
            <a:r>
              <a:rPr lang="pt-BR" b="1" dirty="0">
                <a:cs typeface="Courier New" panose="02070309020205020404" pitchFamily="49" charset="0"/>
              </a:rPr>
              <a:t>List</a:t>
            </a:r>
            <a:r>
              <a:rPr lang="pt-BR" dirty="0">
                <a:cs typeface="Courier New" panose="02070309020205020404" pitchFamily="49" charset="0"/>
              </a:rPr>
              <a:t> é semelhante ao array de outras linguagem</a:t>
            </a:r>
          </a:p>
          <a:p>
            <a:pPr lvl="3" indent="-342900"/>
            <a:r>
              <a:rPr lang="pt-BR" dirty="0">
                <a:cs typeface="Courier New" panose="02070309020205020404" pitchFamily="49" charset="0"/>
              </a:rPr>
              <a:t>Sua instância é uma lista de valores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 lst = [1, 2, 3];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lst1 = [ 1, 2, 3 ];</a:t>
            </a:r>
          </a:p>
          <a:p>
            <a:pPr marL="1714500" lvl="4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Object lst2 = [ 1, 2, 3 ];</a:t>
            </a:r>
          </a:p>
          <a:p>
            <a:pPr lvl="3" indent="-342900"/>
            <a:r>
              <a:rPr lang="pt-BR" dirty="0">
                <a:cs typeface="Courier New" panose="02070309020205020404" pitchFamily="49" charset="0"/>
              </a:rPr>
              <a:t>Uma lista usa um esquema de indexação baseado em zero</a:t>
            </a:r>
          </a:p>
          <a:p>
            <a:pPr lvl="3" indent="-342900"/>
            <a:r>
              <a:rPr lang="pt-BR" dirty="0">
                <a:cs typeface="Courier New" panose="02070309020205020404" pitchFamily="49" charset="0"/>
              </a:rPr>
              <a:t>O tamanho de uma lista pode ser obtido usando o método lenght</a:t>
            </a:r>
          </a:p>
          <a:p>
            <a:pPr marL="1714500" lvl="4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2171700" lvl="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 lista = [0, 1, 2, 3];</a:t>
            </a:r>
          </a:p>
          <a:p>
            <a:pPr marL="2171700" lvl="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 (lista.length);</a:t>
            </a:r>
          </a:p>
          <a:p>
            <a:pPr lvl="3" indent="-342900"/>
            <a:r>
              <a:rPr lang="pt-BR" dirty="0">
                <a:cs typeface="Courier New" panose="02070309020205020404" pitchFamily="49" charset="0"/>
              </a:rPr>
              <a:t>Para acessar um elemento na lista basta indicar o índice na lista</a:t>
            </a:r>
          </a:p>
          <a:p>
            <a:pPr marL="1714500" lvl="4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2171700" lvl="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 (lst[1]);</a:t>
            </a:r>
          </a:p>
          <a:p>
            <a:pPr lvl="3" indent="-342900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1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Lista</a:t>
            </a:r>
          </a:p>
          <a:p>
            <a:pPr marL="800100" lvl="2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8001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lst = [ 8, 3, 12 ];			</a:t>
            </a:r>
          </a:p>
          <a:p>
            <a:pPr marL="8001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lst.add(4);			      	</a:t>
            </a:r>
            <a:r>
              <a:rPr lang="pt-BR" sz="2000" dirty="0">
                <a:cs typeface="Courier New" panose="02070309020205020404" pitchFamily="49" charset="0"/>
              </a:rPr>
              <a:t>(Adicionar um elemento no final da lista)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lst.sort((a, b) =&gt; a.compareTo(b));	</a:t>
            </a:r>
            <a:r>
              <a:rPr lang="pt-BR" sz="2000" dirty="0">
                <a:cs typeface="Courier New" panose="02070309020205020404" pitchFamily="49" charset="0"/>
              </a:rPr>
              <a:t>(ordena os elementos na lista)</a:t>
            </a:r>
          </a:p>
          <a:p>
            <a:pPr marL="8001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lst.removeLast();				</a:t>
            </a:r>
            <a:r>
              <a:rPr lang="pt-BR" sz="2000" dirty="0">
                <a:latin typeface="+mj-lt"/>
                <a:cs typeface="Courier New" panose="02070309020205020404" pitchFamily="49" charset="0"/>
              </a:rPr>
              <a:t>(Remove o ultimo elemento na lista)</a:t>
            </a:r>
          </a:p>
          <a:p>
            <a:pPr marL="8001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print(lst.indexOf(4));		</a:t>
            </a:r>
            <a:r>
              <a:rPr lang="pt-BR" sz="2000" dirty="0">
                <a:cs typeface="Courier New" panose="02070309020205020404" pitchFamily="49" charset="0"/>
              </a:rPr>
              <a:t>(Localiza a posição de um elemento na lista)</a:t>
            </a:r>
          </a:p>
          <a:p>
            <a:pPr marL="800100" lvl="2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print(lst);</a:t>
            </a:r>
          </a:p>
        </p:txBody>
      </p:sp>
    </p:spTree>
    <p:extLst>
      <p:ext uri="{BB962C8B-B14F-4D97-AF65-F5344CB8AC3E}">
        <p14:creationId xmlns:p14="http://schemas.microsoft.com/office/powerpoint/2010/main" val="382873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Set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Classe </a:t>
            </a:r>
            <a:r>
              <a:rPr lang="pt-BR" b="1" dirty="0">
                <a:cs typeface="Courier New" panose="02070309020205020404" pitchFamily="49" charset="0"/>
              </a:rPr>
              <a:t>Set</a:t>
            </a:r>
            <a:r>
              <a:rPr lang="pt-BR" dirty="0">
                <a:cs typeface="Courier New" panose="02070309020205020404" pitchFamily="49" charset="0"/>
              </a:rPr>
              <a:t> é semelhante a List, mas é uma lista não ordenada</a:t>
            </a:r>
          </a:p>
          <a:p>
            <a:pPr lvl="3" indent="-342900"/>
            <a:r>
              <a:rPr lang="pt-BR" dirty="0">
                <a:cs typeface="Courier New" panose="02070309020205020404" pitchFamily="49" charset="0"/>
              </a:rPr>
              <a:t>Isso significa que não possível recuperar elementos pelo índice, portanto, precisa-se usar os métodos </a:t>
            </a:r>
            <a:r>
              <a:rPr lang="pt-BR" b="1" dirty="0">
                <a:cs typeface="Courier New" panose="02070309020205020404" pitchFamily="49" charset="0"/>
              </a:rPr>
              <a:t>contains() </a:t>
            </a:r>
            <a:r>
              <a:rPr lang="pt-BR" dirty="0">
                <a:cs typeface="Courier New" panose="02070309020205020404" pitchFamily="49" charset="0"/>
              </a:rPr>
              <a:t>e </a:t>
            </a:r>
            <a:r>
              <a:rPr lang="pt-BR" b="1" dirty="0">
                <a:cs typeface="Courier New" panose="02070309020205020404" pitchFamily="49" charset="0"/>
              </a:rPr>
              <a:t>containsAll()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 cookies = Set();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cookies.addAll([ "oatmeal", "chocolate", "rainbow" ]);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cookies.add("oatmeal"); // Se não há dano, não há problema cookies.remove("chocolate");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print(cookies);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print(cookies.contains("oatmeal"));</a:t>
            </a:r>
          </a:p>
          <a:p>
            <a:pPr marL="1714500" lvl="4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print(cookies.containsAll([ "chocolate", "rainbow" ]));</a:t>
            </a:r>
          </a:p>
          <a:p>
            <a:pPr lvl="4" indent="-342900">
              <a:lnSpc>
                <a:spcPct val="120000"/>
              </a:lnSpc>
            </a:pPr>
            <a:r>
              <a:rPr lang="pt-BR" dirty="0">
                <a:cs typeface="Courier New" panose="02070309020205020404" pitchFamily="49" charset="0"/>
              </a:rPr>
              <a:t>A chamada a contains() retorna true, enquanto a chamada a containsAll() retorna false já que chocolate foi removido com remove().</a:t>
            </a:r>
          </a:p>
        </p:txBody>
      </p:sp>
    </p:spTree>
    <p:extLst>
      <p:ext uri="{BB962C8B-B14F-4D97-AF65-F5344CB8AC3E}">
        <p14:creationId xmlns:p14="http://schemas.microsoft.com/office/powerpoint/2010/main" val="104672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Map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Classe </a:t>
            </a:r>
            <a:r>
              <a:rPr lang="pt-BR" b="1" dirty="0">
                <a:cs typeface="Courier New" panose="02070309020205020404" pitchFamily="49" charset="0"/>
              </a:rPr>
              <a:t>Map</a:t>
            </a:r>
            <a:r>
              <a:rPr lang="pt-BR" dirty="0">
                <a:cs typeface="Courier New" panose="02070309020205020404" pitchFamily="49" charset="0"/>
              </a:rPr>
              <a:t> é um dicionário (ou hash)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actors = {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"Ryan Reynolds" : "Deadpool",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"Hugh Jackman" : "Wolverine“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print(actors);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actresses = new Map();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actresses["scarlett johansson"] = "Black Widow";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actresses["Zoe Saldana"] = "Gamora";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 (actresses); </a:t>
            </a:r>
          </a:p>
          <a:p>
            <a:pPr lvl="3" indent="-342900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2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Map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Classe </a:t>
            </a:r>
            <a:r>
              <a:rPr lang="pt-BR" b="1" dirty="0">
                <a:cs typeface="Courier New" panose="02070309020205020404" pitchFamily="49" charset="0"/>
              </a:rPr>
              <a:t>Map</a:t>
            </a:r>
            <a:r>
              <a:rPr lang="pt-BR" dirty="0">
                <a:cs typeface="Courier New" panose="02070309020205020404" pitchFamily="49" charset="0"/>
              </a:rPr>
              <a:t> é um dicionário (ou hash)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movies = Map&lt;String, int&gt;();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movies["Iron Man"] = 3;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movies["Thor"] = 3;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print(movies);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print(actors["Ryan Reynolds"]);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print(actresses["Elizabeth Olsen"]);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movies.remove("Thor");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print(movies);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print(actors.keys);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print(actresses.values);</a:t>
            </a:r>
          </a:p>
        </p:txBody>
      </p:sp>
    </p:spTree>
    <p:extLst>
      <p:ext uri="{BB962C8B-B14F-4D97-AF65-F5344CB8AC3E}">
        <p14:creationId xmlns:p14="http://schemas.microsoft.com/office/powerpoint/2010/main" val="135604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Map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Classe </a:t>
            </a:r>
            <a:r>
              <a:rPr lang="pt-BR" b="1" dirty="0">
                <a:cs typeface="Courier New" panose="02070309020205020404" pitchFamily="49" charset="0"/>
              </a:rPr>
              <a:t>Map</a:t>
            </a:r>
            <a:r>
              <a:rPr lang="pt-BR" dirty="0">
                <a:cs typeface="Courier New" panose="02070309020205020404" pitchFamily="49" charset="0"/>
              </a:rPr>
              <a:t> é um dicionário (ou hash)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Map sequels = { };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print(sequels.isEmpty);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sequels["The Winter Soldier"] = 2;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sequels["Civil War"] = 3;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sequels.forEach((k, v) {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print(k + " sequel #" + v.toString());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3" indent="-342900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9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Map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Classe </a:t>
            </a:r>
            <a:r>
              <a:rPr lang="pt-BR" b="1" dirty="0">
                <a:cs typeface="Courier New" panose="02070309020205020404" pitchFamily="49" charset="0"/>
              </a:rPr>
              <a:t>Map</a:t>
            </a:r>
            <a:r>
              <a:rPr lang="pt-BR" dirty="0">
                <a:cs typeface="Courier New" panose="02070309020205020404" pitchFamily="49" charset="0"/>
              </a:rPr>
              <a:t> é um dicionário (ou hash)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Map sequels = { };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print(sequels.isEmpty);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sequels["The Winter Soldier"] = 2;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sequels["Civil War"] = 3;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sequels.forEach((k, v) {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print(k + " sequel #" + v.toString());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3" indent="-342900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0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Map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Classe </a:t>
            </a:r>
            <a:r>
              <a:rPr lang="pt-BR" b="1" dirty="0">
                <a:cs typeface="Courier New" panose="02070309020205020404" pitchFamily="49" charset="0"/>
              </a:rPr>
              <a:t>Map</a:t>
            </a:r>
            <a:r>
              <a:rPr lang="pt-BR" dirty="0">
                <a:cs typeface="Courier New" panose="02070309020205020404" pitchFamily="49" charset="0"/>
              </a:rPr>
              <a:t> é um dicionário (ou hash)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O primeiro mapa, actors, é criado com o uso de chaves e com dados definidos imediatamente dentro dele.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O segundo, actresses, usa a palavra-chave new para criar uma nova instância de Map explicitamente.</a:t>
            </a:r>
          </a:p>
          <a:p>
            <a:pPr lvl="5" indent="-342900"/>
            <a:r>
              <a:rPr lang="pt-BR" dirty="0">
                <a:cs typeface="Courier New" panose="02070309020205020404" pitchFamily="49" charset="0"/>
              </a:rPr>
              <a:t>Os elementos são adicionados a ele com o uso da notação de colchete, em que o valor dentro do colchete é a chave e o valor após o sinal de igualdade é o que é mapeado para essa chave.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A terceira defini os tipos para as chaves e valores de um mapa.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O quarto mapa, sequels, define um tipo Map criando uma lista de chaves e valores.</a:t>
            </a:r>
          </a:p>
          <a:p>
            <a:pPr lvl="4" indent="-342900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4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Map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Classe </a:t>
            </a:r>
            <a:r>
              <a:rPr lang="pt-BR" b="1" dirty="0">
                <a:cs typeface="Courier New" panose="02070309020205020404" pitchFamily="49" charset="0"/>
              </a:rPr>
              <a:t>Map</a:t>
            </a:r>
            <a:r>
              <a:rPr lang="pt-BR" dirty="0">
                <a:cs typeface="Courier New" panose="02070309020205020404" pitchFamily="49" charset="0"/>
              </a:rPr>
              <a:t> é um dicionário (ou hash)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Os tributos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pt-BR" dirty="0">
                <a:cs typeface="Courier New" panose="02070309020205020404" pitchFamily="49" charset="0"/>
              </a:rPr>
              <a:t>  e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dirty="0">
                <a:cs typeface="Courier New" panose="02070309020205020404" pitchFamily="49" charset="0"/>
              </a:rPr>
              <a:t>, retorna as lista de chaves e a lista de valores, respectivamente.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O método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dirty="0">
                <a:cs typeface="Courier New" panose="02070309020205020404" pitchFamily="49" charset="0"/>
              </a:rPr>
              <a:t>remove um elemento de um mapa.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O método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isEmpty()</a:t>
            </a:r>
            <a:r>
              <a:rPr lang="pt-BR" dirty="0">
                <a:cs typeface="Courier New" panose="02070309020205020404" pitchFamily="49" charset="0"/>
              </a:rPr>
              <a:t> informa se o mapa está ou não vazio.</a:t>
            </a:r>
          </a:p>
          <a:p>
            <a:pPr lvl="4" indent="-342900"/>
            <a:r>
              <a:rPr lang="pt-BR" dirty="0">
                <a:cs typeface="Courier New" panose="02070309020205020404" pitchFamily="49" charset="0"/>
              </a:rPr>
              <a:t>O método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forEach()</a:t>
            </a:r>
            <a:r>
              <a:rPr lang="pt-BR" dirty="0">
                <a:cs typeface="Courier New" panose="02070309020205020404" pitchFamily="49" charset="0"/>
              </a:rPr>
              <a:t> permite executar uma função arbitrária para cada elemento do mapa.</a:t>
            </a:r>
          </a:p>
          <a:p>
            <a:pPr lvl="5" indent="-342900">
              <a:buFont typeface="Wingdings" panose="05000000000000000000" pitchFamily="2" charset="2"/>
              <a:buChar char="§"/>
            </a:pPr>
            <a:r>
              <a:rPr lang="pt-BR" dirty="0">
                <a:cs typeface="Courier New" panose="02070309020205020404" pitchFamily="49" charset="0"/>
              </a:rPr>
              <a:t>A função fornecida receberá a chave e o valor.</a:t>
            </a:r>
          </a:p>
          <a:p>
            <a:pPr lvl="4" indent="-342900"/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41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/>
              <a:t>Enumeração</a:t>
            </a:r>
          </a:p>
          <a:p>
            <a:pPr lvl="2"/>
            <a:r>
              <a:rPr lang="pt-BR" dirty="0">
                <a:cs typeface="Courier New" panose="02070309020205020404" pitchFamily="49" charset="0"/>
              </a:rPr>
              <a:t>Usado quando há a necessidade de objeto com uma quantidade fixa de valores constantes sem precisar criar classes e variáveis para isso.</a:t>
            </a:r>
          </a:p>
          <a:p>
            <a:pPr marL="13716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enum SciFiShows { Babylon_5, Stargate_SG1, Star_Trek }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print(SciFiShows.values);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print(SciFiShows.Stargate_SG1.index);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var show = SciFiShows.Babylon_5;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switch (show) {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SciFiShows.Babylon_5: print("B5"); break;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SciFiShows.Stargate_SG1: print("SG1"); break;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SciFiShows.Star_Trek: print("ST"); break;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46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14" name="Espaço Reservado para Conteúdo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941CF5E-51FE-4959-B426-BA65C3A53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5505"/>
            <a:ext cx="10972799" cy="4395354"/>
          </a:xfrm>
        </p:spPr>
      </p:pic>
    </p:spTree>
    <p:extLst>
      <p:ext uri="{BB962C8B-B14F-4D97-AF65-F5344CB8AC3E}">
        <p14:creationId xmlns:p14="http://schemas.microsoft.com/office/powerpoint/2010/main" val="2792593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Tipos de Dados</a:t>
            </a:r>
          </a:p>
          <a:p>
            <a:pPr marL="400050" lvl="1" indent="0">
              <a:buNone/>
            </a:pPr>
            <a:r>
              <a:rPr lang="pt-BR" dirty="0"/>
              <a:t>void</a:t>
            </a:r>
          </a:p>
          <a:p>
            <a:pPr lvl="2"/>
            <a:r>
              <a:rPr lang="pt-BR" dirty="0">
                <a:latin typeface="+mj-lt"/>
                <a:cs typeface="Courier New" panose="02070309020205020404" pitchFamily="49" charset="0"/>
              </a:rPr>
              <a:t>Usado geralmente para em funções para indicar um a mesma não retorna nada</a:t>
            </a:r>
          </a:p>
          <a:p>
            <a:pPr lvl="3"/>
            <a:r>
              <a:rPr lang="pt-BR" dirty="0">
                <a:latin typeface="+mj-lt"/>
                <a:cs typeface="Courier New" panose="02070309020205020404" pitchFamily="49" charset="0"/>
              </a:rPr>
              <a:t>No entanto, no Dart podemos </a:t>
            </a:r>
            <a:r>
              <a:rPr lang="pt-BR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omiti-lo em funções 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que não retornam nada.</a:t>
            </a:r>
          </a:p>
          <a:p>
            <a:pPr lvl="4"/>
            <a:r>
              <a:rPr lang="pt-BR" dirty="0">
                <a:latin typeface="+mj-lt"/>
                <a:cs typeface="Courier New" panose="02070309020205020404" pitchFamily="49" charset="0"/>
              </a:rPr>
              <a:t>Nessa casos, o Dart inseri a 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pt-BR" dirty="0">
                <a:latin typeface="+mj-lt"/>
                <a:cs typeface="Courier New" panose="02070309020205020404" pitchFamily="49" charset="0"/>
              </a:rPr>
              <a:t>O tipo void pode ser usado como parâmetros de tipo genérico, onde eles forem semanticamente tratados como Object.</a:t>
            </a:r>
          </a:p>
          <a:p>
            <a:pPr marL="1371600" lvl="3" indent="0">
              <a:buNone/>
            </a:pPr>
            <a:r>
              <a:rPr lang="pt-BR" dirty="0">
                <a:latin typeface="+mj-lt"/>
                <a:cs typeface="Courier New" panose="02070309020205020404" pitchFamily="49" charset="0"/>
              </a:rPr>
              <a:t>Ex.:</a:t>
            </a:r>
          </a:p>
          <a:p>
            <a:pPr marL="1828800" lvl="4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1828800" lvl="4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List&lt;void&gt; l = [ 1, 2, 3 ]; </a:t>
            </a:r>
          </a:p>
          <a:p>
            <a:pPr marL="1828800" lvl="4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// Equivalente a List&lt;Object&gt; = [ 1, 2, 3 ];</a:t>
            </a:r>
          </a:p>
          <a:p>
            <a:pPr marL="1828800" lvl="4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print(l);</a:t>
            </a:r>
          </a:p>
          <a:p>
            <a:pPr marL="1828800" lvl="4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3731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B4F70-C93B-4CD8-AA05-BBF4E3D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Palavras-chaves</a:t>
            </a: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is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Permite determinar se uma referência é de um tipo específico.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if (shape is Circle) {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print(circle.circumference); 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dirty="0">
                <a:cs typeface="Courier New" panose="02070309020205020404" pitchFamily="49" charset="0"/>
              </a:rPr>
              <a:t>as</a:t>
            </a:r>
          </a:p>
          <a:p>
            <a:pPr lvl="2" indent="-342900"/>
            <a:r>
              <a:rPr lang="pt-BR" dirty="0">
                <a:cs typeface="Courier New" panose="02070309020205020404" pitchFamily="49" charset="0"/>
              </a:rPr>
              <a:t>Permite converter (se possível) e/ou verificar se referência é de um tipo específico</a:t>
            </a:r>
          </a:p>
          <a:p>
            <a:pPr marL="1257300" lvl="3" indent="0">
              <a:buNone/>
            </a:pPr>
            <a:r>
              <a:rPr lang="pt-BR" dirty="0">
                <a:cs typeface="Courier New" panose="02070309020205020404" pitchFamily="49" charset="0"/>
              </a:rPr>
              <a:t>Ex.:</a:t>
            </a:r>
          </a:p>
          <a:p>
            <a:pPr marL="17145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(shape as Circle).circumference = 20;</a:t>
            </a:r>
          </a:p>
          <a:p>
            <a:pPr lvl="5" indent="-342900">
              <a:buFont typeface="Wingdings" panose="05000000000000000000" pitchFamily="2" charset="2"/>
              <a:buChar char="§"/>
            </a:pPr>
            <a:r>
              <a:rPr lang="pt-BR" dirty="0">
                <a:cs typeface="Courier New" panose="02070309020205020404" pitchFamily="49" charset="0"/>
              </a:rPr>
              <a:t>O código funcionará se </a:t>
            </a:r>
            <a:r>
              <a:rPr lang="pt-BR" b="1" dirty="0">
                <a:cs typeface="Courier New" panose="02070309020205020404" pitchFamily="49" charset="0"/>
              </a:rPr>
              <a:t>shape</a:t>
            </a:r>
            <a:r>
              <a:rPr lang="pt-BR" dirty="0">
                <a:cs typeface="Courier New" panose="02070309020205020404" pitchFamily="49" charset="0"/>
              </a:rPr>
              <a:t> for do tipo </a:t>
            </a:r>
            <a:r>
              <a:rPr lang="pt-BR" b="1" dirty="0">
                <a:cs typeface="Courier New" panose="02070309020205020404" pitchFamily="49" charset="0"/>
              </a:rPr>
              <a:t>Circle</a:t>
            </a:r>
            <a:r>
              <a:rPr lang="pt-BR" dirty="0">
                <a:cs typeface="Courier New" panose="02070309020205020404" pitchFamily="49" charset="0"/>
              </a:rPr>
              <a:t>, e/ou, se </a:t>
            </a:r>
            <a:r>
              <a:rPr lang="pt-BR" b="1" dirty="0">
                <a:cs typeface="Courier New" panose="02070309020205020404" pitchFamily="49" charset="0"/>
              </a:rPr>
              <a:t>shape</a:t>
            </a:r>
            <a:r>
              <a:rPr lang="pt-BR" dirty="0">
                <a:cs typeface="Courier New" panose="02070309020205020404" pitchFamily="49" charset="0"/>
              </a:rPr>
              <a:t> pude ser convertido no tipo </a:t>
            </a:r>
            <a:r>
              <a:rPr lang="pt-BR" b="1" dirty="0">
                <a:cs typeface="Courier New" panose="02070309020205020404" pitchFamily="49" charset="0"/>
              </a:rPr>
              <a:t>Circle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  <a:p>
            <a:pPr marL="2171700" lvl="5" indent="0">
              <a:buNone/>
            </a:pP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Estruturas de controle de fluxo no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Estrutura de repetição (</a:t>
            </a:r>
            <a:r>
              <a:rPr lang="pt-BR" i="1" dirty="0"/>
              <a:t>looping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 estruturas de repetição são realizadas por meio 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/>
              <a:t>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 ou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857250" lvl="2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(var i = 0; i &lt; 10; i++) 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print(i);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pt-BR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2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Estruturas de controle de fluxo no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Estrutura de repetição (</a:t>
            </a:r>
            <a:r>
              <a:rPr lang="pt-BR" i="1" dirty="0"/>
              <a:t>looping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 estruturas de repetição são realizadas por meio 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/>
              <a:t>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 ou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1200150" lvl="2" indent="-342900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pt-BR" dirty="0"/>
              <a:t>, aplicado a classe que são iteráveis</a:t>
            </a:r>
          </a:p>
          <a:p>
            <a:pPr marL="1314450" lvl="3" indent="0">
              <a:buNone/>
            </a:pPr>
            <a:r>
              <a:rPr lang="pt-BR" dirty="0"/>
              <a:t>Ex.: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 starfleet = [ "1701", "1234", "1017", "2610", "7410" ]; 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(var shipNum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starfleet) { 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print("NCC-" + shipNum); 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71650" lvl="4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241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Estruturas de controle de fluxo no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Estrutura de repetição (</a:t>
            </a:r>
            <a:r>
              <a:rPr lang="pt-BR" i="1" dirty="0"/>
              <a:t>looping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 estruturas de repetição são realizadas por meio 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/>
              <a:t>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 ou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1200150" lvl="2" indent="-342900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pt-BR" dirty="0"/>
              <a:t>, aplicado a classe que são iteráveis,</a:t>
            </a:r>
          </a:p>
          <a:p>
            <a:pPr marL="1200150" lvl="2" indent="-342900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pt-BR" dirty="0"/>
              <a:t>, método (função) de classe semelhante ao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pt-BR" dirty="0"/>
              <a:t>.</a:t>
            </a:r>
          </a:p>
          <a:p>
            <a:pPr marL="1314450" lvl="3" indent="0">
              <a:buNone/>
            </a:pPr>
            <a:r>
              <a:rPr lang="pt-BR" dirty="0"/>
              <a:t>Ex.: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 starfleet = [ "1701", "1234", "1017", "2610", "7410" ];</a:t>
            </a:r>
            <a:endParaRPr lang="pt-BR" dirty="0"/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starfleet.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((shipNum) =&gt; print("NCC-" + shipNum)); </a:t>
            </a:r>
          </a:p>
          <a:p>
            <a:pPr marL="177165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71650" lvl="4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98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Estruturas de controle de fluxo no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Estrutura de repetição (</a:t>
            </a:r>
            <a:r>
              <a:rPr lang="pt-BR" i="1" dirty="0"/>
              <a:t>looping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 estruturas de repetição são realizadas por meio 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/>
              <a:t>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 ou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857250" lvl="2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(!isDone()) 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 Faz algo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pt-BR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06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Estruturas de controle de fluxo no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Estrutura de repetição (</a:t>
            </a:r>
            <a:r>
              <a:rPr lang="pt-BR" i="1" dirty="0"/>
              <a:t>looping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 estruturas de repetição são realizadas por meio 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/>
              <a:t>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 ou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</a:p>
          <a:p>
            <a:pPr marL="857250" lvl="2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showStatus();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(!processDone());</a:t>
            </a:r>
          </a:p>
        </p:txBody>
      </p:sp>
    </p:spTree>
    <p:extLst>
      <p:ext uri="{BB962C8B-B14F-4D97-AF65-F5344CB8AC3E}">
        <p14:creationId xmlns:p14="http://schemas.microsoft.com/office/powerpoint/2010/main" val="4141484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Estruturas de controle de fluxo no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Estrutura de múltipla seleção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marL="857250" lvl="2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switch (someVariable) 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case 1: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Faz algo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break;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case 2: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Faz outra coisa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break;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Não era 1 ou 2 break;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612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Estruturas de controle de fluxo no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Estrutura de seleção ou condicionais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857250" lvl="2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if (mercury == true || venus == true || earth == true || mars                 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== true ){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 ("It's an inner planet");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(jupiter || saturn || uranus || neptune) 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 ("It's an outar planet");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print("Poor Pluto, you are NOT a planet");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173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Operadores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52FD3B20-5934-46AC-AEF2-8735A32BB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69885"/>
              </p:ext>
            </p:extLst>
          </p:nvPr>
        </p:nvGraphicFramePr>
        <p:xfrm>
          <a:off x="335768" y="2204864"/>
          <a:ext cx="3672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92210563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8967058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Operador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Significado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214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542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577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Menos unário prefixado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15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45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68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Divisão inteira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Resto da divisão de inteiros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882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Incremento prefixado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43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Incremento posfixado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469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Decremento prefixado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154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Decremento posfixado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26610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50AF434B-5EB5-47DC-846C-5A9DA267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23689"/>
              </p:ext>
            </p:extLst>
          </p:nvPr>
        </p:nvGraphicFramePr>
        <p:xfrm>
          <a:off x="4259980" y="2204864"/>
          <a:ext cx="3312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92210563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8967058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Operador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Significado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214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577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Diferente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15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45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68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Maior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Menor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882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43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AND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46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15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Operador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3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Operador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87045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E1106943-09C4-4676-A7B0-F8C1DB835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99092"/>
              </p:ext>
            </p:extLst>
          </p:nvPr>
        </p:nvGraphicFramePr>
        <p:xfrm>
          <a:off x="7824192" y="2204864"/>
          <a:ext cx="401042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503">
                  <a:extLst>
                    <a:ext uri="{9D8B030D-6E8A-4147-A177-3AD203B41FA5}">
                      <a16:colId xmlns:a16="http://schemas.microsoft.com/office/drawing/2014/main" val="2922105630"/>
                    </a:ext>
                  </a:extLst>
                </a:gridCol>
                <a:gridCol w="2721917">
                  <a:extLst>
                    <a:ext uri="{9D8B030D-6E8A-4147-A177-3AD203B41FA5}">
                      <a16:colId xmlns:a16="http://schemas.microsoft.com/office/drawing/2014/main" val="3896705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Operador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Significado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2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XOR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54215"/>
                  </a:ext>
                </a:extLst>
              </a:tr>
              <a:tr h="12909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Complemento unário bitwise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57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Operador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0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Deslocamento para esquerda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1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Deslocamento para a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? b :c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Expressão condicional ternária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??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dirty="0"/>
                        <a:t>Expressão condicional binária: se a não for nulo, retorna a; caso contrário, retorna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Notação cascata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8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Aplicação de 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43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Acesso 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46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Acesso a membro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1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7" name="Espaço Reservado para Conteúdo 6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AD8DE17A-D0E8-4608-AAF6-22D5ED0D3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86892"/>
            <a:ext cx="10972800" cy="2439371"/>
          </a:xfrm>
        </p:spPr>
      </p:pic>
    </p:spTree>
    <p:extLst>
      <p:ext uri="{BB962C8B-B14F-4D97-AF65-F5344CB8AC3E}">
        <p14:creationId xmlns:p14="http://schemas.microsoft.com/office/powerpoint/2010/main" val="299418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Operadores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dirty="0"/>
              <a:t> faz verificação de valor e não uma verificação de objeto.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Quando for necessário verificar se duas variáveis referenciam o mesmo objeto, pode se usar a função global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identical()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Operador</a:t>
            </a:r>
            <a:r>
              <a:rPr lang="pt-BR" b="1" dirty="0"/>
              <a:t>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??=</a:t>
            </a:r>
            <a:r>
              <a:rPr lang="pt-BR" b="1" dirty="0"/>
              <a:t> </a:t>
            </a:r>
            <a:r>
              <a:rPr lang="pt-BR" dirty="0"/>
              <a:t>executa uma atribuição se o operando for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dirty="0"/>
              <a:t>.</a:t>
            </a:r>
          </a:p>
          <a:p>
            <a:pPr lvl="2">
              <a:spcAft>
                <a:spcPts val="6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objeto ??= valor </a:t>
            </a:r>
            <a:r>
              <a:rPr lang="pt-BR" dirty="0"/>
              <a:t>[se o objeto for null, valor será atribuído]</a:t>
            </a:r>
          </a:p>
          <a:p>
            <a:pPr lvl="1"/>
            <a:r>
              <a:rPr lang="pt-BR" dirty="0"/>
              <a:t>Operador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pt-BR" dirty="0"/>
              <a:t> Permite o acesso a um membro se o objeto não for null.</a:t>
            </a:r>
          </a:p>
          <a:p>
            <a:pPr lvl="2"/>
            <a:r>
              <a:rPr lang="pt-BR" dirty="0"/>
              <a:t>objeto?.valor	  	[Se objeto for não for NULL avalia valor;]</a:t>
            </a:r>
          </a:p>
          <a:p>
            <a:pPr lvl="2"/>
            <a:r>
              <a:rPr lang="pt-BR" dirty="0"/>
              <a:t>objeto?.metodo()   	[Chama um método de um objeto se o objeto Não for NULL;]</a:t>
            </a:r>
          </a:p>
          <a:p>
            <a:pPr lvl="2"/>
            <a:r>
              <a:rPr lang="pt-BR" dirty="0"/>
              <a:t>objeto?.valor1?.valor2?.metodo()  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pt-BR" dirty="0"/>
              <a:t>    	[Se objeto ou valor1 ou valor2 forem NULL a expressão inteira é null caso 	 contrário executa o método;]</a:t>
            </a:r>
          </a:p>
        </p:txBody>
      </p:sp>
    </p:spTree>
    <p:extLst>
      <p:ext uri="{BB962C8B-B14F-4D97-AF65-F5344CB8AC3E}">
        <p14:creationId xmlns:p14="http://schemas.microsoft.com/office/powerpoint/2010/main" val="1300387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59CF81-A0ED-467E-9F8F-52CA9255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Operadores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t-BR" dirty="0"/>
              <a:t> simplifica a maneira de alterar as propriedades do objeto.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Operador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tipo?</a:t>
            </a:r>
            <a:r>
              <a:rPr lang="pt-BR" dirty="0"/>
              <a:t> para criar atributos iniciadas com valor null.</a:t>
            </a:r>
          </a:p>
          <a:p>
            <a:pPr marL="914400" lvl="2" indent="0">
              <a:buNone/>
            </a:pPr>
            <a:r>
              <a:rPr lang="pt-BR" dirty="0"/>
              <a:t>Ex.: String?</a:t>
            </a:r>
          </a:p>
          <a:p>
            <a:pPr lvl="3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AF69160-7BE8-4FD2-86D3-CB8089A278DD}"/>
              </a:ext>
            </a:extLst>
          </p:cNvPr>
          <p:cNvGrpSpPr/>
          <p:nvPr/>
        </p:nvGrpSpPr>
        <p:grpSpPr>
          <a:xfrm>
            <a:off x="2423592" y="3284984"/>
            <a:ext cx="8064896" cy="1015663"/>
            <a:chOff x="2184872" y="3637473"/>
            <a:chExt cx="8064896" cy="1015663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9BB9B4-C76B-4189-BFEA-2F631F8FED24}"/>
                </a:ext>
              </a:extLst>
            </p:cNvPr>
            <p:cNvSpPr txBox="1"/>
            <p:nvPr/>
          </p:nvSpPr>
          <p:spPr>
            <a:xfrm>
              <a:off x="2184872" y="3637473"/>
              <a:ext cx="302433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 = Point();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p.x = 3;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p.y = 6;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DCBB3F4-A022-4E1F-936A-3E289FA69C67}"/>
                </a:ext>
              </a:extLst>
            </p:cNvPr>
            <p:cNvSpPr txBox="1"/>
            <p:nvPr/>
          </p:nvSpPr>
          <p:spPr>
            <a:xfrm>
              <a:off x="7225432" y="3637473"/>
              <a:ext cx="302433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 = Point()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..x = 3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..y = 6;</a:t>
              </a:r>
            </a:p>
          </p:txBody>
        </p:sp>
        <p:sp>
          <p:nvSpPr>
            <p:cNvPr id="10" name="Seta: para a Direita 9">
              <a:extLst>
                <a:ext uri="{FF2B5EF4-FFF2-40B4-BE49-F238E27FC236}">
                  <a16:creationId xmlns:a16="http://schemas.microsoft.com/office/drawing/2014/main" id="{E96B49EC-8A17-46B6-8320-575E76BC6E1F}"/>
                </a:ext>
              </a:extLst>
            </p:cNvPr>
            <p:cNvSpPr/>
            <p:nvPr/>
          </p:nvSpPr>
          <p:spPr>
            <a:xfrm>
              <a:off x="5857280" y="3929280"/>
              <a:ext cx="720080" cy="43204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279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Orientação a objetos no Dart</a:t>
            </a:r>
          </a:p>
          <a:p>
            <a:pPr lvl="1"/>
            <a:r>
              <a:rPr lang="pt-BR" dirty="0"/>
              <a:t>O Dart é orientado a objetos, ou seja, classes e objetos. </a:t>
            </a:r>
          </a:p>
          <a:p>
            <a:pPr lvl="1"/>
            <a:r>
              <a:rPr lang="pt-BR" dirty="0"/>
              <a:t>Para definir uma classe, basta: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Hero {}</a:t>
            </a:r>
          </a:p>
          <a:p>
            <a:pPr marL="800100" lvl="1" indent="-342900"/>
            <a:r>
              <a:rPr lang="pt-BR" dirty="0"/>
              <a:t>Classe completa: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class_name { 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&lt;fields&gt;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&lt;getters/setters&gt;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&lt;constructors&gt;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&lt;functions&gt;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CA37BE-DE2D-4AF3-8739-6D6AEDDCCE02}"/>
              </a:ext>
            </a:extLst>
          </p:cNvPr>
          <p:cNvSpPr txBox="1"/>
          <p:nvPr/>
        </p:nvSpPr>
        <p:spPr>
          <a:xfrm>
            <a:off x="5317704" y="3829977"/>
            <a:ext cx="6264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Campos</a:t>
            </a:r>
            <a:r>
              <a:rPr lang="pt-BR" sz="1500" dirty="0"/>
              <a:t> - é qualquer variável declarada em uma classe. Os campos representam atributos do objeto.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Setters</a:t>
            </a:r>
            <a:r>
              <a:rPr lang="pt-BR" sz="1500" dirty="0"/>
              <a:t> e </a:t>
            </a:r>
            <a:r>
              <a:rPr lang="pt-BR" sz="1500" b="1" dirty="0"/>
              <a:t>Getters</a:t>
            </a:r>
            <a:r>
              <a:rPr lang="pt-BR" sz="1500" dirty="0"/>
              <a:t> - Permite que o programa inicialize e recupere os valores dos campos de uma classe.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Construtores</a:t>
            </a:r>
            <a:r>
              <a:rPr lang="pt-BR" sz="1500" dirty="0"/>
              <a:t> - responsáveis por alocar memória para os objetos da classe.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Funções</a:t>
            </a:r>
            <a:r>
              <a:rPr lang="pt-BR" sz="1500" dirty="0"/>
              <a:t> - Funções representam ações que um objeto pode executar, chamados de métodos.</a:t>
            </a:r>
          </a:p>
        </p:txBody>
      </p:sp>
    </p:spTree>
    <p:extLst>
      <p:ext uri="{BB962C8B-B14F-4D97-AF65-F5344CB8AC3E}">
        <p14:creationId xmlns:p14="http://schemas.microsoft.com/office/powerpoint/2010/main" val="4018148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Orientação a objetos no Dart</a:t>
            </a:r>
          </a:p>
          <a:p>
            <a:pPr lvl="1"/>
            <a:r>
              <a:rPr lang="pt-BR" dirty="0"/>
              <a:t>O Dart é orientado a objetos, ou seja, classes e objetos. </a:t>
            </a:r>
          </a:p>
          <a:p>
            <a:pPr lvl="1"/>
            <a:r>
              <a:rPr lang="pt-BR" dirty="0"/>
              <a:t>Para definir uma classe, basta: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Hero {}</a:t>
            </a:r>
          </a:p>
          <a:p>
            <a:pPr marL="800100" lvl="1" indent="-342900"/>
            <a:r>
              <a:rPr lang="pt-BR" dirty="0"/>
              <a:t>Classe completa: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class_name { 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&lt;fields&gt;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&lt;getters/setters&gt;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&lt;constructors&gt;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&lt;functions&gt; 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CA37BE-DE2D-4AF3-8739-6D6AEDDCCE02}"/>
              </a:ext>
            </a:extLst>
          </p:cNvPr>
          <p:cNvSpPr txBox="1"/>
          <p:nvPr/>
        </p:nvSpPr>
        <p:spPr>
          <a:xfrm>
            <a:off x="5317704" y="3829977"/>
            <a:ext cx="6264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Campos</a:t>
            </a:r>
            <a:r>
              <a:rPr lang="pt-BR" sz="1500" dirty="0"/>
              <a:t> - é qualquer variável declarada em uma classe. Os campos representam atributos do objeto.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Setters</a:t>
            </a:r>
            <a:r>
              <a:rPr lang="pt-BR" sz="1500" dirty="0"/>
              <a:t> e </a:t>
            </a:r>
            <a:r>
              <a:rPr lang="pt-BR" sz="1500" b="1" dirty="0"/>
              <a:t>Getters</a:t>
            </a:r>
            <a:r>
              <a:rPr lang="pt-BR" sz="1500" dirty="0"/>
              <a:t> - Permite que o programa inicialize e recupere os valores dos campos de uma classe.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Construtores</a:t>
            </a:r>
            <a:r>
              <a:rPr lang="pt-BR" sz="1500" dirty="0"/>
              <a:t> - responsáveis por alocar memória para os objetos da classe.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b="1" dirty="0"/>
              <a:t>Funções</a:t>
            </a:r>
            <a:r>
              <a:rPr lang="pt-BR" sz="1500" dirty="0"/>
              <a:t> - Funções representam ações que um objeto pode executar, chamados de métodos.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C89923-76D5-4DF2-B601-DC119D7B251D}"/>
              </a:ext>
            </a:extLst>
          </p:cNvPr>
          <p:cNvSpPr/>
          <p:nvPr/>
        </p:nvSpPr>
        <p:spPr>
          <a:xfrm>
            <a:off x="1919536" y="4077072"/>
            <a:ext cx="3024336" cy="1512168"/>
          </a:xfrm>
          <a:prstGeom prst="rect">
            <a:avLst/>
          </a:prstGeom>
          <a:solidFill>
            <a:srgbClr val="1E1C11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MEMBROS DOS DADOS 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DA CLASSE</a:t>
            </a:r>
          </a:p>
        </p:txBody>
      </p:sp>
    </p:spTree>
    <p:extLst>
      <p:ext uri="{BB962C8B-B14F-4D97-AF65-F5344CB8AC3E}">
        <p14:creationId xmlns:p14="http://schemas.microsoft.com/office/powerpoint/2010/main" val="1533194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pt-BR" dirty="0"/>
              <a:t>Variáveis de instância (atributos, membros, campos ou propriedades)</a:t>
            </a:r>
          </a:p>
          <a:p>
            <a:pPr marL="800100" lvl="1" indent="-342900"/>
            <a:r>
              <a:rPr lang="pt-BR" dirty="0"/>
              <a:t>Atributos representam os dados da classe</a:t>
            </a:r>
          </a:p>
          <a:p>
            <a:pPr marL="857250" lvl="2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pPr marL="131445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String? firstName;</a:t>
            </a:r>
          </a:p>
          <a:p>
            <a:pPr marL="131445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lastName;</a:t>
            </a:r>
          </a:p>
          <a:p>
            <a:pPr marL="131445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58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pt-BR" dirty="0"/>
              <a:t>Variáveis de instância (atributos, membros, campos ou propriedades)</a:t>
            </a:r>
          </a:p>
          <a:p>
            <a:pPr marL="800100" lvl="1" indent="-342900"/>
            <a:r>
              <a:rPr lang="pt-BR" dirty="0"/>
              <a:t>Variáveis de instância podem ser estáticas permitindo que elas possam ser usadas sem a necessidade de instanciar a classe</a:t>
            </a:r>
          </a:p>
          <a:p>
            <a:pPr marL="857250" lvl="2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{ 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greeting = "Hi";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print(MyClass.greeting);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012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4BF8628-A468-412A-89BC-AD4F45C1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Métodos</a:t>
            </a:r>
          </a:p>
          <a:p>
            <a:pPr lvl="1"/>
            <a:r>
              <a:rPr lang="pt-BR" dirty="0"/>
              <a:t>Funções que representam ações que objeto pode realizar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//atributos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firstName;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lastName;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//métodos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sayName() {</a:t>
            </a:r>
          </a:p>
          <a:p>
            <a:pPr marL="1371600" lvl="3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"$lastName, $firstName";</a:t>
            </a:r>
          </a:p>
          <a:p>
            <a:pPr marL="1371600" lvl="3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377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4BF8628-A468-412A-89BC-AD4F45C1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Métodos</a:t>
            </a:r>
          </a:p>
          <a:p>
            <a:pPr lvl="1"/>
            <a:r>
              <a:rPr lang="pt-BR" dirty="0"/>
              <a:t>Podemos criar métodos estáticos com a mesma ideia apresentada para os atributos.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{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static sayHi() {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print("Hi");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MyClass.sayHi();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126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D7148-57C7-496E-9DF2-BA3B2349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Criando instância da Classe</a:t>
            </a:r>
          </a:p>
          <a:p>
            <a:pPr lvl="1"/>
            <a:r>
              <a:rPr lang="pt-BR" dirty="0"/>
              <a:t>Para criar uma instância de classe, basta usar a palavra-chave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/>
              <a:t> seguida do nome da classe.</a:t>
            </a:r>
          </a:p>
          <a:p>
            <a:pPr lvl="2"/>
            <a:r>
              <a:rPr lang="pt-BR" dirty="0"/>
              <a:t>Sintaxe: 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object_name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class_name([ arguments 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dirty="0">
                <a:cs typeface="Courier New" panose="02070309020205020404" pitchFamily="49" charset="0"/>
              </a:rPr>
              <a:t>Ex.:</a:t>
            </a: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Hero h = new Hero (); </a:t>
            </a: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h.firstName = "Luke"; </a:t>
            </a: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h.lastName = "Skywalker"; </a:t>
            </a: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print(h.sayName()); </a:t>
            </a:r>
          </a:p>
          <a:p>
            <a:pPr marL="182880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pt-BR" b="1" dirty="0"/>
              <a:t>Obs.</a:t>
            </a:r>
            <a:r>
              <a:rPr lang="pt-BR" dirty="0"/>
              <a:t>: No Dart, o new é opcional para instanciar classe.</a:t>
            </a:r>
          </a:p>
          <a:p>
            <a:pPr marL="914400" lvl="2" indent="0">
              <a:buNone/>
            </a:pPr>
            <a:r>
              <a:rPr lang="pt-BR" dirty="0"/>
              <a:t>Ex.: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h = Hero();</a:t>
            </a:r>
          </a:p>
        </p:txBody>
      </p:sp>
    </p:spTree>
    <p:extLst>
      <p:ext uri="{BB962C8B-B14F-4D97-AF65-F5344CB8AC3E}">
        <p14:creationId xmlns:p14="http://schemas.microsoft.com/office/powerpoint/2010/main" val="743242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D7148-57C7-496E-9DF2-BA3B2349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600" dirty="0"/>
              <a:t>Construtores</a:t>
            </a:r>
          </a:p>
          <a:p>
            <a:pPr lvl="1"/>
            <a:r>
              <a:rPr lang="pt-BR" sz="2900" dirty="0"/>
              <a:t>Função especial da classe que é executada para instanciar um objeto. </a:t>
            </a:r>
          </a:p>
          <a:p>
            <a:pPr lvl="2"/>
            <a:r>
              <a:rPr lang="pt-BR" sz="2500" dirty="0"/>
              <a:t>Ela informa como o objeto deve ser criado ou seja, informa como inicializar as variáveis da classe.</a:t>
            </a:r>
          </a:p>
          <a:p>
            <a:pPr marL="1371600" lvl="3" indent="0">
              <a:buNone/>
            </a:pPr>
            <a:r>
              <a:rPr lang="pt-BR" dirty="0"/>
              <a:t>Ex.: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firstName;</a:t>
            </a:r>
          </a:p>
          <a:p>
            <a:pPr marL="1828800" lvl="4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lastName;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Hero(String fn, String ln) {</a:t>
            </a:r>
          </a:p>
          <a:p>
            <a:pPr marL="1828800" lvl="4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firstName = fn;</a:t>
            </a:r>
          </a:p>
          <a:p>
            <a:pPr marL="1828800" lvl="4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lastName = ln;</a:t>
            </a:r>
          </a:p>
          <a:p>
            <a:pPr marL="1828800" lvl="4" indent="0">
              <a:spcAft>
                <a:spcPts val="600"/>
              </a:spcAft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sayName() {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"$lastName, $firstName";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828800" lvl="4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Hero h = new Hero("Luke", "Skywalker");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h.sayName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0" lvl="4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Comentário</a:t>
            </a:r>
          </a:p>
          <a:p>
            <a:pPr lvl="1"/>
            <a:r>
              <a:rPr lang="pt-BR" dirty="0"/>
              <a:t>O Dart têm suporte a três tipos de comentários: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Comentários de linhas por meio do </a:t>
            </a:r>
            <a:r>
              <a:rPr lang="pt-BR" dirty="0">
                <a:solidFill>
                  <a:srgbClr val="FF0000"/>
                </a:solidFill>
              </a:rPr>
              <a:t>// </a:t>
            </a:r>
            <a:r>
              <a:rPr lang="pt-BR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Comentários multilinhas por meio do </a:t>
            </a:r>
            <a:r>
              <a:rPr lang="pt-BR" dirty="0">
                <a:solidFill>
                  <a:srgbClr val="FF0000"/>
                </a:solidFill>
              </a:rPr>
              <a:t>/*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*/ </a:t>
            </a:r>
            <a:r>
              <a:rPr lang="pt-BR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AD92C50B-88B2-4AD8-9D8C-5C9DC445A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15" y="3174927"/>
            <a:ext cx="3137169" cy="67972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774A6870-5ED6-443E-B671-1C199E821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15" y="4567600"/>
            <a:ext cx="399621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5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D7148-57C7-496E-9DF2-BA3B2349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dirty="0"/>
              <a:t>Construtores</a:t>
            </a:r>
          </a:p>
          <a:p>
            <a:pPr lvl="1"/>
            <a:r>
              <a:rPr lang="pt-BR" sz="2900" dirty="0"/>
              <a:t>Dart fornece construtores nomeados para permitir que uma classe defina vários construtores.</a:t>
            </a:r>
          </a:p>
          <a:p>
            <a:pPr lvl="2"/>
            <a:r>
              <a:rPr lang="pt-BR" sz="2500" dirty="0"/>
              <a:t>Sintaxe: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Class_name.constructor_name(param_list)</a:t>
            </a:r>
          </a:p>
          <a:p>
            <a:pPr marL="1371600" lvl="3" indent="0">
              <a:buNone/>
            </a:pPr>
            <a:r>
              <a:rPr lang="pt-BR" sz="2100" dirty="0"/>
              <a:t>Ex.: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      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Car c1 = new Car.namedConst('E1001');                                   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Car c2 = new Car();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Car {               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Car() {                       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print("Non-parameterized constructor invoked");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                     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Car.namedConst(String engine) {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print("The engine is : ${engine}");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                     </a:t>
            </a:r>
          </a:p>
          <a:p>
            <a:pPr marL="1828800" lvl="4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125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D7148-57C7-496E-9DF2-BA3B2349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Referência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 palavra-chave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dirty="0"/>
              <a:t> referencia a instância atual da classe dentro da qual um bloco de código está sendo executado.</a:t>
            </a:r>
          </a:p>
          <a:p>
            <a:pPr marL="914400" lvl="2" indent="0">
              <a:buNone/>
            </a:pPr>
            <a:r>
              <a:rPr lang="pt-BR" dirty="0"/>
              <a:t>Ex.: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Account {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int balance;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Account(int balance) {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balance;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71600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579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D7148-57C7-496E-9DF2-BA3B2349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Referência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pt-BR" dirty="0"/>
              <a:t>Ex.: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 firstName;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 lastName;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Hero(this.firstName, this.lastName);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sayName()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"$lastName, $firstName";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Hero h = new Hero("Luke", "Skywalker");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h.sayName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3578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8BA77A3-E950-4B8D-BD36-70EB32BB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Subclasse (Herança)</a:t>
            </a:r>
          </a:p>
          <a:p>
            <a:pPr lvl="1"/>
            <a:r>
              <a:rPr lang="pt-BR" dirty="0"/>
              <a:t>Uma classe pode herda outra classe usando o comando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Ela é chamada de subclasse.</a:t>
            </a:r>
          </a:p>
          <a:p>
            <a:pPr lvl="1"/>
            <a:r>
              <a:rPr lang="pt-BR" dirty="0"/>
              <a:t>A palavra-chave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dirty="0"/>
              <a:t> permite chamar métodos, acessar variáveis e o construtor na classe pai.</a:t>
            </a:r>
          </a:p>
          <a:p>
            <a:pPr lvl="2"/>
            <a:r>
              <a:rPr lang="pt-BR" dirty="0"/>
              <a:t>Sintaxe para o construtor da classe pai: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NomeDaSubclasse(par_1,par):super(par_1)</a:t>
            </a:r>
          </a:p>
          <a:p>
            <a:pPr lvl="3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par_1</a:t>
            </a:r>
            <a:r>
              <a:rPr lang="pt-BR" dirty="0"/>
              <a:t> representa os argumentos que serão passados para classe pai;</a:t>
            </a:r>
          </a:p>
          <a:p>
            <a:pPr lvl="3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  <a:r>
              <a:rPr lang="pt-BR" dirty="0"/>
              <a:t> representa os argumentos que inicializaram a subclasse.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444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8BA77A3-E950-4B8D-BD36-70EB32BB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Subclasse (Herança)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marL="857250" lvl="2" indent="0">
              <a:buNone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0E9CB6-C35F-446E-AF82-536A8D733503}"/>
              </a:ext>
            </a:extLst>
          </p:cNvPr>
          <p:cNvSpPr txBox="1"/>
          <p:nvPr/>
        </p:nvSpPr>
        <p:spPr>
          <a:xfrm>
            <a:off x="263352" y="2709846"/>
            <a:ext cx="48383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firstName;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lastName;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(this.firstName, this.lastName);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Hero.firstName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(this.firstName);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sayName()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"$lastName, $firstName";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998881-92A2-43C7-BC85-C0895086FD94}"/>
              </a:ext>
            </a:extLst>
          </p:cNvPr>
          <p:cNvSpPr txBox="1"/>
          <p:nvPr/>
        </p:nvSpPr>
        <p:spPr>
          <a:xfrm>
            <a:off x="5259607" y="2709846"/>
            <a:ext cx="68130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UltimateHero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Hero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nickName;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UltimateHero(fn, ln, this.nickName) :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(fn, ln);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UltimateHero.build(fn) :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super.firstName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(fn);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sayName()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"Nick name: $nickName | Jedi Master: $lastName, $firstName";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914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Getters e Setters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Getters e Setters, são chamados também de acessadores e mutadores;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Eles permitem que o programa inicialize e recupere os valores dos campos de classe, respectivamente;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Getters ou acessadores são definidos usando a palavra-chave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/>
              <a:t>.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Setters ou mutadores são definidos usando a palavra-chave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pt-BR" dirty="0"/>
              <a:t>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pt-BR" dirty="0"/>
              <a:t>Resumidamente, Getters e Setters são maneiras </a:t>
            </a:r>
            <a:r>
              <a:rPr lang="pt-BR" dirty="0" err="1"/>
              <a:t>implicitas</a:t>
            </a:r>
            <a:r>
              <a:rPr lang="pt-BR" dirty="0"/>
              <a:t> de implementar os métodos de recuperação e inicialização/atualização de valores.</a:t>
            </a:r>
          </a:p>
        </p:txBody>
      </p:sp>
    </p:spTree>
    <p:extLst>
      <p:ext uri="{BB962C8B-B14F-4D97-AF65-F5344CB8AC3E}">
        <p14:creationId xmlns:p14="http://schemas.microsoft.com/office/powerpoint/2010/main" val="3904098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Getters e Setters</a:t>
            </a:r>
          </a:p>
          <a:p>
            <a:pPr lvl="1"/>
            <a:r>
              <a:rPr lang="pt-BR" dirty="0"/>
              <a:t>Sintaxe</a:t>
            </a:r>
            <a:r>
              <a:rPr lang="en-US" dirty="0"/>
              <a:t> para definer um getter: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Return_type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 {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Sintaxe</a:t>
            </a:r>
            <a:r>
              <a:rPr lang="en-US" dirty="0"/>
              <a:t> para definer um setter: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 (parameter) {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573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57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Getters e Setters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lvl="1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F2E061-01B0-4422-A5B0-B0EDF712CC66}"/>
              </a:ext>
            </a:extLst>
          </p:cNvPr>
          <p:cNvSpPr txBox="1"/>
          <p:nvPr/>
        </p:nvSpPr>
        <p:spPr>
          <a:xfrm>
            <a:off x="1906228" y="2348880"/>
            <a:ext cx="35417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name; 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age;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stud_name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name; 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stud_name(String name)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this.name = name; 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stud_age(int age)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(age&lt;= 0)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print("Age should be greater than 5");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else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this.age = age;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stud_age {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age;    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A24603-2B04-4EC5-9C0A-11ADEE50B2F3}"/>
              </a:ext>
            </a:extLst>
          </p:cNvPr>
          <p:cNvSpPr txBox="1"/>
          <p:nvPr/>
        </p:nvSpPr>
        <p:spPr>
          <a:xfrm>
            <a:off x="6924334" y="2387179"/>
            <a:ext cx="27363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 s1 = new Student();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s1.stud_name = 'MARK';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s1.stud_age = 0;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print(s1.stud_name);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print(s1.stud_age);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41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Getters e Setters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1BC0F0-0C57-4756-B13D-4425F28AC5E8}"/>
              </a:ext>
            </a:extLst>
          </p:cNvPr>
          <p:cNvSpPr txBox="1"/>
          <p:nvPr/>
        </p:nvSpPr>
        <p:spPr>
          <a:xfrm>
            <a:off x="7248128" y="2940066"/>
            <a:ext cx="46114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Hero h = new Hero("Luke", "Skywalker");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print(h.sayName());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print(h.fullName);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h.fullName = "Anakin";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print(h.fullName);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BD7CE4-A9DA-4AD0-A63C-0FA5D5EEB6F3}"/>
              </a:ext>
            </a:extLst>
          </p:cNvPr>
          <p:cNvSpPr txBox="1"/>
          <p:nvPr/>
        </p:nvSpPr>
        <p:spPr>
          <a:xfrm>
            <a:off x="1343472" y="2701830"/>
            <a:ext cx="54726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firstName;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lastName;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fullName =&gt; "$lastName, $firstName";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fullName(n) =&gt; firstName = n;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Hero(String fn, String ln)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firstName = fn;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lastName = ln;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sayName()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"$lastName, $firstName";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540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Interfaces</a:t>
            </a:r>
          </a:p>
          <a:p>
            <a:pPr lvl="1"/>
            <a:r>
              <a:rPr lang="pt-BR" dirty="0"/>
              <a:t>Dart não possui uma sintaxe para declarar interfaces.</a:t>
            </a:r>
          </a:p>
          <a:p>
            <a:pPr lvl="1"/>
            <a:r>
              <a:rPr lang="pt-BR" dirty="0"/>
              <a:t>As próprias declarações de classe são interfaces no Dart, ou seja, ele não faz distinção entre os conceitos de classe e interface. </a:t>
            </a:r>
          </a:p>
          <a:p>
            <a:pPr lvl="1"/>
            <a:r>
              <a:rPr lang="pt-BR" dirty="0"/>
              <a:t>As classes devem usar a palavra-chave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/>
              <a:t> para poder usar uma interface (implementa-la).</a:t>
            </a:r>
          </a:p>
          <a:p>
            <a:pPr lvl="2"/>
            <a:r>
              <a:rPr lang="pt-BR" dirty="0"/>
              <a:t>Sintaxe para implementação de uma interface: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identifier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interface_name{}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Uma classe pode implementar várias interfaces.</a:t>
            </a:r>
          </a:p>
          <a:p>
            <a:pPr lvl="2"/>
            <a:r>
              <a:rPr lang="pt-BR" dirty="0"/>
              <a:t>Sintaxe para implementação de várias interfaces: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identifier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interface_1, ..., interface_n {}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87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Comentário</a:t>
            </a:r>
          </a:p>
          <a:p>
            <a:pPr lvl="1"/>
            <a:r>
              <a:rPr lang="pt-BR" dirty="0"/>
              <a:t>O Dart têm suporte a três tipos de comentários:</a:t>
            </a:r>
          </a:p>
          <a:p>
            <a:pPr marL="1371600" lvl="2" indent="-457200">
              <a:buFont typeface="+mj-lt"/>
              <a:buAutoNum type="arabicPeriod" startAt="3"/>
            </a:pPr>
            <a:r>
              <a:rPr lang="pt-BR" dirty="0"/>
              <a:t>Comentários de documentação. Pode ser em linha </a:t>
            </a:r>
            <a:r>
              <a:rPr lang="pt-BR" dirty="0">
                <a:solidFill>
                  <a:srgbClr val="FF0000"/>
                </a:solidFill>
              </a:rPr>
              <a:t>///</a:t>
            </a:r>
            <a:r>
              <a:rPr lang="pt-BR" dirty="0"/>
              <a:t> ou em multiplinhas </a:t>
            </a:r>
            <a:r>
              <a:rPr lang="pt-BR" dirty="0">
                <a:solidFill>
                  <a:srgbClr val="FF0000"/>
                </a:solidFill>
              </a:rPr>
              <a:t>/**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*/</a:t>
            </a:r>
            <a:r>
              <a:rPr lang="pt-BR" dirty="0"/>
              <a:t> :</a:t>
            </a:r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pPr lvl="3">
              <a:buFont typeface="Wingdings" panose="05000000000000000000" pitchFamily="2" charset="2"/>
              <a:buChar char="§"/>
            </a:pP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endParaRPr lang="pt-BR" dirty="0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916E5CD-9B0D-4CB3-823C-68B75729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765257"/>
            <a:ext cx="371888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1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494512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Interfaces – ex.:</a:t>
            </a:r>
          </a:p>
          <a:p>
            <a:pPr lvl="1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A0F35A-0336-4F6A-BDD5-3EC5012696DD}"/>
              </a:ext>
            </a:extLst>
          </p:cNvPr>
          <p:cNvSpPr txBox="1"/>
          <p:nvPr/>
        </p:nvSpPr>
        <p:spPr>
          <a:xfrm>
            <a:off x="7320136" y="136522"/>
            <a:ext cx="47525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firstName;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lastName;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get fullName =&gt; "$lastName, $firstName";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set fullName(n) =&gt; firstName = n;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Hero(String fn, String ln)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firstName = fn;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lastName = ln;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sayName()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"$lastName, $firstName";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7475E0-68C6-47B6-BC78-B8A77BFCEEA4}"/>
              </a:ext>
            </a:extLst>
          </p:cNvPr>
          <p:cNvSpPr txBox="1"/>
          <p:nvPr/>
        </p:nvSpPr>
        <p:spPr>
          <a:xfrm>
            <a:off x="754128" y="2201369"/>
            <a:ext cx="469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UltimateHero implements Hero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firstName;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String? lastName;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UltimateHero(this.firstName, this.lastName);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get fullName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"$firstName this.lastName";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set fullName(fn)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firstName = fn;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sayName()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"Jedi $lastName, $firstName";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69E2BC-61B1-4F70-A37D-63FC2E9DE159}"/>
              </a:ext>
            </a:extLst>
          </p:cNvPr>
          <p:cNvSpPr txBox="1"/>
          <p:nvPr/>
        </p:nvSpPr>
        <p:spPr>
          <a:xfrm>
            <a:off x="6744074" y="3861048"/>
            <a:ext cx="48383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Hero h = new UltimateHero ("Luke", "Skywalker");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print(h.sayName());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print(h.fullName);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h.fullName = "Anakin";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print(h.fullName);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812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Interfaces – ex.: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760B56-23A9-402F-80B5-D36F590A7373}"/>
              </a:ext>
            </a:extLst>
          </p:cNvPr>
          <p:cNvSpPr txBox="1"/>
          <p:nvPr/>
        </p:nvSpPr>
        <p:spPr>
          <a:xfrm>
            <a:off x="1585640" y="2351255"/>
            <a:ext cx="85743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ConsolePrinter cp= new ConsolePrinter();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cp.print_data();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Printer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print_data()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print("__________Printing Data__________");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ConsolePrinter implements Printer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print_data() {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print("__________Printing to Console__________");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647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Interfaces – ex.: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F52684-1B05-46F1-B01E-0D2C5468BFD5}"/>
              </a:ext>
            </a:extLst>
          </p:cNvPr>
          <p:cNvSpPr txBox="1"/>
          <p:nvPr/>
        </p:nvSpPr>
        <p:spPr>
          <a:xfrm>
            <a:off x="3764280" y="1647825"/>
            <a:ext cx="84277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Calculator c = new Calculator();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print("The gross total : ${c.ret_tot()}");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print("Discount :${c.ret_dis()}");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Calculate_Total {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ret_tot() {}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Calculate_Discount {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ret_dis() {}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Calculator  implements Calculate_Total,Calculate_Discount {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ret_tot() {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1000;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ret_dis() {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50;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083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Classes Abstratas</a:t>
            </a:r>
          </a:p>
          <a:p>
            <a:pPr lvl="1"/>
            <a:r>
              <a:rPr lang="pt-BR" dirty="0"/>
              <a:t>O modificador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pt-BR" dirty="0"/>
              <a:t> são usado para definir classes abstratas que não podem ser instanciadas;</a:t>
            </a:r>
          </a:p>
          <a:p>
            <a:pPr lvl="2"/>
            <a:r>
              <a:rPr lang="pt-BR" dirty="0"/>
              <a:t>Sintaxe: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class nameClass {}</a:t>
            </a:r>
            <a:endParaRPr lang="pt-BR" dirty="0"/>
          </a:p>
          <a:p>
            <a:pPr lvl="1"/>
            <a:r>
              <a:rPr lang="pt-BR" dirty="0"/>
              <a:t>Elas são usadas para definir interface disponibilizando métodos abstratos em seu escopo;</a:t>
            </a:r>
          </a:p>
          <a:p>
            <a:pPr lvl="2"/>
            <a:r>
              <a:rPr lang="pt-BR" dirty="0"/>
              <a:t>Métodos abstratos são usados para definir a assinatura de um método que será implementado por outra classe;</a:t>
            </a:r>
          </a:p>
          <a:p>
            <a:pPr lvl="3"/>
            <a:r>
              <a:rPr lang="pt-BR" dirty="0"/>
              <a:t>Sintaxe: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identifier (par);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313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Classes Abstratas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lvl="1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D6F6B4-8B84-42A0-80C8-99072F56E324}"/>
              </a:ext>
            </a:extLst>
          </p:cNvPr>
          <p:cNvSpPr txBox="1"/>
          <p:nvPr/>
        </p:nvSpPr>
        <p:spPr>
          <a:xfrm>
            <a:off x="263352" y="2708920"/>
            <a:ext cx="46321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MyAbstractClass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x1, x2;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MyAbstractClass(this.x1, this.x2);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someMethod();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9B2A00-FCC9-4F62-80ED-7B2C076525FD}"/>
              </a:ext>
            </a:extLst>
          </p:cNvPr>
          <p:cNvSpPr txBox="1"/>
          <p:nvPr/>
        </p:nvSpPr>
        <p:spPr>
          <a:xfrm>
            <a:off x="5689600" y="2708920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ImpMyAbstractClass extends MyAbstractClass {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ImpMyAbstractClass(int a, int b) : super(a, b);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someMethod()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"This is example of abstract class!";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get sum_ =&gt; x1 + x2;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F52DC7-F241-4B38-9AE2-7D521BD73CBF}"/>
              </a:ext>
            </a:extLst>
          </p:cNvPr>
          <p:cNvSpPr txBox="1"/>
          <p:nvPr/>
        </p:nvSpPr>
        <p:spPr>
          <a:xfrm>
            <a:off x="263352" y="4596077"/>
            <a:ext cx="4824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var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ImpMyAbstractClass(5, 6);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obj.someMethod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obj.sum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242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E45FB0E-BF48-4E9C-879F-7A681090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Exercícios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Crie um aplicativo para calcular a média aritmética das notas: 9,5; 7,0 e 4,0.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Crie um aplicativo que calcule a área de uma circunferência com raio = 3,5.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Crie um aplicativo para calcular o Índice de Massa Corpórea (IMC) de um indivíduo.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𝐼𝑀𝐶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</m:num>
                      <m:den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𝐴𝑙𝑡𝑢𝑟𝑎</m:t>
                                </m:r>
                              </m:e>
                            </m:d>
                          </m:e>
                          <m:sup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Imprima todos os números de 150 a 300.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Imprima a soma de 1 até 1000.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Imprima todos os múltiplos de 3, entre 1 e 100.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Imprima os fatoriais de 1 a 10.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pt-BR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E45FB0E-BF48-4E9C-879F-7A681090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3504" r="-2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535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Exercícios</a:t>
            </a:r>
          </a:p>
          <a:p>
            <a:pPr marL="914400" lvl="1" indent="-514350">
              <a:buFont typeface="+mj-lt"/>
              <a:buAutoNum type="arabicPeriod" startAt="9"/>
            </a:pPr>
            <a:r>
              <a:rPr lang="pt-BR" dirty="0"/>
              <a:t>Imprima os primeiros números da série de Fibonacci até passar de 100. A série de Fibonacci é a seguinte: 0, 1, 1, 2, 3, 5, 8, 13, 21, etc... Para calculá-la, o primeiro elemento vale 0, o segundo vale 1, daí por diante, o </a:t>
            </a:r>
            <a:r>
              <a:rPr lang="pt-BR" dirty="0" err="1"/>
              <a:t>n-ésimo</a:t>
            </a:r>
            <a:r>
              <a:rPr lang="pt-BR" dirty="0"/>
              <a:t> elemento vale o (n-1)-</a:t>
            </a:r>
            <a:r>
              <a:rPr lang="pt-BR" dirty="0" err="1"/>
              <a:t>ésimo</a:t>
            </a:r>
            <a:r>
              <a:rPr lang="pt-BR" dirty="0"/>
              <a:t> elemento somado ao (n-2)-</a:t>
            </a:r>
            <a:r>
              <a:rPr lang="pt-BR" dirty="0" err="1"/>
              <a:t>ésimo</a:t>
            </a:r>
            <a:r>
              <a:rPr lang="pt-BR" dirty="0"/>
              <a:t> elemento (</a:t>
            </a:r>
            <a:r>
              <a:rPr lang="pt-BR" dirty="0" err="1"/>
              <a:t>ex</a:t>
            </a:r>
            <a:r>
              <a:rPr lang="pt-BR" dirty="0"/>
              <a:t>: 8 = 5+3 ).</a:t>
            </a:r>
          </a:p>
          <a:p>
            <a:pPr marL="914400" lvl="1" indent="-514350">
              <a:buFont typeface="+mj-lt"/>
              <a:buAutoNum type="arabicPeriod" startAt="9"/>
            </a:pPr>
            <a:r>
              <a:rPr lang="pt-BR" dirty="0"/>
              <a:t>Escreva um programa que, dada uma variável x com algum valor inteiro, temos um novo x de acordo com a seguinte regra:</a:t>
            </a:r>
          </a:p>
          <a:p>
            <a:pPr lvl="2" indent="-342900"/>
            <a:r>
              <a:rPr lang="pt-BR" dirty="0"/>
              <a:t>se x é par, x = x / 2</a:t>
            </a:r>
          </a:p>
          <a:p>
            <a:pPr lvl="2" indent="-342900"/>
            <a:r>
              <a:rPr lang="pt-BR" dirty="0"/>
              <a:t>se x é impar, x = 3 * x + 1</a:t>
            </a:r>
          </a:p>
          <a:p>
            <a:pPr lvl="2" indent="-342900"/>
            <a:r>
              <a:rPr lang="pt-BR" dirty="0"/>
              <a:t>imprime x</a:t>
            </a:r>
          </a:p>
          <a:p>
            <a:pPr lvl="2" indent="-342900"/>
            <a:r>
              <a:rPr lang="pt-BR" dirty="0"/>
              <a:t>O programa deve parar quando x tiver o valor final de 1. Por exemplo, para x = 13, a saída será:40 -&gt; 20 -&gt; 10 -&gt; 5 -&gt; 16 -&gt; 8 -&gt; 4 -&gt; 2 -&gt; 1</a:t>
            </a:r>
          </a:p>
          <a:p>
            <a:pPr marL="914400" lvl="1" indent="-514350">
              <a:buFont typeface="+mj-lt"/>
              <a:buAutoNum type="arabicPeriod" startAt="9"/>
            </a:pPr>
            <a:endParaRPr lang="pt-BR" dirty="0"/>
          </a:p>
          <a:p>
            <a:pPr marL="914400" lvl="1" indent="-514350">
              <a:buFont typeface="+mj-lt"/>
              <a:buAutoNum type="arabicPeriod" startAt="9"/>
            </a:pPr>
            <a:endParaRPr lang="pt-BR" dirty="0"/>
          </a:p>
          <a:p>
            <a:pPr marL="914400" lvl="1" indent="-514350">
              <a:buFont typeface="+mj-lt"/>
              <a:buAutoNum type="arabicPeriod" startAt="9"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697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67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45FB0E-BF48-4E9C-879F-7A681090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Exercícios</a:t>
            </a:r>
          </a:p>
          <a:p>
            <a:pPr marL="914400" lvl="1" indent="-514350">
              <a:buFont typeface="+mj-lt"/>
              <a:buAutoNum type="arabicPeriod" startAt="11"/>
            </a:pPr>
            <a:r>
              <a:rPr lang="pt-BR" dirty="0"/>
              <a:t>Imprima a seguinte tabela, usando </a:t>
            </a:r>
            <a:r>
              <a:rPr lang="pt-BR" dirty="0" err="1"/>
              <a:t>fors</a:t>
            </a:r>
            <a:r>
              <a:rPr lang="pt-BR" dirty="0"/>
              <a:t> encadeados:</a:t>
            </a:r>
          </a:p>
          <a:p>
            <a:pPr marL="914400" lvl="1" indent="-514350">
              <a:buFont typeface="+mj-lt"/>
              <a:buAutoNum type="arabicPeriod" startAt="11"/>
            </a:pPr>
            <a:endParaRPr lang="pt-BR" dirty="0"/>
          </a:p>
          <a:p>
            <a:pPr marL="914400" lvl="1" indent="-514350">
              <a:buFont typeface="+mj-lt"/>
              <a:buAutoNum type="arabicPeriod" startAt="11"/>
            </a:pPr>
            <a:endParaRPr lang="pt-BR" dirty="0"/>
          </a:p>
          <a:p>
            <a:pPr marL="914400" lvl="1" indent="-514350">
              <a:buFont typeface="+mj-lt"/>
              <a:buAutoNum type="arabicPeriod" startAt="11"/>
            </a:pPr>
            <a:endParaRPr lang="pt-BR" dirty="0"/>
          </a:p>
          <a:p>
            <a:pPr marL="914400" lvl="1" indent="-514350">
              <a:buFont typeface="+mj-lt"/>
              <a:buAutoNum type="arabicPeriod" startAt="11"/>
            </a:pPr>
            <a:endParaRPr lang="pt-BR" dirty="0"/>
          </a:p>
          <a:p>
            <a:pPr marL="914400" lvl="1" indent="-514350">
              <a:buFont typeface="+mj-lt"/>
              <a:buAutoNum type="arabicPeriod" startAt="11"/>
            </a:pPr>
            <a:r>
              <a:rPr lang="pt-BR" dirty="0"/>
              <a:t>Crie uma classe “Forma” é será herdado pelas classe Quadrado, Trapézio e Circulo. A classe forma deve ser abstrata e possuir os seguintes métodos abstratos: calculo de área, e perímetro. Informações, métodos e dados complementares fica por cargo do desenvolvedor adicionar caso necessário. No entanto, as subclasses devem implementar os métodos abstratos.</a:t>
            </a:r>
          </a:p>
          <a:p>
            <a:pPr marL="914400" lvl="1" indent="-514350">
              <a:buFont typeface="+mj-lt"/>
              <a:buAutoNum type="arabicPeriod" startAt="11"/>
            </a:pPr>
            <a:endParaRPr lang="pt-BR" dirty="0"/>
          </a:p>
        </p:txBody>
      </p:sp>
      <p:pic>
        <p:nvPicPr>
          <p:cNvPr id="7" name="Imagem 6" descr="Recorte de Tela">
            <a:extLst>
              <a:ext uri="{FF2B5EF4-FFF2-40B4-BE49-F238E27FC236}">
                <a16:creationId xmlns:a16="http://schemas.microsoft.com/office/drawing/2014/main" id="{1C832DED-8470-4AB0-A13A-A465B37E3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492896"/>
            <a:ext cx="3028924" cy="1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Comentário</a:t>
            </a:r>
          </a:p>
          <a:p>
            <a:pPr lvl="1"/>
            <a:r>
              <a:rPr lang="pt-BR" dirty="0"/>
              <a:t>O Dart têm suporte a três tipos de comentários:</a:t>
            </a:r>
          </a:p>
          <a:p>
            <a:pPr marL="1371600" lvl="2" indent="-457200">
              <a:buFont typeface="+mj-lt"/>
              <a:buAutoNum type="arabicPeriod" startAt="3"/>
            </a:pPr>
            <a:r>
              <a:rPr lang="pt-BR" dirty="0"/>
              <a:t>Comentários de documentação.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Exceção no uso </a:t>
            </a:r>
            <a:r>
              <a:rPr lang="pt-BR" dirty="0">
                <a:solidFill>
                  <a:srgbClr val="FF0000"/>
                </a:solidFill>
              </a:rPr>
              <a:t>///</a:t>
            </a:r>
            <a:r>
              <a:rPr lang="pt-BR" dirty="0"/>
              <a:t>, podemos usar o colchetes [ ] nesse comentário para gerar um referência no código, ou seja, podemos vincular um trecho do código ao comentário.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pt-BR" dirty="0"/>
          </a:p>
          <a:p>
            <a:pPr lvl="3">
              <a:buFont typeface="Wingdings" panose="05000000000000000000" pitchFamily="2" charset="2"/>
              <a:buChar char="§"/>
            </a:pPr>
            <a:endParaRPr lang="pt-BR" dirty="0"/>
          </a:p>
          <a:p>
            <a:pPr lvl="3">
              <a:buFont typeface="Wingdings" panose="05000000000000000000" pitchFamily="2" charset="2"/>
              <a:buChar char="§"/>
            </a:pP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pPr lvl="3">
              <a:buFont typeface="Wingdings" panose="05000000000000000000" pitchFamily="2" charset="2"/>
              <a:buChar char="§"/>
            </a:pPr>
            <a:endParaRPr lang="pt-BR" dirty="0"/>
          </a:p>
          <a:p>
            <a:pPr marL="1371600" lvl="2" indent="-457200">
              <a:buFont typeface="+mj-lt"/>
              <a:buAutoNum type="arabicPeriod" startAt="3"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C6AEC8EA-0434-40D3-84A5-FFE75A6B8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03" y="4034660"/>
            <a:ext cx="3240360" cy="20915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4C78D17-D894-4060-951D-806A7070EC5D}"/>
              </a:ext>
            </a:extLst>
          </p:cNvPr>
          <p:cNvSpPr txBox="1"/>
          <p:nvPr/>
        </p:nvSpPr>
        <p:spPr>
          <a:xfrm>
            <a:off x="5375920" y="4664915"/>
            <a:ext cx="5990456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600" b="1" dirty="0"/>
              <a:t>Nesse exemplo, quando a documentação for gerada (o que você pode fazer com a ferramenta dartdoc do Dart SDK), o texto [Treats] passará a ser um link para a documentação da classe Treats</a:t>
            </a:r>
          </a:p>
        </p:txBody>
      </p:sp>
    </p:spTree>
    <p:extLst>
      <p:ext uri="{BB962C8B-B14F-4D97-AF65-F5344CB8AC3E}">
        <p14:creationId xmlns:p14="http://schemas.microsoft.com/office/powerpoint/2010/main" val="327107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Variáveis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As variáveis no Dart, armazenam um valor ou uma referência;</a:t>
            </a:r>
          </a:p>
          <a:p>
            <a:pPr lvl="1"/>
            <a:r>
              <a:rPr lang="pt-BR" dirty="0"/>
              <a:t>Tudo em Dart é objeto;</a:t>
            </a:r>
          </a:p>
          <a:p>
            <a:pPr lvl="2"/>
            <a:r>
              <a:rPr lang="pt-BR" dirty="0"/>
              <a:t>números, strings e mesmo null, são todos objetos, ou seja, são instâncias de classes.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Todos estendem da classe comum Object.</a:t>
            </a:r>
          </a:p>
          <a:p>
            <a:pPr lvl="1"/>
            <a:r>
              <a:rPr lang="pt-BR" dirty="0"/>
              <a:t>Identificadores podem começar com uma letra ou underscore;</a:t>
            </a:r>
          </a:p>
          <a:p>
            <a:pPr lvl="2">
              <a:lnSpc>
                <a:spcPct val="110000"/>
              </a:lnSpc>
            </a:pPr>
            <a:r>
              <a:rPr lang="pt-BR" dirty="0"/>
              <a:t>No entanto, quando começam com underscore eles tem um significado especial: é privado da biblioteca (ou classe) em que se encontra.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dirty="0"/>
              <a:t>O Dart não possível palavras-chaves de visibilidade, mas, o underscore possui o mesmo efeito que um private tem em Java. 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40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Linguagem de programação 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79597-A677-493F-AE09-589037E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Declaração e inicialização de variáveis</a:t>
            </a:r>
          </a:p>
          <a:p>
            <a:pPr lvl="1"/>
            <a:r>
              <a:rPr lang="pt-BR" dirty="0"/>
              <a:t>A declaração no Dart pode ser feito de duas formas: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x;</a:t>
            </a:r>
            <a:r>
              <a:rPr lang="pt-BR" dirty="0"/>
              <a:t>		(Dart inferirá o tipo a partir do valor atribuído)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&lt;algum tipo específico&gt; x;</a:t>
            </a:r>
            <a:r>
              <a:rPr lang="pt-BR" dirty="0"/>
              <a:t>	     (Declaração explicita)</a:t>
            </a:r>
          </a:p>
          <a:p>
            <a:pPr marL="457200" lvl="1" indent="0">
              <a:buNone/>
            </a:pPr>
            <a:r>
              <a:rPr lang="pt-BR" dirty="0"/>
              <a:t>Ex.: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x; </a:t>
            </a:r>
            <a:r>
              <a:rPr lang="pt-BR" dirty="0"/>
              <a:t>				(Nessa declaração a </a:t>
            </a:r>
            <a:r>
              <a:rPr lang="pt-BR" b="1" dirty="0"/>
              <a:t>x</a:t>
            </a:r>
            <a:r>
              <a:rPr lang="pt-BR" dirty="0"/>
              <a:t> terá valor igual a </a:t>
            </a:r>
            <a:r>
              <a:rPr lang="pt-BR" b="1" dirty="0"/>
              <a:t>null</a:t>
            </a:r>
            <a:r>
              <a:rPr lang="pt-BR" dirty="0"/>
              <a:t>)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x = “Mel Brooks”;</a:t>
            </a:r>
          </a:p>
          <a:p>
            <a:pPr marL="131445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“Mel Brooks”;</a:t>
            </a:r>
            <a:r>
              <a:rPr lang="pt-BR" dirty="0"/>
              <a:t>	(</a:t>
            </a:r>
            <a:r>
              <a:rPr lang="pt-BR" b="1" dirty="0"/>
              <a:t>x</a:t>
            </a:r>
            <a:r>
              <a:rPr lang="pt-BR" dirty="0"/>
              <a:t> é uma referência a uma String)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395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29912</TotalTime>
  <Words>6123</Words>
  <Application>Microsoft Office PowerPoint</Application>
  <PresentationFormat>Widescreen</PresentationFormat>
  <Paragraphs>1046</Paragraphs>
  <Slides>67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Wingdings</vt:lpstr>
      <vt:lpstr>Tema do Office</vt:lpstr>
      <vt:lpstr>DCC917A – TÓPICOS  ESPECIAIS III: DESENVOLVIMENTO DE APLICATIVOS MÓVEIS</vt:lpstr>
      <vt:lpstr>Desenvolvimento de aplicativos móveis</vt:lpstr>
      <vt:lpstr>Desenvolvimento de aplicativos móveis</vt:lpstr>
      <vt:lpstr>Desenvolvimento de aplicativos móveis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Estruturas de controle de fluxo no Dart</vt:lpstr>
      <vt:lpstr>Estruturas de controle de fluxo no Dart</vt:lpstr>
      <vt:lpstr>Estruturas de controle de fluxo no Dart</vt:lpstr>
      <vt:lpstr>Estruturas de controle de fluxo no Dart</vt:lpstr>
      <vt:lpstr>Estruturas de controle de fluxo no Dart</vt:lpstr>
      <vt:lpstr>Estruturas de controle de fluxo no Dart</vt:lpstr>
      <vt:lpstr>Estruturas de controle de fluxo no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  <vt:lpstr>Linguagem de programação Dart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2021-08-04T21:33:58Z</dcterms:modified>
</cp:coreProperties>
</file>