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7" r:id="rId2"/>
    <p:sldId id="590" r:id="rId3"/>
    <p:sldId id="591" r:id="rId4"/>
    <p:sldId id="592" r:id="rId5"/>
    <p:sldId id="578" r:id="rId6"/>
    <p:sldId id="593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3" r:id="rId15"/>
    <p:sldId id="602" r:id="rId16"/>
    <p:sldId id="605" r:id="rId17"/>
    <p:sldId id="606" r:id="rId18"/>
    <p:sldId id="594" r:id="rId19"/>
    <p:sldId id="609" r:id="rId20"/>
    <p:sldId id="610" r:id="rId21"/>
    <p:sldId id="607" r:id="rId22"/>
    <p:sldId id="611" r:id="rId23"/>
    <p:sldId id="613" r:id="rId24"/>
    <p:sldId id="612" r:id="rId25"/>
    <p:sldId id="614" r:id="rId26"/>
    <p:sldId id="608" r:id="rId27"/>
    <p:sldId id="615" r:id="rId28"/>
    <p:sldId id="579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8" r:id="rId37"/>
    <p:sldId id="626" r:id="rId38"/>
    <p:sldId id="629" r:id="rId39"/>
    <p:sldId id="625" r:id="rId40"/>
    <p:sldId id="627" r:id="rId41"/>
    <p:sldId id="631" r:id="rId42"/>
    <p:sldId id="632" r:id="rId43"/>
    <p:sldId id="630" r:id="rId44"/>
    <p:sldId id="634" r:id="rId45"/>
    <p:sldId id="635" r:id="rId46"/>
    <p:sldId id="636" r:id="rId47"/>
    <p:sldId id="637" r:id="rId48"/>
    <p:sldId id="638" r:id="rId49"/>
    <p:sldId id="639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90"/>
            <p14:sldId id="591"/>
            <p14:sldId id="592"/>
            <p14:sldId id="578"/>
            <p14:sldId id="593"/>
            <p14:sldId id="595"/>
            <p14:sldId id="596"/>
            <p14:sldId id="597"/>
            <p14:sldId id="598"/>
            <p14:sldId id="599"/>
            <p14:sldId id="600"/>
            <p14:sldId id="601"/>
            <p14:sldId id="603"/>
            <p14:sldId id="602"/>
            <p14:sldId id="605"/>
            <p14:sldId id="606"/>
            <p14:sldId id="594"/>
            <p14:sldId id="609"/>
            <p14:sldId id="610"/>
            <p14:sldId id="607"/>
            <p14:sldId id="611"/>
            <p14:sldId id="613"/>
            <p14:sldId id="612"/>
            <p14:sldId id="614"/>
            <p14:sldId id="608"/>
            <p14:sldId id="615"/>
            <p14:sldId id="579"/>
            <p14:sldId id="618"/>
            <p14:sldId id="619"/>
            <p14:sldId id="620"/>
            <p14:sldId id="621"/>
            <p14:sldId id="622"/>
            <p14:sldId id="623"/>
            <p14:sldId id="624"/>
            <p14:sldId id="628"/>
            <p14:sldId id="626"/>
            <p14:sldId id="629"/>
            <p14:sldId id="625"/>
            <p14:sldId id="627"/>
            <p14:sldId id="631"/>
            <p14:sldId id="632"/>
            <p14:sldId id="630"/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A8D9-7081-413C-B872-E0BCE2CE930A}" v="304" dt="2021-08-11T15:24:47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20:48:01.358" v="9936" actId="2057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20:48:01.358" v="9936" actId="20577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20:48:01.358" v="9936" actId="20577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04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Funções (Parâmetros)</a:t>
            </a:r>
          </a:p>
          <a:p>
            <a:pPr marL="457200" lvl="1" indent="0">
              <a:buNone/>
            </a:pPr>
            <a:r>
              <a:rPr lang="pt-BR" b="1" dirty="0"/>
              <a:t>Nomeados</a:t>
            </a:r>
            <a:r>
              <a:rPr lang="pt-BR" dirty="0"/>
              <a:t>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Eles são opcionais, a menos que sejam especificamente marcados como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required </a:t>
            </a:r>
            <a:r>
              <a:rPr lang="pt-BR" dirty="0"/>
              <a:t>(obrigatórios);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Eles podem ser definidas como usando a sintaxe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{param1, param2, …}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para especificar os parâmetros;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Quando a função é invocada os parâmetros conseguem ser especificados usando a sintaxe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paramName: value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Para definir que um parâmetro é obrigatório podemos usar a sintaxe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dirty="0"/>
              <a:t> que indica que tal parâmetro deve ser fornecido pelo usuário;</a:t>
            </a:r>
          </a:p>
        </p:txBody>
      </p:sp>
    </p:spTree>
    <p:extLst>
      <p:ext uri="{BB962C8B-B14F-4D97-AF65-F5344CB8AC3E}">
        <p14:creationId xmlns:p14="http://schemas.microsoft.com/office/powerpoint/2010/main" val="121409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(Parâmetros)</a:t>
            </a:r>
          </a:p>
          <a:p>
            <a:pPr marL="457200" lvl="1" indent="0">
              <a:buNone/>
            </a:pPr>
            <a:r>
              <a:rPr lang="pt-BR" b="1" dirty="0"/>
              <a:t>Nomeados</a:t>
            </a:r>
            <a:r>
              <a:rPr lang="pt-BR" dirty="0"/>
              <a:t>. (exemplos)</a:t>
            </a:r>
          </a:p>
          <a:p>
            <a:pPr lvl="1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E9B81F-773B-46A2-8379-3EE3A0D35550}"/>
              </a:ext>
            </a:extLst>
          </p:cNvPr>
          <p:cNvSpPr txBox="1"/>
          <p:nvPr/>
        </p:nvSpPr>
        <p:spPr>
          <a:xfrm>
            <a:off x="5303912" y="2432847"/>
            <a:ext cx="62784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soma2num({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 = 0})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(y == 0)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res0 = soma2num(x: 5, y: 3);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res1 = soma2num(x: -5);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print("res0 =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res0; res1 =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res1");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Funções (Parâmetros)</a:t>
            </a:r>
          </a:p>
          <a:p>
            <a:pPr marL="457200" lvl="1" indent="0">
              <a:buNone/>
            </a:pPr>
            <a:r>
              <a:rPr lang="pt-BR" b="1" dirty="0"/>
              <a:t>Posicionais opcionais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Em uma função com um conjunto de parâmetros, podemos indicar quais parâmetros são opcionais usando o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pt-BR" dirty="0"/>
              <a:t>. 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say(String from, String msg, [String? device]) {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'$from says $msg';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(device !=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'$result with a $device';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01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(Parâmetros)</a:t>
            </a:r>
          </a:p>
          <a:p>
            <a:pPr marL="457200" lvl="1" indent="0">
              <a:buNone/>
            </a:pPr>
            <a:r>
              <a:rPr lang="pt-BR" b="1" dirty="0"/>
              <a:t>Com valores padrão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definir valores padrões de parâmetros usando o operador de atribuição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dirty="0"/>
              <a:t>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BBE250-03D2-48A8-A4D0-501C559883F7}"/>
              </a:ext>
            </a:extLst>
          </p:cNvPr>
          <p:cNvSpPr txBox="1"/>
          <p:nvPr/>
        </p:nvSpPr>
        <p:spPr>
          <a:xfrm>
            <a:off x="2819636" y="3817842"/>
            <a:ext cx="6552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soma2num({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0,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 = 0}) =&gt; x + y;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res0 = soma2num(x: 2, y: 3);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res1 = soma2num();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print(res0);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print(res1);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4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(Como objetos)</a:t>
            </a:r>
          </a:p>
          <a:p>
            <a:pPr lvl="1"/>
            <a:r>
              <a:rPr lang="pt-BR" dirty="0"/>
              <a:t>Função são objetos da classe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Dessa forma podemos passar uma função como parâmetro de outra;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DE9ADD-CA95-4F4F-9DB5-96036131B1D7}"/>
              </a:ext>
            </a:extLst>
          </p:cNvPr>
          <p:cNvSpPr txBox="1"/>
          <p:nvPr/>
        </p:nvSpPr>
        <p:spPr>
          <a:xfrm>
            <a:off x="3047172" y="3540843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printElement(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element)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print(element);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list = [1, 2, 3];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Pass printElement as a parameter.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list.forEach(printElement);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41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(Como objetos)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5988CC-98F0-4A30-86A9-5646A872AFB5}"/>
              </a:ext>
            </a:extLst>
          </p:cNvPr>
          <p:cNvSpPr txBox="1"/>
          <p:nvPr/>
        </p:nvSpPr>
        <p:spPr>
          <a:xfrm>
            <a:off x="2207568" y="2586736"/>
            <a:ext cx="69127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greet(String name)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print("Hello, $name");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MyClass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greetAgain({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f, String n = "human"})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f(n);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MyClass mc = new MyClass();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greet("Frank");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mc.greetAgain(f: greet, n: "Traci");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mc.greetAgain(f: greet);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8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(Anônimas)</a:t>
            </a:r>
          </a:p>
          <a:p>
            <a:pPr lvl="1"/>
            <a:r>
              <a:rPr lang="pt-BR" dirty="0"/>
              <a:t>É uma função sem nome conhecida como anônima ou lambda;</a:t>
            </a:r>
          </a:p>
          <a:p>
            <a:pPr lvl="1"/>
            <a:r>
              <a:rPr lang="pt-BR" dirty="0"/>
              <a:t>Corpo da função (sintaxe):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(Type param1, …)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codeBlock;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61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(Anônimas)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027DED-3AE9-4DC1-88E3-889A7BA0A4C9}"/>
              </a:ext>
            </a:extLst>
          </p:cNvPr>
          <p:cNvSpPr txBox="1"/>
          <p:nvPr/>
        </p:nvSpPr>
        <p:spPr>
          <a:xfrm>
            <a:off x="2351584" y="3140968"/>
            <a:ext cx="74888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list = ['apples', 'bananas', 'oranges'];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list.forEach(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 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print('${list.indexOf(item)}: $item');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35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pt-BR" dirty="0"/>
              <a:t>São aquelas que retornam após a configuração de uma operação possivelmente demorada, sem esperar que a operação seja concluída;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pt-BR" dirty="0"/>
              <a:t>Ou seja, elas são retornados antes de a operação terminar, permitindo que o programa espere o resultado enquanto faz outras coisas, e então continue de onde parou quando o resultado for fornecido.</a:t>
            </a:r>
          </a:p>
          <a:p>
            <a:pPr lvl="1"/>
            <a:r>
              <a:rPr lang="pt-BR" dirty="0"/>
              <a:t>Geralmente elas são aplicadas em funções que retornam objetos do tipo: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Future</a:t>
            </a:r>
            <a:r>
              <a:rPr lang="pt-BR" dirty="0"/>
              <a:t>. Usado para representar um valor potencial, ou erro, que estará disponível em algum momento no futuro.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pt-BR" b="1" dirty="0"/>
              <a:t>Stream</a:t>
            </a:r>
            <a:r>
              <a:rPr lang="pt-BR" dirty="0"/>
              <a:t>. Fornece uma maneira de receber uma sequência de eventos. Cada evento é um evento de dados, chamado de elemento do fluxo, ou um evento de erro, que é uma notificação de que algo falhou.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As palavras chaves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 oferecem suporte a programação assíncrona permitindo que se possa escrever códigos assíncronos que se parecem com síncronos.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marL="457200" lvl="1" indent="0">
              <a:buNone/>
            </a:pPr>
            <a:r>
              <a:rPr lang="pt-BR" dirty="0"/>
              <a:t>Manipulação de Futuros</a:t>
            </a:r>
          </a:p>
          <a:p>
            <a:pPr lvl="1"/>
            <a:r>
              <a:rPr lang="pt-BR" dirty="0"/>
              <a:t>Quando há a necessidade de um “Futuro concluído”, há duas opções:</a:t>
            </a:r>
          </a:p>
          <a:p>
            <a:pPr lvl="2"/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.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Uso da API Future.</a:t>
            </a:r>
          </a:p>
          <a:p>
            <a:pPr lvl="1"/>
            <a:r>
              <a:rPr lang="pt-BR" dirty="0"/>
              <a:t>Exemplo de código que usa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 para esperar o resultado de uma função assíncrona: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lookUpVersion();</a:t>
            </a:r>
          </a:p>
          <a:p>
            <a:pPr lvl="1"/>
            <a:r>
              <a:rPr lang="pt-BR" dirty="0"/>
              <a:t>Para o 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, a função deve ser assíncrona. Isso significa, que a função deve ser marcada com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checkVersion()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lookUpVersion();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 with version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8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Mixins</a:t>
            </a:r>
          </a:p>
          <a:p>
            <a:pPr lvl="1"/>
            <a:r>
              <a:rPr lang="pt-BR" dirty="0"/>
              <a:t>É uma forma de reutilizar código de classes em múltiplas hierarquias de classes.</a:t>
            </a:r>
          </a:p>
          <a:p>
            <a:pPr lvl="1"/>
            <a:r>
              <a:rPr lang="pt-BR" dirty="0"/>
              <a:t>Você pode “misturar ou reutilizar os códigos de duas formas” usando a palavra chave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dirty="0"/>
              <a:t>, ou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dirty="0"/>
              <a:t> juntas </a:t>
            </a:r>
          </a:p>
          <a:p>
            <a:pPr lvl="1"/>
            <a:r>
              <a:rPr lang="pt-BR" dirty="0"/>
              <a:t>Uma classe mixin pode ser definida pela sintaxe: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 {}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61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marL="457200" lvl="1" indent="0">
              <a:buNone/>
            </a:pPr>
            <a:r>
              <a:rPr lang="pt-BR" dirty="0"/>
              <a:t>Manipulação de Futuros</a:t>
            </a:r>
          </a:p>
          <a:p>
            <a:pPr lvl="1"/>
            <a:r>
              <a:rPr lang="pt-BR" dirty="0"/>
              <a:t>Pode se usar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dirty="0"/>
              <a:t> and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dirty="0"/>
              <a:t> para manipular erros e limpezas no código que use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version = await lookUpVersion();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React to inability to look up the version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95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marL="457200" lvl="1" indent="0">
              <a:buNone/>
            </a:pPr>
            <a:r>
              <a:rPr lang="pt-BR" dirty="0"/>
              <a:t>Manipulação de Futuros</a:t>
            </a:r>
          </a:p>
          <a:p>
            <a:pPr lvl="1" algn="just"/>
            <a:r>
              <a:rPr lang="pt-BR" dirty="0"/>
              <a:t>Na sintaxe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 expression</a:t>
            </a:r>
            <a:r>
              <a:rPr lang="pt-BR" dirty="0"/>
              <a:t>, o valor da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t-BR" dirty="0"/>
              <a:t> é geralmente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pt-BR" dirty="0"/>
              <a:t>; se não for, o valor é automaticamente empacotado em um Future.</a:t>
            </a:r>
          </a:p>
          <a:p>
            <a:pPr lvl="2" algn="just"/>
            <a:r>
              <a:rPr lang="pt-BR" dirty="0"/>
              <a:t>O objeto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pt-BR" dirty="0"/>
              <a:t> indica uma promessa de retorno de um objeto.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 expression</a:t>
            </a:r>
            <a:r>
              <a:rPr lang="pt-BR" dirty="0"/>
              <a:t> pausa a execução até que o objeto esteja disponível;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78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Assíncronas (Declaração)</a:t>
            </a:r>
          </a:p>
          <a:p>
            <a:pPr lvl="1"/>
            <a:r>
              <a:rPr lang="pt-BR" dirty="0"/>
              <a:t>Uma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é uma função cujo o corpo é marcado com o modificador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Ao adicionar a palavra-chave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a função, isso faz com que ela retorne um objeto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pt-BR" dirty="0"/>
              <a:t>. </a:t>
            </a:r>
          </a:p>
          <a:p>
            <a:pPr marL="1371600" lvl="3" indent="0">
              <a:buNone/>
            </a:pPr>
            <a:r>
              <a:rPr lang="pt-BR" dirty="0"/>
              <a:t>Ex.: 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Future&lt;String&gt; lookUpVersion() </a:t>
            </a:r>
            <a:r>
              <a:rPr lang="en-US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=&gt; ′1.0.0’;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dirty="0"/>
              <a:t>Observe que o corpo não necessita que seja usado a API Future. </a:t>
            </a:r>
          </a:p>
          <a:p>
            <a:pPr lvl="4"/>
            <a:r>
              <a:rPr lang="pt-BR" dirty="0"/>
              <a:t>O Dart criará o objeto Future se necessário.</a:t>
            </a:r>
          </a:p>
          <a:p>
            <a:pPr lvl="1"/>
            <a:r>
              <a:rPr lang="pt-BR" dirty="0"/>
              <a:t>Para executar um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no função principal o corpo dela deve ser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95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Assíncronas (Declaração)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B2CED-D6CC-4F37-AE66-3C3DB972065A}"/>
              </a:ext>
            </a:extLst>
          </p:cNvPr>
          <p:cNvSpPr txBox="1"/>
          <p:nvPr/>
        </p:nvSpPr>
        <p:spPr>
          <a:xfrm>
            <a:off x="2819636" y="2852936"/>
            <a:ext cx="65527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 fazAlgo()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Future.delayed(const Duration(seconds: 5));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print("Exemplos de função assincrona!");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fazAlgo();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71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marL="457200" lvl="1" indent="0">
              <a:buNone/>
            </a:pPr>
            <a:r>
              <a:rPr lang="pt-BR" dirty="0"/>
              <a:t>Manipulação de Streams</a:t>
            </a:r>
          </a:p>
          <a:p>
            <a:pPr lvl="1"/>
            <a:r>
              <a:rPr lang="pt-BR" dirty="0"/>
              <a:t>Quando há necessidade de receber valores de um Stream (fluxo), há duas opções:</a:t>
            </a:r>
          </a:p>
          <a:p>
            <a:pPr lvl="2"/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e </a:t>
            </a:r>
            <a:r>
              <a:rPr lang="pt-BR" dirty="0">
                <a:cs typeface="Courier New" panose="02070309020205020404" pitchFamily="49" charset="0"/>
              </a:rPr>
              <a:t>um repetição assincrona usando for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 for</a:t>
            </a:r>
            <a:r>
              <a:rPr lang="pt-BR" dirty="0">
                <a:cs typeface="Courier New" panose="02070309020205020404" pitchFamily="49" charset="0"/>
              </a:rPr>
              <a:t>)</a:t>
            </a:r>
            <a:r>
              <a:rPr lang="pt-BR" dirty="0"/>
              <a:t>.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Uso da API Stream.</a:t>
            </a:r>
          </a:p>
          <a:p>
            <a:pPr lvl="1"/>
            <a:r>
              <a:rPr lang="pt-BR" dirty="0"/>
              <a:t>Sintaxe de assincronismo para repetição: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(varOrType identifier in 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Executes each time the stream emits a value.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O valor 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t-BR" dirty="0"/>
              <a:t> deve ser um Stream. </a:t>
            </a:r>
          </a:p>
          <a:p>
            <a:pPr lvl="2"/>
            <a:r>
              <a:rPr lang="pt-BR" dirty="0"/>
              <a:t>A execução prossegue da seguinte forma:</a:t>
            </a:r>
          </a:p>
          <a:p>
            <a:pPr marL="1828800" lvl="3" indent="-457200">
              <a:buFont typeface="+mj-lt"/>
              <a:buAutoNum type="arabicPeriod"/>
            </a:pPr>
            <a:r>
              <a:rPr lang="pt-BR" dirty="0"/>
              <a:t>Espera até o stream emitir um valor;</a:t>
            </a:r>
          </a:p>
          <a:p>
            <a:pPr marL="1828800" lvl="3" indent="-457200">
              <a:buFont typeface="+mj-lt"/>
              <a:buAutoNum type="arabicPeriod"/>
            </a:pPr>
            <a:r>
              <a:rPr lang="pt-BR" dirty="0"/>
              <a:t>Executa o corpo do </a:t>
            </a:r>
            <a:r>
              <a:rPr lang="pt-BR" i="1" dirty="0"/>
              <a:t>loop</a:t>
            </a:r>
            <a:r>
              <a:rPr lang="pt-BR" dirty="0"/>
              <a:t>, com a variável definida para aquele valor emitido.</a:t>
            </a:r>
          </a:p>
          <a:p>
            <a:pPr marL="1828800" lvl="3" indent="-457200">
              <a:buFont typeface="+mj-lt"/>
              <a:buAutoNum type="arabicPeriod"/>
            </a:pPr>
            <a:r>
              <a:rPr lang="pt-BR" dirty="0"/>
              <a:t>Repita 1 e 2 até que o stream seja fechado.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Para parar a escuta no stream, pode se usar uma instrução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/>
              <a:t> ou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/>
              <a:t>, que sai do loop for e cancela a inscrição do fluxo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75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Assíncronas</a:t>
            </a:r>
          </a:p>
          <a:p>
            <a:pPr marL="457200" lvl="1" indent="0">
              <a:buNone/>
            </a:pPr>
            <a:r>
              <a:rPr lang="pt-BR" dirty="0"/>
              <a:t>Manipulação de Streams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6789DC-BBD2-4D72-9FC7-ACBF22788E84}"/>
              </a:ext>
            </a:extLst>
          </p:cNvPr>
          <p:cNvSpPr txBox="1"/>
          <p:nvPr/>
        </p:nvSpPr>
        <p:spPr>
          <a:xfrm>
            <a:off x="3431704" y="2996952"/>
            <a:ext cx="6480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Future&lt;void&gt; main() async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await for (var request in requestServer)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handleRequest(request);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38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Bibliotecas</a:t>
            </a:r>
          </a:p>
          <a:p>
            <a:pPr lvl="1"/>
            <a:r>
              <a:rPr lang="pt-BR" dirty="0"/>
              <a:t>Uma biblioteca fornece uma API externa para outros códigos que desejam usa-la</a:t>
            </a:r>
          </a:p>
          <a:p>
            <a:pPr lvl="1"/>
            <a:r>
              <a:rPr lang="pt-BR" dirty="0"/>
              <a:t>Ela serve como um método de isolamento para que qualquer identificador de uma biblioteca que comece com um caractere underscore</a:t>
            </a:r>
          </a:p>
          <a:p>
            <a:pPr lvl="2"/>
            <a:r>
              <a:rPr lang="pt-BR" dirty="0"/>
              <a:t>A mesma só será visto dentro dessa biblioteca.</a:t>
            </a:r>
          </a:p>
          <a:p>
            <a:pPr lvl="1"/>
            <a:r>
              <a:rPr lang="pt-BR" dirty="0"/>
              <a:t>Todo aplicativo Dart é automaticamente uma biblioteca</a:t>
            </a:r>
          </a:p>
          <a:p>
            <a:pPr lvl="1"/>
            <a:r>
              <a:rPr lang="pt-BR" dirty="0"/>
              <a:t>As bibliotecas podem ser empacotadas e distribuídas para outras pessoas com o uso da ferramenta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  <a:r>
              <a:rPr lang="pt-BR" dirty="0"/>
              <a:t> do Dart SDK (gerenciador de pacotes e assets)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29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Bibliotecas</a:t>
            </a:r>
          </a:p>
          <a:p>
            <a:pPr lvl="1"/>
            <a:r>
              <a:rPr lang="pt-BR" dirty="0"/>
              <a:t>Para usarmos uma biblioteca, temos de empregar a palavra-chave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/>
              <a:t>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"dart:html";</a:t>
            </a:r>
          </a:p>
          <a:p>
            <a:pPr marL="800100" lvl="1" indent="-342900"/>
            <a:r>
              <a:rPr lang="pt-BR" dirty="0"/>
              <a:t>Se a biblioteca importada vier de um pacote fazemos:</a:t>
            </a:r>
          </a:p>
          <a:p>
            <a:pPr marL="85725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"package:someLib.dart";</a:t>
            </a:r>
          </a:p>
          <a:p>
            <a:pPr marL="800100" lvl="1" indent="-342900"/>
            <a:r>
              <a:rPr lang="pt-BR" dirty="0"/>
              <a:t>Se biblioteca fizer parte de seu código, ou se for uma copia do codebase, a URI será um caminho relativo do sistema de arquivos: </a:t>
            </a:r>
          </a:p>
          <a:p>
            <a:pPr marL="85725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"../libs/myLibrary.dart"</a:t>
            </a:r>
            <a:r>
              <a:rPr lang="pt-BR" dirty="0"/>
              <a:t>;</a:t>
            </a:r>
          </a:p>
          <a:p>
            <a:pPr marL="800100" lvl="1" indent="-342900"/>
            <a:r>
              <a:rPr lang="pt-BR" dirty="0"/>
              <a:t>Se o importe de duas bibliotecas for conflituoso podemos usar a palavra-chave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/>
              <a:t> para renomear a biblioteca:</a:t>
            </a:r>
          </a:p>
          <a:p>
            <a:pPr marL="85725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"libs/lib1.dart";</a:t>
            </a:r>
          </a:p>
          <a:p>
            <a:pPr marL="85725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"libs/lib2.dart" as lib2;</a:t>
            </a:r>
          </a:p>
          <a:p>
            <a:pPr marL="800100" lvl="1" indent="-342900"/>
            <a:r>
              <a:rPr lang="pt-BR" dirty="0"/>
              <a:t>Podemos importar parte dos recursos da biblioteca usando o comando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pt-BR" dirty="0"/>
              <a:t>:</a:t>
            </a:r>
          </a:p>
          <a:p>
            <a:pPr marL="85725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"package:lib1.dart" show Account;</a:t>
            </a:r>
          </a:p>
          <a:p>
            <a:pPr marL="85725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"package:lib2.dart" hide Account;</a:t>
            </a:r>
          </a:p>
          <a:p>
            <a:pPr marL="8001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54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lvl="1"/>
            <a:r>
              <a:rPr lang="pt-BR" dirty="0"/>
              <a:t>Exceções são erros que indicam que algo inesperado aconteceu</a:t>
            </a:r>
          </a:p>
          <a:p>
            <a:pPr lvl="1"/>
            <a:r>
              <a:rPr lang="pt-BR" dirty="0"/>
              <a:t>Manipular exceções no Dart é semelhante a como é feito em Java ou JavaScript</a:t>
            </a:r>
          </a:p>
          <a:p>
            <a:pPr lvl="1"/>
            <a:r>
              <a:rPr lang="pt-BR" dirty="0"/>
              <a:t>Todas as exceções de Dart são exceções não verificadas. Portanto,</a:t>
            </a:r>
          </a:p>
          <a:p>
            <a:pPr lvl="2"/>
            <a:r>
              <a:rPr lang="pt-BR" dirty="0"/>
              <a:t>os métodos não declaram quais exceções eles podem lançar;</a:t>
            </a:r>
          </a:p>
          <a:p>
            <a:pPr lvl="2"/>
            <a:r>
              <a:rPr lang="pt-BR" dirty="0"/>
              <a:t>e não o obrigada a capturar nenhuma exceção.</a:t>
            </a:r>
          </a:p>
          <a:p>
            <a:pPr lvl="1"/>
            <a:r>
              <a:rPr lang="pt-BR" dirty="0"/>
              <a:t>O Dart fornece tipos de exceção e erro, bem como vários subtipos predefinidos</a:t>
            </a:r>
          </a:p>
          <a:p>
            <a:pPr lvl="1"/>
            <a:r>
              <a:rPr lang="pt-BR" dirty="0"/>
              <a:t>Ele permite o desenvolvedor definir suas próprias exceções</a:t>
            </a:r>
          </a:p>
          <a:p>
            <a:pPr lvl="1"/>
            <a:r>
              <a:rPr lang="pt-BR" dirty="0"/>
              <a:t>E permite o desenvolvedor lançar qualquer coisa como exceção.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marL="457200" lvl="1" indent="0">
              <a:buNone/>
            </a:pPr>
            <a:r>
              <a:rPr lang="pt-BR" dirty="0"/>
              <a:t>Throw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marL="9144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('Expected at least 1 section’);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'Out of llamas!’;</a:t>
            </a:r>
          </a:p>
          <a:p>
            <a:pPr lvl="1"/>
            <a:r>
              <a:rPr lang="pt-BR" dirty="0">
                <a:cs typeface="Courier New" panose="02070309020205020404" pitchFamily="49" charset="0"/>
              </a:rPr>
              <a:t>Uma exceção é uma expressão que pode ser aplicada em instruções usando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dirty="0"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distanceTo(Point other) =&gt;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UnimplementedError();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3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Mixins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9C8CC3-9E08-44B6-88C0-22274BE64A1B}"/>
              </a:ext>
            </a:extLst>
          </p:cNvPr>
          <p:cNvSpPr txBox="1"/>
          <p:nvPr/>
        </p:nvSpPr>
        <p:spPr>
          <a:xfrm>
            <a:off x="1199456" y="2708920"/>
            <a:ext cx="3528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Morder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void morde()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print("anh anh");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Nadar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void nada()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print("split splot plash ploshe");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337F51-7830-4EB0-8844-08DD839F3C01}"/>
              </a:ext>
            </a:extLst>
          </p:cNvPr>
          <p:cNvSpPr txBox="1"/>
          <p:nvPr/>
        </p:nvSpPr>
        <p:spPr>
          <a:xfrm>
            <a:off x="6384032" y="2432847"/>
            <a:ext cx="386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Cachorro with Nadar, Morder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void somDeCachorro()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nada();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morde();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var dog = Cachorro();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dog.somDeCachorro();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dog.morde();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dog.nada();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15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marL="457200" lvl="1" indent="0">
              <a:buNone/>
            </a:pPr>
            <a:r>
              <a:rPr lang="pt-BR" dirty="0"/>
              <a:t>Catch</a:t>
            </a:r>
          </a:p>
          <a:p>
            <a:pPr lvl="1"/>
            <a:r>
              <a:rPr lang="pt-BR" dirty="0"/>
              <a:t>Capturar uma exceção interrompe a propagação da exceção. </a:t>
            </a:r>
          </a:p>
          <a:p>
            <a:pPr lvl="1"/>
            <a:r>
              <a:rPr lang="pt-BR" dirty="0"/>
              <a:t>A captura de uma exceção permite que o desenvolvedor possa lidar com ela: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breedMoreLlamas();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OutOfLlamasException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buyMoreLlamas();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616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marL="457200" lvl="1" indent="0">
              <a:buNone/>
            </a:pPr>
            <a:r>
              <a:rPr lang="pt-BR" sz="2000" dirty="0"/>
              <a:t>Catch</a:t>
            </a:r>
          </a:p>
          <a:p>
            <a:pPr lvl="1">
              <a:lnSpc>
                <a:spcPct val="120000"/>
              </a:lnSpc>
            </a:pPr>
            <a:r>
              <a:rPr lang="pt-BR" sz="2000" dirty="0"/>
              <a:t>Para lidar com um código que pode lançar mais de um tipo de exceção, pode-se especificar várias cláusulas catch: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breedMoreLlamas();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OutOfLlamasException {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A specific exception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buyMoreLlamas();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catch (e) {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Anything else that is an exception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print('Unknown exception: $e');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(e) {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No specified type, handles all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print('Something really unknown: $e');</a:t>
            </a:r>
          </a:p>
          <a:p>
            <a:pPr marL="1314450" lvl="3" indent="0">
              <a:lnSpc>
                <a:spcPct val="12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AE6B22-FB23-437B-92D5-1A59345BBFD9}"/>
              </a:ext>
            </a:extLst>
          </p:cNvPr>
          <p:cNvSpPr txBox="1"/>
          <p:nvPr/>
        </p:nvSpPr>
        <p:spPr>
          <a:xfrm>
            <a:off x="6744072" y="3212976"/>
            <a:ext cx="4766320" cy="156966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/>
              <a:t>Como mostra o código atual e anterior, pode-se usar 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600" dirty="0"/>
              <a:t> ou 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600" dirty="0"/>
              <a:t> ou ambos.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Use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600" dirty="0"/>
              <a:t> quando precisar especificar o tipo de exceção.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Use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600" dirty="0"/>
              <a:t> quando seu manipulador de exceção precisar do objeto de exceção.</a:t>
            </a:r>
          </a:p>
        </p:txBody>
      </p:sp>
    </p:spTree>
    <p:extLst>
      <p:ext uri="{BB962C8B-B14F-4D97-AF65-F5344CB8AC3E}">
        <p14:creationId xmlns:p14="http://schemas.microsoft.com/office/powerpoint/2010/main" val="410186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marL="457200" lvl="1" indent="0">
              <a:buNone/>
            </a:pPr>
            <a:r>
              <a:rPr lang="pt-BR" dirty="0"/>
              <a:t>Catch</a:t>
            </a:r>
          </a:p>
          <a:p>
            <a:pPr lvl="1"/>
            <a:r>
              <a:rPr lang="pt-BR" dirty="0">
                <a:cs typeface="Courier New" panose="02070309020205020404" pitchFamily="49" charset="0"/>
              </a:rPr>
              <a:t>Para garantir que algum código seja executado, independentemente de uma exceção ser lançada ou não, use uma cláusula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pt-BR" dirty="0">
                <a:cs typeface="Courier New" panose="02070309020205020404" pitchFamily="49" charset="0"/>
              </a:rPr>
              <a:t>Se nenhuma cláusula catch corresponder à exceção, a exceção será propagada após a execução da cláusula finally: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breedMoreLlamas();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Always clean up, even if an exception is thrown.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cleanLlamaStalls();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6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Manipulação de exceções</a:t>
            </a:r>
          </a:p>
          <a:p>
            <a:pPr marL="457200" lvl="1" indent="0">
              <a:buNone/>
            </a:pPr>
            <a:r>
              <a:rPr lang="pt-BR" dirty="0"/>
              <a:t>Catch</a:t>
            </a:r>
          </a:p>
          <a:p>
            <a:pPr lvl="1"/>
            <a:r>
              <a:rPr lang="pt-BR" dirty="0">
                <a:cs typeface="Courier New" panose="02070309020205020404" pitchFamily="49" charset="0"/>
              </a:rPr>
              <a:t>A cláusula finally é executada após qualquer cláusula catch correspondente: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breedMoreLlamas();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print('Error: $e'); // Handle the exception first.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cleanLlamaStalls(); // Then clean up.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03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Quando há a necessidade de produzir vagarosamente uma sequência de valores, podemos usar um função geradora.</a:t>
            </a:r>
          </a:p>
          <a:p>
            <a:pPr lvl="1"/>
            <a:r>
              <a:rPr lang="pt-BR" dirty="0"/>
              <a:t>O Dart possui suporte a dois tipos de funções geradoras:</a:t>
            </a:r>
          </a:p>
          <a:p>
            <a:pPr lvl="2"/>
            <a:r>
              <a:rPr lang="pt-BR" u="sng" dirty="0"/>
              <a:t>Gerador síncrono</a:t>
            </a:r>
            <a:r>
              <a:rPr lang="pt-BR" dirty="0"/>
              <a:t>: que retorna um objeto Iterable.</a:t>
            </a:r>
          </a:p>
          <a:p>
            <a:pPr lvl="2"/>
            <a:r>
              <a:rPr lang="pt-BR" u="sng" dirty="0"/>
              <a:t>Gerador assíncrono</a:t>
            </a:r>
            <a:r>
              <a:rPr lang="pt-BR" dirty="0"/>
              <a:t>: que retorna um objeto Stream.</a:t>
            </a:r>
          </a:p>
        </p:txBody>
      </p:sp>
    </p:spTree>
    <p:extLst>
      <p:ext uri="{BB962C8B-B14F-4D97-AF65-F5344CB8AC3E}">
        <p14:creationId xmlns:p14="http://schemas.microsoft.com/office/powerpoint/2010/main" val="361672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Para implementar uma </a:t>
            </a:r>
            <a:r>
              <a:rPr lang="pt-BR" b="1" dirty="0"/>
              <a:t>função geradora síncrona</a:t>
            </a:r>
            <a:r>
              <a:rPr lang="pt-BR" dirty="0"/>
              <a:t>, marque o corpo da função como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sync*</a:t>
            </a:r>
            <a:r>
              <a:rPr lang="pt-BR" dirty="0"/>
              <a:t>, e use a 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/>
              <a:t> para entregar o valor:</a:t>
            </a:r>
          </a:p>
          <a:p>
            <a:pPr lvl="1">
              <a:spcAft>
                <a:spcPts val="600"/>
              </a:spcAft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40A453-D2AF-4DBA-9E1F-562F5725D31B}"/>
              </a:ext>
            </a:extLst>
          </p:cNvPr>
          <p:cNvSpPr txBox="1"/>
          <p:nvPr/>
        </p:nvSpPr>
        <p:spPr>
          <a:xfrm>
            <a:off x="7247396" y="4103635"/>
            <a:ext cx="43350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Iterable it =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 i = it.iterator;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(i.moveNext()){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print(i.current);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8261C3-18BB-466A-854A-58796511FEC8}"/>
              </a:ext>
            </a:extLst>
          </p:cNvPr>
          <p:cNvSpPr txBox="1"/>
          <p:nvPr/>
        </p:nvSpPr>
        <p:spPr>
          <a:xfrm>
            <a:off x="1393292" y="3263019"/>
            <a:ext cx="5544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naturalsTo(int n)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(k &lt; n)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k++;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17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278488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sync*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dirty="0"/>
              <a:t>indica que é uma função geradora;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/>
              <a:t> retorna o valor dentro do gerador;</a:t>
            </a:r>
          </a:p>
          <a:p>
            <a:pPr lvl="1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naturalsTo()</a:t>
            </a:r>
            <a:r>
              <a:rPr lang="pt-BR" dirty="0"/>
              <a:t> retorna um objeto iterável;</a:t>
            </a:r>
          </a:p>
          <a:p>
            <a:pPr lvl="2"/>
            <a:r>
              <a:rPr lang="pt-BR" dirty="0"/>
              <a:t>O código pode então extrair um iterador para começar a percorrer a lista de resultados;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naturalsTo()</a:t>
            </a:r>
            <a:r>
              <a:rPr lang="pt-BR" dirty="0"/>
              <a:t> não é executada até o código que a está chamando extrair o iterador e chamar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moveNext()</a:t>
            </a:r>
            <a:r>
              <a:rPr lang="pt-BR" dirty="0"/>
              <a:t>;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Quando isso ocorre,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naturalsTo()</a:t>
            </a:r>
            <a:r>
              <a:rPr lang="pt-BR" dirty="0"/>
              <a:t> é executada até chegar à 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/>
              <a:t>, onde, a expressão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pt-BR" dirty="0"/>
              <a:t> é avaliada e retornada.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Em seguida,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naturalsTo()</a:t>
            </a:r>
            <a:r>
              <a:rPr lang="pt-BR" dirty="0"/>
              <a:t> é suspensa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moveNext()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dirty="0"/>
              <a:t>retorna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/>
              <a:t> para seu chamador.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dirty="0"/>
              <a:t>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naturalsTo()</a:t>
            </a:r>
            <a:r>
              <a:rPr lang="pt-BR" dirty="0"/>
              <a:t> voltará a ser executada na próxima vez que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moveNext()</a:t>
            </a:r>
            <a:r>
              <a:rPr lang="pt-BR" dirty="0"/>
              <a:t> for chamada. 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8261C3-18BB-466A-854A-58796511FEC8}"/>
              </a:ext>
            </a:extLst>
          </p:cNvPr>
          <p:cNvSpPr txBox="1"/>
          <p:nvPr/>
        </p:nvSpPr>
        <p:spPr>
          <a:xfrm>
            <a:off x="7824192" y="0"/>
            <a:ext cx="4367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naturalsTo(int n)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(k &lt; n)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k++;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Iterable it = naturalsTo(5);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 i = it.iterator;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(i.moveNext()){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print(i.current);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028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Para implementar uma </a:t>
            </a:r>
            <a:r>
              <a:rPr lang="pt-BR" b="1" dirty="0"/>
              <a:t>função geradora assíncrona</a:t>
            </a:r>
            <a:r>
              <a:rPr lang="pt-BR" dirty="0"/>
              <a:t>, marque o corpo da função como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async*</a:t>
            </a:r>
            <a:r>
              <a:rPr lang="pt-BR" dirty="0"/>
              <a:t>, e use a 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/>
              <a:t> para entregar o valor:</a:t>
            </a:r>
          </a:p>
          <a:p>
            <a:pPr lvl="1">
              <a:spcAft>
                <a:spcPts val="600"/>
              </a:spcAft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EB39A9-FA04-44C2-9DF1-3766111CB5AD}"/>
              </a:ext>
            </a:extLst>
          </p:cNvPr>
          <p:cNvSpPr txBox="1"/>
          <p:nvPr/>
        </p:nvSpPr>
        <p:spPr>
          <a:xfrm>
            <a:off x="1343472" y="3501008"/>
            <a:ext cx="72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asynchronousNaturalsTo(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(k &lt; n)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k++;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140540-DC77-40BF-9694-4AA5E07E89A4}"/>
              </a:ext>
            </a:extLst>
          </p:cNvPr>
          <p:cNvSpPr txBox="1"/>
          <p:nvPr/>
        </p:nvSpPr>
        <p:spPr>
          <a:xfrm>
            <a:off x="6023992" y="4371840"/>
            <a:ext cx="55584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async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Stream s = asynchronousNaturalsTo(5);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695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40628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async*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dirty="0"/>
              <a:t>indica que é uma função geradora;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/>
              <a:t> retorna o valor dentro do gerador;</a:t>
            </a:r>
          </a:p>
          <a:p>
            <a:pPr lvl="1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asynchronousNaturalsTo()</a:t>
            </a:r>
            <a:r>
              <a:rPr lang="pt-BR" dirty="0"/>
              <a:t> retorna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/>
              <a:t>;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await for</a:t>
            </a:r>
            <a:r>
              <a:rPr lang="pt-BR" sz="2800" dirty="0">
                <a:cs typeface="Courier New" panose="02070309020205020404" pitchFamily="49" charset="0"/>
              </a:rPr>
              <a:t> </a:t>
            </a:r>
            <a:r>
              <a:rPr lang="pt-BR" dirty="0"/>
              <a:t>é loop usado em operações assíncronas. Ele espera que a função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asynchronousNaturalsTo() </a:t>
            </a:r>
            <a:r>
              <a:rPr lang="pt-BR" dirty="0"/>
              <a:t>“empurre” o valor por intermédio do objeto Stream retornado.</a:t>
            </a:r>
          </a:p>
          <a:p>
            <a:pPr lvl="2"/>
            <a:endParaRPr lang="pt-BR" dirty="0"/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E09730-E3A2-41CF-8AC3-DACA93ACE490}"/>
              </a:ext>
            </a:extLst>
          </p:cNvPr>
          <p:cNvSpPr txBox="1"/>
          <p:nvPr/>
        </p:nvSpPr>
        <p:spPr>
          <a:xfrm>
            <a:off x="7320136" y="0"/>
            <a:ext cx="48718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asynchronousNaturalsTo(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(k &lt; n)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k++;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async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Stream s = asynchronousNaturalsTo(5);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404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Geradores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Se o gerador é recursivo, pode-se melhorar a execução usando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yield*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naturalsDownFrom(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sync*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 &gt; 0)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naturalsDownFrom(n-1);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6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Mixins (Exemplo)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482D7D-2921-4AB8-A1CB-B2AE76392B58}"/>
              </a:ext>
            </a:extLst>
          </p:cNvPr>
          <p:cNvSpPr txBox="1"/>
          <p:nvPr/>
        </p:nvSpPr>
        <p:spPr>
          <a:xfrm>
            <a:off x="726125" y="2182157"/>
            <a:ext cx="35741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'unknown';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Person(this.name);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Avenger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bool wieldsMjolnir = false;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bool hasArmor = false;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bool canShrink = true;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whichAvenger()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(wieldsMjolnir)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print("I'm Thor");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(hasArmor)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print("I'm Iron Man");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print("I'm Ant Man");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3602F1-E7BD-4BED-9B5C-299F680814FF}"/>
              </a:ext>
            </a:extLst>
          </p:cNvPr>
          <p:cNvSpPr txBox="1"/>
          <p:nvPr/>
        </p:nvSpPr>
        <p:spPr>
          <a:xfrm>
            <a:off x="4655840" y="2093469"/>
            <a:ext cx="70950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Superhero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Avenger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Superhero(wieldsMjolnir, hasArmor, canShrink,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name) : super(name)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this.wieldsMjolnir = wieldsMjolnir;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this.hasArmor = hasArmor;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this.canShrink = canShrink;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get name =&gt; "${super.name}";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Superhero s = new Superhero(true, false, false, "Thunder");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s.whichAvenger();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(s.name);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465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Metadados</a:t>
            </a:r>
          </a:p>
          <a:p>
            <a:pPr lvl="1"/>
            <a:r>
              <a:rPr lang="pt-BR" dirty="0"/>
              <a:t>O Dart dá suporte ao conceito de metadados embutidos no código.</a:t>
            </a:r>
          </a:p>
          <a:p>
            <a:pPr lvl="1"/>
            <a:r>
              <a:rPr lang="pt-BR" dirty="0"/>
              <a:t>Eles são usado para dá informação adicional ao código.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Três anotações são disponíveis para todo os códigos em Dart:</a:t>
            </a:r>
          </a:p>
          <a:p>
            <a:pPr lvl="2">
              <a:spcAft>
                <a:spcPts val="6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@deprecated</a:t>
            </a:r>
            <a:r>
              <a:rPr lang="pt-BR" dirty="0"/>
              <a:t>, usado para indicar que provavelmente aquele recurso não será mais usado e que em algum momento esse elemento pode ser removido da biblioteca.</a:t>
            </a:r>
          </a:p>
          <a:p>
            <a:pPr lvl="2">
              <a:spcAft>
                <a:spcPts val="6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@Deprecated</a:t>
            </a:r>
            <a:r>
              <a:rPr lang="pt-BR" dirty="0"/>
              <a:t>, o mesmo que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@deprecated</a:t>
            </a:r>
            <a:r>
              <a:rPr lang="pt-BR" dirty="0"/>
              <a:t>, mas com uma informação a mais para indicar que mudança deve ser feito.</a:t>
            </a:r>
          </a:p>
          <a:p>
            <a:pPr lvl="2">
              <a:spcAft>
                <a:spcPts val="6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pt-BR" dirty="0"/>
              <a:t>, usada para indicar que uma classe está intencionalmente sobrepondo um membro de sua superclasse.</a:t>
            </a:r>
          </a:p>
          <a:p>
            <a:pPr lvl="2"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86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Metadados</a:t>
            </a:r>
          </a:p>
          <a:p>
            <a:pPr marL="457200" lvl="1" indent="0">
              <a:buNone/>
            </a:pPr>
            <a:r>
              <a:rPr lang="pt-BR" dirty="0"/>
              <a:t>Exemplos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@Deprecated </a:t>
            </a:r>
            <a:r>
              <a:rPr lang="pt-BR" dirty="0"/>
              <a:t>: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Television {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Use [turnOn] to turn the power on instead.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@Deprecated('Use turnOn instead')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activate() {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turnOn();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Turns the TV's power on.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turnOn() {...}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78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Metadados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É possível criar as próprias anotações. Elas são apenas classes: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MyAnnotation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String note;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MyAnnotation(this.note);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@MyAnnotation("This is my function") 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myFunction() {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print("Faz algo");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myFunction();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88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/>
            <a:r>
              <a:rPr lang="pt-BR" dirty="0"/>
              <a:t>São usados para permitir pluralidade de tipagem na codificação de uma classe, método ou variável; </a:t>
            </a:r>
          </a:p>
          <a:p>
            <a:pPr lvl="2"/>
            <a:r>
              <a:rPr lang="pt-BR" dirty="0"/>
              <a:t>ou seja, ele permite a construção de códigos que permitam informa o tipo da estrutura de dados no momento em que ela for utilizada de acordo com necessidade de tipo do desenvolvedor.</a:t>
            </a:r>
          </a:p>
          <a:p>
            <a:pPr lvl="1"/>
            <a:r>
              <a:rPr lang="pt-BR" dirty="0"/>
              <a:t>Resumidamente, eles são usados para informar o tipo de algo no momento oportuno: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ls = List&lt;String&gt;();</a:t>
            </a:r>
          </a:p>
          <a:p>
            <a:pPr lvl="2"/>
            <a:r>
              <a:rPr lang="pt-BR" dirty="0"/>
              <a:t>O Dart saberá que lista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BR" dirty="0"/>
              <a:t> só pode conter String.</a:t>
            </a:r>
          </a:p>
        </p:txBody>
      </p:sp>
    </p:spTree>
    <p:extLst>
      <p:ext uri="{BB962C8B-B14F-4D97-AF65-F5344CB8AC3E}">
        <p14:creationId xmlns:p14="http://schemas.microsoft.com/office/powerpoint/2010/main" val="2632473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/>
            <a:r>
              <a:rPr lang="pt-BR" dirty="0"/>
              <a:t>Vantagens:</a:t>
            </a:r>
          </a:p>
          <a:p>
            <a:pPr lvl="2"/>
            <a:r>
              <a:rPr lang="pt-BR" dirty="0"/>
              <a:t>A especificação adequada de tipos genéricos resulta em um melhor código gerado.</a:t>
            </a:r>
          </a:p>
          <a:p>
            <a:pPr lvl="2"/>
            <a:r>
              <a:rPr lang="pt-BR" dirty="0"/>
              <a:t>Usar genéricos reduz a duplicação de código.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529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>
              <a:spcAft>
                <a:spcPts val="600"/>
              </a:spcAft>
            </a:pPr>
            <a:r>
              <a:rPr lang="pt-BR"/>
              <a:t>Se há </a:t>
            </a:r>
            <a:r>
              <a:rPr lang="pt-BR" dirty="0"/>
              <a:t>necessidade de uma lista conter apenas String, basta declara como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names = &lt;String&gt;[];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names.addAll(['Seth', 'Kathy', 'Lars']);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names.add(42); // Error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037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Se deseja reduzir a duplicidade:</a:t>
            </a:r>
          </a:p>
          <a:p>
            <a:pPr lvl="2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056B74-A52C-4AF0-ADF4-53AEAB157EF4}"/>
              </a:ext>
            </a:extLst>
          </p:cNvPr>
          <p:cNvSpPr txBox="1"/>
          <p:nvPr/>
        </p:nvSpPr>
        <p:spPr>
          <a:xfrm>
            <a:off x="209374" y="2828835"/>
            <a:ext cx="6174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ObjectCache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 getByKey(String key);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setByKey(String key, Object value);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A92835-6984-48A1-B298-2158FEB859F8}"/>
              </a:ext>
            </a:extLst>
          </p:cNvPr>
          <p:cNvSpPr txBox="1"/>
          <p:nvPr/>
        </p:nvSpPr>
        <p:spPr>
          <a:xfrm>
            <a:off x="209374" y="4301612"/>
            <a:ext cx="6174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StringCache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getByKey(String key);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setByKey(String key, String value);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18338E-D6A7-43CA-B9E0-952393BE2B01}"/>
              </a:ext>
            </a:extLst>
          </p:cNvPr>
          <p:cNvSpPr txBox="1"/>
          <p:nvPr/>
        </p:nvSpPr>
        <p:spPr>
          <a:xfrm>
            <a:off x="6744072" y="3428999"/>
            <a:ext cx="5256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Cache&lt;T&gt;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 getByKey(String key);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setByKey(String key, T value);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16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Usando como literal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dirty="0"/>
              <a:t>):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names = &lt;String&gt;['Seth', 'Kathy', 'Lars'];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uniqueNames = &lt;String&gt;{'Seth', 'Kathy', 'Lars'};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pages = &lt;String, String&gt;{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'index.html': 'Homepage',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'robots.txt': 'Hints for web robots',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'humans.txt': 'We are people, not machines'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32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Usando tipo parametrizado com construtor: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nameSet = Set&lt;String&gt;.from(names);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views = Map&lt;int, View&gt;();</a:t>
            </a:r>
          </a:p>
          <a:p>
            <a:pPr lvl="1"/>
            <a:r>
              <a:rPr lang="pt-BR" dirty="0">
                <a:cs typeface="Courier New" panose="02070309020205020404" pitchFamily="49" charset="0"/>
              </a:rPr>
              <a:t>Coleção genérica e os tipos que elas contêm: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names = &lt;String&gt;[];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names.addAll(['Seth', 'Kathy', 'Lars']);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List&lt;String&gt;); // true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28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8DE0D-D197-4A7B-9846-B17D769E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Genéricos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Usando métodos genéricos: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ts)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initial work or error checking, then...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 tmp = ts[0];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additional checking or processing...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Visibilidade</a:t>
            </a:r>
          </a:p>
          <a:p>
            <a:pPr lvl="1"/>
            <a:r>
              <a:rPr lang="pt-BR" dirty="0"/>
              <a:t>Em Dart tudo é publico a não ser que comece com um underscore, que marca o elemento como sendo privado de biblioteca, ou 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5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</a:t>
            </a:r>
          </a:p>
          <a:p>
            <a:pPr lvl="1"/>
            <a:r>
              <a:rPr lang="pt-BR" dirty="0"/>
              <a:t>Em Dart funções são objetos e tem um tipo, </a:t>
            </a:r>
            <a:r>
              <a:rPr lang="pt-BR" dirty="0">
                <a:solidFill>
                  <a:srgbClr val="FF0000"/>
                </a:solidFill>
              </a:rPr>
              <a:t>Function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Elas podem ser atribuídas a variáveis ou podem ser passadas com argumentos de outras funções;</a:t>
            </a:r>
          </a:p>
          <a:p>
            <a:pPr lvl="1"/>
            <a:r>
              <a:rPr lang="pt-BR" dirty="0"/>
              <a:t>Podemos omitir o tipo de uma função;</a:t>
            </a:r>
          </a:p>
        </p:txBody>
      </p:sp>
    </p:spTree>
    <p:extLst>
      <p:ext uri="{BB962C8B-B14F-4D97-AF65-F5344CB8AC3E}">
        <p14:creationId xmlns:p14="http://schemas.microsoft.com/office/powerpoint/2010/main" val="112727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Funções (Exemplos)</a:t>
            </a:r>
          </a:p>
          <a:p>
            <a:pPr lvl="1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7ECD8C-2197-49EA-81E6-6E8B2ACA755D}"/>
              </a:ext>
            </a:extLst>
          </p:cNvPr>
          <p:cNvSpPr txBox="1"/>
          <p:nvPr/>
        </p:nvSpPr>
        <p:spPr>
          <a:xfrm>
            <a:off x="2948310" y="2636912"/>
            <a:ext cx="62953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fibonacci(int n)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if (n == 0 || n == 1) return n;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fibonacci(n - 1) + fibonacci(n - 2);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var result = fibonacci(5);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print(result);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9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Funções </a:t>
            </a:r>
          </a:p>
          <a:p>
            <a:pPr lvl="1"/>
            <a:r>
              <a:rPr lang="pt-BR" dirty="0"/>
              <a:t>A notação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dirty="0"/>
              <a:t> são usadas para funções com uma única expressão.</a:t>
            </a:r>
          </a:p>
          <a:p>
            <a:pPr lvl="2"/>
            <a:r>
              <a:rPr lang="pt-BR" dirty="0"/>
              <a:t>Sintaxe: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name =&gt; expr</a:t>
            </a:r>
            <a:r>
              <a:rPr lang="pt-BR" dirty="0"/>
              <a:t> [abreviação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{return expr;}</a:t>
            </a:r>
            <a:r>
              <a:rPr lang="pt-BR" dirty="0"/>
              <a:t>]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soma2num (x,y) =&gt; x + y;</a:t>
            </a:r>
          </a:p>
          <a:p>
            <a:pPr marL="1371600" lvl="3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var result = soma2num(5,3);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print(result);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0486D5-B03A-45FC-91FD-8B18213C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Funções (Parâmetros)</a:t>
            </a:r>
          </a:p>
          <a:p>
            <a:pPr lvl="1"/>
            <a:r>
              <a:rPr lang="pt-BR" dirty="0"/>
              <a:t>Uma função pode ter os seguintes parâmetros “especiais”:</a:t>
            </a:r>
          </a:p>
          <a:p>
            <a:pPr lvl="2"/>
            <a:r>
              <a:rPr lang="pt-BR" b="1" dirty="0"/>
              <a:t>Nomeados</a:t>
            </a:r>
            <a:r>
              <a:rPr lang="pt-BR" dirty="0"/>
              <a:t>.</a:t>
            </a:r>
          </a:p>
          <a:p>
            <a:pPr lvl="2"/>
            <a:r>
              <a:rPr lang="pt-BR" b="1" dirty="0"/>
              <a:t>Posicionais opcionais</a:t>
            </a:r>
            <a:r>
              <a:rPr lang="pt-BR" dirty="0"/>
              <a:t>. </a:t>
            </a:r>
          </a:p>
          <a:p>
            <a:pPr lvl="2"/>
            <a:r>
              <a:rPr lang="pt-BR" b="1" dirty="0"/>
              <a:t>Com valores padrão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1598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31174</TotalTime>
  <Words>4098</Words>
  <Application>Microsoft Office PowerPoint</Application>
  <PresentationFormat>Widescreen</PresentationFormat>
  <Paragraphs>659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Tema do Office</vt:lpstr>
      <vt:lpstr>DCC917A – TÓPICOS  ESPECIAIS III: DESENVOLVIMENTO DE APLICATIVOS MÓVEIS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2021-08-11T20:48:25Z</dcterms:modified>
</cp:coreProperties>
</file>