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4"/>
    <p:restoredTop sz="73322"/>
  </p:normalViewPr>
  <p:slideViewPr>
    <p:cSldViewPr snapToGrid="0" snapToObjects="1">
      <p:cViewPr varScale="1">
        <p:scale>
          <a:sx n="70" d="100"/>
          <a:sy n="70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F7E5E-9859-A94C-A60A-EB6E915BCB1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04C1E-A936-6949-8AD6-BEBEE543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lvl="2"/>
            <a:r>
              <a:rPr lang="en-US" b="1" dirty="0" smtClean="0"/>
              <a:t>Patterns are proven solutions:</a:t>
            </a:r>
            <a:r>
              <a:rPr lang="en-US" dirty="0" smtClean="0"/>
              <a:t> They provide solid approaches to solving issues in software development using proven techniques that reflect the experience and insights the developers that helped define them bring to the pattern.</a:t>
            </a:r>
          </a:p>
          <a:p>
            <a:pPr lvl="2"/>
            <a:r>
              <a:rPr lang="en-US" b="1" dirty="0" smtClean="0"/>
              <a:t>Patterns can be easily reused: </a:t>
            </a:r>
            <a:r>
              <a:rPr lang="en-US" dirty="0" smtClean="0"/>
              <a:t>A pattern usually reflects an out of the box solution that can be adapted to suit our own needs. This feature makes them quite robust.</a:t>
            </a:r>
          </a:p>
          <a:p>
            <a:pPr lvl="2"/>
            <a:r>
              <a:rPr lang="en-US" b="1" dirty="0" smtClean="0"/>
              <a:t>Patterns can be expressive: </a:t>
            </a:r>
            <a:r>
              <a:rPr lang="en-US" dirty="0" smtClean="0"/>
              <a:t>When we look at a pattern there’s generally a set structure and </a:t>
            </a:r>
            <a:r>
              <a:rPr lang="en-US" i="1" dirty="0" smtClean="0"/>
              <a:t>vocabulary</a:t>
            </a:r>
            <a:r>
              <a:rPr lang="en-US" dirty="0" smtClean="0"/>
              <a:t> to the solution presented that can help express rather large solutions quite elegantly.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04C1E-A936-6949-8AD6-BEBEE5436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41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04C1E-A936-6949-8AD6-BEBEE54361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2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04C1E-A936-6949-8AD6-BEBEE5436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Describe a</a:t>
            </a:r>
            <a:r>
              <a:rPr lang="en-US" i="1" dirty="0" smtClean="0"/>
              <a:t> bad</a:t>
            </a:r>
            <a:r>
              <a:rPr lang="en-US" dirty="0" smtClean="0"/>
              <a:t> solution to a particular problem which resulted in a bad situation occurring.</a:t>
            </a:r>
          </a:p>
          <a:p>
            <a:r>
              <a:rPr lang="en-US" dirty="0" smtClean="0"/>
              <a:t>- Describe </a:t>
            </a:r>
            <a:r>
              <a:rPr lang="en-US" i="1" dirty="0" smtClean="0"/>
              <a:t>how</a:t>
            </a:r>
            <a:r>
              <a:rPr lang="en-US" dirty="0" smtClean="0"/>
              <a:t> to get out of said situation and how to go from there to a good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04C1E-A936-6949-8AD6-BEBEE54361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4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04C1E-A936-6949-8AD6-BEBEE54361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9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Code maintainability:</a:t>
            </a:r>
            <a:r>
              <a:rPr lang="en-US" dirty="0" smtClean="0"/>
              <a:t> Allows your code to be maintained easier because it is more understandable. </a:t>
            </a:r>
          </a:p>
          <a:p>
            <a:r>
              <a:rPr lang="en-US" b="1" dirty="0" smtClean="0"/>
              <a:t>Communication:</a:t>
            </a:r>
            <a:r>
              <a:rPr lang="en-US" dirty="0" smtClean="0"/>
              <a:t> They help you communicate design goals amongst programmers.</a:t>
            </a:r>
          </a:p>
          <a:p>
            <a:r>
              <a:rPr lang="en-US" b="1" dirty="0" smtClean="0"/>
              <a:t>Intention:</a:t>
            </a:r>
            <a:r>
              <a:rPr lang="en-US" dirty="0" smtClean="0"/>
              <a:t> They show the intent of your code instantly to someone learning the code. </a:t>
            </a:r>
          </a:p>
          <a:p>
            <a:r>
              <a:rPr lang="en-US" b="1" dirty="0" smtClean="0"/>
              <a:t>Code re-use:</a:t>
            </a:r>
            <a:r>
              <a:rPr lang="en-US" dirty="0" smtClean="0"/>
              <a:t> They help you identify common solutions to common problems.</a:t>
            </a:r>
          </a:p>
          <a:p>
            <a:r>
              <a:rPr lang="en-US" b="1" dirty="0" smtClean="0"/>
              <a:t>Less code:</a:t>
            </a:r>
            <a:r>
              <a:rPr lang="en-US" dirty="0" smtClean="0"/>
              <a:t> They allow you to write less code because more of your code can derive common functionality from common base classes.</a:t>
            </a:r>
          </a:p>
          <a:p>
            <a:r>
              <a:rPr lang="en-US" b="1" dirty="0" smtClean="0"/>
              <a:t>Tested and sound solutions:</a:t>
            </a:r>
            <a:r>
              <a:rPr lang="en-US" dirty="0" smtClean="0"/>
              <a:t> Most of the design patterns are tested, proven and sound.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04C1E-A936-6949-8AD6-BEBEE5436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7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Creational Design Patterns</a:t>
            </a:r>
          </a:p>
          <a:p>
            <a:r>
              <a:rPr lang="en-US" dirty="0" smtClean="0"/>
              <a:t>Creational design patterns focus on handling object creation mechanisms</a:t>
            </a:r>
          </a:p>
          <a:p>
            <a:r>
              <a:rPr lang="en-US" b="1" dirty="0" smtClean="0"/>
              <a:t>Structural Design Patterns</a:t>
            </a:r>
          </a:p>
          <a:p>
            <a:r>
              <a:rPr lang="en-US" dirty="0" smtClean="0"/>
              <a:t>Structural patterns are concerned with object composition and typically identify simple ways to realize relationships between different objects.</a:t>
            </a:r>
          </a:p>
          <a:p>
            <a:r>
              <a:rPr lang="en-US" b="1" dirty="0" smtClean="0"/>
              <a:t>Behavioral Design Patterns</a:t>
            </a:r>
          </a:p>
          <a:p>
            <a:r>
              <a:rPr lang="en-US" dirty="0" smtClean="0"/>
              <a:t>Behavioral patterns focus on improving or streamlining the communication between disparate objects in a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04C1E-A936-6949-8AD6-BEBEE54361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Module pattern was originally defined as a way to provide both private and public encapsulation for classes in conventional software engineering.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04C1E-A936-6949-8AD6-BEBEE5436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04C1E-A936-6949-8AD6-BEBEE5436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04C1E-A936-6949-8AD6-BEBEE54361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3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098FF00-D760-6646-8FD0-1CE7371425C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8DF4533-CAA5-8344-BDE7-6E0FD49C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MutationObserver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activex.io/rxj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ddyosmani.com/resources/essentialjsdesignpatterns/book" TargetMode="External"/><Relationship Id="rId4" Type="http://schemas.openxmlformats.org/officeDocument/2006/relationships/hyperlink" Target="https://www.youtube.com/watch?v=HkFlM73G-hk" TargetMode="External"/><Relationship Id="rId5" Type="http://schemas.openxmlformats.org/officeDocument/2006/relationships/hyperlink" Target="https://github.com/getify/You-Dont-Know-JS" TargetMode="Externa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120" y="1372004"/>
            <a:ext cx="8825658" cy="1033432"/>
          </a:xfrm>
        </p:spPr>
        <p:txBody>
          <a:bodyPr/>
          <a:lstStyle/>
          <a:p>
            <a:r>
              <a:rPr lang="en-US" dirty="0" smtClean="0"/>
              <a:t>Design patterns 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3" y="2167466"/>
            <a:ext cx="3268133" cy="32681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8" y="0"/>
            <a:ext cx="1638315" cy="11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of context.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489" y="2672976"/>
            <a:ext cx="8761412" cy="3416300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Classes?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8" y="0"/>
            <a:ext cx="1638315" cy="1185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75813" y="6089276"/>
            <a:ext cx="35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1Classes?.js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Constructor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1" cy="1627841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Creation</a:t>
            </a:r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Properties in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objects</a:t>
            </a:r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Singletons (?)</a:t>
            </a:r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197789" y="5719482"/>
            <a:ext cx="2629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2ConstructorPattern.js</a:t>
            </a:r>
          </a:p>
          <a:p>
            <a:r>
              <a:rPr lang="en-US" dirty="0" smtClean="0"/>
              <a:t>4Singleton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8" y="0"/>
            <a:ext cx="1638315" cy="11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Object Literals (easy right </a:t>
            </a:r>
            <a:r>
              <a:rPr lang="en-US" sz="2800" dirty="0" smtClean="0">
                <a:sym typeface="Wingdings"/>
              </a:rPr>
              <a:t></a:t>
            </a:r>
            <a:r>
              <a:rPr lang="en-US" sz="2800" dirty="0" smtClean="0"/>
              <a:t>) </a:t>
            </a:r>
            <a:r>
              <a:rPr lang="en-US" sz="2800" dirty="0" smtClean="0">
                <a:sym typeface="Wingdings"/>
              </a:rPr>
              <a:t> </a:t>
            </a:r>
            <a:r>
              <a:rPr lang="en-US" sz="2800" dirty="0" smtClean="0">
                <a:sym typeface="Wingdings"/>
              </a:rPr>
              <a:t>Might have issue </a:t>
            </a:r>
            <a:r>
              <a:rPr lang="en-US" sz="2800" dirty="0" smtClean="0">
                <a:sym typeface="Wingdings"/>
              </a:rPr>
              <a:t>with encapsulation.</a:t>
            </a:r>
          </a:p>
          <a:p>
            <a:r>
              <a:rPr lang="en-US" sz="2800" dirty="0"/>
              <a:t>Modules </a:t>
            </a:r>
            <a:r>
              <a:rPr lang="en-US" sz="2800" dirty="0">
                <a:sym typeface="Wingdings"/>
              </a:rPr>
              <a:t></a:t>
            </a:r>
            <a:r>
              <a:rPr lang="en-US" sz="2800" dirty="0" smtClean="0"/>
              <a:t> </a:t>
            </a:r>
            <a:r>
              <a:rPr lang="en-US" sz="2800" dirty="0"/>
              <a:t>further </a:t>
            </a:r>
            <a:r>
              <a:rPr lang="en-US" sz="2800" i="1" dirty="0"/>
              <a:t>emulate</a:t>
            </a:r>
            <a:r>
              <a:rPr lang="en-US" sz="2800" dirty="0"/>
              <a:t> the concept of </a:t>
            </a:r>
            <a:r>
              <a:rPr lang="en-US" sz="2800" dirty="0" smtClean="0"/>
              <a:t>classes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Our revealing-module pattern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8165" y="5791200"/>
            <a:ext cx="636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the $%^ is a Self-Invoking Anonymous Function</a:t>
            </a:r>
          </a:p>
          <a:p>
            <a:r>
              <a:rPr lang="en-US" dirty="0" err="1" smtClean="0"/>
              <a:t>SelfInvokingFunction.js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8" y="0"/>
            <a:ext cx="1638315" cy="11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“wiring” our modules (revealing API?)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8" y="0"/>
            <a:ext cx="1638315" cy="11853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27632" y="2736172"/>
            <a:ext cx="2029968" cy="69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44624" y="4840224"/>
            <a:ext cx="2029968" cy="69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01712" y="5088296"/>
            <a:ext cx="2029968" cy="69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01712" y="2784008"/>
            <a:ext cx="2029968" cy="69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74592" y="3131480"/>
            <a:ext cx="3285744" cy="2056216"/>
          </a:xfrm>
          <a:prstGeom prst="straightConnector1">
            <a:avLst/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59608" y="3478952"/>
            <a:ext cx="0" cy="1007704"/>
          </a:xfrm>
          <a:prstGeom prst="straightConnector1">
            <a:avLst/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546592" y="3655736"/>
            <a:ext cx="0" cy="1007704"/>
          </a:xfrm>
          <a:prstGeom prst="straightConnector1">
            <a:avLst/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151376" y="5187696"/>
            <a:ext cx="3108960" cy="176784"/>
          </a:xfrm>
          <a:prstGeom prst="straightConnector1">
            <a:avLst/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74592" y="2954696"/>
            <a:ext cx="3310128" cy="128948"/>
          </a:xfrm>
          <a:prstGeom prst="straightConnector1">
            <a:avLst/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151376" y="3293024"/>
            <a:ext cx="3133344" cy="1547200"/>
          </a:xfrm>
          <a:prstGeom prst="straightConnector1">
            <a:avLst/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PubSub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8" y="0"/>
            <a:ext cx="1638315" cy="1185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1600" y="4059936"/>
            <a:ext cx="15179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Module1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21259" y="3630168"/>
            <a:ext cx="1828800" cy="17739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PubSub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09361" y="2745740"/>
            <a:ext cx="15179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9361" y="5404104"/>
            <a:ext cx="15179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9361" y="4023360"/>
            <a:ext cx="15179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2"/>
          </p:cNvCxnSpPr>
          <p:nvPr/>
        </p:nvCxnSpPr>
        <p:spPr>
          <a:xfrm>
            <a:off x="2889504" y="4517136"/>
            <a:ext cx="1731755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</p:cNvCxnSpPr>
          <p:nvPr/>
        </p:nvCxnSpPr>
        <p:spPr>
          <a:xfrm flipV="1">
            <a:off x="6450059" y="3202940"/>
            <a:ext cx="2759302" cy="1314196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</p:cNvCxnSpPr>
          <p:nvPr/>
        </p:nvCxnSpPr>
        <p:spPr>
          <a:xfrm flipV="1">
            <a:off x="6450059" y="4480560"/>
            <a:ext cx="2895109" cy="36576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>
            <a:off x="6450059" y="4575048"/>
            <a:ext cx="2759302" cy="1286256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54953" y="631850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2PubSub.js</a:t>
            </a:r>
          </a:p>
        </p:txBody>
      </p:sp>
    </p:spTree>
    <p:extLst>
      <p:ext uri="{BB962C8B-B14F-4D97-AF65-F5344CB8AC3E}">
        <p14:creationId xmlns:p14="http://schemas.microsoft.com/office/powerpoint/2010/main" val="12240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8" y="0"/>
            <a:ext cx="1638315" cy="118533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3776" y="2286000"/>
            <a:ext cx="2542032" cy="18836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Observer List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4736592" y="2359152"/>
            <a:ext cx="2084832" cy="173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Subject1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3227832" y="4583008"/>
            <a:ext cx="2084832" cy="173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Subject2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9670364" y="2359152"/>
            <a:ext cx="1082980" cy="9418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374876" y="3698748"/>
            <a:ext cx="1082980" cy="9418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291896" y="4601888"/>
            <a:ext cx="1082980" cy="9418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506284" y="5663184"/>
            <a:ext cx="1082980" cy="9418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Ob4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6"/>
          </p:cNvCxnSpPr>
          <p:nvPr/>
        </p:nvCxnSpPr>
        <p:spPr>
          <a:xfrm>
            <a:off x="3035808" y="3227832"/>
            <a:ext cx="1700784" cy="0"/>
          </a:xfrm>
          <a:prstGeom prst="straightConnector1">
            <a:avLst/>
          </a:prstGeom>
          <a:ln w="1365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35808" y="3300984"/>
            <a:ext cx="566928" cy="1771820"/>
          </a:xfrm>
          <a:prstGeom prst="straightConnector1">
            <a:avLst/>
          </a:prstGeom>
          <a:ln w="1365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6"/>
          </p:cNvCxnSpPr>
          <p:nvPr/>
        </p:nvCxnSpPr>
        <p:spPr>
          <a:xfrm flipH="1">
            <a:off x="6821424" y="2830068"/>
            <a:ext cx="2848940" cy="39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6"/>
          </p:cNvCxnSpPr>
          <p:nvPr/>
        </p:nvCxnSpPr>
        <p:spPr>
          <a:xfrm flipH="1" flipV="1">
            <a:off x="6821424" y="3227832"/>
            <a:ext cx="2553452" cy="7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1"/>
            <a:endCxn id="6" idx="6"/>
          </p:cNvCxnSpPr>
          <p:nvPr/>
        </p:nvCxnSpPr>
        <p:spPr>
          <a:xfrm flipH="1" flipV="1">
            <a:off x="6821424" y="3227832"/>
            <a:ext cx="1629071" cy="15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7" idx="6"/>
          </p:cNvCxnSpPr>
          <p:nvPr/>
        </p:nvCxnSpPr>
        <p:spPr>
          <a:xfrm flipH="1" flipV="1">
            <a:off x="5312664" y="5451688"/>
            <a:ext cx="2193620" cy="68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6" idx="6"/>
          </p:cNvCxnSpPr>
          <p:nvPr/>
        </p:nvCxnSpPr>
        <p:spPr>
          <a:xfrm flipH="1" flipV="1">
            <a:off x="6821424" y="3227832"/>
            <a:ext cx="684860" cy="290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1"/>
            <a:endCxn id="7" idx="6"/>
          </p:cNvCxnSpPr>
          <p:nvPr/>
        </p:nvCxnSpPr>
        <p:spPr>
          <a:xfrm flipH="1">
            <a:off x="5312664" y="4739816"/>
            <a:ext cx="3137831" cy="71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RxJS</a:t>
            </a:r>
            <a:r>
              <a:rPr lang="en-US" sz="2800" dirty="0"/>
              <a:t> -</a:t>
            </a:r>
            <a:r>
              <a:rPr lang="en-US" sz="2800" dirty="0" smtClean="0"/>
              <a:t>&gt;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://reactivex.io/rxjs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/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 </a:t>
            </a:r>
          </a:p>
          <a:p>
            <a:r>
              <a:rPr lang="en-US" sz="2800" dirty="0"/>
              <a:t>Mutation Observers </a:t>
            </a:r>
            <a:r>
              <a:rPr lang="en-US" sz="2800" dirty="0" smtClean="0"/>
              <a:t>-&gt; 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developer.mozilla.org/en-US/docs/Web/API/MutationObserver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8" y="0"/>
            <a:ext cx="1638315" cy="11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Addy </a:t>
            </a:r>
            <a:r>
              <a:rPr lang="en-US" dirty="0" err="1" smtClean="0"/>
              <a:t>Osmany</a:t>
            </a:r>
            <a:r>
              <a:rPr lang="en-US" dirty="0" smtClean="0"/>
              <a:t> (</a:t>
            </a:r>
            <a:r>
              <a:rPr lang="en-US" dirty="0"/>
              <a:t>Design </a:t>
            </a:r>
            <a:r>
              <a:rPr lang="en-US" dirty="0" smtClean="0"/>
              <a:t>Patterns) </a:t>
            </a:r>
            <a:r>
              <a:rPr lang="en-US" dirty="0"/>
              <a:t>-&gt;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addyosmani.com/resources/essentialjsdesignpatterns/book</a:t>
            </a:r>
            <a:endParaRPr lang="en-US" dirty="0" smtClean="0"/>
          </a:p>
          <a:p>
            <a:r>
              <a:rPr lang="en-US" dirty="0" err="1" smtClean="0"/>
              <a:t>LearnCode.Academy</a:t>
            </a:r>
            <a:r>
              <a:rPr lang="en-US" dirty="0"/>
              <a:t> </a:t>
            </a:r>
            <a:r>
              <a:rPr lang="en-US" dirty="0" smtClean="0"/>
              <a:t>-&gt; 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www.youtube.com/watch?v=HkFlM73G-hk</a:t>
            </a:r>
            <a:r>
              <a:rPr lang="en-US" dirty="0" smtClean="0"/>
              <a:t> </a:t>
            </a:r>
          </a:p>
          <a:p>
            <a:r>
              <a:rPr lang="en-US" dirty="0" smtClean="0"/>
              <a:t>Kyle </a:t>
            </a:r>
            <a:r>
              <a:rPr lang="en-US" dirty="0" err="1" smtClean="0"/>
              <a:t>simpson</a:t>
            </a:r>
            <a:r>
              <a:rPr lang="en-US" dirty="0" smtClean="0"/>
              <a:t> (deep in .</a:t>
            </a:r>
            <a:r>
              <a:rPr lang="en-US" dirty="0" err="1" smtClean="0"/>
              <a:t>js</a:t>
            </a:r>
            <a:r>
              <a:rPr lang="en-US" dirty="0" smtClean="0"/>
              <a:t>) </a:t>
            </a:r>
            <a:r>
              <a:rPr lang="en-US" dirty="0"/>
              <a:t>-&gt;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github.com/getify/You-Dont-Know-JS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GoF</a:t>
            </a:r>
            <a:r>
              <a:rPr lang="en-US" dirty="0" smtClean="0"/>
              <a:t> Design Patterns -&gt; Legendary book.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8" y="0"/>
            <a:ext cx="1638315" cy="11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391468" cy="29675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is a pattern &amp; anti-pattern?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Why do we need them?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Presentation of some of them (most common?)</a:t>
            </a:r>
          </a:p>
          <a:p>
            <a:pPr lvl="1"/>
            <a:r>
              <a:rPr lang="en-US" sz="2800" dirty="0" smtClean="0"/>
              <a:t>Small discussion.</a:t>
            </a:r>
          </a:p>
          <a:p>
            <a:pPr lvl="1"/>
            <a:r>
              <a:rPr lang="en-US" sz="2800" dirty="0" smtClean="0"/>
              <a:t>Examples (some code :S ).</a:t>
            </a:r>
            <a:endParaRPr lang="en-US" sz="2800" dirty="0" smtClean="0"/>
          </a:p>
          <a:p>
            <a:pPr lvl="1"/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8" y="0"/>
            <a:ext cx="1638315" cy="1185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9333" y="5571068"/>
            <a:ext cx="5190065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*Share some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(good?)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sources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Some ES6 as well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  What is a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Proven solutions.</a:t>
            </a:r>
          </a:p>
          <a:p>
            <a:r>
              <a:rPr lang="en-US" sz="2800" dirty="0" smtClean="0"/>
              <a:t>Can be easily reused.</a:t>
            </a:r>
          </a:p>
          <a:p>
            <a:r>
              <a:rPr lang="en-US" sz="2800" dirty="0" smtClean="0"/>
              <a:t>Can be expressive. 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8" y="0"/>
            <a:ext cx="1638315" cy="11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Patterns are </a:t>
            </a:r>
            <a:r>
              <a:rPr lang="en-US" sz="2800" b="1" dirty="0"/>
              <a:t>not</a:t>
            </a:r>
            <a:r>
              <a:rPr lang="en-US" sz="2800" dirty="0"/>
              <a:t> an </a:t>
            </a:r>
            <a:r>
              <a:rPr lang="en-US" sz="2800" dirty="0" smtClean="0"/>
              <a:t>exact </a:t>
            </a:r>
            <a:r>
              <a:rPr lang="en-US" sz="2800" dirty="0"/>
              <a:t>solution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They </a:t>
            </a:r>
            <a:r>
              <a:rPr lang="en-US" sz="2800" b="1" dirty="0" smtClean="0"/>
              <a:t>do not </a:t>
            </a:r>
            <a:r>
              <a:rPr lang="en-US" sz="2800" dirty="0" smtClean="0"/>
              <a:t>replace </a:t>
            </a:r>
            <a:r>
              <a:rPr lang="en-US" sz="2800" dirty="0"/>
              <a:t>good software designers, however, they </a:t>
            </a:r>
            <a:r>
              <a:rPr lang="en-US" sz="2800" b="1" dirty="0"/>
              <a:t>do</a:t>
            </a:r>
            <a:r>
              <a:rPr lang="en-US" sz="2800" dirty="0"/>
              <a:t> support them.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8" y="0"/>
            <a:ext cx="1638315" cy="1185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97272" y="5496580"/>
            <a:ext cx="475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They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 (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cool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tools.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anti-pattern?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10" y="3194454"/>
            <a:ext cx="4905186" cy="1197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A </a:t>
            </a:r>
            <a:r>
              <a:rPr lang="en-US" sz="2800" dirty="0"/>
              <a:t>lesson that has been learned</a:t>
            </a:r>
            <a:r>
              <a:rPr lang="en-US" sz="2800" dirty="0" smtClean="0"/>
              <a:t>.</a:t>
            </a:r>
          </a:p>
          <a:p>
            <a:pPr marL="0" indent="0" algn="ctr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8" y="0"/>
            <a:ext cx="1638315" cy="11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“The form </a:t>
            </a:r>
            <a:r>
              <a:rPr lang="en-US" i="1" dirty="0" smtClean="0"/>
              <a:t>and(vs</a:t>
            </a:r>
            <a:r>
              <a:rPr lang="en-US" i="1" dirty="0"/>
              <a:t>?)</a:t>
            </a:r>
            <a:r>
              <a:rPr lang="en-US" i="1" dirty="0" smtClean="0"/>
              <a:t> </a:t>
            </a:r>
            <a:r>
              <a:rPr lang="en-US" i="1" dirty="0"/>
              <a:t>the context</a:t>
            </a:r>
            <a:r>
              <a:rPr lang="en-US" i="1" dirty="0" smtClean="0"/>
              <a:t>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65" y="3904130"/>
            <a:ext cx="4165394" cy="2774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09" y="2808192"/>
            <a:ext cx="4099351" cy="2734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1" y="2288239"/>
            <a:ext cx="3113743" cy="2335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8" y="0"/>
            <a:ext cx="1638315" cy="1185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5228" y="5724599"/>
            <a:ext cx="7067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“The form is the solution to the problem;</a:t>
            </a:r>
          </a:p>
          <a:p>
            <a:r>
              <a:rPr lang="en-US" sz="2800" i="1" dirty="0" smtClean="0"/>
              <a:t> the context defines the problem”.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831070" y="3244334"/>
            <a:ext cx="2529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Code maintainability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1" cy="22015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Extending Object Prototype*.</a:t>
            </a:r>
          </a:p>
          <a:p>
            <a:r>
              <a:rPr lang="en-US" sz="2800" dirty="0"/>
              <a:t>Pollution of the Global </a:t>
            </a:r>
            <a:r>
              <a:rPr lang="en-US" sz="2800" dirty="0" smtClean="0"/>
              <a:t>Namespace. </a:t>
            </a:r>
          </a:p>
          <a:p>
            <a:r>
              <a:rPr lang="en-US" sz="2800" dirty="0" smtClean="0"/>
              <a:t>Overblown filtering*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51" y="0"/>
            <a:ext cx="2282742" cy="2277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1223" y="5898776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See code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4" y="1081244"/>
            <a:ext cx="10248153" cy="706964"/>
          </a:xfrm>
        </p:spPr>
        <p:txBody>
          <a:bodyPr/>
          <a:lstStyle/>
          <a:p>
            <a:r>
              <a:rPr lang="en-US" dirty="0" smtClean="0"/>
              <a:t>2.  Why </a:t>
            </a:r>
            <a:r>
              <a:rPr lang="en-US" dirty="0"/>
              <a:t>do we need them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Code </a:t>
            </a:r>
            <a:r>
              <a:rPr lang="en-US" sz="2800" dirty="0" smtClean="0"/>
              <a:t>maintainability.</a:t>
            </a:r>
          </a:p>
          <a:p>
            <a:r>
              <a:rPr lang="en-US" sz="2800" dirty="0" smtClean="0"/>
              <a:t>Communication.</a:t>
            </a:r>
          </a:p>
          <a:p>
            <a:r>
              <a:rPr lang="en-US" sz="2800" dirty="0" smtClean="0"/>
              <a:t>Intention.</a:t>
            </a:r>
          </a:p>
          <a:p>
            <a:r>
              <a:rPr lang="en-US" sz="2800" dirty="0" smtClean="0"/>
              <a:t>Code re-use.</a:t>
            </a:r>
          </a:p>
          <a:p>
            <a:r>
              <a:rPr lang="en-US" sz="2800" dirty="0" smtClean="0"/>
              <a:t>Less code.</a:t>
            </a:r>
          </a:p>
          <a:p>
            <a:r>
              <a:rPr lang="en-US" sz="2800" dirty="0" smtClean="0"/>
              <a:t>Tested solutions.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8" y="0"/>
            <a:ext cx="1638315" cy="11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Presentation of some of them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8" y="0"/>
            <a:ext cx="1638315" cy="118533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Creational </a:t>
            </a:r>
            <a:r>
              <a:rPr lang="en-US" sz="2800" dirty="0"/>
              <a:t>Design </a:t>
            </a:r>
            <a:r>
              <a:rPr lang="en-US" sz="2800" dirty="0" smtClean="0"/>
              <a:t>Patterns.</a:t>
            </a:r>
          </a:p>
          <a:p>
            <a:r>
              <a:rPr lang="en-US" sz="2800" dirty="0"/>
              <a:t>Structural Design </a:t>
            </a:r>
            <a:r>
              <a:rPr lang="en-US" sz="2800" dirty="0" smtClean="0"/>
              <a:t>Patterns.</a:t>
            </a:r>
            <a:endParaRPr lang="en-US" sz="2800" dirty="0"/>
          </a:p>
          <a:p>
            <a:r>
              <a:rPr lang="en-US" sz="2800" dirty="0"/>
              <a:t>Behavioral Design </a:t>
            </a:r>
            <a:r>
              <a:rPr lang="en-US" sz="2800" dirty="0" smtClean="0"/>
              <a:t>Patterns.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29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3076</TotalTime>
  <Words>657</Words>
  <Application>Microsoft Macintosh PowerPoint</Application>
  <PresentationFormat>Widescreen</PresentationFormat>
  <Paragraphs>111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Century Gothic</vt:lpstr>
      <vt:lpstr>Wingdings</vt:lpstr>
      <vt:lpstr>Wingdings 3</vt:lpstr>
      <vt:lpstr>Arial</vt:lpstr>
      <vt:lpstr>Ion Boardroom</vt:lpstr>
      <vt:lpstr>Design patterns in</vt:lpstr>
      <vt:lpstr>Agenda</vt:lpstr>
      <vt:lpstr>1.    What is a pattern?</vt:lpstr>
      <vt:lpstr>Important!</vt:lpstr>
      <vt:lpstr>What is an anti-pattern?</vt:lpstr>
      <vt:lpstr>“The form and(vs?) the context”</vt:lpstr>
      <vt:lpstr>Anti-patterns examples</vt:lpstr>
      <vt:lpstr>2.  Why do we need them? </vt:lpstr>
      <vt:lpstr>3. Presentation of some of them </vt:lpstr>
      <vt:lpstr>Bit of context. </vt:lpstr>
      <vt:lpstr>The Constructor Pattern</vt:lpstr>
      <vt:lpstr>Module pattern</vt:lpstr>
      <vt:lpstr>“wiring” our modules (revealing API?)</vt:lpstr>
      <vt:lpstr>PubSub</vt:lpstr>
      <vt:lpstr>Observer Pattern</vt:lpstr>
      <vt:lpstr>Other examples: </vt:lpstr>
      <vt:lpstr>Some sources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in</dc:title>
  <dc:creator>Carlos Benavides</dc:creator>
  <cp:lastModifiedBy>Carlos Benavides</cp:lastModifiedBy>
  <cp:revision>44</cp:revision>
  <dcterms:created xsi:type="dcterms:W3CDTF">2017-03-21T17:18:15Z</dcterms:created>
  <dcterms:modified xsi:type="dcterms:W3CDTF">2017-03-23T22:28:36Z</dcterms:modified>
</cp:coreProperties>
</file>