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6" r:id="rId4"/>
    <p:sldMasterId id="2147483687" r:id="rId5"/>
    <p:sldMasterId id="2147483688" r:id="rId6"/>
    <p:sldMasterId id="2147483689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b226df3ec_2_3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g6b226df3ec_2_318:notes"/>
          <p:cNvSpPr/>
          <p:nvPr>
            <p:ph idx="2" type="sldImg"/>
          </p:nvPr>
        </p:nvSpPr>
        <p:spPr>
          <a:xfrm>
            <a:off x="888998" y="685800"/>
            <a:ext cx="5079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754195b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5754195b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b226df3ec_2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b226df3ec_2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6b226df3ec_2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6b226df3ec_2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b226df3ec_2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6b226df3ec_2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b226df3ec_2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6b226df3ec_2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b226df3ec_2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6b226df3ec_2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b226df3ec_2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b226df3ec_2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226df3ec_2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226df3ec_2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Sugeri fazer listas, mas não sei se é a melhor opção...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b226df3ec_2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b226df3ec_2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6b226df3ec_2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6b226df3ec_2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b226df3ec_2_4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Essa pode ser a apresentação?</a:t>
            </a:r>
            <a:endParaRPr/>
          </a:p>
        </p:txBody>
      </p:sp>
      <p:sp>
        <p:nvSpPr>
          <p:cNvPr id="177" name="Google Shape;177;g6b226df3ec_2_435:notes"/>
          <p:cNvSpPr/>
          <p:nvPr>
            <p:ph idx="2" type="sldImg"/>
          </p:nvPr>
        </p:nvSpPr>
        <p:spPr>
          <a:xfrm>
            <a:off x="888998" y="685800"/>
            <a:ext cx="5079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6b226df3ec_2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6b226df3ec_2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6b226df3ec_2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6b226df3ec_2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6b226df3ec_2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6b226df3ec_2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6b226df3ec_2_349:notes"/>
          <p:cNvSpPr/>
          <p:nvPr>
            <p:ph idx="2" type="sldImg"/>
          </p:nvPr>
        </p:nvSpPr>
        <p:spPr>
          <a:xfrm>
            <a:off x="381298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6b226df3ec_2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43d54476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43d54476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43d54476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43d54476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b226df3ec_2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b226df3ec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b226df3ec_2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b226df3ec_2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b226df3ec_2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b226df3ec_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b226df3ec_2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b226df3ec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5754195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5754195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549310" y="4783455"/>
            <a:ext cx="137700" cy="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 0">
  <p:cSld name="Title and Content 0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1414463" y="379333"/>
            <a:ext cx="63153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1357313" y="2173129"/>
            <a:ext cx="6429300" cy="17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8549310" y="4783455"/>
            <a:ext cx="137700" cy="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0">
  <p:cSld name="Title Only 0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1414463" y="379333"/>
            <a:ext cx="63153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2" type="sldNum"/>
          </p:nvPr>
        </p:nvSpPr>
        <p:spPr>
          <a:xfrm>
            <a:off x="8549310" y="4783455"/>
            <a:ext cx="137700" cy="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>
  <p:cSld name="Slide de Títul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1143000" y="1385977"/>
            <a:ext cx="6858000" cy="12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4400"/>
              <a:buFont typeface="Arial"/>
              <a:buNone/>
              <a:defRPr sz="4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1143000" y="2701528"/>
            <a:ext cx="68580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None/>
              <a:defRPr sz="17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None/>
              <a:defRPr sz="17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None/>
              <a:defRPr sz="17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None/>
              <a:defRPr sz="17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None/>
              <a:defRPr sz="1700"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8549310" y="4783455"/>
            <a:ext cx="137700" cy="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0">
  <p:cSld name="Blank 0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idx="12" type="sldNum"/>
          </p:nvPr>
        </p:nvSpPr>
        <p:spPr>
          <a:xfrm>
            <a:off x="8549310" y="4783455"/>
            <a:ext cx="137700" cy="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>
            <p:ph type="title"/>
          </p:nvPr>
        </p:nvSpPr>
        <p:spPr>
          <a:xfrm>
            <a:off x="1414463" y="379333"/>
            <a:ext cx="63153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" type="body"/>
          </p:nvPr>
        </p:nvSpPr>
        <p:spPr>
          <a:xfrm>
            <a:off x="1357313" y="2173129"/>
            <a:ext cx="6429300" cy="17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2" type="sldNum"/>
          </p:nvPr>
        </p:nvSpPr>
        <p:spPr>
          <a:xfrm>
            <a:off x="8549310" y="4783455"/>
            <a:ext cx="137700" cy="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/>
          <p:nvPr>
            <p:ph type="title"/>
          </p:nvPr>
        </p:nvSpPr>
        <p:spPr>
          <a:xfrm>
            <a:off x="1414463" y="379333"/>
            <a:ext cx="63153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" type="body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2" type="sldNum"/>
          </p:nvPr>
        </p:nvSpPr>
        <p:spPr>
          <a:xfrm>
            <a:off x="8549310" y="4783455"/>
            <a:ext cx="137700" cy="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/>
          <p:nvPr>
            <p:ph type="title"/>
          </p:nvPr>
        </p:nvSpPr>
        <p:spPr>
          <a:xfrm>
            <a:off x="1414463" y="379333"/>
            <a:ext cx="63153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549310" y="4783455"/>
            <a:ext cx="137700" cy="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/>
          <p:nvPr>
            <p:ph idx="12" type="sldNum"/>
          </p:nvPr>
        </p:nvSpPr>
        <p:spPr>
          <a:xfrm>
            <a:off x="8549310" y="4783455"/>
            <a:ext cx="137700" cy="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0">
  <p:cSld name="Title Only 0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 txBox="1"/>
          <p:nvPr>
            <p:ph type="title"/>
          </p:nvPr>
        </p:nvSpPr>
        <p:spPr>
          <a:xfrm>
            <a:off x="1414463" y="379333"/>
            <a:ext cx="63153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9pPr>
          </a:lstStyle>
          <a:p/>
        </p:txBody>
      </p:sp>
      <p:sp>
        <p:nvSpPr>
          <p:cNvPr id="88" name="Google Shape;88;p24"/>
          <p:cNvSpPr txBox="1"/>
          <p:nvPr>
            <p:ph idx="12" type="sldNum"/>
          </p:nvPr>
        </p:nvSpPr>
        <p:spPr>
          <a:xfrm>
            <a:off x="8549310" y="4783455"/>
            <a:ext cx="137700" cy="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 0">
  <p:cSld name="Title and Content 0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5"/>
          <p:cNvSpPr txBox="1"/>
          <p:nvPr>
            <p:ph type="title"/>
          </p:nvPr>
        </p:nvSpPr>
        <p:spPr>
          <a:xfrm>
            <a:off x="1414463" y="379333"/>
            <a:ext cx="63153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9pPr>
          </a:lstStyle>
          <a:p/>
        </p:txBody>
      </p:sp>
      <p:sp>
        <p:nvSpPr>
          <p:cNvPr id="91" name="Google Shape;91;p25"/>
          <p:cNvSpPr txBox="1"/>
          <p:nvPr>
            <p:ph idx="1" type="body"/>
          </p:nvPr>
        </p:nvSpPr>
        <p:spPr>
          <a:xfrm>
            <a:off x="1357313" y="2173129"/>
            <a:ext cx="6429300" cy="17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9pPr>
          </a:lstStyle>
          <a:p/>
        </p:txBody>
      </p:sp>
      <p:sp>
        <p:nvSpPr>
          <p:cNvPr id="92" name="Google Shape;92;p25"/>
          <p:cNvSpPr txBox="1"/>
          <p:nvPr>
            <p:ph idx="12" type="sldNum"/>
          </p:nvPr>
        </p:nvSpPr>
        <p:spPr>
          <a:xfrm>
            <a:off x="8549310" y="4783455"/>
            <a:ext cx="137700" cy="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>
  <p:cSld name="Slide de Título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6"/>
          <p:cNvSpPr txBox="1"/>
          <p:nvPr>
            <p:ph type="title"/>
          </p:nvPr>
        </p:nvSpPr>
        <p:spPr>
          <a:xfrm>
            <a:off x="1143000" y="1385977"/>
            <a:ext cx="6858000" cy="12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4400"/>
              <a:buFont typeface="Arial"/>
              <a:buNone/>
              <a:defRPr sz="4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9pPr>
          </a:lstStyle>
          <a:p/>
        </p:txBody>
      </p:sp>
      <p:sp>
        <p:nvSpPr>
          <p:cNvPr id="95" name="Google Shape;95;p26"/>
          <p:cNvSpPr txBox="1"/>
          <p:nvPr>
            <p:ph idx="1" type="body"/>
          </p:nvPr>
        </p:nvSpPr>
        <p:spPr>
          <a:xfrm>
            <a:off x="1143000" y="2701528"/>
            <a:ext cx="68580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None/>
              <a:defRPr sz="17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None/>
              <a:defRPr sz="17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None/>
              <a:defRPr sz="17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None/>
              <a:defRPr sz="17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None/>
              <a:defRPr sz="1700"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9pPr>
          </a:lstStyle>
          <a:p/>
        </p:txBody>
      </p:sp>
      <p:sp>
        <p:nvSpPr>
          <p:cNvPr id="96" name="Google Shape;96;p26"/>
          <p:cNvSpPr txBox="1"/>
          <p:nvPr>
            <p:ph idx="12" type="sldNum"/>
          </p:nvPr>
        </p:nvSpPr>
        <p:spPr>
          <a:xfrm>
            <a:off x="8549310" y="4783455"/>
            <a:ext cx="137700" cy="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0">
  <p:cSld name="Blank 0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7"/>
          <p:cNvSpPr txBox="1"/>
          <p:nvPr>
            <p:ph idx="12" type="sldNum"/>
          </p:nvPr>
        </p:nvSpPr>
        <p:spPr>
          <a:xfrm>
            <a:off x="8549310" y="4783455"/>
            <a:ext cx="137700" cy="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8"/>
          <p:cNvSpPr txBox="1"/>
          <p:nvPr>
            <p:ph type="title"/>
          </p:nvPr>
        </p:nvSpPr>
        <p:spPr>
          <a:xfrm>
            <a:off x="1414463" y="379333"/>
            <a:ext cx="63153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9pPr>
          </a:lstStyle>
          <a:p/>
        </p:txBody>
      </p:sp>
      <p:sp>
        <p:nvSpPr>
          <p:cNvPr id="101" name="Google Shape;101;p28"/>
          <p:cNvSpPr txBox="1"/>
          <p:nvPr>
            <p:ph idx="1" type="body"/>
          </p:nvPr>
        </p:nvSpPr>
        <p:spPr>
          <a:xfrm>
            <a:off x="1357313" y="2173129"/>
            <a:ext cx="6429300" cy="17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9pPr>
          </a:lstStyle>
          <a:p/>
        </p:txBody>
      </p:sp>
      <p:sp>
        <p:nvSpPr>
          <p:cNvPr id="102" name="Google Shape;102;p28"/>
          <p:cNvSpPr txBox="1"/>
          <p:nvPr>
            <p:ph idx="12" type="sldNum"/>
          </p:nvPr>
        </p:nvSpPr>
        <p:spPr>
          <a:xfrm>
            <a:off x="8549310" y="4783455"/>
            <a:ext cx="137700" cy="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9"/>
          <p:cNvSpPr txBox="1"/>
          <p:nvPr>
            <p:ph type="title"/>
          </p:nvPr>
        </p:nvSpPr>
        <p:spPr>
          <a:xfrm>
            <a:off x="1414463" y="379333"/>
            <a:ext cx="63153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9pPr>
          </a:lstStyle>
          <a:p/>
        </p:txBody>
      </p:sp>
      <p:sp>
        <p:nvSpPr>
          <p:cNvPr id="105" name="Google Shape;105;p29"/>
          <p:cNvSpPr txBox="1"/>
          <p:nvPr>
            <p:ph idx="1" type="body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9pPr>
          </a:lstStyle>
          <a:p/>
        </p:txBody>
      </p:sp>
      <p:sp>
        <p:nvSpPr>
          <p:cNvPr id="106" name="Google Shape;106;p29"/>
          <p:cNvSpPr txBox="1"/>
          <p:nvPr>
            <p:ph idx="12" type="sldNum"/>
          </p:nvPr>
        </p:nvSpPr>
        <p:spPr>
          <a:xfrm>
            <a:off x="8549310" y="4783455"/>
            <a:ext cx="137700" cy="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0"/>
          <p:cNvSpPr txBox="1"/>
          <p:nvPr>
            <p:ph type="title"/>
          </p:nvPr>
        </p:nvSpPr>
        <p:spPr>
          <a:xfrm>
            <a:off x="1414463" y="379333"/>
            <a:ext cx="63153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1000"/>
              <a:buNone/>
              <a:defRPr/>
            </a:lvl9pPr>
          </a:lstStyle>
          <a:p/>
        </p:txBody>
      </p:sp>
      <p:sp>
        <p:nvSpPr>
          <p:cNvPr id="109" name="Google Shape;109;p30"/>
          <p:cNvSpPr txBox="1"/>
          <p:nvPr>
            <p:ph idx="12" type="sldNum"/>
          </p:nvPr>
        </p:nvSpPr>
        <p:spPr>
          <a:xfrm>
            <a:off x="8549310" y="4783455"/>
            <a:ext cx="137700" cy="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650" lIns="91650" spcFirstLastPara="1" rIns="91650" wrap="square" tIns="916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6" name="Google Shape;116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650" lIns="91650" spcFirstLastPara="1" rIns="91650" wrap="square" tIns="916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7" name="Google Shape;11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650" lIns="91650" spcFirstLastPara="1" rIns="91650" wrap="square" tIns="916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650" lIns="91650" spcFirstLastPara="1" rIns="91650" wrap="square" tIns="916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0" name="Google Shape;12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650" lIns="91650" spcFirstLastPara="1" rIns="91650" wrap="square" tIns="916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650" lIns="91650" spcFirstLastPara="1" rIns="91650" wrap="square" tIns="916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3" name="Google Shape;12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650" lIns="91650" spcFirstLastPara="1" rIns="91650" wrap="square" tIns="9165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650" lIns="91650" spcFirstLastPara="1" rIns="91650" wrap="square" tIns="916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650" lIns="91650" spcFirstLastPara="1" rIns="91650" wrap="square" tIns="916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650" lIns="91650" spcFirstLastPara="1" rIns="91650" wrap="square" tIns="9165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8" name="Google Shape;128;p3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650" lIns="91650" spcFirstLastPara="1" rIns="91650" wrap="square" tIns="9165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9" name="Google Shape;12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650" lIns="91650" spcFirstLastPara="1" rIns="91650" wrap="square" tIns="916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650" lIns="91650" spcFirstLastPara="1" rIns="91650" wrap="square" tIns="916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650" lIns="91650" spcFirstLastPara="1" rIns="91650" wrap="square" tIns="916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650" lIns="91650" spcFirstLastPara="1" rIns="91650" wrap="square" tIns="916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5" name="Google Shape;135;p3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650" lIns="91650" spcFirstLastPara="1" rIns="91650" wrap="square" tIns="91650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6" name="Google Shape;13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650" lIns="91650" spcFirstLastPara="1" rIns="91650" wrap="square" tIns="916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650" lIns="91650" spcFirstLastPara="1" rIns="91650" wrap="square" tIns="916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9" name="Google Shape;13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650" lIns="91650" spcFirstLastPara="1" rIns="91650" wrap="square" tIns="916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650" lIns="91650" spcFirstLastPara="1" rIns="91650" wrap="square" tIns="9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650" lIns="91650" spcFirstLastPara="1" rIns="91650" wrap="square" tIns="916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3" name="Google Shape;143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650" lIns="91650" spcFirstLastPara="1" rIns="91650" wrap="square" tIns="916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4" name="Google Shape;144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650" lIns="91650" spcFirstLastPara="1" rIns="91650" wrap="square" tIns="9165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5" name="Google Shape;145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650" lIns="91650" spcFirstLastPara="1" rIns="91650" wrap="square" tIns="916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650" lIns="91650" spcFirstLastPara="1" rIns="91650" wrap="square" tIns="91650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48" name="Google Shape;14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650" lIns="91650" spcFirstLastPara="1" rIns="91650" wrap="square" tIns="916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650" lIns="91650" spcFirstLastPara="1" rIns="91650" wrap="square" tIns="916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1" name="Google Shape;151;p4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650" lIns="91650" spcFirstLastPara="1" rIns="91650" wrap="square" tIns="91650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2" name="Google Shape;15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650" lIns="91650" spcFirstLastPara="1" rIns="91650" wrap="square" tIns="916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650" lIns="91650" spcFirstLastPara="1" rIns="91650" wrap="square" tIns="916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9" Type="http://schemas.openxmlformats.org/officeDocument/2006/relationships/theme" Target="../theme/theme5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7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33435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33435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33435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33435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33435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33435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33435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33435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33435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49310" y="4783455"/>
            <a:ext cx="137700" cy="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33435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33435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33435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33435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33435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33435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33435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33435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33435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2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8549310" y="4783455"/>
            <a:ext cx="137700" cy="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650" lIns="91650" spcFirstLastPara="1" rIns="91650" wrap="square" tIns="916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650" lIns="91650" spcFirstLastPara="1" rIns="91650" wrap="square" tIns="91650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Google Shape;11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650" lIns="91650" spcFirstLastPara="1" rIns="91650" wrap="square" tIns="91650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.png"/><Relationship Id="rId10" Type="http://schemas.openxmlformats.org/officeDocument/2006/relationships/image" Target="../media/image6.png"/><Relationship Id="rId13" Type="http://schemas.openxmlformats.org/officeDocument/2006/relationships/image" Target="../media/image8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9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8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contato@energyfuture.com.br" TargetMode="External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73DBD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43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-250"/>
            <a:ext cx="9144000" cy="5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43"/>
          <p:cNvPicPr preferRelativeResize="0"/>
          <p:nvPr/>
        </p:nvPicPr>
        <p:blipFill>
          <a:blip r:embed="rId4">
            <a:alphaModFix amt="38000"/>
          </a:blip>
          <a:stretch>
            <a:fillRect/>
          </a:stretch>
        </p:blipFill>
        <p:spPr>
          <a:xfrm>
            <a:off x="0" y="-275"/>
            <a:ext cx="9144000" cy="514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43"/>
          <p:cNvPicPr preferRelativeResize="0"/>
          <p:nvPr/>
        </p:nvPicPr>
        <p:blipFill>
          <a:blip r:embed="rId5">
            <a:alphaModFix amt="37000"/>
          </a:blip>
          <a:stretch>
            <a:fillRect/>
          </a:stretch>
        </p:blipFill>
        <p:spPr>
          <a:xfrm>
            <a:off x="2922352" y="1845101"/>
            <a:ext cx="603818" cy="22831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43"/>
          <p:cNvSpPr txBox="1"/>
          <p:nvPr/>
        </p:nvSpPr>
        <p:spPr>
          <a:xfrm>
            <a:off x="981500" y="1474778"/>
            <a:ext cx="20763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700" lvl="0" marL="0" marR="0" rtl="0" algn="l">
              <a:lnSpc>
                <a:spcPct val="1139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</a:pPr>
            <a:r>
              <a:rPr lang="pt-BR" sz="900">
                <a:solidFill>
                  <a:srgbClr val="BEB3DF"/>
                </a:solidFill>
              </a:rPr>
              <a:t>APRESENTAÇÃO</a:t>
            </a:r>
            <a:endParaRPr i="0" sz="900" u="none" cap="none" strike="noStrike">
              <a:solidFill>
                <a:srgbClr val="BEB3DF"/>
              </a:solidFill>
            </a:endParaRPr>
          </a:p>
        </p:txBody>
      </p:sp>
      <p:pic>
        <p:nvPicPr>
          <p:cNvPr id="163" name="Google Shape;163;p43"/>
          <p:cNvPicPr preferRelativeResize="0"/>
          <p:nvPr/>
        </p:nvPicPr>
        <p:blipFill>
          <a:blip r:embed="rId6">
            <a:alphaModFix amt="37000"/>
          </a:blip>
          <a:stretch>
            <a:fillRect/>
          </a:stretch>
        </p:blipFill>
        <p:spPr>
          <a:xfrm>
            <a:off x="981062" y="1845100"/>
            <a:ext cx="656410" cy="22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43"/>
          <p:cNvPicPr preferRelativeResize="0"/>
          <p:nvPr/>
        </p:nvPicPr>
        <p:blipFill>
          <a:blip r:embed="rId7">
            <a:alphaModFix amt="37000"/>
          </a:blip>
          <a:stretch>
            <a:fillRect/>
          </a:stretch>
        </p:blipFill>
        <p:spPr>
          <a:xfrm>
            <a:off x="1986154" y="1847657"/>
            <a:ext cx="603820" cy="22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43"/>
          <p:cNvPicPr preferRelativeResize="0"/>
          <p:nvPr/>
        </p:nvPicPr>
        <p:blipFill>
          <a:blip r:embed="rId8">
            <a:alphaModFix amt="37000"/>
          </a:blip>
          <a:stretch>
            <a:fillRect/>
          </a:stretch>
        </p:blipFill>
        <p:spPr>
          <a:xfrm>
            <a:off x="981068" y="2298672"/>
            <a:ext cx="656410" cy="216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43"/>
          <p:cNvPicPr preferRelativeResize="0"/>
          <p:nvPr/>
        </p:nvPicPr>
        <p:blipFill>
          <a:blip r:embed="rId9">
            <a:alphaModFix amt="37000"/>
          </a:blip>
          <a:stretch>
            <a:fillRect/>
          </a:stretch>
        </p:blipFill>
        <p:spPr>
          <a:xfrm>
            <a:off x="1986148" y="2298678"/>
            <a:ext cx="730785" cy="216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43"/>
          <p:cNvPicPr preferRelativeResize="0"/>
          <p:nvPr/>
        </p:nvPicPr>
        <p:blipFill>
          <a:blip r:embed="rId10">
            <a:alphaModFix amt="37000"/>
          </a:blip>
          <a:stretch>
            <a:fillRect/>
          </a:stretch>
        </p:blipFill>
        <p:spPr>
          <a:xfrm>
            <a:off x="3063457" y="2202710"/>
            <a:ext cx="415110" cy="33110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43"/>
          <p:cNvSpPr txBox="1"/>
          <p:nvPr/>
        </p:nvSpPr>
        <p:spPr>
          <a:xfrm>
            <a:off x="981500" y="3077254"/>
            <a:ext cx="20763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700" lvl="0" marL="0" marR="0" rtl="0" algn="l">
              <a:lnSpc>
                <a:spcPct val="1139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</a:pPr>
            <a:r>
              <a:rPr lang="pt-BR" sz="900">
                <a:solidFill>
                  <a:srgbClr val="BEB3DF"/>
                </a:solidFill>
              </a:rPr>
              <a:t>REALIZAÇÃO</a:t>
            </a:r>
            <a:endParaRPr i="0" sz="900" u="none" cap="none" strike="noStrike">
              <a:solidFill>
                <a:srgbClr val="BEB3DF"/>
              </a:solidFill>
            </a:endParaRPr>
          </a:p>
        </p:txBody>
      </p:sp>
      <p:pic>
        <p:nvPicPr>
          <p:cNvPr id="169" name="Google Shape;169;p43"/>
          <p:cNvPicPr preferRelativeResize="0"/>
          <p:nvPr/>
        </p:nvPicPr>
        <p:blipFill rotWithShape="1">
          <a:blip r:embed="rId11">
            <a:alphaModFix amt="37000"/>
          </a:blip>
          <a:srcRect b="0" l="0" r="0" t="0"/>
          <a:stretch/>
        </p:blipFill>
        <p:spPr>
          <a:xfrm>
            <a:off x="981073" y="3412879"/>
            <a:ext cx="1307580" cy="1634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43"/>
          <p:cNvCxnSpPr/>
          <p:nvPr/>
        </p:nvCxnSpPr>
        <p:spPr>
          <a:xfrm flipH="1">
            <a:off x="5207924" y="2619502"/>
            <a:ext cx="2904000" cy="3600"/>
          </a:xfrm>
          <a:prstGeom prst="straightConnector1">
            <a:avLst/>
          </a:prstGeom>
          <a:noFill/>
          <a:ln cap="flat" cmpd="sng" w="19050">
            <a:solidFill>
              <a:srgbClr val="BEB3D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1" name="Google Shape;171;p4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207925" y="1385825"/>
            <a:ext cx="1244200" cy="76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43"/>
          <p:cNvSpPr/>
          <p:nvPr/>
        </p:nvSpPr>
        <p:spPr>
          <a:xfrm>
            <a:off x="5221300" y="3114925"/>
            <a:ext cx="2904000" cy="461400"/>
          </a:xfrm>
          <a:prstGeom prst="rect">
            <a:avLst/>
          </a:prstGeom>
          <a:noFill/>
          <a:ln cap="flat" cmpd="sng" w="19050">
            <a:solidFill>
              <a:srgbClr val="3BD4A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850" lIns="49725" spcFirstLastPara="1" rIns="49725" wrap="square" tIns="24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Tahoma"/>
              <a:buNone/>
            </a:pPr>
            <a:r>
              <a:rPr lang="pt-BR" sz="1100">
                <a:solidFill>
                  <a:srgbClr val="FFFFFF"/>
                </a:solidFill>
              </a:rPr>
              <a:t>insira aqui o </a:t>
            </a:r>
            <a:r>
              <a:rPr lang="pt-BR" sz="1100">
                <a:solidFill>
                  <a:srgbClr val="FFFFFF"/>
                </a:solidFill>
              </a:rPr>
              <a:t>nome do seu projeto</a:t>
            </a:r>
            <a:endParaRPr sz="1100">
              <a:solidFill>
                <a:srgbClr val="FFFFFF"/>
              </a:solidFill>
            </a:endParaRPr>
          </a:p>
        </p:txBody>
      </p:sp>
      <p:pic>
        <p:nvPicPr>
          <p:cNvPr id="173" name="Google Shape;173;p43"/>
          <p:cNvPicPr preferRelativeResize="0"/>
          <p:nvPr/>
        </p:nvPicPr>
        <p:blipFill rotWithShape="1">
          <a:blip r:embed="rId13">
            <a:alphaModFix/>
          </a:blip>
          <a:srcRect b="19505" l="12558" r="12558" t="19499"/>
          <a:stretch/>
        </p:blipFill>
        <p:spPr>
          <a:xfrm>
            <a:off x="6804350" y="1493575"/>
            <a:ext cx="1307575" cy="654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43"/>
          <p:cNvPicPr preferRelativeResize="0"/>
          <p:nvPr/>
        </p:nvPicPr>
        <p:blipFill>
          <a:blip r:embed="rId4">
            <a:alphaModFix amt="2000"/>
          </a:blip>
          <a:stretch>
            <a:fillRect/>
          </a:stretch>
        </p:blipFill>
        <p:spPr>
          <a:xfrm>
            <a:off x="0" y="-275"/>
            <a:ext cx="9144000" cy="514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2"/>
          <p:cNvSpPr txBox="1"/>
          <p:nvPr>
            <p:ph type="title"/>
          </p:nvPr>
        </p:nvSpPr>
        <p:spPr>
          <a:xfrm>
            <a:off x="311700" y="308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11E41"/>
                </a:solidFill>
                <a:latin typeface="Verdana"/>
                <a:ea typeface="Verdana"/>
                <a:cs typeface="Verdana"/>
                <a:sym typeface="Verdana"/>
              </a:rPr>
              <a:t>Relevância</a:t>
            </a:r>
            <a:endParaRPr sz="1600">
              <a:solidFill>
                <a:srgbClr val="011E4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44" name="Google Shape;244;p52"/>
          <p:cNvPicPr preferRelativeResize="0"/>
          <p:nvPr/>
        </p:nvPicPr>
        <p:blipFill>
          <a:blip r:embed="rId3">
            <a:alphaModFix amt="2000"/>
          </a:blip>
          <a:stretch>
            <a:fillRect/>
          </a:stretch>
        </p:blipFill>
        <p:spPr>
          <a:xfrm>
            <a:off x="0" y="-225"/>
            <a:ext cx="9144000" cy="5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52"/>
          <p:cNvSpPr txBox="1"/>
          <p:nvPr/>
        </p:nvSpPr>
        <p:spPr>
          <a:xfrm>
            <a:off x="311700" y="923875"/>
            <a:ext cx="8520600" cy="3686400"/>
          </a:xfrm>
          <a:prstGeom prst="rect">
            <a:avLst/>
          </a:prstGeom>
          <a:noFill/>
          <a:ln cap="flat" cmpd="sng" w="19050">
            <a:solidFill>
              <a:srgbClr val="0071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9725" lIns="49725" spcFirstLastPara="1" rIns="49725" wrap="square" tIns="497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000">
                <a:solidFill>
                  <a:srgbClr val="5D728B"/>
                </a:solidFill>
              </a:rPr>
              <a:t>Conte-nos o porquê seu projeto adere ao critério de Relevância segundo o Manual do Programa de P&amp;D Aneel.</a:t>
            </a:r>
            <a:endParaRPr sz="1000">
              <a:solidFill>
                <a:srgbClr val="5D728B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3"/>
          <p:cNvSpPr txBox="1"/>
          <p:nvPr>
            <p:ph type="title"/>
          </p:nvPr>
        </p:nvSpPr>
        <p:spPr>
          <a:xfrm>
            <a:off x="311700" y="308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11E41"/>
                </a:solidFill>
                <a:latin typeface="Verdana"/>
                <a:ea typeface="Verdana"/>
                <a:cs typeface="Verdana"/>
                <a:sym typeface="Verdana"/>
              </a:rPr>
              <a:t>Imagem do produto/protótipo ou do serviço.</a:t>
            </a:r>
            <a:endParaRPr sz="1600">
              <a:solidFill>
                <a:srgbClr val="011E4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1" name="Google Shape;251;p53"/>
          <p:cNvSpPr txBox="1"/>
          <p:nvPr/>
        </p:nvSpPr>
        <p:spPr>
          <a:xfrm>
            <a:off x="6368750" y="242900"/>
            <a:ext cx="204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25" lIns="49725" spcFirstLastPara="1" rIns="49725" wrap="square" tIns="497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900">
                <a:solidFill>
                  <a:srgbClr val="5D728B"/>
                </a:solidFill>
              </a:rPr>
              <a:t>Insira um x aqui, caso o produto / protótipo ainda esteja no papel.</a:t>
            </a:r>
            <a:endParaRPr sz="900">
              <a:solidFill>
                <a:srgbClr val="5D728B"/>
              </a:solidFill>
            </a:endParaRPr>
          </a:p>
        </p:txBody>
      </p:sp>
      <p:pic>
        <p:nvPicPr>
          <p:cNvPr id="252" name="Google Shape;252;p53"/>
          <p:cNvPicPr preferRelativeResize="0"/>
          <p:nvPr/>
        </p:nvPicPr>
        <p:blipFill>
          <a:blip r:embed="rId3">
            <a:alphaModFix amt="2000"/>
          </a:blip>
          <a:stretch>
            <a:fillRect/>
          </a:stretch>
        </p:blipFill>
        <p:spPr>
          <a:xfrm>
            <a:off x="0" y="-275"/>
            <a:ext cx="9144000" cy="5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53"/>
          <p:cNvSpPr txBox="1"/>
          <p:nvPr/>
        </p:nvSpPr>
        <p:spPr>
          <a:xfrm>
            <a:off x="8514000" y="376050"/>
            <a:ext cx="318300" cy="306300"/>
          </a:xfrm>
          <a:prstGeom prst="rect">
            <a:avLst/>
          </a:prstGeom>
          <a:noFill/>
          <a:ln cap="flat" cmpd="sng" w="19050">
            <a:solidFill>
              <a:srgbClr val="0071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9725" lIns="49725" spcFirstLastPara="1" rIns="49725" wrap="square" tIns="49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200">
              <a:solidFill>
                <a:srgbClr val="5D728B"/>
              </a:solidFill>
            </a:endParaRPr>
          </a:p>
        </p:txBody>
      </p:sp>
      <p:sp>
        <p:nvSpPr>
          <p:cNvPr id="254" name="Google Shape;254;p53"/>
          <p:cNvSpPr txBox="1"/>
          <p:nvPr/>
        </p:nvSpPr>
        <p:spPr>
          <a:xfrm>
            <a:off x="311700" y="923875"/>
            <a:ext cx="8520600" cy="3686400"/>
          </a:xfrm>
          <a:prstGeom prst="rect">
            <a:avLst/>
          </a:prstGeom>
          <a:noFill/>
          <a:ln cap="flat" cmpd="sng" w="19050">
            <a:solidFill>
              <a:srgbClr val="0071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9725" lIns="49725" spcFirstLastPara="1" rIns="49725" wrap="square" tIns="497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000">
                <a:solidFill>
                  <a:srgbClr val="5D728B"/>
                </a:solidFill>
              </a:rPr>
              <a:t>Insira aqui uma imagem do produto / protótipo ou do serviço.</a:t>
            </a:r>
            <a:endParaRPr sz="1000">
              <a:solidFill>
                <a:srgbClr val="5D728B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CE3EB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4"/>
          <p:cNvSpPr txBox="1"/>
          <p:nvPr/>
        </p:nvSpPr>
        <p:spPr>
          <a:xfrm>
            <a:off x="724200" y="2388625"/>
            <a:ext cx="33888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850" lIns="49725" spcFirstLastPara="1" rIns="49725" wrap="square" tIns="248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00">
                <a:solidFill>
                  <a:srgbClr val="011E41"/>
                </a:solidFill>
                <a:latin typeface="Verdana"/>
                <a:ea typeface="Verdana"/>
                <a:cs typeface="Verdana"/>
                <a:sym typeface="Verdana"/>
              </a:rPr>
              <a:t>Apresentação financeira</a:t>
            </a:r>
            <a:endParaRPr b="1" sz="1800">
              <a:solidFill>
                <a:srgbClr val="011E4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0" name="Google Shape;260;p54"/>
          <p:cNvSpPr txBox="1"/>
          <p:nvPr/>
        </p:nvSpPr>
        <p:spPr>
          <a:xfrm>
            <a:off x="4551925" y="2227492"/>
            <a:ext cx="38277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25" lIns="49725" spcFirstLastPara="1" rIns="49725" wrap="square" tIns="4972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pt-BR" sz="1200">
                <a:solidFill>
                  <a:srgbClr val="011E41"/>
                </a:solidFill>
              </a:rPr>
              <a:t>Nos próximos slides você deve inserir apresentações financeiras dos últimos 4 meses em ordem “do mais velho ao mais recente”.</a:t>
            </a:r>
            <a:endParaRPr sz="1200">
              <a:solidFill>
                <a:srgbClr val="011E41"/>
              </a:solidFill>
            </a:endParaRPr>
          </a:p>
        </p:txBody>
      </p:sp>
      <p:cxnSp>
        <p:nvCxnSpPr>
          <p:cNvPr id="261" name="Google Shape;261;p54"/>
          <p:cNvCxnSpPr/>
          <p:nvPr/>
        </p:nvCxnSpPr>
        <p:spPr>
          <a:xfrm>
            <a:off x="789100" y="2242750"/>
            <a:ext cx="3051600" cy="0"/>
          </a:xfrm>
          <a:prstGeom prst="straightConnector1">
            <a:avLst/>
          </a:prstGeom>
          <a:noFill/>
          <a:ln cap="flat" cmpd="sng" w="19050">
            <a:solidFill>
              <a:srgbClr val="0071C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2" name="Google Shape;262;p54"/>
          <p:cNvCxnSpPr/>
          <p:nvPr/>
        </p:nvCxnSpPr>
        <p:spPr>
          <a:xfrm>
            <a:off x="789100" y="2900800"/>
            <a:ext cx="3051600" cy="0"/>
          </a:xfrm>
          <a:prstGeom prst="straightConnector1">
            <a:avLst/>
          </a:prstGeom>
          <a:noFill/>
          <a:ln cap="flat" cmpd="sng" w="19050">
            <a:solidFill>
              <a:srgbClr val="0071C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3" name="Google Shape;263;p54"/>
          <p:cNvPicPr preferRelativeResize="0"/>
          <p:nvPr/>
        </p:nvPicPr>
        <p:blipFill>
          <a:blip r:embed="rId3">
            <a:alphaModFix amt="2000"/>
          </a:blip>
          <a:stretch>
            <a:fillRect/>
          </a:stretch>
        </p:blipFill>
        <p:spPr>
          <a:xfrm>
            <a:off x="0" y="-275"/>
            <a:ext cx="9144000" cy="514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CE3EB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5"/>
          <p:cNvSpPr txBox="1"/>
          <p:nvPr>
            <p:ph type="title"/>
          </p:nvPr>
        </p:nvSpPr>
        <p:spPr>
          <a:xfrm>
            <a:off x="311700" y="308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11E41"/>
                </a:solidFill>
                <a:latin typeface="Verdana"/>
                <a:ea typeface="Verdana"/>
                <a:cs typeface="Verdana"/>
                <a:sym typeface="Verdana"/>
              </a:rPr>
              <a:t>Mês 4</a:t>
            </a:r>
            <a:endParaRPr sz="1600">
              <a:solidFill>
                <a:srgbClr val="011E4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69" name="Google Shape;269;p55"/>
          <p:cNvPicPr preferRelativeResize="0"/>
          <p:nvPr/>
        </p:nvPicPr>
        <p:blipFill>
          <a:blip r:embed="rId3">
            <a:alphaModFix amt="2000"/>
          </a:blip>
          <a:stretch>
            <a:fillRect/>
          </a:stretch>
        </p:blipFill>
        <p:spPr>
          <a:xfrm>
            <a:off x="0" y="-225"/>
            <a:ext cx="9144000" cy="5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55"/>
          <p:cNvSpPr txBox="1"/>
          <p:nvPr/>
        </p:nvSpPr>
        <p:spPr>
          <a:xfrm>
            <a:off x="311700" y="923875"/>
            <a:ext cx="8520600" cy="3686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71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9725" lIns="49725" spcFirstLastPara="1" rIns="49725" wrap="square" tIns="497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000">
                <a:solidFill>
                  <a:srgbClr val="011E41"/>
                </a:solidFill>
              </a:rPr>
              <a:t>Insira aqui seu report financeiro</a:t>
            </a:r>
            <a:endParaRPr sz="1000">
              <a:solidFill>
                <a:srgbClr val="011E4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CE3EB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6"/>
          <p:cNvSpPr txBox="1"/>
          <p:nvPr>
            <p:ph type="title"/>
          </p:nvPr>
        </p:nvSpPr>
        <p:spPr>
          <a:xfrm>
            <a:off x="311700" y="308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11E41"/>
                </a:solidFill>
                <a:latin typeface="Verdana"/>
                <a:ea typeface="Verdana"/>
                <a:cs typeface="Verdana"/>
                <a:sym typeface="Verdana"/>
              </a:rPr>
              <a:t>Antepenúltimo mês</a:t>
            </a:r>
            <a:endParaRPr sz="1600">
              <a:solidFill>
                <a:srgbClr val="011E4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76" name="Google Shape;276;p56"/>
          <p:cNvPicPr preferRelativeResize="0"/>
          <p:nvPr/>
        </p:nvPicPr>
        <p:blipFill>
          <a:blip r:embed="rId3">
            <a:alphaModFix amt="2000"/>
          </a:blip>
          <a:stretch>
            <a:fillRect/>
          </a:stretch>
        </p:blipFill>
        <p:spPr>
          <a:xfrm>
            <a:off x="0" y="-225"/>
            <a:ext cx="9144000" cy="5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56"/>
          <p:cNvSpPr txBox="1"/>
          <p:nvPr/>
        </p:nvSpPr>
        <p:spPr>
          <a:xfrm>
            <a:off x="311700" y="923875"/>
            <a:ext cx="8520600" cy="3686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71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9725" lIns="49725" spcFirstLastPara="1" rIns="49725" wrap="square" tIns="497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000">
                <a:solidFill>
                  <a:srgbClr val="011E41"/>
                </a:solidFill>
              </a:rPr>
              <a:t>Insira aqui seu report financeiro</a:t>
            </a:r>
            <a:endParaRPr sz="1000">
              <a:solidFill>
                <a:srgbClr val="011E4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CE3EB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7"/>
          <p:cNvSpPr txBox="1"/>
          <p:nvPr>
            <p:ph type="title"/>
          </p:nvPr>
        </p:nvSpPr>
        <p:spPr>
          <a:xfrm>
            <a:off x="311700" y="308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11E41"/>
                </a:solidFill>
                <a:latin typeface="Verdana"/>
                <a:ea typeface="Verdana"/>
                <a:cs typeface="Verdana"/>
                <a:sym typeface="Verdana"/>
              </a:rPr>
              <a:t>Penúltimo mês</a:t>
            </a:r>
            <a:endParaRPr sz="1600">
              <a:solidFill>
                <a:srgbClr val="011E4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83" name="Google Shape;283;p57"/>
          <p:cNvPicPr preferRelativeResize="0"/>
          <p:nvPr/>
        </p:nvPicPr>
        <p:blipFill>
          <a:blip r:embed="rId3">
            <a:alphaModFix amt="2000"/>
          </a:blip>
          <a:stretch>
            <a:fillRect/>
          </a:stretch>
        </p:blipFill>
        <p:spPr>
          <a:xfrm>
            <a:off x="0" y="-225"/>
            <a:ext cx="9144000" cy="5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57"/>
          <p:cNvSpPr txBox="1"/>
          <p:nvPr/>
        </p:nvSpPr>
        <p:spPr>
          <a:xfrm>
            <a:off x="311700" y="923875"/>
            <a:ext cx="8520600" cy="3686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71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9725" lIns="49725" spcFirstLastPara="1" rIns="49725" wrap="square" tIns="497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000">
                <a:solidFill>
                  <a:srgbClr val="011E41"/>
                </a:solidFill>
              </a:rPr>
              <a:t>Insira aqui seu report financeiro</a:t>
            </a:r>
            <a:endParaRPr sz="1000">
              <a:solidFill>
                <a:srgbClr val="011E4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CE3EB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8"/>
          <p:cNvSpPr txBox="1"/>
          <p:nvPr>
            <p:ph type="title"/>
          </p:nvPr>
        </p:nvSpPr>
        <p:spPr>
          <a:xfrm>
            <a:off x="311700" y="308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11E41"/>
                </a:solidFill>
                <a:latin typeface="Verdana"/>
                <a:ea typeface="Verdana"/>
                <a:cs typeface="Verdana"/>
                <a:sym typeface="Verdana"/>
              </a:rPr>
              <a:t>Último mês</a:t>
            </a:r>
            <a:endParaRPr sz="1600">
              <a:solidFill>
                <a:srgbClr val="011E4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90" name="Google Shape;290;p58"/>
          <p:cNvPicPr preferRelativeResize="0"/>
          <p:nvPr/>
        </p:nvPicPr>
        <p:blipFill>
          <a:blip r:embed="rId3">
            <a:alphaModFix amt="2000"/>
          </a:blip>
          <a:stretch>
            <a:fillRect/>
          </a:stretch>
        </p:blipFill>
        <p:spPr>
          <a:xfrm>
            <a:off x="0" y="-225"/>
            <a:ext cx="9144000" cy="5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58"/>
          <p:cNvSpPr txBox="1"/>
          <p:nvPr/>
        </p:nvSpPr>
        <p:spPr>
          <a:xfrm>
            <a:off x="311700" y="923875"/>
            <a:ext cx="8520600" cy="3686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71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9725" lIns="49725" spcFirstLastPara="1" rIns="49725" wrap="square" tIns="497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000">
                <a:solidFill>
                  <a:srgbClr val="011E41"/>
                </a:solidFill>
              </a:rPr>
              <a:t>Insira aqui seu report financeiro</a:t>
            </a:r>
            <a:endParaRPr sz="1000">
              <a:solidFill>
                <a:srgbClr val="011E4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71CE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9"/>
          <p:cNvSpPr txBox="1"/>
          <p:nvPr>
            <p:ph type="title"/>
          </p:nvPr>
        </p:nvSpPr>
        <p:spPr>
          <a:xfrm>
            <a:off x="311700" y="308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Forças, Fraquezas, Oportunidades e Ameaças do projeto</a:t>
            </a:r>
            <a:endParaRPr sz="15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97" name="Google Shape;297;p59"/>
          <p:cNvPicPr preferRelativeResize="0"/>
          <p:nvPr/>
        </p:nvPicPr>
        <p:blipFill>
          <a:blip r:embed="rId3">
            <a:alphaModFix amt="2000"/>
          </a:blip>
          <a:stretch>
            <a:fillRect/>
          </a:stretch>
        </p:blipFill>
        <p:spPr>
          <a:xfrm>
            <a:off x="0" y="-225"/>
            <a:ext cx="9144000" cy="514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59"/>
          <p:cNvPicPr preferRelativeResize="0"/>
          <p:nvPr/>
        </p:nvPicPr>
        <p:blipFill>
          <a:blip r:embed="rId3">
            <a:alphaModFix amt="2000"/>
          </a:blip>
          <a:stretch>
            <a:fillRect/>
          </a:stretch>
        </p:blipFill>
        <p:spPr>
          <a:xfrm>
            <a:off x="0" y="-225"/>
            <a:ext cx="9144000" cy="5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59"/>
          <p:cNvSpPr txBox="1"/>
          <p:nvPr/>
        </p:nvSpPr>
        <p:spPr>
          <a:xfrm>
            <a:off x="311700" y="923875"/>
            <a:ext cx="4260300" cy="1843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11E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9725" lIns="49725" spcFirstLastPara="1" rIns="49725" wrap="square" tIns="497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11E41"/>
                </a:solidFill>
              </a:rPr>
              <a:t>FORÇAS</a:t>
            </a:r>
            <a:endParaRPr b="1" sz="1100">
              <a:solidFill>
                <a:srgbClr val="011E41"/>
              </a:solidFill>
            </a:endParaRPr>
          </a:p>
          <a:p>
            <a:pPr indent="-292100" lvl="0" marL="45720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1CE"/>
              </a:buClr>
              <a:buSzPts val="1000"/>
              <a:buChar char="➔"/>
            </a:pPr>
            <a:r>
              <a:rPr lang="pt-BR" sz="1000">
                <a:solidFill>
                  <a:srgbClr val="011E41"/>
                </a:solidFill>
              </a:rPr>
              <a:t>Faça uma lista das forças do seu projeto</a:t>
            </a:r>
            <a:endParaRPr sz="1000">
              <a:solidFill>
                <a:srgbClr val="011E41"/>
              </a:solidFill>
            </a:endParaRPr>
          </a:p>
        </p:txBody>
      </p:sp>
      <p:sp>
        <p:nvSpPr>
          <p:cNvPr id="300" name="Google Shape;300;p59"/>
          <p:cNvSpPr txBox="1"/>
          <p:nvPr/>
        </p:nvSpPr>
        <p:spPr>
          <a:xfrm>
            <a:off x="4572000" y="923875"/>
            <a:ext cx="4260300" cy="1843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11E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9725" lIns="49725" spcFirstLastPara="1" rIns="49725" wrap="square" tIns="497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11E41"/>
                </a:solidFill>
              </a:rPr>
              <a:t>FRAQUEZAS</a:t>
            </a:r>
            <a:endParaRPr b="1" sz="1100">
              <a:solidFill>
                <a:srgbClr val="011E41"/>
              </a:solidFill>
            </a:endParaRPr>
          </a:p>
          <a:p>
            <a:pPr indent="-292100" lvl="0" marL="45720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1CE"/>
              </a:buClr>
              <a:buSzPts val="1000"/>
              <a:buChar char="➔"/>
            </a:pPr>
            <a:r>
              <a:rPr lang="pt-BR" sz="1000">
                <a:solidFill>
                  <a:srgbClr val="011E41"/>
                </a:solidFill>
              </a:rPr>
              <a:t>Faça uma lista das fraquezas do seu projeto</a:t>
            </a:r>
            <a:endParaRPr sz="1000">
              <a:solidFill>
                <a:srgbClr val="011E41"/>
              </a:solidFill>
            </a:endParaRPr>
          </a:p>
        </p:txBody>
      </p:sp>
      <p:sp>
        <p:nvSpPr>
          <p:cNvPr id="301" name="Google Shape;301;p59"/>
          <p:cNvSpPr txBox="1"/>
          <p:nvPr/>
        </p:nvSpPr>
        <p:spPr>
          <a:xfrm>
            <a:off x="311700" y="2767675"/>
            <a:ext cx="4260300" cy="1843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11E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9725" lIns="49725" spcFirstLastPara="1" rIns="49725" wrap="square" tIns="497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11E41"/>
                </a:solidFill>
              </a:rPr>
              <a:t>OPORTUNIDADES</a:t>
            </a:r>
            <a:endParaRPr b="1" sz="1100">
              <a:solidFill>
                <a:srgbClr val="011E41"/>
              </a:solidFill>
            </a:endParaRPr>
          </a:p>
          <a:p>
            <a:pPr indent="-292100" lvl="0" marL="45720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1CE"/>
              </a:buClr>
              <a:buSzPts val="1000"/>
              <a:buChar char="➔"/>
            </a:pPr>
            <a:r>
              <a:rPr lang="pt-BR" sz="1000">
                <a:solidFill>
                  <a:srgbClr val="011E41"/>
                </a:solidFill>
              </a:rPr>
              <a:t>Faça uma lista das oportunidades do seu projeto</a:t>
            </a:r>
            <a:endParaRPr sz="1000">
              <a:solidFill>
                <a:srgbClr val="011E41"/>
              </a:solidFill>
            </a:endParaRPr>
          </a:p>
        </p:txBody>
      </p:sp>
      <p:sp>
        <p:nvSpPr>
          <p:cNvPr id="302" name="Google Shape;302;p59"/>
          <p:cNvSpPr txBox="1"/>
          <p:nvPr/>
        </p:nvSpPr>
        <p:spPr>
          <a:xfrm>
            <a:off x="4572000" y="2767675"/>
            <a:ext cx="4260300" cy="1843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11E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9725" lIns="49725" spcFirstLastPara="1" rIns="49725" wrap="square" tIns="497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11E41"/>
                </a:solidFill>
              </a:rPr>
              <a:t>AMEAÇ</a:t>
            </a:r>
            <a:r>
              <a:rPr b="1" lang="pt-BR" sz="1100">
                <a:solidFill>
                  <a:srgbClr val="011E41"/>
                </a:solidFill>
              </a:rPr>
              <a:t>AS</a:t>
            </a:r>
            <a:endParaRPr b="1" sz="1100">
              <a:solidFill>
                <a:srgbClr val="011E41"/>
              </a:solidFill>
            </a:endParaRPr>
          </a:p>
          <a:p>
            <a:pPr indent="-292100" lvl="0" marL="45720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1CE"/>
              </a:buClr>
              <a:buSzPts val="1000"/>
              <a:buChar char="➔"/>
            </a:pPr>
            <a:r>
              <a:rPr lang="pt-BR" sz="1000">
                <a:solidFill>
                  <a:srgbClr val="011E41"/>
                </a:solidFill>
              </a:rPr>
              <a:t>Faça uma lista das ameaças do seu projeto</a:t>
            </a:r>
            <a:endParaRPr sz="1000">
              <a:solidFill>
                <a:srgbClr val="011E4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CE3EB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0"/>
          <p:cNvSpPr txBox="1"/>
          <p:nvPr>
            <p:ph type="title"/>
          </p:nvPr>
        </p:nvSpPr>
        <p:spPr>
          <a:xfrm>
            <a:off x="233925" y="308900"/>
            <a:ext cx="878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11E41"/>
                </a:solidFill>
                <a:latin typeface="Verdana"/>
                <a:ea typeface="Verdana"/>
                <a:cs typeface="Verdana"/>
                <a:sym typeface="Verdana"/>
              </a:rPr>
              <a:t>Quais desafios já foram vencidos em termos organizacionais e em termos tecnológicos?</a:t>
            </a:r>
            <a:endParaRPr sz="1500">
              <a:solidFill>
                <a:srgbClr val="011E4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11E4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08" name="Google Shape;308;p60"/>
          <p:cNvPicPr preferRelativeResize="0"/>
          <p:nvPr/>
        </p:nvPicPr>
        <p:blipFill>
          <a:blip r:embed="rId3">
            <a:alphaModFix amt="2000"/>
          </a:blip>
          <a:stretch>
            <a:fillRect/>
          </a:stretch>
        </p:blipFill>
        <p:spPr>
          <a:xfrm>
            <a:off x="0" y="-225"/>
            <a:ext cx="9144000" cy="5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60"/>
          <p:cNvSpPr txBox="1"/>
          <p:nvPr/>
        </p:nvSpPr>
        <p:spPr>
          <a:xfrm>
            <a:off x="311700" y="923875"/>
            <a:ext cx="8520600" cy="3686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71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9725" lIns="49725" spcFirstLastPara="1" rIns="49725" wrap="square" tIns="497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11E4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11E4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011E41"/>
                </a:solidFill>
              </a:rPr>
              <a:t>Insira seu texto aqui.</a:t>
            </a:r>
            <a:endParaRPr sz="1000">
              <a:solidFill>
                <a:srgbClr val="011E4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000">
              <a:solidFill>
                <a:srgbClr val="011E4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CE3EB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1"/>
          <p:cNvSpPr txBox="1"/>
          <p:nvPr>
            <p:ph type="title"/>
          </p:nvPr>
        </p:nvSpPr>
        <p:spPr>
          <a:xfrm>
            <a:off x="311700" y="308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11E41"/>
                </a:solidFill>
                <a:latin typeface="Verdana"/>
                <a:ea typeface="Verdana"/>
                <a:cs typeface="Verdana"/>
                <a:sym typeface="Verdana"/>
              </a:rPr>
              <a:t>Conte-nos mais sobre o seu mercado, seus concorrentes, fornecedores, clientes e outros stakeholders</a:t>
            </a:r>
            <a:endParaRPr sz="1500">
              <a:solidFill>
                <a:srgbClr val="011E4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11E4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15" name="Google Shape;315;p61"/>
          <p:cNvPicPr preferRelativeResize="0"/>
          <p:nvPr/>
        </p:nvPicPr>
        <p:blipFill>
          <a:blip r:embed="rId3">
            <a:alphaModFix amt="2000"/>
          </a:blip>
          <a:stretch>
            <a:fillRect/>
          </a:stretch>
        </p:blipFill>
        <p:spPr>
          <a:xfrm>
            <a:off x="0" y="-225"/>
            <a:ext cx="9144000" cy="5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1"/>
          <p:cNvSpPr txBox="1"/>
          <p:nvPr/>
        </p:nvSpPr>
        <p:spPr>
          <a:xfrm>
            <a:off x="311700" y="1221850"/>
            <a:ext cx="8520600" cy="3388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71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9725" lIns="49725" spcFirstLastPara="1" rIns="49725" wrap="square" tIns="497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000">
                <a:solidFill>
                  <a:srgbClr val="011E41"/>
                </a:solidFill>
              </a:rPr>
              <a:t>Insira seu texto aqui.</a:t>
            </a:r>
            <a:endParaRPr sz="1000">
              <a:solidFill>
                <a:srgbClr val="011E4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CE3EB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4"/>
          <p:cNvSpPr txBox="1"/>
          <p:nvPr/>
        </p:nvSpPr>
        <p:spPr>
          <a:xfrm>
            <a:off x="724205" y="2561385"/>
            <a:ext cx="3189600" cy="10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850" lIns="49725" spcFirstLastPara="1" rIns="49725" wrap="square" tIns="248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2000"/>
              <a:buFont typeface="Tahoma"/>
              <a:buNone/>
            </a:pPr>
            <a:r>
              <a:rPr b="1" i="0" lang="pt-BR" sz="1800" u="none" cap="none" strike="noStrike">
                <a:solidFill>
                  <a:srgbClr val="011E41"/>
                </a:solidFill>
                <a:latin typeface="Verdana"/>
                <a:ea typeface="Verdana"/>
                <a:cs typeface="Verdana"/>
                <a:sym typeface="Verdana"/>
              </a:rPr>
              <a:t>A maior chamada de prospecção de projetos de P&amp;D e startups do setor elétrico.</a:t>
            </a:r>
            <a:endParaRPr i="0" sz="1800" u="none" cap="none" strike="noStrike">
              <a:solidFill>
                <a:srgbClr val="011E4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0" name="Google Shape;180;p44"/>
          <p:cNvSpPr txBox="1"/>
          <p:nvPr/>
        </p:nvSpPr>
        <p:spPr>
          <a:xfrm>
            <a:off x="4551919" y="1761206"/>
            <a:ext cx="3827700" cy="16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25" lIns="49725" spcFirstLastPara="1" rIns="49725" wrap="square" tIns="497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pt-BR" sz="1100" u="none" cap="none" strike="noStrike">
                <a:solidFill>
                  <a:srgbClr val="3C5572"/>
                </a:solidFill>
              </a:rPr>
              <a:t>O Energy Future é um canal de conexão entre o  empreendedorismo no Brasil e Setor Elétrico, com foco na  Prospecção de projetos P&amp;D Aneel e Startups. Realizaremos uma  chamada de projetos com uma metodologia que filtra e qualifica as propostas, produtos, serviços e  tecnologias que serão encaminhadas às concessionárias.</a:t>
            </a:r>
            <a:endParaRPr i="0" sz="1100" u="none" cap="none" strike="noStrike">
              <a:solidFill>
                <a:srgbClr val="3C5572"/>
              </a:solidFill>
            </a:endParaRPr>
          </a:p>
        </p:txBody>
      </p:sp>
      <p:cxnSp>
        <p:nvCxnSpPr>
          <p:cNvPr id="181" name="Google Shape;181;p44"/>
          <p:cNvCxnSpPr/>
          <p:nvPr/>
        </p:nvCxnSpPr>
        <p:spPr>
          <a:xfrm>
            <a:off x="4551919" y="1531489"/>
            <a:ext cx="3842700" cy="0"/>
          </a:xfrm>
          <a:prstGeom prst="straightConnector1">
            <a:avLst/>
          </a:prstGeom>
          <a:noFill/>
          <a:ln cap="flat" cmpd="sng" w="19050">
            <a:solidFill>
              <a:srgbClr val="0071C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" name="Google Shape;182;p44"/>
          <p:cNvCxnSpPr/>
          <p:nvPr/>
        </p:nvCxnSpPr>
        <p:spPr>
          <a:xfrm>
            <a:off x="4551919" y="3612050"/>
            <a:ext cx="3842700" cy="0"/>
          </a:xfrm>
          <a:prstGeom prst="straightConnector1">
            <a:avLst/>
          </a:prstGeom>
          <a:noFill/>
          <a:ln cap="flat" cmpd="sng" w="19050">
            <a:solidFill>
              <a:srgbClr val="0071C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3" name="Google Shape;183;p44"/>
          <p:cNvPicPr preferRelativeResize="0"/>
          <p:nvPr/>
        </p:nvPicPr>
        <p:blipFill rotWithShape="1">
          <a:blip r:embed="rId3">
            <a:alphaModFix/>
          </a:blip>
          <a:srcRect b="30150" l="30148" r="30152" t="30150"/>
          <a:stretch/>
        </p:blipFill>
        <p:spPr>
          <a:xfrm>
            <a:off x="675600" y="1140750"/>
            <a:ext cx="1332607" cy="87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44"/>
          <p:cNvPicPr preferRelativeResize="0"/>
          <p:nvPr/>
        </p:nvPicPr>
        <p:blipFill rotWithShape="1">
          <a:blip r:embed="rId4">
            <a:alphaModFix/>
          </a:blip>
          <a:srcRect b="19505" l="12558" r="12558" t="19499"/>
          <a:stretch/>
        </p:blipFill>
        <p:spPr>
          <a:xfrm>
            <a:off x="2429025" y="1336136"/>
            <a:ext cx="1332601" cy="67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44"/>
          <p:cNvPicPr preferRelativeResize="0"/>
          <p:nvPr/>
        </p:nvPicPr>
        <p:blipFill>
          <a:blip r:embed="rId5">
            <a:alphaModFix amt="2000"/>
          </a:blip>
          <a:stretch>
            <a:fillRect/>
          </a:stretch>
        </p:blipFill>
        <p:spPr>
          <a:xfrm>
            <a:off x="0" y="-225"/>
            <a:ext cx="9144000" cy="514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71CE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2"/>
          <p:cNvSpPr txBox="1"/>
          <p:nvPr>
            <p:ph type="title"/>
          </p:nvPr>
        </p:nvSpPr>
        <p:spPr>
          <a:xfrm>
            <a:off x="311700" y="308900"/>
            <a:ext cx="513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Experiência da Equipe</a:t>
            </a:r>
            <a:endParaRPr sz="15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22" name="Google Shape;322;p62"/>
          <p:cNvPicPr preferRelativeResize="0"/>
          <p:nvPr/>
        </p:nvPicPr>
        <p:blipFill>
          <a:blip r:embed="rId3">
            <a:alphaModFix amt="2000"/>
          </a:blip>
          <a:stretch>
            <a:fillRect/>
          </a:stretch>
        </p:blipFill>
        <p:spPr>
          <a:xfrm>
            <a:off x="0" y="-225"/>
            <a:ext cx="9144000" cy="5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62"/>
          <p:cNvSpPr txBox="1"/>
          <p:nvPr/>
        </p:nvSpPr>
        <p:spPr>
          <a:xfrm>
            <a:off x="328950" y="923875"/>
            <a:ext cx="2828700" cy="1789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11E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9725" lIns="49725" spcFirstLastPara="1" rIns="49725" wrap="square" tIns="497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11E41"/>
                </a:solidFill>
              </a:rPr>
              <a:t>Nome da pessoa 01</a:t>
            </a:r>
            <a:br>
              <a:rPr lang="pt-BR" sz="1100">
                <a:solidFill>
                  <a:srgbClr val="011E41"/>
                </a:solidFill>
              </a:rPr>
            </a:br>
            <a:br>
              <a:rPr lang="pt-BR" sz="1000">
                <a:solidFill>
                  <a:srgbClr val="011E41"/>
                </a:solidFill>
              </a:rPr>
            </a:br>
            <a:r>
              <a:rPr lang="pt-BR" sz="1000">
                <a:solidFill>
                  <a:srgbClr val="011E41"/>
                </a:solidFill>
              </a:rPr>
              <a:t>Cargo ou função: xxxx</a:t>
            </a:r>
            <a:endParaRPr sz="1000">
              <a:solidFill>
                <a:srgbClr val="011E4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000">
                <a:solidFill>
                  <a:srgbClr val="011E41"/>
                </a:solidFill>
              </a:rPr>
              <a:t>Qualificação: xxxx </a:t>
            </a:r>
            <a:br>
              <a:rPr lang="pt-BR" sz="1000">
                <a:solidFill>
                  <a:srgbClr val="011E41"/>
                </a:solidFill>
              </a:rPr>
            </a:br>
            <a:r>
              <a:rPr lang="pt-BR" sz="1000">
                <a:solidFill>
                  <a:srgbClr val="011E41"/>
                </a:solidFill>
              </a:rPr>
              <a:t>Experiência no assunto: xxxx</a:t>
            </a:r>
            <a:br>
              <a:rPr lang="pt-BR" sz="1000">
                <a:solidFill>
                  <a:srgbClr val="011E41"/>
                </a:solidFill>
              </a:rPr>
            </a:br>
            <a:r>
              <a:rPr lang="pt-BR" sz="1000">
                <a:solidFill>
                  <a:srgbClr val="011E41"/>
                </a:solidFill>
              </a:rPr>
              <a:t>Currículo lattes: xxxx</a:t>
            </a:r>
            <a:endParaRPr sz="1000">
              <a:solidFill>
                <a:srgbClr val="011E41"/>
              </a:solidFill>
            </a:endParaRPr>
          </a:p>
        </p:txBody>
      </p:sp>
      <p:sp>
        <p:nvSpPr>
          <p:cNvPr id="324" name="Google Shape;324;p62"/>
          <p:cNvSpPr txBox="1"/>
          <p:nvPr/>
        </p:nvSpPr>
        <p:spPr>
          <a:xfrm>
            <a:off x="192425" y="4566650"/>
            <a:ext cx="88734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000">
                <a:solidFill>
                  <a:srgbClr val="FFFFFF"/>
                </a:solidFill>
              </a:rPr>
              <a:t>Duplique este slide, caso seja necessário acrescentar mais pessoas ou apague os blocos, caso o número de pessoas seja menor do que 6.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25" name="Google Shape;325;p62"/>
          <p:cNvSpPr txBox="1"/>
          <p:nvPr/>
        </p:nvSpPr>
        <p:spPr>
          <a:xfrm>
            <a:off x="328950" y="2713375"/>
            <a:ext cx="2828700" cy="1789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11E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9725" lIns="49725" spcFirstLastPara="1" rIns="49725" wrap="square" tIns="497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11E41"/>
                </a:solidFill>
              </a:rPr>
              <a:t>Nome da pessoa 04</a:t>
            </a:r>
            <a:br>
              <a:rPr lang="pt-BR" sz="1100">
                <a:solidFill>
                  <a:srgbClr val="011E41"/>
                </a:solidFill>
              </a:rPr>
            </a:br>
            <a:br>
              <a:rPr lang="pt-BR" sz="1000">
                <a:solidFill>
                  <a:srgbClr val="011E41"/>
                </a:solidFill>
              </a:rPr>
            </a:br>
            <a:r>
              <a:rPr lang="pt-BR" sz="1000">
                <a:solidFill>
                  <a:srgbClr val="011E41"/>
                </a:solidFill>
              </a:rPr>
              <a:t>Cargo ou função: xxxx</a:t>
            </a:r>
            <a:endParaRPr sz="1000">
              <a:solidFill>
                <a:srgbClr val="011E4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011E41"/>
                </a:solidFill>
              </a:rPr>
              <a:t>Qualificação: xxxx </a:t>
            </a:r>
            <a:br>
              <a:rPr lang="pt-BR" sz="1000">
                <a:solidFill>
                  <a:srgbClr val="011E41"/>
                </a:solidFill>
              </a:rPr>
            </a:br>
            <a:r>
              <a:rPr lang="pt-BR" sz="1000">
                <a:solidFill>
                  <a:srgbClr val="011E41"/>
                </a:solidFill>
              </a:rPr>
              <a:t>Experiência no assunto: xxxx</a:t>
            </a:r>
            <a:br>
              <a:rPr lang="pt-BR" sz="1000">
                <a:solidFill>
                  <a:srgbClr val="011E41"/>
                </a:solidFill>
              </a:rPr>
            </a:br>
            <a:r>
              <a:rPr lang="pt-BR" sz="1000">
                <a:solidFill>
                  <a:srgbClr val="011E41"/>
                </a:solidFill>
              </a:rPr>
              <a:t>Currículo lattes: xxxx</a:t>
            </a:r>
            <a:endParaRPr sz="1000">
              <a:solidFill>
                <a:srgbClr val="011E41"/>
              </a:solidFill>
            </a:endParaRPr>
          </a:p>
        </p:txBody>
      </p:sp>
      <p:sp>
        <p:nvSpPr>
          <p:cNvPr id="326" name="Google Shape;326;p62"/>
          <p:cNvSpPr txBox="1"/>
          <p:nvPr/>
        </p:nvSpPr>
        <p:spPr>
          <a:xfrm>
            <a:off x="3157650" y="923875"/>
            <a:ext cx="2828700" cy="1789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11E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9725" lIns="49725" spcFirstLastPara="1" rIns="49725" wrap="square" tIns="497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11E41"/>
                </a:solidFill>
              </a:rPr>
              <a:t>Nome da pessoa 02</a:t>
            </a:r>
            <a:br>
              <a:rPr lang="pt-BR" sz="1100">
                <a:solidFill>
                  <a:srgbClr val="011E41"/>
                </a:solidFill>
              </a:rPr>
            </a:br>
            <a:br>
              <a:rPr lang="pt-BR" sz="1000">
                <a:solidFill>
                  <a:srgbClr val="011E41"/>
                </a:solidFill>
              </a:rPr>
            </a:br>
            <a:r>
              <a:rPr lang="pt-BR" sz="1000">
                <a:solidFill>
                  <a:srgbClr val="011E41"/>
                </a:solidFill>
              </a:rPr>
              <a:t>Cargo ou função: xxxx</a:t>
            </a:r>
            <a:endParaRPr sz="1000">
              <a:solidFill>
                <a:srgbClr val="011E4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011E41"/>
                </a:solidFill>
              </a:rPr>
              <a:t>Qualificação: xxxx </a:t>
            </a:r>
            <a:br>
              <a:rPr lang="pt-BR" sz="1000">
                <a:solidFill>
                  <a:srgbClr val="011E41"/>
                </a:solidFill>
              </a:rPr>
            </a:br>
            <a:r>
              <a:rPr lang="pt-BR" sz="1000">
                <a:solidFill>
                  <a:srgbClr val="011E41"/>
                </a:solidFill>
              </a:rPr>
              <a:t>Experiência no assunto: xxxx</a:t>
            </a:r>
            <a:br>
              <a:rPr lang="pt-BR" sz="1000">
                <a:solidFill>
                  <a:srgbClr val="011E41"/>
                </a:solidFill>
              </a:rPr>
            </a:br>
            <a:r>
              <a:rPr lang="pt-BR" sz="1000">
                <a:solidFill>
                  <a:srgbClr val="011E41"/>
                </a:solidFill>
              </a:rPr>
              <a:t>Currículo lattes: xxxx</a:t>
            </a:r>
            <a:endParaRPr sz="1000">
              <a:solidFill>
                <a:srgbClr val="011E41"/>
              </a:solidFill>
            </a:endParaRPr>
          </a:p>
        </p:txBody>
      </p:sp>
      <p:sp>
        <p:nvSpPr>
          <p:cNvPr id="327" name="Google Shape;327;p62"/>
          <p:cNvSpPr txBox="1"/>
          <p:nvPr/>
        </p:nvSpPr>
        <p:spPr>
          <a:xfrm>
            <a:off x="3157650" y="2713375"/>
            <a:ext cx="2828700" cy="1789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11E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9725" lIns="49725" spcFirstLastPara="1" rIns="49725" wrap="square" tIns="497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11E41"/>
                </a:solidFill>
              </a:rPr>
              <a:t>Nome da pessoa 05</a:t>
            </a:r>
            <a:br>
              <a:rPr lang="pt-BR" sz="1100">
                <a:solidFill>
                  <a:srgbClr val="011E41"/>
                </a:solidFill>
              </a:rPr>
            </a:br>
            <a:br>
              <a:rPr lang="pt-BR" sz="1000">
                <a:solidFill>
                  <a:srgbClr val="011E41"/>
                </a:solidFill>
              </a:rPr>
            </a:br>
            <a:r>
              <a:rPr lang="pt-BR" sz="1000">
                <a:solidFill>
                  <a:srgbClr val="011E41"/>
                </a:solidFill>
              </a:rPr>
              <a:t>Cargo ou função: xxxx</a:t>
            </a:r>
            <a:endParaRPr sz="1000">
              <a:solidFill>
                <a:srgbClr val="011E4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011E41"/>
                </a:solidFill>
              </a:rPr>
              <a:t>Qualificação: xxxx </a:t>
            </a:r>
            <a:br>
              <a:rPr lang="pt-BR" sz="1000">
                <a:solidFill>
                  <a:srgbClr val="011E41"/>
                </a:solidFill>
              </a:rPr>
            </a:br>
            <a:r>
              <a:rPr lang="pt-BR" sz="1000">
                <a:solidFill>
                  <a:srgbClr val="011E41"/>
                </a:solidFill>
              </a:rPr>
              <a:t>Experiência no assunto: xxxx</a:t>
            </a:r>
            <a:br>
              <a:rPr lang="pt-BR" sz="1000">
                <a:solidFill>
                  <a:srgbClr val="011E41"/>
                </a:solidFill>
              </a:rPr>
            </a:br>
            <a:r>
              <a:rPr lang="pt-BR" sz="1000">
                <a:solidFill>
                  <a:srgbClr val="011E41"/>
                </a:solidFill>
              </a:rPr>
              <a:t>Currículo lattes: xxxx</a:t>
            </a:r>
            <a:endParaRPr sz="1000">
              <a:solidFill>
                <a:srgbClr val="011E41"/>
              </a:solidFill>
            </a:endParaRPr>
          </a:p>
        </p:txBody>
      </p:sp>
      <p:sp>
        <p:nvSpPr>
          <p:cNvPr id="328" name="Google Shape;328;p62"/>
          <p:cNvSpPr txBox="1"/>
          <p:nvPr/>
        </p:nvSpPr>
        <p:spPr>
          <a:xfrm>
            <a:off x="5986350" y="923875"/>
            <a:ext cx="2828700" cy="1789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11E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9725" lIns="49725" spcFirstLastPara="1" rIns="49725" wrap="square" tIns="497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11E41"/>
                </a:solidFill>
              </a:rPr>
              <a:t>Nome da pessoa 03</a:t>
            </a:r>
            <a:br>
              <a:rPr lang="pt-BR" sz="1100">
                <a:solidFill>
                  <a:srgbClr val="011E41"/>
                </a:solidFill>
              </a:rPr>
            </a:br>
            <a:br>
              <a:rPr lang="pt-BR" sz="1000">
                <a:solidFill>
                  <a:srgbClr val="011E41"/>
                </a:solidFill>
              </a:rPr>
            </a:br>
            <a:r>
              <a:rPr lang="pt-BR" sz="1000">
                <a:solidFill>
                  <a:srgbClr val="011E41"/>
                </a:solidFill>
              </a:rPr>
              <a:t>Cargo ou função: xxxx</a:t>
            </a:r>
            <a:endParaRPr sz="1000">
              <a:solidFill>
                <a:srgbClr val="011E4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011E41"/>
                </a:solidFill>
              </a:rPr>
              <a:t>Qualificação: xxxx </a:t>
            </a:r>
            <a:br>
              <a:rPr lang="pt-BR" sz="1000">
                <a:solidFill>
                  <a:srgbClr val="011E41"/>
                </a:solidFill>
              </a:rPr>
            </a:br>
            <a:r>
              <a:rPr lang="pt-BR" sz="1000">
                <a:solidFill>
                  <a:srgbClr val="011E41"/>
                </a:solidFill>
              </a:rPr>
              <a:t>Experiência no assunto: xxxx</a:t>
            </a:r>
            <a:br>
              <a:rPr lang="pt-BR" sz="1000">
                <a:solidFill>
                  <a:srgbClr val="011E41"/>
                </a:solidFill>
              </a:rPr>
            </a:br>
            <a:r>
              <a:rPr lang="pt-BR" sz="1000">
                <a:solidFill>
                  <a:srgbClr val="011E41"/>
                </a:solidFill>
              </a:rPr>
              <a:t>Currículo lattes: xxxx</a:t>
            </a:r>
            <a:endParaRPr sz="1000">
              <a:solidFill>
                <a:srgbClr val="011E41"/>
              </a:solidFill>
            </a:endParaRPr>
          </a:p>
        </p:txBody>
      </p:sp>
      <p:sp>
        <p:nvSpPr>
          <p:cNvPr id="329" name="Google Shape;329;p62"/>
          <p:cNvSpPr txBox="1"/>
          <p:nvPr/>
        </p:nvSpPr>
        <p:spPr>
          <a:xfrm>
            <a:off x="5986350" y="2713375"/>
            <a:ext cx="2828700" cy="1789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11E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9725" lIns="49725" spcFirstLastPara="1" rIns="49725" wrap="square" tIns="497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11E41"/>
                </a:solidFill>
              </a:rPr>
              <a:t>Nome da pessoa 06</a:t>
            </a:r>
            <a:br>
              <a:rPr lang="pt-BR" sz="1100">
                <a:solidFill>
                  <a:srgbClr val="011E41"/>
                </a:solidFill>
              </a:rPr>
            </a:br>
            <a:br>
              <a:rPr lang="pt-BR" sz="1000">
                <a:solidFill>
                  <a:srgbClr val="011E41"/>
                </a:solidFill>
              </a:rPr>
            </a:br>
            <a:r>
              <a:rPr lang="pt-BR" sz="1000">
                <a:solidFill>
                  <a:srgbClr val="011E41"/>
                </a:solidFill>
              </a:rPr>
              <a:t>Cargo ou função: xxxx</a:t>
            </a:r>
            <a:endParaRPr sz="1000">
              <a:solidFill>
                <a:srgbClr val="011E4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011E41"/>
                </a:solidFill>
              </a:rPr>
              <a:t>Qualificação: xxxx </a:t>
            </a:r>
            <a:br>
              <a:rPr lang="pt-BR" sz="1000">
                <a:solidFill>
                  <a:srgbClr val="011E41"/>
                </a:solidFill>
              </a:rPr>
            </a:br>
            <a:r>
              <a:rPr lang="pt-BR" sz="1000">
                <a:solidFill>
                  <a:srgbClr val="011E41"/>
                </a:solidFill>
              </a:rPr>
              <a:t>Experiência no assunto: xxxx</a:t>
            </a:r>
            <a:br>
              <a:rPr lang="pt-BR" sz="1000">
                <a:solidFill>
                  <a:srgbClr val="011E41"/>
                </a:solidFill>
              </a:rPr>
            </a:br>
            <a:r>
              <a:rPr lang="pt-BR" sz="1000">
                <a:solidFill>
                  <a:srgbClr val="011E41"/>
                </a:solidFill>
              </a:rPr>
              <a:t>Currículo lattes: xxxx</a:t>
            </a:r>
            <a:endParaRPr sz="1000">
              <a:solidFill>
                <a:srgbClr val="011E4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11E41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3"/>
          <p:cNvSpPr txBox="1"/>
          <p:nvPr>
            <p:ph type="title"/>
          </p:nvPr>
        </p:nvSpPr>
        <p:spPr>
          <a:xfrm>
            <a:off x="311700" y="308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Cronograma de execução.</a:t>
            </a:r>
            <a:endParaRPr sz="16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5" name="Google Shape;335;p63"/>
          <p:cNvSpPr txBox="1"/>
          <p:nvPr/>
        </p:nvSpPr>
        <p:spPr>
          <a:xfrm>
            <a:off x="6368750" y="242900"/>
            <a:ext cx="204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25" lIns="49725" spcFirstLastPara="1" rIns="49725" wrap="square" tIns="497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900">
                <a:solidFill>
                  <a:srgbClr val="DCE3EB"/>
                </a:solidFill>
              </a:rPr>
              <a:t>Insira um x aqui, se o seu projeto não possui cronograma.</a:t>
            </a:r>
            <a:endParaRPr sz="900">
              <a:solidFill>
                <a:srgbClr val="DCE3EB"/>
              </a:solidFill>
            </a:endParaRPr>
          </a:p>
        </p:txBody>
      </p:sp>
      <p:pic>
        <p:nvPicPr>
          <p:cNvPr id="336" name="Google Shape;336;p63"/>
          <p:cNvPicPr preferRelativeResize="0"/>
          <p:nvPr/>
        </p:nvPicPr>
        <p:blipFill>
          <a:blip r:embed="rId3">
            <a:alphaModFix amt="2000"/>
          </a:blip>
          <a:stretch>
            <a:fillRect/>
          </a:stretch>
        </p:blipFill>
        <p:spPr>
          <a:xfrm>
            <a:off x="0" y="-225"/>
            <a:ext cx="9144000" cy="5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63"/>
          <p:cNvSpPr txBox="1"/>
          <p:nvPr/>
        </p:nvSpPr>
        <p:spPr>
          <a:xfrm>
            <a:off x="311700" y="1553988"/>
            <a:ext cx="1754400" cy="1044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3BD4A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9725" lIns="49725" spcFirstLastPara="1" rIns="49725" wrap="square" tIns="497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011E41"/>
                </a:solidFill>
              </a:rPr>
              <a:t>mm/aaaa a mm/aaaa</a:t>
            </a:r>
            <a:endParaRPr b="1" sz="900">
              <a:solidFill>
                <a:srgbClr val="011E4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900">
                <a:solidFill>
                  <a:srgbClr val="011E41"/>
                </a:solidFill>
              </a:rPr>
              <a:t>Descreva aqui as atividades que serão / foram realizadas neste período.</a:t>
            </a:r>
            <a:endParaRPr sz="900">
              <a:solidFill>
                <a:srgbClr val="011E41"/>
              </a:solidFill>
            </a:endParaRPr>
          </a:p>
        </p:txBody>
      </p:sp>
      <p:sp>
        <p:nvSpPr>
          <p:cNvPr id="338" name="Google Shape;338;p63"/>
          <p:cNvSpPr txBox="1"/>
          <p:nvPr/>
        </p:nvSpPr>
        <p:spPr>
          <a:xfrm>
            <a:off x="2567099" y="1553988"/>
            <a:ext cx="1754400" cy="1044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3BD4A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9725" lIns="49725" spcFirstLastPara="1" rIns="49725" wrap="square" tIns="497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011E41"/>
                </a:solidFill>
              </a:rPr>
              <a:t>mm/aaaa a mm/aaaa</a:t>
            </a:r>
            <a:endParaRPr b="1" sz="900">
              <a:solidFill>
                <a:srgbClr val="011E4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900">
                <a:solidFill>
                  <a:srgbClr val="011E41"/>
                </a:solidFill>
              </a:rPr>
              <a:t>Descreva aqui as atividades que serão / foram realizadas neste período.</a:t>
            </a:r>
            <a:endParaRPr sz="900">
              <a:solidFill>
                <a:srgbClr val="011E41"/>
              </a:solidFill>
            </a:endParaRPr>
          </a:p>
        </p:txBody>
      </p:sp>
      <p:sp>
        <p:nvSpPr>
          <p:cNvPr id="339" name="Google Shape;339;p63"/>
          <p:cNvSpPr txBox="1"/>
          <p:nvPr/>
        </p:nvSpPr>
        <p:spPr>
          <a:xfrm>
            <a:off x="4822475" y="1553988"/>
            <a:ext cx="1754400" cy="1044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3BD4A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9725" lIns="49725" spcFirstLastPara="1" rIns="49725" wrap="square" tIns="497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011E41"/>
                </a:solidFill>
              </a:rPr>
              <a:t>m</a:t>
            </a:r>
            <a:r>
              <a:rPr b="1" lang="pt-BR" sz="900">
                <a:solidFill>
                  <a:srgbClr val="011E41"/>
                </a:solidFill>
              </a:rPr>
              <a:t>m/aaaa a mm/aaaa</a:t>
            </a:r>
            <a:endParaRPr b="1" sz="900">
              <a:solidFill>
                <a:srgbClr val="011E4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900">
                <a:solidFill>
                  <a:srgbClr val="011E41"/>
                </a:solidFill>
              </a:rPr>
              <a:t>Descreva aqui as atividades que serão / foram realizadas neste período.</a:t>
            </a:r>
            <a:endParaRPr sz="900">
              <a:solidFill>
                <a:srgbClr val="011E41"/>
              </a:solidFill>
            </a:endParaRPr>
          </a:p>
        </p:txBody>
      </p:sp>
      <p:sp>
        <p:nvSpPr>
          <p:cNvPr id="340" name="Google Shape;340;p63"/>
          <p:cNvSpPr txBox="1"/>
          <p:nvPr/>
        </p:nvSpPr>
        <p:spPr>
          <a:xfrm>
            <a:off x="7077849" y="1553988"/>
            <a:ext cx="1754400" cy="1044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3BD4A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9725" lIns="49725" spcFirstLastPara="1" rIns="49725" wrap="square" tIns="497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011E41"/>
                </a:solidFill>
              </a:rPr>
              <a:t>mm/aaaa a mm/aaaa</a:t>
            </a:r>
            <a:endParaRPr b="1" sz="900">
              <a:solidFill>
                <a:srgbClr val="011E4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900">
                <a:solidFill>
                  <a:srgbClr val="011E41"/>
                </a:solidFill>
              </a:rPr>
              <a:t>Descreva aqui as atividades que serão / foram realizadas neste período.</a:t>
            </a:r>
            <a:endParaRPr sz="900">
              <a:solidFill>
                <a:srgbClr val="011E41"/>
              </a:solidFill>
            </a:endParaRPr>
          </a:p>
        </p:txBody>
      </p:sp>
      <p:cxnSp>
        <p:nvCxnSpPr>
          <p:cNvPr id="341" name="Google Shape;341;p63"/>
          <p:cNvCxnSpPr/>
          <p:nvPr/>
        </p:nvCxnSpPr>
        <p:spPr>
          <a:xfrm>
            <a:off x="2066097" y="2076463"/>
            <a:ext cx="374100" cy="1500"/>
          </a:xfrm>
          <a:prstGeom prst="straightConnector1">
            <a:avLst/>
          </a:prstGeom>
          <a:noFill/>
          <a:ln cap="flat" cmpd="sng" w="19050">
            <a:solidFill>
              <a:srgbClr val="3BD4AE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42" name="Google Shape;342;p63"/>
          <p:cNvCxnSpPr/>
          <p:nvPr/>
        </p:nvCxnSpPr>
        <p:spPr>
          <a:xfrm>
            <a:off x="4321497" y="2076463"/>
            <a:ext cx="374100" cy="1500"/>
          </a:xfrm>
          <a:prstGeom prst="straightConnector1">
            <a:avLst/>
          </a:prstGeom>
          <a:noFill/>
          <a:ln cap="flat" cmpd="sng" w="19050">
            <a:solidFill>
              <a:srgbClr val="3BD4AE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43" name="Google Shape;343;p63"/>
          <p:cNvCxnSpPr/>
          <p:nvPr/>
        </p:nvCxnSpPr>
        <p:spPr>
          <a:xfrm>
            <a:off x="6576897" y="2076463"/>
            <a:ext cx="374100" cy="1500"/>
          </a:xfrm>
          <a:prstGeom prst="straightConnector1">
            <a:avLst/>
          </a:prstGeom>
          <a:noFill/>
          <a:ln cap="flat" cmpd="sng" w="19050">
            <a:solidFill>
              <a:srgbClr val="3BD4AE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44" name="Google Shape;344;p63"/>
          <p:cNvSpPr txBox="1"/>
          <p:nvPr/>
        </p:nvSpPr>
        <p:spPr>
          <a:xfrm>
            <a:off x="311700" y="3011363"/>
            <a:ext cx="1754400" cy="1044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3BD4A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9725" lIns="49725" spcFirstLastPara="1" rIns="49725" wrap="square" tIns="497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011E41"/>
                </a:solidFill>
              </a:rPr>
              <a:t>mm/aaaa a mm/aaaa</a:t>
            </a:r>
            <a:endParaRPr b="1" sz="900">
              <a:solidFill>
                <a:srgbClr val="011E4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900">
                <a:solidFill>
                  <a:srgbClr val="011E41"/>
                </a:solidFill>
              </a:rPr>
              <a:t>Descreva aqui as atividades que serão / foram realizadas neste período.</a:t>
            </a:r>
            <a:endParaRPr sz="900">
              <a:solidFill>
                <a:srgbClr val="011E41"/>
              </a:solidFill>
            </a:endParaRPr>
          </a:p>
        </p:txBody>
      </p:sp>
      <p:sp>
        <p:nvSpPr>
          <p:cNvPr id="345" name="Google Shape;345;p63"/>
          <p:cNvSpPr txBox="1"/>
          <p:nvPr/>
        </p:nvSpPr>
        <p:spPr>
          <a:xfrm>
            <a:off x="2567099" y="3011363"/>
            <a:ext cx="1754400" cy="1044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3BD4A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9725" lIns="49725" spcFirstLastPara="1" rIns="49725" wrap="square" tIns="497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011E41"/>
                </a:solidFill>
              </a:rPr>
              <a:t>mm/aaaa a mm/aaaa</a:t>
            </a:r>
            <a:endParaRPr b="1" sz="900">
              <a:solidFill>
                <a:srgbClr val="011E4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900">
                <a:solidFill>
                  <a:srgbClr val="011E41"/>
                </a:solidFill>
              </a:rPr>
              <a:t>Descreva aqui as atividades que serão / foram realizadas neste período.</a:t>
            </a:r>
            <a:endParaRPr sz="900">
              <a:solidFill>
                <a:srgbClr val="011E41"/>
              </a:solidFill>
            </a:endParaRPr>
          </a:p>
        </p:txBody>
      </p:sp>
      <p:sp>
        <p:nvSpPr>
          <p:cNvPr id="346" name="Google Shape;346;p63"/>
          <p:cNvSpPr txBox="1"/>
          <p:nvPr/>
        </p:nvSpPr>
        <p:spPr>
          <a:xfrm>
            <a:off x="4822475" y="3011363"/>
            <a:ext cx="1754400" cy="1044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3BD4A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9725" lIns="49725" spcFirstLastPara="1" rIns="49725" wrap="square" tIns="497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011E41"/>
                </a:solidFill>
              </a:rPr>
              <a:t>mm/aaaa a mm/aaaa</a:t>
            </a:r>
            <a:endParaRPr b="1" sz="900">
              <a:solidFill>
                <a:srgbClr val="011E4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900">
                <a:solidFill>
                  <a:srgbClr val="011E41"/>
                </a:solidFill>
              </a:rPr>
              <a:t>Descreva aqui as atividades que serão / foram realizadas neste período.</a:t>
            </a:r>
            <a:endParaRPr sz="900">
              <a:solidFill>
                <a:srgbClr val="011E41"/>
              </a:solidFill>
            </a:endParaRPr>
          </a:p>
        </p:txBody>
      </p:sp>
      <p:sp>
        <p:nvSpPr>
          <p:cNvPr id="347" name="Google Shape;347;p63"/>
          <p:cNvSpPr txBox="1"/>
          <p:nvPr/>
        </p:nvSpPr>
        <p:spPr>
          <a:xfrm>
            <a:off x="7077849" y="3011363"/>
            <a:ext cx="1754400" cy="1044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3BD4A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9725" lIns="49725" spcFirstLastPara="1" rIns="49725" wrap="square" tIns="497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011E41"/>
                </a:solidFill>
              </a:rPr>
              <a:t>mm/aaaa a mm/aaaa</a:t>
            </a:r>
            <a:endParaRPr b="1" sz="900">
              <a:solidFill>
                <a:srgbClr val="011E4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900">
                <a:solidFill>
                  <a:srgbClr val="011E41"/>
                </a:solidFill>
              </a:rPr>
              <a:t>Descreva aqui as atividades que serão / foram realizadas neste período.</a:t>
            </a:r>
            <a:endParaRPr sz="900">
              <a:solidFill>
                <a:srgbClr val="011E41"/>
              </a:solidFill>
            </a:endParaRPr>
          </a:p>
        </p:txBody>
      </p:sp>
      <p:cxnSp>
        <p:nvCxnSpPr>
          <p:cNvPr id="348" name="Google Shape;348;p63"/>
          <p:cNvCxnSpPr/>
          <p:nvPr/>
        </p:nvCxnSpPr>
        <p:spPr>
          <a:xfrm>
            <a:off x="2066097" y="3533838"/>
            <a:ext cx="374100" cy="1500"/>
          </a:xfrm>
          <a:prstGeom prst="straightConnector1">
            <a:avLst/>
          </a:prstGeom>
          <a:noFill/>
          <a:ln cap="flat" cmpd="sng" w="19050">
            <a:solidFill>
              <a:srgbClr val="3BD4AE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49" name="Google Shape;349;p63"/>
          <p:cNvCxnSpPr/>
          <p:nvPr/>
        </p:nvCxnSpPr>
        <p:spPr>
          <a:xfrm>
            <a:off x="4321497" y="3533838"/>
            <a:ext cx="374100" cy="1500"/>
          </a:xfrm>
          <a:prstGeom prst="straightConnector1">
            <a:avLst/>
          </a:prstGeom>
          <a:noFill/>
          <a:ln cap="flat" cmpd="sng" w="19050">
            <a:solidFill>
              <a:srgbClr val="3BD4AE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50" name="Google Shape;350;p63"/>
          <p:cNvCxnSpPr/>
          <p:nvPr/>
        </p:nvCxnSpPr>
        <p:spPr>
          <a:xfrm>
            <a:off x="6576897" y="3533838"/>
            <a:ext cx="374100" cy="1500"/>
          </a:xfrm>
          <a:prstGeom prst="straightConnector1">
            <a:avLst/>
          </a:prstGeom>
          <a:noFill/>
          <a:ln cap="flat" cmpd="sng" w="19050">
            <a:solidFill>
              <a:srgbClr val="3BD4AE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51" name="Google Shape;351;p63"/>
          <p:cNvCxnSpPr/>
          <p:nvPr/>
        </p:nvCxnSpPr>
        <p:spPr>
          <a:xfrm>
            <a:off x="8832297" y="2076463"/>
            <a:ext cx="312900" cy="1500"/>
          </a:xfrm>
          <a:prstGeom prst="straightConnector1">
            <a:avLst/>
          </a:prstGeom>
          <a:noFill/>
          <a:ln cap="flat" cmpd="sng" w="19050">
            <a:solidFill>
              <a:srgbClr val="3BD4A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63"/>
          <p:cNvCxnSpPr/>
          <p:nvPr/>
        </p:nvCxnSpPr>
        <p:spPr>
          <a:xfrm>
            <a:off x="25" y="3535338"/>
            <a:ext cx="184800" cy="0"/>
          </a:xfrm>
          <a:prstGeom prst="straightConnector1">
            <a:avLst/>
          </a:prstGeom>
          <a:noFill/>
          <a:ln cap="flat" cmpd="sng" w="19050">
            <a:solidFill>
              <a:srgbClr val="3BD4AE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53" name="Google Shape;353;p63"/>
          <p:cNvSpPr txBox="1"/>
          <p:nvPr/>
        </p:nvSpPr>
        <p:spPr>
          <a:xfrm>
            <a:off x="272390" y="4566658"/>
            <a:ext cx="87021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000">
                <a:solidFill>
                  <a:srgbClr val="FFFFFF"/>
                </a:solidFill>
              </a:rPr>
              <a:t>Depois de preencher, exclua as caixas de texto que não foram utilizadas.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54" name="Google Shape;354;p63"/>
          <p:cNvSpPr txBox="1"/>
          <p:nvPr/>
        </p:nvSpPr>
        <p:spPr>
          <a:xfrm>
            <a:off x="8514000" y="376050"/>
            <a:ext cx="318300" cy="306300"/>
          </a:xfrm>
          <a:prstGeom prst="rect">
            <a:avLst/>
          </a:prstGeom>
          <a:noFill/>
          <a:ln cap="flat" cmpd="sng" w="19050">
            <a:solidFill>
              <a:srgbClr val="3BD4A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9725" lIns="49725" spcFirstLastPara="1" rIns="49725" wrap="square" tIns="49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200">
              <a:solidFill>
                <a:srgbClr val="DCE3EB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11E41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4"/>
          <p:cNvSpPr txBox="1"/>
          <p:nvPr>
            <p:ph type="title"/>
          </p:nvPr>
        </p:nvSpPr>
        <p:spPr>
          <a:xfrm>
            <a:off x="311700" y="308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Quais são suas metas a curto, médio e longo prazo?</a:t>
            </a:r>
            <a:endParaRPr sz="16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60" name="Google Shape;360;p64"/>
          <p:cNvPicPr preferRelativeResize="0"/>
          <p:nvPr/>
        </p:nvPicPr>
        <p:blipFill>
          <a:blip r:embed="rId3">
            <a:alphaModFix amt="2000"/>
          </a:blip>
          <a:stretch>
            <a:fillRect/>
          </a:stretch>
        </p:blipFill>
        <p:spPr>
          <a:xfrm>
            <a:off x="0" y="-225"/>
            <a:ext cx="9144000" cy="5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64"/>
          <p:cNvSpPr txBox="1"/>
          <p:nvPr/>
        </p:nvSpPr>
        <p:spPr>
          <a:xfrm>
            <a:off x="311700" y="923875"/>
            <a:ext cx="8520600" cy="3686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3BD4A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9725" lIns="49725" spcFirstLastPara="1" rIns="49725" wrap="square" tIns="497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000">
                <a:solidFill>
                  <a:srgbClr val="011E41"/>
                </a:solidFill>
              </a:rPr>
              <a:t>Insira seu texto aqui.</a:t>
            </a:r>
            <a:endParaRPr sz="1000">
              <a:solidFill>
                <a:srgbClr val="5D728B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13CBC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65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-250"/>
            <a:ext cx="9144000" cy="5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65"/>
          <p:cNvPicPr preferRelativeResize="0"/>
          <p:nvPr/>
        </p:nvPicPr>
        <p:blipFill>
          <a:blip r:embed="rId4">
            <a:alphaModFix amt="38000"/>
          </a:blip>
          <a:stretch>
            <a:fillRect/>
          </a:stretch>
        </p:blipFill>
        <p:spPr>
          <a:xfrm>
            <a:off x="0" y="-275"/>
            <a:ext cx="9144000" cy="5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65"/>
          <p:cNvSpPr txBox="1"/>
          <p:nvPr/>
        </p:nvSpPr>
        <p:spPr>
          <a:xfrm>
            <a:off x="2596200" y="3842650"/>
            <a:ext cx="18678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650" lIns="91650" spcFirstLastPara="1" rIns="91650" wrap="square" tIns="91650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FFFF"/>
                </a:solidFill>
              </a:rPr>
              <a:t>Agradecemos sua inscrição no Energy Future</a:t>
            </a:r>
            <a:endParaRPr sz="900">
              <a:solidFill>
                <a:srgbClr val="FFFFFF"/>
              </a:solidFill>
            </a:endParaRPr>
          </a:p>
        </p:txBody>
      </p:sp>
      <p:cxnSp>
        <p:nvCxnSpPr>
          <p:cNvPr id="369" name="Google Shape;369;p65"/>
          <p:cNvCxnSpPr/>
          <p:nvPr/>
        </p:nvCxnSpPr>
        <p:spPr>
          <a:xfrm rot="10800000">
            <a:off x="4573322" y="3866353"/>
            <a:ext cx="0" cy="408300"/>
          </a:xfrm>
          <a:prstGeom prst="straightConnector1">
            <a:avLst/>
          </a:prstGeom>
          <a:noFill/>
          <a:ln cap="flat" cmpd="sng" w="19050">
            <a:solidFill>
              <a:srgbClr val="3BD4A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0" name="Google Shape;370;p65"/>
          <p:cNvSpPr txBox="1"/>
          <p:nvPr/>
        </p:nvSpPr>
        <p:spPr>
          <a:xfrm>
            <a:off x="4660900" y="3891550"/>
            <a:ext cx="25539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650" lIns="91650" spcFirstLastPara="1" rIns="91650" wrap="square" tIns="916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FFFF"/>
                </a:solidFill>
              </a:rPr>
              <a:t>Dúvidas? Entre em contato: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FFFF"/>
                </a:solidFill>
              </a:rPr>
              <a:t>contato@energyfuture.com.br</a:t>
            </a:r>
            <a:endParaRPr sz="900">
              <a:solidFill>
                <a:srgbClr val="FFFFFF"/>
              </a:solidFill>
            </a:endParaRPr>
          </a:p>
        </p:txBody>
      </p:sp>
      <p:pic>
        <p:nvPicPr>
          <p:cNvPr id="371" name="Google Shape;371;p65"/>
          <p:cNvPicPr preferRelativeResize="0"/>
          <p:nvPr/>
        </p:nvPicPr>
        <p:blipFill rotWithShape="1">
          <a:blip r:embed="rId5">
            <a:alphaModFix/>
          </a:blip>
          <a:srcRect b="30529" l="30269" r="30265" t="30529"/>
          <a:stretch/>
        </p:blipFill>
        <p:spPr>
          <a:xfrm>
            <a:off x="3591950" y="1779625"/>
            <a:ext cx="1610055" cy="99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65"/>
          <p:cNvPicPr preferRelativeResize="0"/>
          <p:nvPr/>
        </p:nvPicPr>
        <p:blipFill>
          <a:blip r:embed="rId4">
            <a:alphaModFix amt="2000"/>
          </a:blip>
          <a:stretch>
            <a:fillRect/>
          </a:stretch>
        </p:blipFill>
        <p:spPr>
          <a:xfrm>
            <a:off x="0" y="-275"/>
            <a:ext cx="9144000" cy="514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CE3EB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5"/>
          <p:cNvSpPr txBox="1"/>
          <p:nvPr/>
        </p:nvSpPr>
        <p:spPr>
          <a:xfrm>
            <a:off x="724200" y="2046450"/>
            <a:ext cx="3174900" cy="10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850" lIns="49725" spcFirstLastPara="1" rIns="49725" wrap="square" tIns="248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35A"/>
              </a:buClr>
              <a:buSzPts val="2000"/>
              <a:buFont typeface="Tahoma"/>
              <a:buNone/>
            </a:pPr>
            <a:r>
              <a:rPr b="1" lang="pt-BR" sz="1800">
                <a:solidFill>
                  <a:srgbClr val="011E41"/>
                </a:solidFill>
                <a:latin typeface="Verdana"/>
                <a:ea typeface="Verdana"/>
                <a:cs typeface="Verdana"/>
                <a:sym typeface="Verdana"/>
              </a:rPr>
              <a:t>Informações relevantes para o preenchimento do modelo</a:t>
            </a:r>
            <a:endParaRPr b="1" sz="1800">
              <a:solidFill>
                <a:srgbClr val="011E4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1" name="Google Shape;191;p45"/>
          <p:cNvSpPr txBox="1"/>
          <p:nvPr/>
        </p:nvSpPr>
        <p:spPr>
          <a:xfrm>
            <a:off x="4551925" y="1260721"/>
            <a:ext cx="3827700" cy="26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25" lIns="49725" spcFirstLastPara="1" rIns="49725" wrap="square" tIns="49725">
            <a:noAutofit/>
          </a:bodyPr>
          <a:lstStyle/>
          <a:p>
            <a:pPr indent="-2921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71CE"/>
              </a:buClr>
              <a:buSzPts val="1000"/>
              <a:buChar char="●"/>
            </a:pPr>
            <a:r>
              <a:rPr lang="pt-BR" sz="1000">
                <a:solidFill>
                  <a:srgbClr val="5D728B"/>
                </a:solidFill>
              </a:rPr>
              <a:t>É </a:t>
            </a:r>
            <a:r>
              <a:rPr lang="pt-BR" sz="1000">
                <a:solidFill>
                  <a:srgbClr val="5D728B"/>
                </a:solidFill>
                <a:highlight>
                  <a:srgbClr val="D5A6BD"/>
                </a:highlight>
              </a:rPr>
              <a:t>obrigatório</a:t>
            </a:r>
            <a:r>
              <a:rPr lang="pt-BR" sz="1000">
                <a:solidFill>
                  <a:srgbClr val="5D728B"/>
                </a:solidFill>
              </a:rPr>
              <a:t> seguir o padrão de preenchimento. Fonte Arial 10, cor preta e espaçamento entre linhas 1,15. Fique atento aos limites do quadro de respostas.</a:t>
            </a:r>
            <a:endParaRPr sz="1000">
              <a:solidFill>
                <a:srgbClr val="5D728B"/>
              </a:solidFill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71CE"/>
              </a:buClr>
              <a:buSzPts val="1000"/>
              <a:buChar char="●"/>
            </a:pPr>
            <a:r>
              <a:rPr lang="pt-BR" sz="1000">
                <a:solidFill>
                  <a:srgbClr val="5D728B"/>
                </a:solidFill>
              </a:rPr>
              <a:t>É </a:t>
            </a:r>
            <a:r>
              <a:rPr lang="pt-BR" sz="1000">
                <a:solidFill>
                  <a:srgbClr val="5D728B"/>
                </a:solidFill>
                <a:highlight>
                  <a:srgbClr val="D5A6BD"/>
                </a:highlight>
              </a:rPr>
              <a:t>vedada</a:t>
            </a:r>
            <a:r>
              <a:rPr lang="pt-BR" sz="1000">
                <a:solidFill>
                  <a:srgbClr val="5D728B"/>
                </a:solidFill>
              </a:rPr>
              <a:t> a duplicação, deleção, criação ou modificações em slides, quando não claramente autorizadas no devido slide. Caso uma informação não se aplique ou você não a tenha, discorra sobre no slide específico.</a:t>
            </a:r>
            <a:endParaRPr sz="1000">
              <a:solidFill>
                <a:srgbClr val="5D728B"/>
              </a:solidFill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71CE"/>
              </a:buClr>
              <a:buSzPts val="1000"/>
              <a:buChar char="●"/>
            </a:pPr>
            <a:r>
              <a:rPr lang="pt-BR" sz="1000">
                <a:solidFill>
                  <a:srgbClr val="5D728B"/>
                </a:solidFill>
              </a:rPr>
              <a:t>O presente Relatório de Detalhamento é o </a:t>
            </a:r>
            <a:r>
              <a:rPr lang="pt-BR" sz="1000">
                <a:solidFill>
                  <a:srgbClr val="5D728B"/>
                </a:solidFill>
                <a:highlight>
                  <a:srgbClr val="D5A6BD"/>
                </a:highlight>
              </a:rPr>
              <a:t>principal componente</a:t>
            </a:r>
            <a:r>
              <a:rPr lang="pt-BR" sz="1000">
                <a:solidFill>
                  <a:srgbClr val="5D728B"/>
                </a:solidFill>
              </a:rPr>
              <a:t> da triagem técnica. Tenha carinho em seu preenchimento.</a:t>
            </a:r>
            <a:endParaRPr sz="1000">
              <a:solidFill>
                <a:srgbClr val="5D728B"/>
              </a:solidFill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71CE"/>
              </a:buClr>
              <a:buSzPts val="1000"/>
              <a:buChar char="●"/>
            </a:pPr>
            <a:r>
              <a:rPr lang="pt-BR" sz="1000">
                <a:solidFill>
                  <a:srgbClr val="5D728B"/>
                </a:solidFill>
                <a:highlight>
                  <a:srgbClr val="D5A6BD"/>
                </a:highlight>
              </a:rPr>
              <a:t>Atente-se às datas</a:t>
            </a:r>
            <a:r>
              <a:rPr lang="pt-BR" sz="1000">
                <a:solidFill>
                  <a:srgbClr val="5D728B"/>
                </a:solidFill>
              </a:rPr>
              <a:t>. O upload do arquivo deve ser feito no Inscrição de Projetos. Não serão aceitas apresentações enviadas por qualquer outro meio.</a:t>
            </a:r>
            <a:endParaRPr sz="1000">
              <a:solidFill>
                <a:srgbClr val="5D728B"/>
              </a:solidFill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71CE"/>
              </a:buClr>
              <a:buSzPts val="1000"/>
              <a:buChar char="●"/>
            </a:pPr>
            <a:r>
              <a:rPr lang="pt-BR" sz="1000">
                <a:solidFill>
                  <a:srgbClr val="5D728B"/>
                </a:solidFill>
              </a:rPr>
              <a:t>O seu arquivo não deve ultrapassar o tamanho de 10Mb.</a:t>
            </a:r>
            <a:endParaRPr sz="1000">
              <a:solidFill>
                <a:srgbClr val="5D728B"/>
              </a:solidFill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71CE"/>
              </a:buClr>
              <a:buSzPts val="1000"/>
              <a:buChar char="●"/>
            </a:pPr>
            <a:r>
              <a:rPr lang="pt-BR" sz="1000">
                <a:solidFill>
                  <a:srgbClr val="5D728B"/>
                </a:solidFill>
              </a:rPr>
              <a:t>Qualquer dúvida acesse nosso FAQ ou entre em contato com </a:t>
            </a:r>
            <a:r>
              <a:rPr lang="pt-BR" sz="1000" u="sng">
                <a:solidFill>
                  <a:schemeClr val="hlink"/>
                </a:solidFill>
                <a:hlinkClick r:id="rId3"/>
              </a:rPr>
              <a:t>contato@energyfuture.com.br</a:t>
            </a:r>
            <a:r>
              <a:rPr lang="pt-BR" sz="1000">
                <a:solidFill>
                  <a:srgbClr val="5D728B"/>
                </a:solidFill>
              </a:rPr>
              <a:t>. </a:t>
            </a:r>
            <a:endParaRPr sz="1000">
              <a:solidFill>
                <a:srgbClr val="5D728B"/>
              </a:solidFill>
            </a:endParaRPr>
          </a:p>
        </p:txBody>
      </p:sp>
      <p:cxnSp>
        <p:nvCxnSpPr>
          <p:cNvPr id="192" name="Google Shape;192;p45"/>
          <p:cNvCxnSpPr/>
          <p:nvPr/>
        </p:nvCxnSpPr>
        <p:spPr>
          <a:xfrm>
            <a:off x="789100" y="1760775"/>
            <a:ext cx="30321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3" name="Google Shape;193;p45"/>
          <p:cNvCxnSpPr/>
          <p:nvPr/>
        </p:nvCxnSpPr>
        <p:spPr>
          <a:xfrm>
            <a:off x="789100" y="3382775"/>
            <a:ext cx="30321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4" name="Google Shape;194;p45"/>
          <p:cNvPicPr preferRelativeResize="0"/>
          <p:nvPr/>
        </p:nvPicPr>
        <p:blipFill>
          <a:blip r:embed="rId4">
            <a:alphaModFix amt="2000"/>
          </a:blip>
          <a:stretch>
            <a:fillRect/>
          </a:stretch>
        </p:blipFill>
        <p:spPr>
          <a:xfrm>
            <a:off x="0" y="-275"/>
            <a:ext cx="9144000" cy="514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6"/>
          <p:cNvSpPr txBox="1"/>
          <p:nvPr>
            <p:ph type="title"/>
          </p:nvPr>
        </p:nvSpPr>
        <p:spPr>
          <a:xfrm>
            <a:off x="311700" y="308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11E41"/>
                </a:solidFill>
                <a:latin typeface="Verdana"/>
                <a:ea typeface="Verdana"/>
                <a:cs typeface="Verdana"/>
                <a:sym typeface="Verdana"/>
              </a:rPr>
              <a:t>Apresentação Institucional</a:t>
            </a:r>
            <a:endParaRPr sz="1600">
              <a:solidFill>
                <a:srgbClr val="011E4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0" name="Google Shape;200;p46"/>
          <p:cNvPicPr preferRelativeResize="0"/>
          <p:nvPr/>
        </p:nvPicPr>
        <p:blipFill>
          <a:blip r:embed="rId3">
            <a:alphaModFix amt="2000"/>
          </a:blip>
          <a:stretch>
            <a:fillRect/>
          </a:stretch>
        </p:blipFill>
        <p:spPr>
          <a:xfrm>
            <a:off x="0" y="-275"/>
            <a:ext cx="9144000" cy="5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46"/>
          <p:cNvSpPr txBox="1"/>
          <p:nvPr/>
        </p:nvSpPr>
        <p:spPr>
          <a:xfrm>
            <a:off x="311700" y="923875"/>
            <a:ext cx="8520600" cy="3686400"/>
          </a:xfrm>
          <a:prstGeom prst="rect">
            <a:avLst/>
          </a:prstGeom>
          <a:noFill/>
          <a:ln cap="flat" cmpd="sng" w="19050">
            <a:solidFill>
              <a:srgbClr val="0071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9725" lIns="49725" spcFirstLastPara="1" rIns="49725" wrap="square" tIns="497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000">
                <a:solidFill>
                  <a:srgbClr val="5D728B"/>
                </a:solidFill>
              </a:rPr>
              <a:t>Conte-nos sobre a sua instituição. História, cultura, visão.</a:t>
            </a:r>
            <a:endParaRPr sz="1000">
              <a:solidFill>
                <a:srgbClr val="5D728B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7"/>
          <p:cNvSpPr txBox="1"/>
          <p:nvPr>
            <p:ph type="title"/>
          </p:nvPr>
        </p:nvSpPr>
        <p:spPr>
          <a:xfrm>
            <a:off x="311700" y="308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11E41"/>
                </a:solidFill>
                <a:latin typeface="Verdana"/>
                <a:ea typeface="Verdana"/>
                <a:cs typeface="Verdana"/>
                <a:sym typeface="Verdana"/>
              </a:rPr>
              <a:t>Logotipo da Instituição</a:t>
            </a:r>
            <a:endParaRPr sz="1600">
              <a:solidFill>
                <a:srgbClr val="011E4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7" name="Google Shape;207;p47"/>
          <p:cNvPicPr preferRelativeResize="0"/>
          <p:nvPr/>
        </p:nvPicPr>
        <p:blipFill>
          <a:blip r:embed="rId3">
            <a:alphaModFix amt="2000"/>
          </a:blip>
          <a:stretch>
            <a:fillRect/>
          </a:stretch>
        </p:blipFill>
        <p:spPr>
          <a:xfrm>
            <a:off x="0" y="-275"/>
            <a:ext cx="9144000" cy="5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7"/>
          <p:cNvSpPr txBox="1"/>
          <p:nvPr/>
        </p:nvSpPr>
        <p:spPr>
          <a:xfrm>
            <a:off x="311700" y="923875"/>
            <a:ext cx="8520600" cy="3686400"/>
          </a:xfrm>
          <a:prstGeom prst="rect">
            <a:avLst/>
          </a:prstGeom>
          <a:noFill/>
          <a:ln cap="flat" cmpd="sng" w="19050">
            <a:solidFill>
              <a:srgbClr val="0071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9725" lIns="49725" spcFirstLastPara="1" rIns="49725" wrap="square" tIns="497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000">
                <a:solidFill>
                  <a:srgbClr val="5D728B"/>
                </a:solidFill>
              </a:rPr>
              <a:t>Insira aqui o logotipo da sua empresa.</a:t>
            </a:r>
            <a:endParaRPr sz="1000">
              <a:solidFill>
                <a:srgbClr val="5D728B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8"/>
          <p:cNvSpPr txBox="1"/>
          <p:nvPr>
            <p:ph type="title"/>
          </p:nvPr>
        </p:nvSpPr>
        <p:spPr>
          <a:xfrm>
            <a:off x="311700" y="308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11E41"/>
                </a:solidFill>
                <a:latin typeface="Verdana"/>
                <a:ea typeface="Verdana"/>
                <a:cs typeface="Verdana"/>
                <a:sym typeface="Verdana"/>
              </a:rPr>
              <a:t>Panorama do Projeto</a:t>
            </a:r>
            <a:endParaRPr sz="1600">
              <a:solidFill>
                <a:srgbClr val="011E4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14" name="Google Shape;214;p48"/>
          <p:cNvPicPr preferRelativeResize="0"/>
          <p:nvPr/>
        </p:nvPicPr>
        <p:blipFill>
          <a:blip r:embed="rId3">
            <a:alphaModFix amt="2000"/>
          </a:blip>
          <a:stretch>
            <a:fillRect/>
          </a:stretch>
        </p:blipFill>
        <p:spPr>
          <a:xfrm>
            <a:off x="0" y="-275"/>
            <a:ext cx="9144000" cy="5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48"/>
          <p:cNvSpPr txBox="1"/>
          <p:nvPr/>
        </p:nvSpPr>
        <p:spPr>
          <a:xfrm>
            <a:off x="311700" y="923875"/>
            <a:ext cx="8520600" cy="3686400"/>
          </a:xfrm>
          <a:prstGeom prst="rect">
            <a:avLst/>
          </a:prstGeom>
          <a:noFill/>
          <a:ln cap="flat" cmpd="sng" w="19050">
            <a:solidFill>
              <a:srgbClr val="0071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9725" lIns="49725" spcFirstLastPara="1" rIns="49725" wrap="square" tIns="497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000">
                <a:solidFill>
                  <a:srgbClr val="5D728B"/>
                </a:solidFill>
              </a:rPr>
              <a:t>Conte-nos sobre o projeto. O que já foi feito, o que está sendo feito, e o que será feito.</a:t>
            </a:r>
            <a:endParaRPr sz="1000">
              <a:solidFill>
                <a:srgbClr val="5D728B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9"/>
          <p:cNvSpPr txBox="1"/>
          <p:nvPr/>
        </p:nvSpPr>
        <p:spPr>
          <a:xfrm>
            <a:off x="6368750" y="242900"/>
            <a:ext cx="204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25" lIns="49725" spcFirstLastPara="1" rIns="49725" wrap="square" tIns="497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900">
                <a:solidFill>
                  <a:srgbClr val="5D728B"/>
                </a:solidFill>
              </a:rPr>
              <a:t>Insira um x aqui, se o seu projeto ainda não tem um logotipo</a:t>
            </a:r>
            <a:endParaRPr sz="900">
              <a:solidFill>
                <a:srgbClr val="5D728B"/>
              </a:solidFill>
            </a:endParaRPr>
          </a:p>
        </p:txBody>
      </p:sp>
      <p:sp>
        <p:nvSpPr>
          <p:cNvPr id="221" name="Google Shape;221;p49"/>
          <p:cNvSpPr txBox="1"/>
          <p:nvPr>
            <p:ph type="title"/>
          </p:nvPr>
        </p:nvSpPr>
        <p:spPr>
          <a:xfrm>
            <a:off x="311700" y="308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11E41"/>
                </a:solidFill>
                <a:latin typeface="Verdana"/>
                <a:ea typeface="Verdana"/>
                <a:cs typeface="Verdana"/>
                <a:sym typeface="Verdana"/>
              </a:rPr>
              <a:t>Logotipo do Projeto</a:t>
            </a:r>
            <a:endParaRPr sz="1600">
              <a:solidFill>
                <a:srgbClr val="011E4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2" name="Google Shape;222;p49"/>
          <p:cNvPicPr preferRelativeResize="0"/>
          <p:nvPr/>
        </p:nvPicPr>
        <p:blipFill>
          <a:blip r:embed="rId3">
            <a:alphaModFix amt="2000"/>
          </a:blip>
          <a:stretch>
            <a:fillRect/>
          </a:stretch>
        </p:blipFill>
        <p:spPr>
          <a:xfrm>
            <a:off x="0" y="-275"/>
            <a:ext cx="9144000" cy="5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49"/>
          <p:cNvSpPr txBox="1"/>
          <p:nvPr/>
        </p:nvSpPr>
        <p:spPr>
          <a:xfrm>
            <a:off x="8514000" y="376050"/>
            <a:ext cx="318300" cy="306300"/>
          </a:xfrm>
          <a:prstGeom prst="rect">
            <a:avLst/>
          </a:prstGeom>
          <a:noFill/>
          <a:ln cap="flat" cmpd="sng" w="19050">
            <a:solidFill>
              <a:srgbClr val="0071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9725" lIns="49725" spcFirstLastPara="1" rIns="49725" wrap="square" tIns="49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200">
              <a:solidFill>
                <a:srgbClr val="5D728B"/>
              </a:solidFill>
            </a:endParaRPr>
          </a:p>
        </p:txBody>
      </p:sp>
      <p:sp>
        <p:nvSpPr>
          <p:cNvPr id="224" name="Google Shape;224;p49"/>
          <p:cNvSpPr txBox="1"/>
          <p:nvPr/>
        </p:nvSpPr>
        <p:spPr>
          <a:xfrm>
            <a:off x="311700" y="923875"/>
            <a:ext cx="8520600" cy="3686400"/>
          </a:xfrm>
          <a:prstGeom prst="rect">
            <a:avLst/>
          </a:prstGeom>
          <a:noFill/>
          <a:ln cap="flat" cmpd="sng" w="19050">
            <a:solidFill>
              <a:srgbClr val="0071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9725" lIns="49725" spcFirstLastPara="1" rIns="49725" wrap="square" tIns="497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000">
                <a:solidFill>
                  <a:srgbClr val="5D728B"/>
                </a:solidFill>
              </a:rPr>
              <a:t>Insira aqui o logotipo do seu projeto.</a:t>
            </a:r>
            <a:endParaRPr sz="1000">
              <a:solidFill>
                <a:srgbClr val="5D728B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0"/>
          <p:cNvSpPr txBox="1"/>
          <p:nvPr>
            <p:ph type="title"/>
          </p:nvPr>
        </p:nvSpPr>
        <p:spPr>
          <a:xfrm>
            <a:off x="311700" y="308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11E41"/>
                </a:solidFill>
                <a:latin typeface="Verdana"/>
                <a:ea typeface="Verdana"/>
                <a:cs typeface="Verdana"/>
                <a:sym typeface="Verdana"/>
              </a:rPr>
              <a:t>Problema e Solução</a:t>
            </a:r>
            <a:endParaRPr sz="1600">
              <a:solidFill>
                <a:srgbClr val="011E4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30" name="Google Shape;230;p50"/>
          <p:cNvPicPr preferRelativeResize="0"/>
          <p:nvPr/>
        </p:nvPicPr>
        <p:blipFill>
          <a:blip r:embed="rId3">
            <a:alphaModFix amt="2000"/>
          </a:blip>
          <a:stretch>
            <a:fillRect/>
          </a:stretch>
        </p:blipFill>
        <p:spPr>
          <a:xfrm>
            <a:off x="0" y="-225"/>
            <a:ext cx="9144000" cy="5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50"/>
          <p:cNvSpPr txBox="1"/>
          <p:nvPr/>
        </p:nvSpPr>
        <p:spPr>
          <a:xfrm>
            <a:off x="311700" y="923875"/>
            <a:ext cx="8520600" cy="3686400"/>
          </a:xfrm>
          <a:prstGeom prst="rect">
            <a:avLst/>
          </a:prstGeom>
          <a:noFill/>
          <a:ln cap="flat" cmpd="sng" w="19050">
            <a:solidFill>
              <a:srgbClr val="0071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9725" lIns="49725" spcFirstLastPara="1" rIns="49725" wrap="square" tIns="497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000">
                <a:solidFill>
                  <a:srgbClr val="5D728B"/>
                </a:solidFill>
              </a:rPr>
              <a:t>Problema e Solução. Qual o problema que o projeto tenta solucionar? Já houveram outras tentativas? Como você pretende solucionar? Por que a sua é melhor?</a:t>
            </a:r>
            <a:endParaRPr sz="1000">
              <a:solidFill>
                <a:srgbClr val="5D728B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1"/>
          <p:cNvSpPr txBox="1"/>
          <p:nvPr>
            <p:ph type="title"/>
          </p:nvPr>
        </p:nvSpPr>
        <p:spPr>
          <a:xfrm>
            <a:off x="311700" y="308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11E41"/>
                </a:solidFill>
                <a:latin typeface="Verdana"/>
                <a:ea typeface="Verdana"/>
                <a:cs typeface="Verdana"/>
                <a:sym typeface="Verdana"/>
              </a:rPr>
              <a:t>Originalidade</a:t>
            </a:r>
            <a:endParaRPr sz="1600">
              <a:solidFill>
                <a:srgbClr val="011E4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37" name="Google Shape;237;p51"/>
          <p:cNvPicPr preferRelativeResize="0"/>
          <p:nvPr/>
        </p:nvPicPr>
        <p:blipFill>
          <a:blip r:embed="rId3">
            <a:alphaModFix amt="2000"/>
          </a:blip>
          <a:stretch>
            <a:fillRect/>
          </a:stretch>
        </p:blipFill>
        <p:spPr>
          <a:xfrm>
            <a:off x="0" y="-225"/>
            <a:ext cx="9144000" cy="5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51"/>
          <p:cNvSpPr txBox="1"/>
          <p:nvPr/>
        </p:nvSpPr>
        <p:spPr>
          <a:xfrm>
            <a:off x="311700" y="923875"/>
            <a:ext cx="8520600" cy="3686400"/>
          </a:xfrm>
          <a:prstGeom prst="rect">
            <a:avLst/>
          </a:prstGeom>
          <a:noFill/>
          <a:ln cap="flat" cmpd="sng" w="19050">
            <a:solidFill>
              <a:srgbClr val="0071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9725" lIns="49725" spcFirstLastPara="1" rIns="49725" wrap="square" tIns="497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000">
                <a:solidFill>
                  <a:srgbClr val="5D728B"/>
                </a:solidFill>
              </a:rPr>
              <a:t>Conte-nos o porquê seu projeto adere ao critério de Originalidade segundo o Manual do Programa de P&amp;D Aneel.</a:t>
            </a:r>
            <a:endParaRPr sz="1000">
              <a:solidFill>
                <a:srgbClr val="5D728B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