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7" r:id="rId3"/>
    <p:sldId id="262" r:id="rId4"/>
    <p:sldId id="261" r:id="rId5"/>
    <p:sldId id="299" r:id="rId6"/>
    <p:sldId id="300" r:id="rId7"/>
    <p:sldId id="301" r:id="rId8"/>
    <p:sldId id="303" r:id="rId9"/>
    <p:sldId id="302" r:id="rId10"/>
    <p:sldId id="304" r:id="rId11"/>
    <p:sldId id="305" r:id="rId12"/>
    <p:sldId id="374" r:id="rId13"/>
    <p:sldId id="375" r:id="rId14"/>
    <p:sldId id="376" r:id="rId15"/>
    <p:sldId id="378" r:id="rId16"/>
    <p:sldId id="312" r:id="rId17"/>
    <p:sldId id="311" r:id="rId18"/>
    <p:sldId id="313" r:id="rId19"/>
    <p:sldId id="315" r:id="rId20"/>
    <p:sldId id="306" r:id="rId21"/>
    <p:sldId id="364" r:id="rId22"/>
    <p:sldId id="307" r:id="rId23"/>
    <p:sldId id="308" r:id="rId24"/>
    <p:sldId id="317" r:id="rId25"/>
    <p:sldId id="316" r:id="rId26"/>
    <p:sldId id="309" r:id="rId27"/>
    <p:sldId id="310" r:id="rId28"/>
    <p:sldId id="365" r:id="rId29"/>
    <p:sldId id="258" r:id="rId30"/>
    <p:sldId id="319" r:id="rId31"/>
    <p:sldId id="257" r:id="rId32"/>
    <p:sldId id="259" r:id="rId33"/>
    <p:sldId id="260" r:id="rId34"/>
    <p:sldId id="318" r:id="rId35"/>
    <p:sldId id="320" r:id="rId36"/>
    <p:sldId id="321" r:id="rId37"/>
    <p:sldId id="322" r:id="rId38"/>
    <p:sldId id="334" r:id="rId39"/>
    <p:sldId id="335" r:id="rId40"/>
    <p:sldId id="336" r:id="rId41"/>
    <p:sldId id="338" r:id="rId42"/>
    <p:sldId id="337" r:id="rId43"/>
    <p:sldId id="339" r:id="rId44"/>
    <p:sldId id="366" r:id="rId45"/>
    <p:sldId id="341" r:id="rId46"/>
    <p:sldId id="342" r:id="rId47"/>
    <p:sldId id="343" r:id="rId48"/>
    <p:sldId id="344" r:id="rId49"/>
    <p:sldId id="345" r:id="rId50"/>
    <p:sldId id="346" r:id="rId51"/>
    <p:sldId id="325" r:id="rId52"/>
    <p:sldId id="323" r:id="rId53"/>
    <p:sldId id="326" r:id="rId54"/>
    <p:sldId id="330" r:id="rId55"/>
    <p:sldId id="327" r:id="rId56"/>
    <p:sldId id="324" r:id="rId57"/>
    <p:sldId id="328" r:id="rId58"/>
    <p:sldId id="331" r:id="rId59"/>
    <p:sldId id="332" r:id="rId60"/>
    <p:sldId id="333" r:id="rId61"/>
    <p:sldId id="348" r:id="rId62"/>
    <p:sldId id="349" r:id="rId63"/>
    <p:sldId id="350" r:id="rId64"/>
    <p:sldId id="367" r:id="rId65"/>
    <p:sldId id="368" r:id="rId66"/>
    <p:sldId id="369" r:id="rId67"/>
    <p:sldId id="370" r:id="rId68"/>
    <p:sldId id="371" r:id="rId69"/>
    <p:sldId id="372" r:id="rId70"/>
    <p:sldId id="373" r:id="rId71"/>
    <p:sldId id="351" r:id="rId72"/>
    <p:sldId id="352" r:id="rId73"/>
    <p:sldId id="353" r:id="rId74"/>
    <p:sldId id="356" r:id="rId75"/>
    <p:sldId id="357" r:id="rId76"/>
    <p:sldId id="358" r:id="rId77"/>
    <p:sldId id="359" r:id="rId78"/>
    <p:sldId id="360" r:id="rId79"/>
    <p:sldId id="361" r:id="rId80"/>
    <p:sldId id="362" r:id="rId81"/>
    <p:sldId id="363" r:id="rId8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639D75-A7FF-4B48-9E24-89E237CA5C5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B5CAF9A-72C9-4A55-898F-C43D4F1423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6CCC948-284B-4437-80D5-3F4A0293E4F1}"/>
              </a:ext>
            </a:extLst>
          </p:cNvPr>
          <p:cNvSpPr>
            <a:spLocks noGrp="1"/>
          </p:cNvSpPr>
          <p:nvPr>
            <p:ph type="dt" sz="half" idx="10"/>
          </p:nvPr>
        </p:nvSpPr>
        <p:spPr/>
        <p:txBody>
          <a:bodyPr/>
          <a:lstStyle/>
          <a:p>
            <a:fld id="{4BECFE7E-E8EA-4925-93EF-D9AD541DA912}" type="datetimeFigureOut">
              <a:rPr lang="es-ES" smtClean="0"/>
              <a:t>05/11/2020</a:t>
            </a:fld>
            <a:endParaRPr lang="es-ES"/>
          </a:p>
        </p:txBody>
      </p:sp>
      <p:sp>
        <p:nvSpPr>
          <p:cNvPr id="5" name="Marcador de pie de página 4">
            <a:extLst>
              <a:ext uri="{FF2B5EF4-FFF2-40B4-BE49-F238E27FC236}">
                <a16:creationId xmlns:a16="http://schemas.microsoft.com/office/drawing/2014/main" id="{1645D111-9183-4B9A-B37D-86CB0EF5E51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6CBDB81-10F5-47DC-B023-72F6AB8EAB1B}"/>
              </a:ext>
            </a:extLst>
          </p:cNvPr>
          <p:cNvSpPr>
            <a:spLocks noGrp="1"/>
          </p:cNvSpPr>
          <p:nvPr>
            <p:ph type="sldNum" sz="quarter" idx="12"/>
          </p:nvPr>
        </p:nvSpPr>
        <p:spPr/>
        <p:txBody>
          <a:bodyPr/>
          <a:lstStyle/>
          <a:p>
            <a:fld id="{90A39DF4-6BFC-45A9-A25F-BE0804933D2C}" type="slidenum">
              <a:rPr lang="es-ES" smtClean="0"/>
              <a:t>‹Nº›</a:t>
            </a:fld>
            <a:endParaRPr lang="es-ES"/>
          </a:p>
        </p:txBody>
      </p:sp>
    </p:spTree>
    <p:extLst>
      <p:ext uri="{BB962C8B-B14F-4D97-AF65-F5344CB8AC3E}">
        <p14:creationId xmlns:p14="http://schemas.microsoft.com/office/powerpoint/2010/main" val="271828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13D973-4518-437D-911F-3692C6F2203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9553D17-4A0C-495D-B5AE-1C4A1D7F85E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6274D28-2147-4966-AFDA-2B6C64C087A1}"/>
              </a:ext>
            </a:extLst>
          </p:cNvPr>
          <p:cNvSpPr>
            <a:spLocks noGrp="1"/>
          </p:cNvSpPr>
          <p:nvPr>
            <p:ph type="dt" sz="half" idx="10"/>
          </p:nvPr>
        </p:nvSpPr>
        <p:spPr/>
        <p:txBody>
          <a:bodyPr/>
          <a:lstStyle/>
          <a:p>
            <a:fld id="{4BECFE7E-E8EA-4925-93EF-D9AD541DA912}" type="datetimeFigureOut">
              <a:rPr lang="es-ES" smtClean="0"/>
              <a:t>05/11/2020</a:t>
            </a:fld>
            <a:endParaRPr lang="es-ES"/>
          </a:p>
        </p:txBody>
      </p:sp>
      <p:sp>
        <p:nvSpPr>
          <p:cNvPr id="5" name="Marcador de pie de página 4">
            <a:extLst>
              <a:ext uri="{FF2B5EF4-FFF2-40B4-BE49-F238E27FC236}">
                <a16:creationId xmlns:a16="http://schemas.microsoft.com/office/drawing/2014/main" id="{A1435BE7-5308-447A-BA86-16BDFCCFB0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B0844B-51D1-4CB3-9F9F-D8ABFEB4973E}"/>
              </a:ext>
            </a:extLst>
          </p:cNvPr>
          <p:cNvSpPr>
            <a:spLocks noGrp="1"/>
          </p:cNvSpPr>
          <p:nvPr>
            <p:ph type="sldNum" sz="quarter" idx="12"/>
          </p:nvPr>
        </p:nvSpPr>
        <p:spPr/>
        <p:txBody>
          <a:bodyPr/>
          <a:lstStyle/>
          <a:p>
            <a:fld id="{90A39DF4-6BFC-45A9-A25F-BE0804933D2C}" type="slidenum">
              <a:rPr lang="es-ES" smtClean="0"/>
              <a:t>‹Nº›</a:t>
            </a:fld>
            <a:endParaRPr lang="es-ES"/>
          </a:p>
        </p:txBody>
      </p:sp>
    </p:spTree>
    <p:extLst>
      <p:ext uri="{BB962C8B-B14F-4D97-AF65-F5344CB8AC3E}">
        <p14:creationId xmlns:p14="http://schemas.microsoft.com/office/powerpoint/2010/main" val="153782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F7F21D2-373D-4ABF-8634-9D0B4259BB7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2138E63-23A4-433B-89D5-DB09FE7BCDA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59938B0-FA3B-41D7-8569-C41FBAD99C3A}"/>
              </a:ext>
            </a:extLst>
          </p:cNvPr>
          <p:cNvSpPr>
            <a:spLocks noGrp="1"/>
          </p:cNvSpPr>
          <p:nvPr>
            <p:ph type="dt" sz="half" idx="10"/>
          </p:nvPr>
        </p:nvSpPr>
        <p:spPr/>
        <p:txBody>
          <a:bodyPr/>
          <a:lstStyle/>
          <a:p>
            <a:fld id="{4BECFE7E-E8EA-4925-93EF-D9AD541DA912}" type="datetimeFigureOut">
              <a:rPr lang="es-ES" smtClean="0"/>
              <a:t>05/11/2020</a:t>
            </a:fld>
            <a:endParaRPr lang="es-ES"/>
          </a:p>
        </p:txBody>
      </p:sp>
      <p:sp>
        <p:nvSpPr>
          <p:cNvPr id="5" name="Marcador de pie de página 4">
            <a:extLst>
              <a:ext uri="{FF2B5EF4-FFF2-40B4-BE49-F238E27FC236}">
                <a16:creationId xmlns:a16="http://schemas.microsoft.com/office/drawing/2014/main" id="{C2D22009-A41B-4A2C-AB15-21DF2E5E05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242323C-8345-4501-AF4C-FD817A17C3E8}"/>
              </a:ext>
            </a:extLst>
          </p:cNvPr>
          <p:cNvSpPr>
            <a:spLocks noGrp="1"/>
          </p:cNvSpPr>
          <p:nvPr>
            <p:ph type="sldNum" sz="quarter" idx="12"/>
          </p:nvPr>
        </p:nvSpPr>
        <p:spPr/>
        <p:txBody>
          <a:bodyPr/>
          <a:lstStyle/>
          <a:p>
            <a:fld id="{90A39DF4-6BFC-45A9-A25F-BE0804933D2C}" type="slidenum">
              <a:rPr lang="es-ES" smtClean="0"/>
              <a:t>‹Nº›</a:t>
            </a:fld>
            <a:endParaRPr lang="es-ES"/>
          </a:p>
        </p:txBody>
      </p:sp>
    </p:spTree>
    <p:extLst>
      <p:ext uri="{BB962C8B-B14F-4D97-AF65-F5344CB8AC3E}">
        <p14:creationId xmlns:p14="http://schemas.microsoft.com/office/powerpoint/2010/main" val="159078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3ECC0-EEA5-45A2-935F-93ACDB53D65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EFC43A9-6B46-4164-A66F-CD9C91C961A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9185877-827A-47A6-9448-6F70A82B078C}"/>
              </a:ext>
            </a:extLst>
          </p:cNvPr>
          <p:cNvSpPr>
            <a:spLocks noGrp="1"/>
          </p:cNvSpPr>
          <p:nvPr>
            <p:ph type="dt" sz="half" idx="10"/>
          </p:nvPr>
        </p:nvSpPr>
        <p:spPr/>
        <p:txBody>
          <a:bodyPr/>
          <a:lstStyle/>
          <a:p>
            <a:fld id="{4BECFE7E-E8EA-4925-93EF-D9AD541DA912}" type="datetimeFigureOut">
              <a:rPr lang="es-ES" smtClean="0"/>
              <a:t>05/11/2020</a:t>
            </a:fld>
            <a:endParaRPr lang="es-ES"/>
          </a:p>
        </p:txBody>
      </p:sp>
      <p:sp>
        <p:nvSpPr>
          <p:cNvPr id="5" name="Marcador de pie de página 4">
            <a:extLst>
              <a:ext uri="{FF2B5EF4-FFF2-40B4-BE49-F238E27FC236}">
                <a16:creationId xmlns:a16="http://schemas.microsoft.com/office/drawing/2014/main" id="{3C0A8690-3B5F-49CF-A098-FC612A33D9D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2A5D3B6-68D7-49B1-8338-7960EE3E0909}"/>
              </a:ext>
            </a:extLst>
          </p:cNvPr>
          <p:cNvSpPr>
            <a:spLocks noGrp="1"/>
          </p:cNvSpPr>
          <p:nvPr>
            <p:ph type="sldNum" sz="quarter" idx="12"/>
          </p:nvPr>
        </p:nvSpPr>
        <p:spPr/>
        <p:txBody>
          <a:bodyPr/>
          <a:lstStyle/>
          <a:p>
            <a:fld id="{90A39DF4-6BFC-45A9-A25F-BE0804933D2C}" type="slidenum">
              <a:rPr lang="es-ES" smtClean="0"/>
              <a:t>‹Nº›</a:t>
            </a:fld>
            <a:endParaRPr lang="es-ES"/>
          </a:p>
        </p:txBody>
      </p:sp>
    </p:spTree>
    <p:extLst>
      <p:ext uri="{BB962C8B-B14F-4D97-AF65-F5344CB8AC3E}">
        <p14:creationId xmlns:p14="http://schemas.microsoft.com/office/powerpoint/2010/main" val="203974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CFD76-FA20-42DE-8F94-4BD19E0FDFC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C129AEB-033B-47E3-B119-FAA1228546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A54BA5B-C128-4214-B0C7-12A8980AB565}"/>
              </a:ext>
            </a:extLst>
          </p:cNvPr>
          <p:cNvSpPr>
            <a:spLocks noGrp="1"/>
          </p:cNvSpPr>
          <p:nvPr>
            <p:ph type="dt" sz="half" idx="10"/>
          </p:nvPr>
        </p:nvSpPr>
        <p:spPr/>
        <p:txBody>
          <a:bodyPr/>
          <a:lstStyle/>
          <a:p>
            <a:fld id="{4BECFE7E-E8EA-4925-93EF-D9AD541DA912}" type="datetimeFigureOut">
              <a:rPr lang="es-ES" smtClean="0"/>
              <a:t>05/11/2020</a:t>
            </a:fld>
            <a:endParaRPr lang="es-ES"/>
          </a:p>
        </p:txBody>
      </p:sp>
      <p:sp>
        <p:nvSpPr>
          <p:cNvPr id="5" name="Marcador de pie de página 4">
            <a:extLst>
              <a:ext uri="{FF2B5EF4-FFF2-40B4-BE49-F238E27FC236}">
                <a16:creationId xmlns:a16="http://schemas.microsoft.com/office/drawing/2014/main" id="{06A9B1A7-8545-41CB-8704-69EFD255C31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F036F4-42BD-4408-93A7-F1534A22DDDD}"/>
              </a:ext>
            </a:extLst>
          </p:cNvPr>
          <p:cNvSpPr>
            <a:spLocks noGrp="1"/>
          </p:cNvSpPr>
          <p:nvPr>
            <p:ph type="sldNum" sz="quarter" idx="12"/>
          </p:nvPr>
        </p:nvSpPr>
        <p:spPr/>
        <p:txBody>
          <a:bodyPr/>
          <a:lstStyle/>
          <a:p>
            <a:fld id="{90A39DF4-6BFC-45A9-A25F-BE0804933D2C}" type="slidenum">
              <a:rPr lang="es-ES" smtClean="0"/>
              <a:t>‹Nº›</a:t>
            </a:fld>
            <a:endParaRPr lang="es-ES"/>
          </a:p>
        </p:txBody>
      </p:sp>
    </p:spTree>
    <p:extLst>
      <p:ext uri="{BB962C8B-B14F-4D97-AF65-F5344CB8AC3E}">
        <p14:creationId xmlns:p14="http://schemas.microsoft.com/office/powerpoint/2010/main" val="781921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A3880-C7E4-4A60-A844-06974CE5005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A0755AD-B5AA-44D1-9EDB-6ED5A4B4CA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88D3FB0-BE5B-4143-876D-3D16A583DB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7B140BC-4A9F-481C-9430-C731270CB1E3}"/>
              </a:ext>
            </a:extLst>
          </p:cNvPr>
          <p:cNvSpPr>
            <a:spLocks noGrp="1"/>
          </p:cNvSpPr>
          <p:nvPr>
            <p:ph type="dt" sz="half" idx="10"/>
          </p:nvPr>
        </p:nvSpPr>
        <p:spPr/>
        <p:txBody>
          <a:bodyPr/>
          <a:lstStyle/>
          <a:p>
            <a:fld id="{4BECFE7E-E8EA-4925-93EF-D9AD541DA912}" type="datetimeFigureOut">
              <a:rPr lang="es-ES" smtClean="0"/>
              <a:t>05/11/2020</a:t>
            </a:fld>
            <a:endParaRPr lang="es-ES"/>
          </a:p>
        </p:txBody>
      </p:sp>
      <p:sp>
        <p:nvSpPr>
          <p:cNvPr id="6" name="Marcador de pie de página 5">
            <a:extLst>
              <a:ext uri="{FF2B5EF4-FFF2-40B4-BE49-F238E27FC236}">
                <a16:creationId xmlns:a16="http://schemas.microsoft.com/office/drawing/2014/main" id="{8A84215A-E48F-4713-963B-89078D097A5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4E126BB-B2C2-4902-832A-A39B387F70A2}"/>
              </a:ext>
            </a:extLst>
          </p:cNvPr>
          <p:cNvSpPr>
            <a:spLocks noGrp="1"/>
          </p:cNvSpPr>
          <p:nvPr>
            <p:ph type="sldNum" sz="quarter" idx="12"/>
          </p:nvPr>
        </p:nvSpPr>
        <p:spPr/>
        <p:txBody>
          <a:bodyPr/>
          <a:lstStyle/>
          <a:p>
            <a:fld id="{90A39DF4-6BFC-45A9-A25F-BE0804933D2C}" type="slidenum">
              <a:rPr lang="es-ES" smtClean="0"/>
              <a:t>‹Nº›</a:t>
            </a:fld>
            <a:endParaRPr lang="es-ES"/>
          </a:p>
        </p:txBody>
      </p:sp>
    </p:spTree>
    <p:extLst>
      <p:ext uri="{BB962C8B-B14F-4D97-AF65-F5344CB8AC3E}">
        <p14:creationId xmlns:p14="http://schemas.microsoft.com/office/powerpoint/2010/main" val="420886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32D52-B6C7-42F4-B403-B93E8E51BF1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717CE13-2FAA-4485-894B-A436933BB6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137B620-CDA1-464D-A472-55DAA6F4F25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BB3F2CB-D640-48A4-A7C4-A91C6934A6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7C0005E-1ECB-4980-9BCF-C88E3C57C6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F0F1053-7995-47F6-8D83-3EDC57B6147B}"/>
              </a:ext>
            </a:extLst>
          </p:cNvPr>
          <p:cNvSpPr>
            <a:spLocks noGrp="1"/>
          </p:cNvSpPr>
          <p:nvPr>
            <p:ph type="dt" sz="half" idx="10"/>
          </p:nvPr>
        </p:nvSpPr>
        <p:spPr/>
        <p:txBody>
          <a:bodyPr/>
          <a:lstStyle/>
          <a:p>
            <a:fld id="{4BECFE7E-E8EA-4925-93EF-D9AD541DA912}" type="datetimeFigureOut">
              <a:rPr lang="es-ES" smtClean="0"/>
              <a:t>05/11/2020</a:t>
            </a:fld>
            <a:endParaRPr lang="es-ES"/>
          </a:p>
        </p:txBody>
      </p:sp>
      <p:sp>
        <p:nvSpPr>
          <p:cNvPr id="8" name="Marcador de pie de página 7">
            <a:extLst>
              <a:ext uri="{FF2B5EF4-FFF2-40B4-BE49-F238E27FC236}">
                <a16:creationId xmlns:a16="http://schemas.microsoft.com/office/drawing/2014/main" id="{66229A20-D895-4674-BD66-E287E53B41C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3EEB88F0-86A2-4AAF-8FB2-978CC25F1D4C}"/>
              </a:ext>
            </a:extLst>
          </p:cNvPr>
          <p:cNvSpPr>
            <a:spLocks noGrp="1"/>
          </p:cNvSpPr>
          <p:nvPr>
            <p:ph type="sldNum" sz="quarter" idx="12"/>
          </p:nvPr>
        </p:nvSpPr>
        <p:spPr/>
        <p:txBody>
          <a:bodyPr/>
          <a:lstStyle/>
          <a:p>
            <a:fld id="{90A39DF4-6BFC-45A9-A25F-BE0804933D2C}" type="slidenum">
              <a:rPr lang="es-ES" smtClean="0"/>
              <a:t>‹Nº›</a:t>
            </a:fld>
            <a:endParaRPr lang="es-ES"/>
          </a:p>
        </p:txBody>
      </p:sp>
    </p:spTree>
    <p:extLst>
      <p:ext uri="{BB962C8B-B14F-4D97-AF65-F5344CB8AC3E}">
        <p14:creationId xmlns:p14="http://schemas.microsoft.com/office/powerpoint/2010/main" val="163886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144792-A8DA-4CE3-952C-11198E5D8E9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5B76CFF-7D0E-4A84-944F-3BCAA1E37B35}"/>
              </a:ext>
            </a:extLst>
          </p:cNvPr>
          <p:cNvSpPr>
            <a:spLocks noGrp="1"/>
          </p:cNvSpPr>
          <p:nvPr>
            <p:ph type="dt" sz="half" idx="10"/>
          </p:nvPr>
        </p:nvSpPr>
        <p:spPr/>
        <p:txBody>
          <a:bodyPr/>
          <a:lstStyle/>
          <a:p>
            <a:fld id="{4BECFE7E-E8EA-4925-93EF-D9AD541DA912}" type="datetimeFigureOut">
              <a:rPr lang="es-ES" smtClean="0"/>
              <a:t>05/11/2020</a:t>
            </a:fld>
            <a:endParaRPr lang="es-ES"/>
          </a:p>
        </p:txBody>
      </p:sp>
      <p:sp>
        <p:nvSpPr>
          <p:cNvPr id="4" name="Marcador de pie de página 3">
            <a:extLst>
              <a:ext uri="{FF2B5EF4-FFF2-40B4-BE49-F238E27FC236}">
                <a16:creationId xmlns:a16="http://schemas.microsoft.com/office/drawing/2014/main" id="{5B8F9EB9-BCF4-45BF-B622-6978F14A737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BE8A815-99F4-47D3-93B0-B8D08959CE29}"/>
              </a:ext>
            </a:extLst>
          </p:cNvPr>
          <p:cNvSpPr>
            <a:spLocks noGrp="1"/>
          </p:cNvSpPr>
          <p:nvPr>
            <p:ph type="sldNum" sz="quarter" idx="12"/>
          </p:nvPr>
        </p:nvSpPr>
        <p:spPr/>
        <p:txBody>
          <a:bodyPr/>
          <a:lstStyle/>
          <a:p>
            <a:fld id="{90A39DF4-6BFC-45A9-A25F-BE0804933D2C}" type="slidenum">
              <a:rPr lang="es-ES" smtClean="0"/>
              <a:t>‹Nº›</a:t>
            </a:fld>
            <a:endParaRPr lang="es-ES"/>
          </a:p>
        </p:txBody>
      </p:sp>
    </p:spTree>
    <p:extLst>
      <p:ext uri="{BB962C8B-B14F-4D97-AF65-F5344CB8AC3E}">
        <p14:creationId xmlns:p14="http://schemas.microsoft.com/office/powerpoint/2010/main" val="87468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4CC9F0D-6023-4723-8BC7-2E3E7750C805}"/>
              </a:ext>
            </a:extLst>
          </p:cNvPr>
          <p:cNvSpPr>
            <a:spLocks noGrp="1"/>
          </p:cNvSpPr>
          <p:nvPr>
            <p:ph type="dt" sz="half" idx="10"/>
          </p:nvPr>
        </p:nvSpPr>
        <p:spPr/>
        <p:txBody>
          <a:bodyPr/>
          <a:lstStyle/>
          <a:p>
            <a:fld id="{4BECFE7E-E8EA-4925-93EF-D9AD541DA912}" type="datetimeFigureOut">
              <a:rPr lang="es-ES" smtClean="0"/>
              <a:t>05/11/2020</a:t>
            </a:fld>
            <a:endParaRPr lang="es-ES"/>
          </a:p>
        </p:txBody>
      </p:sp>
      <p:sp>
        <p:nvSpPr>
          <p:cNvPr id="3" name="Marcador de pie de página 2">
            <a:extLst>
              <a:ext uri="{FF2B5EF4-FFF2-40B4-BE49-F238E27FC236}">
                <a16:creationId xmlns:a16="http://schemas.microsoft.com/office/drawing/2014/main" id="{57027CEC-0DAE-4F93-965E-20A38D7DF3F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1DF0300-7E2D-42DF-8873-F84173B4478C}"/>
              </a:ext>
            </a:extLst>
          </p:cNvPr>
          <p:cNvSpPr>
            <a:spLocks noGrp="1"/>
          </p:cNvSpPr>
          <p:nvPr>
            <p:ph type="sldNum" sz="quarter" idx="12"/>
          </p:nvPr>
        </p:nvSpPr>
        <p:spPr/>
        <p:txBody>
          <a:bodyPr/>
          <a:lstStyle/>
          <a:p>
            <a:fld id="{90A39DF4-6BFC-45A9-A25F-BE0804933D2C}" type="slidenum">
              <a:rPr lang="es-ES" smtClean="0"/>
              <a:t>‹Nº›</a:t>
            </a:fld>
            <a:endParaRPr lang="es-ES"/>
          </a:p>
        </p:txBody>
      </p:sp>
    </p:spTree>
    <p:extLst>
      <p:ext uri="{BB962C8B-B14F-4D97-AF65-F5344CB8AC3E}">
        <p14:creationId xmlns:p14="http://schemas.microsoft.com/office/powerpoint/2010/main" val="315286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1CE91-976E-4DF9-8334-69B86C82F4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6DDE156-B11D-4288-8839-7EA6F4577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E0ADB95-F9F8-49A0-BB65-AE43661D3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7E352FC-05BD-467C-8DF8-285EB64E8516}"/>
              </a:ext>
            </a:extLst>
          </p:cNvPr>
          <p:cNvSpPr>
            <a:spLocks noGrp="1"/>
          </p:cNvSpPr>
          <p:nvPr>
            <p:ph type="dt" sz="half" idx="10"/>
          </p:nvPr>
        </p:nvSpPr>
        <p:spPr/>
        <p:txBody>
          <a:bodyPr/>
          <a:lstStyle/>
          <a:p>
            <a:fld id="{4BECFE7E-E8EA-4925-93EF-D9AD541DA912}" type="datetimeFigureOut">
              <a:rPr lang="es-ES" smtClean="0"/>
              <a:t>05/11/2020</a:t>
            </a:fld>
            <a:endParaRPr lang="es-ES"/>
          </a:p>
        </p:txBody>
      </p:sp>
      <p:sp>
        <p:nvSpPr>
          <p:cNvPr id="6" name="Marcador de pie de página 5">
            <a:extLst>
              <a:ext uri="{FF2B5EF4-FFF2-40B4-BE49-F238E27FC236}">
                <a16:creationId xmlns:a16="http://schemas.microsoft.com/office/drawing/2014/main" id="{E1A81C88-5103-481B-9CD2-93BA54358AD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9324FF8-5970-4B36-A5E5-2954DB6214C7}"/>
              </a:ext>
            </a:extLst>
          </p:cNvPr>
          <p:cNvSpPr>
            <a:spLocks noGrp="1"/>
          </p:cNvSpPr>
          <p:nvPr>
            <p:ph type="sldNum" sz="quarter" idx="12"/>
          </p:nvPr>
        </p:nvSpPr>
        <p:spPr/>
        <p:txBody>
          <a:bodyPr/>
          <a:lstStyle/>
          <a:p>
            <a:fld id="{90A39DF4-6BFC-45A9-A25F-BE0804933D2C}" type="slidenum">
              <a:rPr lang="es-ES" smtClean="0"/>
              <a:t>‹Nº›</a:t>
            </a:fld>
            <a:endParaRPr lang="es-ES"/>
          </a:p>
        </p:txBody>
      </p:sp>
    </p:spTree>
    <p:extLst>
      <p:ext uri="{BB962C8B-B14F-4D97-AF65-F5344CB8AC3E}">
        <p14:creationId xmlns:p14="http://schemas.microsoft.com/office/powerpoint/2010/main" val="279928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8DDF8-3C61-4770-AC2E-0ECA31E9B07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1124C05-836A-4CE7-A085-699A62116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C4794DA-9CF5-4A72-A9C8-58D518388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72115C-F358-4B57-9BC1-93EDE1E23BD9}"/>
              </a:ext>
            </a:extLst>
          </p:cNvPr>
          <p:cNvSpPr>
            <a:spLocks noGrp="1"/>
          </p:cNvSpPr>
          <p:nvPr>
            <p:ph type="dt" sz="half" idx="10"/>
          </p:nvPr>
        </p:nvSpPr>
        <p:spPr/>
        <p:txBody>
          <a:bodyPr/>
          <a:lstStyle/>
          <a:p>
            <a:fld id="{4BECFE7E-E8EA-4925-93EF-D9AD541DA912}" type="datetimeFigureOut">
              <a:rPr lang="es-ES" smtClean="0"/>
              <a:t>05/11/2020</a:t>
            </a:fld>
            <a:endParaRPr lang="es-ES"/>
          </a:p>
        </p:txBody>
      </p:sp>
      <p:sp>
        <p:nvSpPr>
          <p:cNvPr id="6" name="Marcador de pie de página 5">
            <a:extLst>
              <a:ext uri="{FF2B5EF4-FFF2-40B4-BE49-F238E27FC236}">
                <a16:creationId xmlns:a16="http://schemas.microsoft.com/office/drawing/2014/main" id="{75E0785D-EECA-4805-8ECB-2221FFF67B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7086E4B-8497-4698-BD7D-99395D6CFD28}"/>
              </a:ext>
            </a:extLst>
          </p:cNvPr>
          <p:cNvSpPr>
            <a:spLocks noGrp="1"/>
          </p:cNvSpPr>
          <p:nvPr>
            <p:ph type="sldNum" sz="quarter" idx="12"/>
          </p:nvPr>
        </p:nvSpPr>
        <p:spPr/>
        <p:txBody>
          <a:bodyPr/>
          <a:lstStyle/>
          <a:p>
            <a:fld id="{90A39DF4-6BFC-45A9-A25F-BE0804933D2C}" type="slidenum">
              <a:rPr lang="es-ES" smtClean="0"/>
              <a:t>‹Nº›</a:t>
            </a:fld>
            <a:endParaRPr lang="es-ES"/>
          </a:p>
        </p:txBody>
      </p:sp>
    </p:spTree>
    <p:extLst>
      <p:ext uri="{BB962C8B-B14F-4D97-AF65-F5344CB8AC3E}">
        <p14:creationId xmlns:p14="http://schemas.microsoft.com/office/powerpoint/2010/main" val="366348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C010106-FF18-4C06-BBD1-E4E9091E0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C766B3B-4407-456E-B2CF-40F24A443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4B0CDC6-83ED-4A21-A702-1455F85D20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CFE7E-E8EA-4925-93EF-D9AD541DA912}" type="datetimeFigureOut">
              <a:rPr lang="es-ES" smtClean="0"/>
              <a:t>05/11/2020</a:t>
            </a:fld>
            <a:endParaRPr lang="es-ES"/>
          </a:p>
        </p:txBody>
      </p:sp>
      <p:sp>
        <p:nvSpPr>
          <p:cNvPr id="5" name="Marcador de pie de página 4">
            <a:extLst>
              <a:ext uri="{FF2B5EF4-FFF2-40B4-BE49-F238E27FC236}">
                <a16:creationId xmlns:a16="http://schemas.microsoft.com/office/drawing/2014/main" id="{EFE08600-6339-4FF0-8E58-97E51696F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F838566-E311-4A55-BE4B-0B5AD1FBC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39DF4-6BFC-45A9-A25F-BE0804933D2C}" type="slidenum">
              <a:rPr lang="es-ES" smtClean="0"/>
              <a:t>‹Nº›</a:t>
            </a:fld>
            <a:endParaRPr lang="es-ES"/>
          </a:p>
        </p:txBody>
      </p:sp>
    </p:spTree>
    <p:extLst>
      <p:ext uri="{BB962C8B-B14F-4D97-AF65-F5344CB8AC3E}">
        <p14:creationId xmlns:p14="http://schemas.microsoft.com/office/powerpoint/2010/main" val="298806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android.com/reference/android/os/Bund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61.xml"/><Relationship Id="rId3" Type="http://schemas.openxmlformats.org/officeDocument/2006/relationships/slide" Target="slide7.xml"/><Relationship Id="rId7" Type="http://schemas.openxmlformats.org/officeDocument/2006/relationships/slide" Target="slide3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0601B893-545B-4E6C-B85E-EE62B660FEF0}"/>
              </a:ext>
            </a:extLst>
          </p:cNvPr>
          <p:cNvSpPr>
            <a:spLocks noGrp="1"/>
          </p:cNvSpPr>
          <p:nvPr>
            <p:ph type="ctrTitle"/>
          </p:nvPr>
        </p:nvSpPr>
        <p:spPr>
          <a:xfrm>
            <a:off x="3045368" y="2043663"/>
            <a:ext cx="6105194" cy="2031055"/>
          </a:xfrm>
        </p:spPr>
        <p:txBody>
          <a:bodyPr>
            <a:normAutofit/>
          </a:bodyPr>
          <a:lstStyle/>
          <a:p>
            <a:r>
              <a:rPr lang="es-ES" sz="4400" dirty="0">
                <a:solidFill>
                  <a:srgbClr val="FFFFFF"/>
                </a:solidFill>
              </a:rPr>
              <a:t>Tema 4. Trabajando con Actividades y contexto de aplicación</a:t>
            </a:r>
          </a:p>
        </p:txBody>
      </p:sp>
      <p:sp>
        <p:nvSpPr>
          <p:cNvPr id="3" name="Subtítulo 2">
            <a:extLst>
              <a:ext uri="{FF2B5EF4-FFF2-40B4-BE49-F238E27FC236}">
                <a16:creationId xmlns:a16="http://schemas.microsoft.com/office/drawing/2014/main" id="{2CC227D7-F64B-4E5D-99C9-420259A518F7}"/>
              </a:ext>
            </a:extLst>
          </p:cNvPr>
          <p:cNvSpPr>
            <a:spLocks noGrp="1"/>
          </p:cNvSpPr>
          <p:nvPr>
            <p:ph type="subTitle" idx="1"/>
          </p:nvPr>
        </p:nvSpPr>
        <p:spPr>
          <a:xfrm>
            <a:off x="3045368" y="4074718"/>
            <a:ext cx="6105194" cy="682079"/>
          </a:xfrm>
        </p:spPr>
        <p:txBody>
          <a:bodyPr>
            <a:normAutofit/>
          </a:bodyPr>
          <a:lstStyle/>
          <a:p>
            <a:r>
              <a:rPr lang="es-ES">
                <a:solidFill>
                  <a:srgbClr val="FFFFFF"/>
                </a:solidFill>
              </a:rPr>
              <a:t>Android Studio</a:t>
            </a:r>
          </a:p>
        </p:txBody>
      </p:sp>
    </p:spTree>
    <p:extLst>
      <p:ext uri="{BB962C8B-B14F-4D97-AF65-F5344CB8AC3E}">
        <p14:creationId xmlns:p14="http://schemas.microsoft.com/office/powerpoint/2010/main" val="2814097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1A9F03B-391B-4DA5-B44B-C265BDBAE5DA}"/>
              </a:ext>
            </a:extLst>
          </p:cNvPr>
          <p:cNvSpPr>
            <a:spLocks noGrp="1"/>
          </p:cNvSpPr>
          <p:nvPr>
            <p:ph type="title"/>
          </p:nvPr>
        </p:nvSpPr>
        <p:spPr>
          <a:xfrm>
            <a:off x="838200" y="253397"/>
            <a:ext cx="10515600" cy="1273233"/>
          </a:xfrm>
        </p:spPr>
        <p:txBody>
          <a:bodyPr>
            <a:normAutofit/>
          </a:bodyPr>
          <a:lstStyle/>
          <a:p>
            <a:r>
              <a:rPr lang="es-ES" sz="4000" dirty="0"/>
              <a:t>Diseccionando el código</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2336F7B8-3692-4A8C-8845-D77EFF9842EE}"/>
              </a:ext>
            </a:extLst>
          </p:cNvPr>
          <p:cNvSpPr>
            <a:spLocks noGrp="1"/>
          </p:cNvSpPr>
          <p:nvPr>
            <p:ph idx="1"/>
          </p:nvPr>
        </p:nvSpPr>
        <p:spPr>
          <a:xfrm>
            <a:off x="422031" y="1631852"/>
            <a:ext cx="10931769" cy="4540348"/>
          </a:xfrm>
        </p:spPr>
        <p:txBody>
          <a:bodyPr>
            <a:normAutofit/>
          </a:bodyPr>
          <a:lstStyle/>
          <a:p>
            <a:pPr algn="just"/>
            <a:r>
              <a:rPr lang="es-ES" sz="2400" dirty="0"/>
              <a:t>La </a:t>
            </a:r>
            <a:r>
              <a:rPr lang="es-ES" sz="2400" b="1" dirty="0"/>
              <a:t>clase </a:t>
            </a:r>
            <a:r>
              <a:rPr lang="es-ES" sz="2400" b="1" dirty="0" err="1"/>
              <a:t>intent</a:t>
            </a:r>
            <a:r>
              <a:rPr lang="es-ES" sz="2400" b="1" dirty="0"/>
              <a:t> </a:t>
            </a:r>
            <a:r>
              <a:rPr lang="es-ES" sz="2400" dirty="0"/>
              <a:t>tiene un </a:t>
            </a:r>
            <a:r>
              <a:rPr lang="es-ES" sz="2400" b="1" dirty="0"/>
              <a:t>método llamado </a:t>
            </a:r>
            <a:r>
              <a:rPr lang="es-ES" sz="2400" b="1" dirty="0" err="1"/>
              <a:t>putExtra</a:t>
            </a:r>
            <a:r>
              <a:rPr lang="es-ES" sz="2400" dirty="0"/>
              <a:t>. Nos permite almacenar en un </a:t>
            </a:r>
            <a:r>
              <a:rPr lang="es-ES" sz="2400" b="1" dirty="0" err="1"/>
              <a:t>hashmap</a:t>
            </a:r>
            <a:r>
              <a:rPr lang="es-ES" sz="2400" dirty="0"/>
              <a:t> interno (es un </a:t>
            </a:r>
            <a:r>
              <a:rPr lang="es-ES" sz="2400" b="1" dirty="0" err="1"/>
              <a:t>Bundle</a:t>
            </a:r>
            <a:r>
              <a:rPr lang="es-ES" sz="2400" dirty="0"/>
              <a:t>)., </a:t>
            </a:r>
            <a:r>
              <a:rPr lang="es-ES" sz="2400" b="1" dirty="0"/>
              <a:t>propiedad</a:t>
            </a:r>
            <a:r>
              <a:rPr lang="es-ES" sz="2400" dirty="0"/>
              <a:t> de la clase </a:t>
            </a:r>
            <a:r>
              <a:rPr lang="es-ES" sz="2400" dirty="0" err="1"/>
              <a:t>Intent</a:t>
            </a:r>
            <a:r>
              <a:rPr lang="es-ES" sz="2400" dirty="0"/>
              <a:t>, los </a:t>
            </a:r>
            <a:r>
              <a:rPr lang="es-ES" sz="2400" b="1" dirty="0"/>
              <a:t>valores</a:t>
            </a:r>
            <a:r>
              <a:rPr lang="es-ES" sz="2400" dirty="0"/>
              <a:t> que queremos </a:t>
            </a:r>
            <a:r>
              <a:rPr lang="es-ES" sz="2400" b="1" dirty="0"/>
              <a:t>pasar entre actividades</a:t>
            </a:r>
            <a:r>
              <a:rPr lang="es-ES" sz="2400" dirty="0"/>
              <a:t>. En este caso estamos pasando la posición en la lista del lugar como veremos más adelante.</a:t>
            </a:r>
          </a:p>
          <a:p>
            <a:pPr marL="0" indent="0" algn="just">
              <a:buNone/>
            </a:pPr>
            <a:r>
              <a:rPr lang="es-ES" sz="2400" dirty="0" err="1"/>
              <a:t>i.putExtra</a:t>
            </a:r>
            <a:r>
              <a:rPr lang="es-ES" sz="2400" dirty="0"/>
              <a:t>("</a:t>
            </a:r>
            <a:r>
              <a:rPr lang="es-ES" sz="2400" dirty="0" err="1"/>
              <a:t>pos</a:t>
            </a:r>
            <a:r>
              <a:rPr lang="es-ES" sz="2400" dirty="0"/>
              <a:t>", </a:t>
            </a:r>
            <a:r>
              <a:rPr lang="es-ES" sz="2400" dirty="0" err="1"/>
              <a:t>pos</a:t>
            </a:r>
            <a:r>
              <a:rPr lang="es-ES" sz="2400" dirty="0"/>
              <a:t>);</a:t>
            </a:r>
          </a:p>
          <a:p>
            <a:pPr algn="just"/>
            <a:r>
              <a:rPr lang="es-ES" sz="2400" dirty="0"/>
              <a:t>A </a:t>
            </a:r>
            <a:r>
              <a:rPr lang="es-ES" sz="2400" dirty="0" err="1"/>
              <a:t>startActivityForResult</a:t>
            </a:r>
            <a:r>
              <a:rPr lang="es-ES" sz="2400" dirty="0"/>
              <a:t> además de pasarle el </a:t>
            </a:r>
            <a:r>
              <a:rPr lang="es-ES" sz="2400" b="1" dirty="0"/>
              <a:t>contexto de elemento que lo lanza</a:t>
            </a:r>
            <a:r>
              <a:rPr lang="es-ES" sz="2400" dirty="0"/>
              <a:t>, una actividad en este caso, recibe un </a:t>
            </a:r>
            <a:r>
              <a:rPr lang="es-ES" sz="2400" dirty="0" err="1"/>
              <a:t>request</a:t>
            </a:r>
            <a:r>
              <a:rPr lang="es-ES" sz="2400" dirty="0"/>
              <a:t> </a:t>
            </a:r>
            <a:r>
              <a:rPr lang="es-ES" sz="2400" dirty="0" err="1"/>
              <a:t>code</a:t>
            </a:r>
            <a:r>
              <a:rPr lang="es-ES" sz="2400" dirty="0"/>
              <a:t>. Sirve para </a:t>
            </a:r>
            <a:r>
              <a:rPr lang="es-ES" sz="2400" b="1" dirty="0"/>
              <a:t>poder identificar que operación y actividad </a:t>
            </a:r>
            <a:r>
              <a:rPr lang="es-ES" sz="2400" dirty="0"/>
              <a:t>me esta </a:t>
            </a:r>
            <a:r>
              <a:rPr lang="es-ES" sz="2400" b="1" dirty="0"/>
              <a:t>devolviendo los valores </a:t>
            </a:r>
            <a:r>
              <a:rPr lang="es-ES" sz="2400" dirty="0"/>
              <a:t>a la actividad o </a:t>
            </a:r>
            <a:r>
              <a:rPr lang="es-ES" sz="2400" b="1" dirty="0"/>
              <a:t>elemento iniciador</a:t>
            </a:r>
            <a:r>
              <a:rPr lang="es-ES" sz="2400" dirty="0"/>
              <a:t>, cuando hay más de una actividad que iniciamos desde nuestra actividad actual, o llamamos a una </a:t>
            </a:r>
            <a:r>
              <a:rPr lang="es-ES" sz="2400" b="1" dirty="0"/>
              <a:t>actividad que realiza varias operaciones</a:t>
            </a:r>
            <a:r>
              <a:rPr lang="es-ES" sz="2400" dirty="0"/>
              <a:t>.</a:t>
            </a:r>
          </a:p>
          <a:p>
            <a:pPr marL="0" indent="0" algn="just">
              <a:buNone/>
            </a:pPr>
            <a:r>
              <a:rPr lang="es-ES" sz="2400" dirty="0" err="1"/>
              <a:t>startActivityForResult</a:t>
            </a:r>
            <a:r>
              <a:rPr lang="es-ES" sz="2400" dirty="0"/>
              <a:t>(i, RESULTADO_EDITAR);</a:t>
            </a:r>
          </a:p>
          <a:p>
            <a:endParaRPr lang="es-ES" sz="2200" dirty="0"/>
          </a:p>
        </p:txBody>
      </p:sp>
    </p:spTree>
    <p:extLst>
      <p:ext uri="{BB962C8B-B14F-4D97-AF65-F5344CB8AC3E}">
        <p14:creationId xmlns:p14="http://schemas.microsoft.com/office/powerpoint/2010/main" val="193737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7AA608F-5526-414A-9D56-C80CC09A4E3A}"/>
              </a:ext>
            </a:extLst>
          </p:cNvPr>
          <p:cNvSpPr>
            <a:spLocks noGrp="1"/>
          </p:cNvSpPr>
          <p:nvPr>
            <p:ph type="title"/>
          </p:nvPr>
        </p:nvSpPr>
        <p:spPr>
          <a:xfrm>
            <a:off x="838200" y="253397"/>
            <a:ext cx="10515600" cy="1273233"/>
          </a:xfrm>
        </p:spPr>
        <p:txBody>
          <a:bodyPr>
            <a:normAutofit/>
          </a:bodyPr>
          <a:lstStyle/>
          <a:p>
            <a:r>
              <a:rPr lang="es-ES" sz="4000"/>
              <a:t>Diseccionando el código</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B2A82A4E-9C4A-43BB-AF07-26A4FD6288B1}"/>
              </a:ext>
            </a:extLst>
          </p:cNvPr>
          <p:cNvSpPr>
            <a:spLocks noGrp="1"/>
          </p:cNvSpPr>
          <p:nvPr>
            <p:ph idx="1"/>
          </p:nvPr>
        </p:nvSpPr>
        <p:spPr>
          <a:xfrm>
            <a:off x="604911" y="1526631"/>
            <a:ext cx="10958732" cy="4645570"/>
          </a:xfrm>
        </p:spPr>
        <p:txBody>
          <a:bodyPr>
            <a:normAutofit/>
          </a:bodyPr>
          <a:lstStyle/>
          <a:p>
            <a:pPr marL="0" indent="0" algn="just">
              <a:buNone/>
            </a:pPr>
            <a:r>
              <a:rPr lang="en-US" sz="2400" dirty="0"/>
              <a:t>El </a:t>
            </a:r>
            <a:r>
              <a:rPr lang="en-US" sz="2400" dirty="0" err="1"/>
              <a:t>método</a:t>
            </a:r>
            <a:r>
              <a:rPr lang="en-US" sz="2400" dirty="0"/>
              <a:t> </a:t>
            </a:r>
            <a:r>
              <a:rPr lang="en-US" sz="2400" b="1" dirty="0" err="1"/>
              <a:t>putExtra</a:t>
            </a:r>
            <a:r>
              <a:rPr lang="en-US" sz="2400" b="1" dirty="0"/>
              <a:t> </a:t>
            </a:r>
            <a:r>
              <a:rPr lang="en-US" sz="2400" b="1" dirty="0" err="1"/>
              <a:t>recibe</a:t>
            </a:r>
            <a:r>
              <a:rPr lang="en-US" sz="2400" b="1" dirty="0"/>
              <a:t> </a:t>
            </a:r>
            <a:r>
              <a:rPr lang="en-US" sz="2400" b="1" dirty="0" err="1"/>
              <a:t>como</a:t>
            </a:r>
            <a:r>
              <a:rPr lang="en-US" sz="2400" b="1" dirty="0"/>
              <a:t> </a:t>
            </a:r>
            <a:r>
              <a:rPr lang="en-US" sz="2400" b="1" dirty="0" err="1"/>
              <a:t>parametros</a:t>
            </a:r>
            <a:r>
              <a:rPr lang="en-US" sz="2400" dirty="0"/>
              <a:t>, una </a:t>
            </a:r>
            <a:r>
              <a:rPr lang="en-US" sz="2400" dirty="0" err="1"/>
              <a:t>cadena</a:t>
            </a:r>
            <a:r>
              <a:rPr lang="en-US" sz="2400" dirty="0"/>
              <a:t> </a:t>
            </a:r>
            <a:r>
              <a:rPr lang="en-US" sz="2400" b="1" dirty="0" err="1"/>
              <a:t>nombre</a:t>
            </a:r>
            <a:r>
              <a:rPr lang="en-US" sz="2400" b="1" dirty="0"/>
              <a:t> </a:t>
            </a:r>
            <a:r>
              <a:rPr lang="en-US" sz="2400" b="1" dirty="0" err="1"/>
              <a:t>identificador</a:t>
            </a:r>
            <a:r>
              <a:rPr lang="en-US" sz="2400" b="1" dirty="0"/>
              <a:t> del valor</a:t>
            </a:r>
            <a:r>
              <a:rPr lang="en-US" sz="2400" dirty="0"/>
              <a:t> </a:t>
            </a:r>
            <a:r>
              <a:rPr lang="en-US" sz="2400" dirty="0" err="1"/>
              <a:t>pasado</a:t>
            </a:r>
            <a:r>
              <a:rPr lang="en-US" sz="2400" dirty="0"/>
              <a:t>, y el valor </a:t>
            </a:r>
            <a:r>
              <a:rPr lang="en-US" sz="2400" dirty="0" err="1"/>
              <a:t>pasado</a:t>
            </a:r>
            <a:r>
              <a:rPr lang="en-US" sz="2400" dirty="0"/>
              <a:t> </a:t>
            </a:r>
            <a:r>
              <a:rPr lang="en-US" sz="2400" b="1" dirty="0"/>
              <a:t>value</a:t>
            </a:r>
            <a:r>
              <a:rPr lang="en-US" sz="2400" dirty="0"/>
              <a:t> que es un </a:t>
            </a:r>
            <a:r>
              <a:rPr lang="en-US" sz="2400" dirty="0" err="1"/>
              <a:t>parceable</a:t>
            </a:r>
            <a:r>
              <a:rPr lang="en-US" sz="2400" dirty="0"/>
              <a:t>, </a:t>
            </a:r>
            <a:r>
              <a:rPr lang="en-US" sz="2400" dirty="0" err="1"/>
              <a:t>tipo</a:t>
            </a:r>
            <a:r>
              <a:rPr lang="en-US" sz="2400" dirty="0"/>
              <a:t> simple java , Bundle o serializable.</a:t>
            </a:r>
          </a:p>
          <a:p>
            <a:pPr marL="0" indent="0" algn="just">
              <a:buNone/>
            </a:pPr>
            <a:endParaRPr lang="en-US" sz="2400" dirty="0"/>
          </a:p>
          <a:p>
            <a:pPr marL="0" indent="0" algn="just">
              <a:buNone/>
            </a:pPr>
            <a:r>
              <a:rPr lang="en-US" sz="2400" b="1" dirty="0" err="1"/>
              <a:t>putExtra</a:t>
            </a:r>
            <a:r>
              <a:rPr lang="en-US" sz="2400" dirty="0"/>
              <a:t>(String name, </a:t>
            </a:r>
            <a:r>
              <a:rPr lang="en-US" sz="2400" dirty="0" err="1"/>
              <a:t>Parcelable</a:t>
            </a:r>
            <a:r>
              <a:rPr lang="en-US" sz="2400" dirty="0"/>
              <a:t> |Tipo </a:t>
            </a:r>
            <a:r>
              <a:rPr lang="en-US" sz="2400" dirty="0" err="1"/>
              <a:t>básico</a:t>
            </a:r>
            <a:r>
              <a:rPr lang="en-US" sz="2400" dirty="0"/>
              <a:t> |Bundle |Serializable value)</a:t>
            </a:r>
          </a:p>
          <a:p>
            <a:pPr marL="0" indent="0" algn="just">
              <a:buNone/>
            </a:pPr>
            <a:r>
              <a:rPr lang="en-US" sz="2400" b="1" dirty="0" err="1"/>
              <a:t>Parceable</a:t>
            </a:r>
            <a:r>
              <a:rPr lang="en-US" sz="2400" b="1" dirty="0"/>
              <a:t> y Serializable </a:t>
            </a:r>
            <a:r>
              <a:rPr lang="en-US" sz="2400" dirty="0"/>
              <a:t>son interfaces. </a:t>
            </a:r>
            <a:r>
              <a:rPr lang="en-US" sz="2400" dirty="0" err="1"/>
              <a:t>Aquellos</a:t>
            </a:r>
            <a:r>
              <a:rPr lang="en-US" sz="2400" dirty="0"/>
              <a:t> </a:t>
            </a:r>
            <a:r>
              <a:rPr lang="en-US" sz="2400" dirty="0" err="1"/>
              <a:t>tipos</a:t>
            </a:r>
            <a:r>
              <a:rPr lang="en-US" sz="2400" dirty="0"/>
              <a:t> </a:t>
            </a:r>
            <a:r>
              <a:rPr lang="en-US" sz="2400" dirty="0" err="1"/>
              <a:t>complejos</a:t>
            </a:r>
            <a:r>
              <a:rPr lang="en-US" sz="2400" dirty="0"/>
              <a:t> que los </a:t>
            </a:r>
            <a:r>
              <a:rPr lang="en-US" sz="2400" dirty="0" err="1"/>
              <a:t>implementan</a:t>
            </a:r>
            <a:r>
              <a:rPr lang="en-US" sz="2400" dirty="0"/>
              <a:t> </a:t>
            </a:r>
            <a:r>
              <a:rPr lang="en-US" sz="2400" dirty="0" err="1"/>
              <a:t>pueden</a:t>
            </a:r>
            <a:r>
              <a:rPr lang="en-US" sz="2400" dirty="0"/>
              <a:t> </a:t>
            </a:r>
            <a:r>
              <a:rPr lang="en-US" sz="2400" dirty="0" err="1"/>
              <a:t>pasarse</a:t>
            </a:r>
            <a:r>
              <a:rPr lang="en-US" sz="2400" dirty="0"/>
              <a:t> con </a:t>
            </a:r>
            <a:r>
              <a:rPr lang="en-US" sz="2400" dirty="0" err="1"/>
              <a:t>PutExtra</a:t>
            </a:r>
            <a:r>
              <a:rPr lang="en-US" sz="2400" dirty="0"/>
              <a:t>.</a:t>
            </a:r>
          </a:p>
          <a:p>
            <a:pPr marL="0" indent="0" algn="just">
              <a:buNone/>
            </a:pPr>
            <a:r>
              <a:rPr lang="en-US" sz="2400" b="1" dirty="0"/>
              <a:t>Bundle es un HashMap </a:t>
            </a:r>
            <a:r>
              <a:rPr lang="en-US" sz="2400" dirty="0"/>
              <a:t>con </a:t>
            </a:r>
            <a:r>
              <a:rPr lang="en-US" sz="2400" b="1" dirty="0" err="1"/>
              <a:t>propiedades</a:t>
            </a:r>
            <a:r>
              <a:rPr lang="en-US" sz="2400" b="1" dirty="0"/>
              <a:t> y </a:t>
            </a:r>
            <a:r>
              <a:rPr lang="en-US" sz="2400" b="1" dirty="0" err="1"/>
              <a:t>métodos</a:t>
            </a:r>
            <a:r>
              <a:rPr lang="en-US" sz="2400" b="1" dirty="0"/>
              <a:t> </a:t>
            </a:r>
            <a:r>
              <a:rPr lang="en-US" sz="2400" b="1" dirty="0" err="1"/>
              <a:t>propios</a:t>
            </a:r>
            <a:r>
              <a:rPr lang="en-US" sz="2400" b="1" dirty="0"/>
              <a:t> de android </a:t>
            </a:r>
            <a:r>
              <a:rPr lang="en-US" sz="2400" dirty="0"/>
              <a:t>para </a:t>
            </a:r>
            <a:r>
              <a:rPr lang="en-US" sz="2400" dirty="0" err="1"/>
              <a:t>guardar</a:t>
            </a:r>
            <a:r>
              <a:rPr lang="en-US" sz="2400" dirty="0"/>
              <a:t> </a:t>
            </a:r>
            <a:r>
              <a:rPr lang="en-US" sz="2400" dirty="0" err="1"/>
              <a:t>información</a:t>
            </a:r>
            <a:r>
              <a:rPr lang="en-US" sz="2400" dirty="0"/>
              <a:t> de una </a:t>
            </a:r>
            <a:r>
              <a:rPr lang="en-US" sz="2400" dirty="0" err="1"/>
              <a:t>aplicación</a:t>
            </a:r>
            <a:r>
              <a:rPr lang="en-US" sz="2400" dirty="0"/>
              <a:t>. </a:t>
            </a:r>
            <a:r>
              <a:rPr lang="en-US" sz="2400" b="1" dirty="0" err="1"/>
              <a:t>Mapea</a:t>
            </a:r>
            <a:r>
              <a:rPr lang="en-US" sz="2400" b="1" dirty="0"/>
              <a:t> claves </a:t>
            </a:r>
            <a:r>
              <a:rPr lang="en-US" sz="2400" dirty="0"/>
              <a:t>con </a:t>
            </a:r>
            <a:r>
              <a:rPr lang="en-US" sz="2400" b="1" dirty="0" err="1"/>
              <a:t>Objetos</a:t>
            </a:r>
            <a:r>
              <a:rPr lang="en-US" sz="2400" b="1" dirty="0"/>
              <a:t> </a:t>
            </a:r>
            <a:r>
              <a:rPr lang="en-US" sz="2400" b="1" dirty="0" err="1"/>
              <a:t>Parceables</a:t>
            </a:r>
            <a:r>
              <a:rPr lang="en-US" sz="2400" dirty="0"/>
              <a:t>. </a:t>
            </a:r>
          </a:p>
        </p:txBody>
      </p:sp>
    </p:spTree>
    <p:extLst>
      <p:ext uri="{BB962C8B-B14F-4D97-AF65-F5344CB8AC3E}">
        <p14:creationId xmlns:p14="http://schemas.microsoft.com/office/powerpoint/2010/main" val="97566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EDB16AD-EDFC-447C-A586-A7E832F89FE4}"/>
              </a:ext>
            </a:extLst>
          </p:cNvPr>
          <p:cNvSpPr>
            <a:spLocks noGrp="1"/>
          </p:cNvSpPr>
          <p:nvPr>
            <p:ph type="title"/>
          </p:nvPr>
        </p:nvSpPr>
        <p:spPr>
          <a:xfrm>
            <a:off x="838200" y="253397"/>
            <a:ext cx="10515600" cy="1273233"/>
          </a:xfrm>
        </p:spPr>
        <p:txBody>
          <a:bodyPr>
            <a:normAutofit/>
          </a:bodyPr>
          <a:lstStyle/>
          <a:p>
            <a:r>
              <a:rPr lang="es-ES" sz="4000"/>
              <a:t>Recogiendo valores en vistalugaractivity</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DD18BD57-8026-49E0-A70D-2E5925745D7E}"/>
              </a:ext>
            </a:extLst>
          </p:cNvPr>
          <p:cNvSpPr>
            <a:spLocks noGrp="1"/>
          </p:cNvSpPr>
          <p:nvPr>
            <p:ph idx="1"/>
          </p:nvPr>
        </p:nvSpPr>
        <p:spPr>
          <a:xfrm>
            <a:off x="838200" y="2478024"/>
            <a:ext cx="10515600" cy="3694176"/>
          </a:xfrm>
        </p:spPr>
        <p:txBody>
          <a:bodyPr>
            <a:normAutofit/>
          </a:bodyPr>
          <a:lstStyle/>
          <a:p>
            <a:pPr marL="0" indent="0" algn="just">
              <a:buNone/>
            </a:pPr>
            <a:r>
              <a:rPr lang="es-ES" sz="2200" b="1" dirty="0"/>
              <a:t>Toca también recoger valores </a:t>
            </a:r>
            <a:r>
              <a:rPr lang="es-ES" sz="2200" dirty="0"/>
              <a:t>en </a:t>
            </a:r>
            <a:r>
              <a:rPr lang="es-ES" sz="2200" b="1" dirty="0"/>
              <a:t>la nueva actividad </a:t>
            </a:r>
            <a:r>
              <a:rPr lang="es-ES" sz="2200" dirty="0"/>
              <a:t>iniciada, </a:t>
            </a:r>
            <a:r>
              <a:rPr lang="es-ES" sz="2200" dirty="0" err="1"/>
              <a:t>edicionLugarActivity</a:t>
            </a:r>
            <a:r>
              <a:rPr lang="es-ES" sz="2200" dirty="0"/>
              <a:t>. Vamos a recoger </a:t>
            </a:r>
            <a:r>
              <a:rPr lang="es-ES" sz="2200" b="1" dirty="0"/>
              <a:t>la posición </a:t>
            </a:r>
            <a:r>
              <a:rPr lang="es-ES" sz="2200" dirty="0"/>
              <a:t>que nos pasaba </a:t>
            </a:r>
            <a:r>
              <a:rPr lang="es-ES" sz="2200" b="1" dirty="0" err="1"/>
              <a:t>edicionLugarActivity</a:t>
            </a:r>
            <a:r>
              <a:rPr lang="es-ES" sz="2200" dirty="0"/>
              <a:t>. </a:t>
            </a:r>
          </a:p>
          <a:p>
            <a:pPr marL="0" indent="0" algn="just">
              <a:buNone/>
            </a:pPr>
            <a:r>
              <a:rPr lang="es-ES" sz="2200" dirty="0"/>
              <a:t>Vamos a meter </a:t>
            </a:r>
            <a:r>
              <a:rPr lang="es-ES" sz="2200" b="1" dirty="0"/>
              <a:t>el código de la siguiente diapositiva </a:t>
            </a:r>
            <a:r>
              <a:rPr lang="es-ES" sz="2200" dirty="0"/>
              <a:t>en el </a:t>
            </a:r>
            <a:r>
              <a:rPr lang="es-ES" sz="2200" dirty="0" err="1"/>
              <a:t>onCreate</a:t>
            </a:r>
            <a:r>
              <a:rPr lang="es-ES" sz="2200" dirty="0"/>
              <a:t> de </a:t>
            </a:r>
            <a:r>
              <a:rPr lang="es-ES" sz="2200" dirty="0" err="1"/>
              <a:t>EdicionLugarActivity</a:t>
            </a:r>
            <a:r>
              <a:rPr lang="es-ES" sz="2200" dirty="0"/>
              <a:t>.</a:t>
            </a:r>
          </a:p>
        </p:txBody>
      </p:sp>
    </p:spTree>
    <p:extLst>
      <p:ext uri="{BB962C8B-B14F-4D97-AF65-F5344CB8AC3E}">
        <p14:creationId xmlns:p14="http://schemas.microsoft.com/office/powerpoint/2010/main" val="115325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FE0FCA0-616E-499B-A346-2C3F37D208D3}"/>
              </a:ext>
            </a:extLst>
          </p:cNvPr>
          <p:cNvSpPr>
            <a:spLocks noGrp="1"/>
          </p:cNvSpPr>
          <p:nvPr>
            <p:ph type="title"/>
          </p:nvPr>
        </p:nvSpPr>
        <p:spPr>
          <a:xfrm>
            <a:off x="838200" y="253397"/>
            <a:ext cx="10515600" cy="1273233"/>
          </a:xfrm>
        </p:spPr>
        <p:txBody>
          <a:bodyPr>
            <a:normAutofit/>
          </a:bodyPr>
          <a:lstStyle/>
          <a:p>
            <a:r>
              <a:rPr lang="es-ES" sz="4000"/>
              <a:t>EdicionLugarActivity</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96E01DB4-E6AC-4583-8568-74320EBE3478}"/>
              </a:ext>
            </a:extLst>
          </p:cNvPr>
          <p:cNvSpPr>
            <a:spLocks noGrp="1"/>
          </p:cNvSpPr>
          <p:nvPr>
            <p:ph idx="1"/>
          </p:nvPr>
        </p:nvSpPr>
        <p:spPr>
          <a:xfrm>
            <a:off x="838200" y="2478024"/>
            <a:ext cx="10515600" cy="3694176"/>
          </a:xfrm>
        </p:spPr>
        <p:txBody>
          <a:bodyPr>
            <a:normAutofit/>
          </a:bodyPr>
          <a:lstStyle/>
          <a:p>
            <a:pPr marL="0" indent="0">
              <a:buNone/>
            </a:pPr>
            <a:r>
              <a:rPr lang="es-ES" sz="2200"/>
              <a:t> protected void onCreate(Bundle savedInstanceState) {</a:t>
            </a:r>
          </a:p>
          <a:p>
            <a:pPr marL="0" indent="0">
              <a:buNone/>
            </a:pPr>
            <a:r>
              <a:rPr lang="es-ES" sz="2200"/>
              <a:t>        super.onCreate(savedInstanceState);</a:t>
            </a:r>
          </a:p>
          <a:p>
            <a:pPr marL="0" indent="0">
              <a:buNone/>
            </a:pPr>
            <a:r>
              <a:rPr lang="es-ES" sz="2200"/>
              <a:t>        setContentView(R.layout.edicion_lugar);</a:t>
            </a:r>
          </a:p>
          <a:p>
            <a:pPr marL="0" indent="0">
              <a:buNone/>
            </a:pPr>
            <a:r>
              <a:rPr lang="es-ES" sz="2200"/>
              <a:t>        Bundle extras = getIntent().getExtras();</a:t>
            </a:r>
          </a:p>
          <a:p>
            <a:pPr marL="0" indent="0">
              <a:buNone/>
            </a:pPr>
            <a:r>
              <a:rPr lang="es-ES" sz="2200"/>
              <a:t>	pos = extras.getInt("pos", -1);</a:t>
            </a:r>
          </a:p>
        </p:txBody>
      </p:sp>
    </p:spTree>
    <p:extLst>
      <p:ext uri="{BB962C8B-B14F-4D97-AF65-F5344CB8AC3E}">
        <p14:creationId xmlns:p14="http://schemas.microsoft.com/office/powerpoint/2010/main" val="103238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6D97F86-D483-4BFF-9656-302EC6679F32}"/>
              </a:ext>
            </a:extLst>
          </p:cNvPr>
          <p:cNvSpPr>
            <a:spLocks noGrp="1"/>
          </p:cNvSpPr>
          <p:nvPr>
            <p:ph type="title"/>
          </p:nvPr>
        </p:nvSpPr>
        <p:spPr>
          <a:xfrm>
            <a:off x="838200" y="253397"/>
            <a:ext cx="10515600" cy="1273233"/>
          </a:xfrm>
        </p:spPr>
        <p:txBody>
          <a:bodyPr>
            <a:normAutofit/>
          </a:bodyPr>
          <a:lstStyle/>
          <a:p>
            <a:r>
              <a:rPr lang="es-ES" sz="4000"/>
              <a:t>Diseccionando el código</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2D3C91A2-FFD9-4DA5-8CC1-0903800BD802}"/>
              </a:ext>
            </a:extLst>
          </p:cNvPr>
          <p:cNvSpPr>
            <a:spLocks noGrp="1"/>
          </p:cNvSpPr>
          <p:nvPr>
            <p:ph idx="1"/>
          </p:nvPr>
        </p:nvSpPr>
        <p:spPr>
          <a:xfrm>
            <a:off x="838200" y="2478024"/>
            <a:ext cx="10515600" cy="3694176"/>
          </a:xfrm>
        </p:spPr>
        <p:txBody>
          <a:bodyPr>
            <a:normAutofit/>
          </a:bodyPr>
          <a:lstStyle/>
          <a:p>
            <a:pPr marL="0" indent="0">
              <a:buNone/>
            </a:pPr>
            <a:r>
              <a:rPr lang="es-ES" sz="2200" dirty="0"/>
              <a:t>Con </a:t>
            </a:r>
            <a:r>
              <a:rPr lang="es-ES" sz="2200" b="1" dirty="0" err="1"/>
              <a:t>getIntent</a:t>
            </a:r>
            <a:r>
              <a:rPr lang="es-ES" sz="2200" b="1" dirty="0"/>
              <a:t>()</a:t>
            </a:r>
            <a:r>
              <a:rPr lang="es-ES" sz="2200" dirty="0"/>
              <a:t> recogemos </a:t>
            </a:r>
            <a:r>
              <a:rPr lang="es-ES" sz="2200" b="1" dirty="0"/>
              <a:t>el </a:t>
            </a:r>
            <a:r>
              <a:rPr lang="es-ES" sz="2200" b="1" dirty="0" err="1"/>
              <a:t>Intent</a:t>
            </a:r>
            <a:r>
              <a:rPr lang="es-ES" sz="2200" b="1" dirty="0"/>
              <a:t> que inicio la actividad</a:t>
            </a:r>
            <a:r>
              <a:rPr lang="es-ES" sz="2200" dirty="0"/>
              <a:t>. </a:t>
            </a:r>
          </a:p>
          <a:p>
            <a:r>
              <a:rPr lang="es-ES" sz="2200" b="1" dirty="0"/>
              <a:t>Recogemos extras </a:t>
            </a:r>
            <a:r>
              <a:rPr lang="es-ES" sz="2200" dirty="0"/>
              <a:t>que es un objeto de </a:t>
            </a:r>
            <a:r>
              <a:rPr lang="es-ES" sz="2200" b="1" dirty="0"/>
              <a:t>tipo </a:t>
            </a:r>
            <a:r>
              <a:rPr lang="es-ES" sz="2200" b="1" dirty="0" err="1"/>
              <a:t>bundle</a:t>
            </a:r>
            <a:r>
              <a:rPr lang="es-ES" sz="2200" dirty="0"/>
              <a:t>, que contiene un </a:t>
            </a:r>
            <a:r>
              <a:rPr lang="es-ES" sz="2200" b="1" dirty="0" err="1"/>
              <a:t>hashMap</a:t>
            </a:r>
            <a:r>
              <a:rPr lang="es-ES" sz="2200" dirty="0"/>
              <a:t>.</a:t>
            </a:r>
          </a:p>
          <a:p>
            <a:pPr marL="0" indent="0">
              <a:buNone/>
            </a:pPr>
            <a:r>
              <a:rPr lang="es-ES" sz="2200" dirty="0" err="1"/>
              <a:t>Bundle</a:t>
            </a:r>
            <a:r>
              <a:rPr lang="es-ES" sz="2200" dirty="0"/>
              <a:t> extras = </a:t>
            </a:r>
            <a:r>
              <a:rPr lang="es-ES" sz="2200" dirty="0" err="1"/>
              <a:t>getIntent</a:t>
            </a:r>
            <a:r>
              <a:rPr lang="es-ES" sz="2200" dirty="0"/>
              <a:t>().</a:t>
            </a:r>
            <a:r>
              <a:rPr lang="es-ES" sz="2200" dirty="0" err="1"/>
              <a:t>getExtras</a:t>
            </a:r>
            <a:r>
              <a:rPr lang="es-ES" sz="2200" dirty="0"/>
              <a:t>();</a:t>
            </a:r>
          </a:p>
          <a:p>
            <a:r>
              <a:rPr lang="es-ES" sz="2200" dirty="0"/>
              <a:t>Y recogemos el </a:t>
            </a:r>
            <a:r>
              <a:rPr lang="es-ES" sz="2200" b="1" dirty="0"/>
              <a:t>valor posición pasado como parámetro </a:t>
            </a:r>
            <a:r>
              <a:rPr lang="es-ES" sz="2200" dirty="0"/>
              <a:t>con </a:t>
            </a:r>
            <a:r>
              <a:rPr lang="es-ES" sz="2200" b="1" dirty="0" err="1"/>
              <a:t>getInt</a:t>
            </a:r>
            <a:r>
              <a:rPr lang="es-ES" sz="2200" dirty="0"/>
              <a:t>.</a:t>
            </a:r>
          </a:p>
          <a:p>
            <a:pPr marL="0" indent="0">
              <a:buNone/>
            </a:pPr>
            <a:r>
              <a:rPr lang="es-ES" sz="2200" dirty="0" err="1"/>
              <a:t>pos</a:t>
            </a:r>
            <a:r>
              <a:rPr lang="es-ES" sz="2200" dirty="0"/>
              <a:t> = </a:t>
            </a:r>
            <a:r>
              <a:rPr lang="es-ES" sz="2200" dirty="0" err="1"/>
              <a:t>extras.getInt</a:t>
            </a:r>
            <a:r>
              <a:rPr lang="es-ES" sz="2200" dirty="0"/>
              <a:t>("</a:t>
            </a:r>
            <a:r>
              <a:rPr lang="es-ES" sz="2200" dirty="0" err="1"/>
              <a:t>pos</a:t>
            </a:r>
            <a:r>
              <a:rPr lang="es-ES" sz="2200" dirty="0"/>
              <a:t>", -1)</a:t>
            </a:r>
          </a:p>
          <a:p>
            <a:pPr marL="0" indent="0">
              <a:buNone/>
            </a:pPr>
            <a:endParaRPr lang="es-ES" sz="2200" dirty="0"/>
          </a:p>
          <a:p>
            <a:pPr marL="0" indent="0">
              <a:buNone/>
            </a:pPr>
            <a:r>
              <a:rPr lang="es-ES" sz="2200" dirty="0"/>
              <a:t>Ver </a:t>
            </a:r>
            <a:r>
              <a:rPr lang="es-ES" sz="2200" dirty="0" err="1"/>
              <a:t>Bundle</a:t>
            </a:r>
            <a:r>
              <a:rPr lang="es-ES" sz="2200" dirty="0"/>
              <a:t> : </a:t>
            </a:r>
          </a:p>
          <a:p>
            <a:pPr marL="0" indent="0">
              <a:buNone/>
            </a:pPr>
            <a:r>
              <a:rPr lang="es-ES" sz="2200" dirty="0">
                <a:hlinkClick r:id="rId2"/>
              </a:rPr>
              <a:t>https://developer.android.com/reference/android/os/Bundle</a:t>
            </a:r>
            <a:endParaRPr lang="es-ES" sz="2200" dirty="0"/>
          </a:p>
        </p:txBody>
      </p:sp>
    </p:spTree>
    <p:extLst>
      <p:ext uri="{BB962C8B-B14F-4D97-AF65-F5344CB8AC3E}">
        <p14:creationId xmlns:p14="http://schemas.microsoft.com/office/powerpoint/2010/main" val="389180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29902A5-036D-4D68-9E0D-403EFE91140B}"/>
              </a:ext>
            </a:extLst>
          </p:cNvPr>
          <p:cNvSpPr>
            <a:spLocks noGrp="1"/>
          </p:cNvSpPr>
          <p:nvPr>
            <p:ph type="title"/>
          </p:nvPr>
        </p:nvSpPr>
        <p:spPr>
          <a:xfrm>
            <a:off x="838200" y="253397"/>
            <a:ext cx="10515600" cy="1273233"/>
          </a:xfrm>
        </p:spPr>
        <p:txBody>
          <a:bodyPr>
            <a:normAutofit/>
          </a:bodyPr>
          <a:lstStyle/>
          <a:p>
            <a:r>
              <a:rPr lang="es-ES" sz="4000"/>
              <a:t>Diseccionando el código</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C629FC43-D931-4611-91B1-47320DB57869}"/>
              </a:ext>
            </a:extLst>
          </p:cNvPr>
          <p:cNvSpPr>
            <a:spLocks noGrp="1"/>
          </p:cNvSpPr>
          <p:nvPr>
            <p:ph idx="1"/>
          </p:nvPr>
        </p:nvSpPr>
        <p:spPr>
          <a:xfrm>
            <a:off x="838200" y="2478024"/>
            <a:ext cx="10515600" cy="3694176"/>
          </a:xfrm>
        </p:spPr>
        <p:txBody>
          <a:bodyPr>
            <a:normAutofit/>
          </a:bodyPr>
          <a:lstStyle/>
          <a:p>
            <a:pPr algn="just"/>
            <a:r>
              <a:rPr lang="es-ES" sz="2200" b="1" dirty="0" err="1"/>
              <a:t>getIntent</a:t>
            </a:r>
            <a:r>
              <a:rPr lang="es-ES" sz="2200" b="1" dirty="0"/>
              <a:t>(): </a:t>
            </a:r>
            <a:r>
              <a:rPr lang="es-ES" sz="2200" dirty="0"/>
              <a:t>método de </a:t>
            </a:r>
            <a:r>
              <a:rPr lang="es-ES" sz="2200" dirty="0" err="1"/>
              <a:t>activity</a:t>
            </a:r>
            <a:r>
              <a:rPr lang="es-ES" sz="2200" dirty="0"/>
              <a:t>. </a:t>
            </a:r>
            <a:r>
              <a:rPr lang="es-ES" sz="2200" b="1" dirty="0"/>
              <a:t>Devuelve el </a:t>
            </a:r>
            <a:r>
              <a:rPr lang="es-ES" sz="2200" b="1" dirty="0" err="1"/>
              <a:t>intent</a:t>
            </a:r>
            <a:r>
              <a:rPr lang="es-ES" sz="2200" b="1" dirty="0"/>
              <a:t> que inicio la actividad</a:t>
            </a:r>
            <a:r>
              <a:rPr lang="es-ES" sz="2200" dirty="0"/>
              <a:t>.</a:t>
            </a:r>
          </a:p>
          <a:p>
            <a:pPr algn="just"/>
            <a:r>
              <a:rPr lang="es-ES" sz="2200" b="1" dirty="0" err="1"/>
              <a:t>getExtras</a:t>
            </a:r>
            <a:r>
              <a:rPr lang="es-ES" sz="2200" b="1" dirty="0"/>
              <a:t>(): devuelve el </a:t>
            </a:r>
            <a:r>
              <a:rPr lang="es-ES" sz="2200" b="1" dirty="0" err="1"/>
              <a:t>Bundle</a:t>
            </a:r>
            <a:r>
              <a:rPr lang="es-ES" sz="2200" b="1" dirty="0"/>
              <a:t> asociado </a:t>
            </a:r>
            <a:r>
              <a:rPr lang="es-ES" sz="2200" dirty="0"/>
              <a:t>a ese </a:t>
            </a:r>
            <a:r>
              <a:rPr lang="es-ES" sz="2200" b="1" dirty="0" err="1"/>
              <a:t>activity</a:t>
            </a:r>
            <a:r>
              <a:rPr lang="es-ES" sz="2200" dirty="0"/>
              <a:t>. Es por donde pasamos la </a:t>
            </a:r>
            <a:r>
              <a:rPr lang="es-ES" sz="2200" b="1" dirty="0"/>
              <a:t>información entre elementos de aplicación </a:t>
            </a:r>
            <a:r>
              <a:rPr lang="es-ES" sz="2200" dirty="0"/>
              <a:t>en Android. Es un objeto de </a:t>
            </a:r>
            <a:r>
              <a:rPr lang="es-ES" sz="2200" b="1" dirty="0"/>
              <a:t>tipo </a:t>
            </a:r>
            <a:r>
              <a:rPr lang="es-ES" sz="2200" b="1" dirty="0" err="1"/>
              <a:t>Parceable</a:t>
            </a:r>
            <a:r>
              <a:rPr lang="es-ES" sz="2200" dirty="0"/>
              <a:t>.</a:t>
            </a:r>
          </a:p>
          <a:p>
            <a:pPr algn="just"/>
            <a:r>
              <a:rPr lang="es-ES" sz="2200" b="1" dirty="0" err="1"/>
              <a:t>getInt</a:t>
            </a:r>
            <a:r>
              <a:rPr lang="es-ES" sz="2200" b="1" dirty="0"/>
              <a:t>(): método del objeto </a:t>
            </a:r>
            <a:r>
              <a:rPr lang="es-ES" sz="2200" b="1" dirty="0" err="1"/>
              <a:t>Bundle</a:t>
            </a:r>
            <a:r>
              <a:rPr lang="es-ES" sz="2200" b="1" dirty="0"/>
              <a:t> </a:t>
            </a:r>
            <a:r>
              <a:rPr lang="es-ES" sz="2200" dirty="0"/>
              <a:t>que te </a:t>
            </a:r>
            <a:r>
              <a:rPr lang="es-ES" sz="2200" b="1" dirty="0"/>
              <a:t>devuelven un entero mapeado con una clave</a:t>
            </a:r>
            <a:r>
              <a:rPr lang="es-ES" sz="2200" dirty="0"/>
              <a:t>. Existen infinidad de </a:t>
            </a:r>
            <a:r>
              <a:rPr lang="es-ES" sz="2200" dirty="0" err="1"/>
              <a:t>gets</a:t>
            </a:r>
            <a:r>
              <a:rPr lang="es-ES" sz="2200" dirty="0"/>
              <a:t> para tipos básicos  y </a:t>
            </a:r>
            <a:r>
              <a:rPr lang="es-ES" sz="2200" dirty="0" err="1"/>
              <a:t>Parceable</a:t>
            </a:r>
            <a:r>
              <a:rPr lang="es-ES" sz="2200" dirty="0"/>
              <a:t> en </a:t>
            </a:r>
            <a:r>
              <a:rPr lang="es-ES" sz="2200" dirty="0" err="1"/>
              <a:t>Bundle</a:t>
            </a:r>
            <a:r>
              <a:rPr lang="es-ES" sz="2200" dirty="0"/>
              <a:t>, como </a:t>
            </a:r>
            <a:r>
              <a:rPr lang="es-ES" sz="2200" b="1" dirty="0" err="1"/>
              <a:t>getFloat</a:t>
            </a:r>
            <a:r>
              <a:rPr lang="es-ES" sz="2200" b="1" dirty="0"/>
              <a:t>, </a:t>
            </a:r>
            <a:r>
              <a:rPr lang="es-ES" sz="2200" b="1" dirty="0" err="1"/>
              <a:t>getParceable</a:t>
            </a:r>
            <a:r>
              <a:rPr lang="es-ES" sz="2200" b="1" dirty="0"/>
              <a:t>, </a:t>
            </a:r>
            <a:r>
              <a:rPr lang="es-ES" sz="2200" b="1" dirty="0" err="1"/>
              <a:t>getFloat</a:t>
            </a:r>
            <a:r>
              <a:rPr lang="es-ES" sz="2200" dirty="0"/>
              <a:t>, etc.</a:t>
            </a:r>
            <a:endParaRPr lang="es-ES" sz="2200" b="1" dirty="0"/>
          </a:p>
          <a:p>
            <a:pPr algn="just"/>
            <a:endParaRPr lang="es-ES" sz="2200" dirty="0"/>
          </a:p>
          <a:p>
            <a:endParaRPr lang="es-ES" sz="2200" dirty="0"/>
          </a:p>
        </p:txBody>
      </p:sp>
    </p:spTree>
    <p:extLst>
      <p:ext uri="{BB962C8B-B14F-4D97-AF65-F5344CB8AC3E}">
        <p14:creationId xmlns:p14="http://schemas.microsoft.com/office/powerpoint/2010/main" val="217923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2672B0D-5BD5-4798-B6E3-1AA60D1CAB24}"/>
              </a:ext>
            </a:extLst>
          </p:cNvPr>
          <p:cNvSpPr>
            <a:spLocks noGrp="1"/>
          </p:cNvSpPr>
          <p:nvPr>
            <p:ph type="title"/>
          </p:nvPr>
        </p:nvSpPr>
        <p:spPr>
          <a:xfrm>
            <a:off x="838200" y="253397"/>
            <a:ext cx="10515600" cy="1273233"/>
          </a:xfrm>
        </p:spPr>
        <p:txBody>
          <a:bodyPr>
            <a:normAutofit/>
          </a:bodyPr>
          <a:lstStyle/>
          <a:p>
            <a:r>
              <a:rPr lang="es-ES" sz="4000"/>
              <a:t>startActivityForResult</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E7EEDDF6-EE4F-4DFF-B8FF-7461C47A2401}"/>
              </a:ext>
            </a:extLst>
          </p:cNvPr>
          <p:cNvSpPr>
            <a:spLocks noGrp="1"/>
          </p:cNvSpPr>
          <p:nvPr>
            <p:ph idx="1"/>
          </p:nvPr>
        </p:nvSpPr>
        <p:spPr>
          <a:xfrm>
            <a:off x="838200" y="2478024"/>
            <a:ext cx="10515600" cy="3694176"/>
          </a:xfrm>
        </p:spPr>
        <p:txBody>
          <a:bodyPr>
            <a:normAutofit/>
          </a:bodyPr>
          <a:lstStyle/>
          <a:p>
            <a:pPr marL="0" indent="0">
              <a:buNone/>
            </a:pPr>
            <a:r>
              <a:rPr lang="es-ES" sz="2200" dirty="0" err="1"/>
              <a:t>public</a:t>
            </a:r>
            <a:r>
              <a:rPr lang="es-ES" sz="2200" dirty="0"/>
              <a:t> </a:t>
            </a:r>
            <a:r>
              <a:rPr lang="es-ES" sz="2200" dirty="0" err="1"/>
              <a:t>void</a:t>
            </a:r>
            <a:r>
              <a:rPr lang="es-ES" sz="2200" dirty="0"/>
              <a:t> </a:t>
            </a:r>
            <a:r>
              <a:rPr lang="es-ES" sz="2200" dirty="0" err="1"/>
              <a:t>startActivityForResult</a:t>
            </a:r>
            <a:r>
              <a:rPr lang="es-ES" sz="2200" dirty="0"/>
              <a:t> (</a:t>
            </a:r>
            <a:r>
              <a:rPr lang="es-ES" sz="2200" dirty="0" err="1"/>
              <a:t>Intent</a:t>
            </a:r>
            <a:r>
              <a:rPr lang="es-ES" sz="2200" dirty="0"/>
              <a:t> </a:t>
            </a:r>
            <a:r>
              <a:rPr lang="es-ES" sz="2200" dirty="0" err="1"/>
              <a:t>intent</a:t>
            </a:r>
            <a:r>
              <a:rPr lang="es-ES" sz="2200" dirty="0"/>
              <a:t>, </a:t>
            </a:r>
          </a:p>
          <a:p>
            <a:pPr marL="0" indent="0">
              <a:buNone/>
            </a:pPr>
            <a:r>
              <a:rPr lang="es-ES" sz="2200" dirty="0"/>
              <a:t>                </a:t>
            </a:r>
            <a:r>
              <a:rPr lang="es-ES" sz="2200" dirty="0" err="1"/>
              <a:t>int</a:t>
            </a:r>
            <a:r>
              <a:rPr lang="es-ES" sz="2200" dirty="0"/>
              <a:t> </a:t>
            </a:r>
            <a:r>
              <a:rPr lang="es-ES" sz="2200" dirty="0" err="1"/>
              <a:t>requestCode</a:t>
            </a:r>
            <a:r>
              <a:rPr lang="es-ES" sz="2200" dirty="0"/>
              <a:t>)</a:t>
            </a:r>
          </a:p>
          <a:p>
            <a:pPr marL="0" indent="0">
              <a:buNone/>
            </a:pPr>
            <a:endParaRPr lang="es-ES" sz="2200" dirty="0"/>
          </a:p>
          <a:p>
            <a:pPr marL="0" indent="0" algn="just">
              <a:buNone/>
            </a:pPr>
            <a:r>
              <a:rPr lang="es-ES" sz="2200" dirty="0"/>
              <a:t>Le pasamos </a:t>
            </a:r>
            <a:r>
              <a:rPr lang="es-ES" sz="2200" b="1" dirty="0"/>
              <a:t>un </a:t>
            </a:r>
            <a:r>
              <a:rPr lang="es-ES" sz="2200" b="1" dirty="0" err="1"/>
              <a:t>intent</a:t>
            </a:r>
            <a:r>
              <a:rPr lang="es-ES" sz="2200" b="1" dirty="0"/>
              <a:t> y un </a:t>
            </a:r>
            <a:r>
              <a:rPr lang="es-ES" sz="2200" b="1" dirty="0" err="1"/>
              <a:t>requestCode</a:t>
            </a:r>
            <a:r>
              <a:rPr lang="es-ES" sz="2200" dirty="0"/>
              <a:t>. Usaremos el </a:t>
            </a:r>
            <a:r>
              <a:rPr lang="es-ES" sz="2200" b="1" dirty="0" err="1"/>
              <a:t>requestCode</a:t>
            </a:r>
            <a:r>
              <a:rPr lang="es-ES" sz="2200" dirty="0"/>
              <a:t> cuando la </a:t>
            </a:r>
            <a:r>
              <a:rPr lang="es-ES" sz="2200" b="1" dirty="0"/>
              <a:t>actividad iniciada le devuelva un resultado </a:t>
            </a:r>
            <a:r>
              <a:rPr lang="es-ES" sz="2200" dirty="0"/>
              <a:t>a la </a:t>
            </a:r>
            <a:r>
              <a:rPr lang="es-ES" sz="2200" b="1" dirty="0"/>
              <a:t>actividad o elemento iniciador</a:t>
            </a:r>
            <a:r>
              <a:rPr lang="es-ES" sz="2200" dirty="0"/>
              <a:t>, en un el método </a:t>
            </a:r>
            <a:r>
              <a:rPr lang="es-ES" sz="2200" b="1" dirty="0" err="1"/>
              <a:t>onActivityResult</a:t>
            </a:r>
            <a:r>
              <a:rPr lang="es-ES" sz="2200" dirty="0"/>
              <a:t>, para </a:t>
            </a:r>
            <a:r>
              <a:rPr lang="es-ES" sz="2200" b="1" dirty="0"/>
              <a:t>saber que actividad y operación </a:t>
            </a:r>
            <a:r>
              <a:rPr lang="es-ES" sz="2200" dirty="0"/>
              <a:t>nos devuelve </a:t>
            </a:r>
            <a:r>
              <a:rPr lang="es-ES" sz="2200" b="1" dirty="0"/>
              <a:t>resultado</a:t>
            </a:r>
            <a:r>
              <a:rPr lang="es-ES" sz="2200" dirty="0"/>
              <a:t>. A veces podemos iniciar más de una actividad desde el elemento </a:t>
            </a:r>
            <a:r>
              <a:rPr lang="es-ES" sz="2200" dirty="0" err="1"/>
              <a:t>actualk</a:t>
            </a:r>
            <a:r>
              <a:rPr lang="es-ES" sz="2200" dirty="0"/>
              <a:t>, o una actividad puede realizar varias operaciones.</a:t>
            </a:r>
          </a:p>
        </p:txBody>
      </p:sp>
    </p:spTree>
    <p:extLst>
      <p:ext uri="{BB962C8B-B14F-4D97-AF65-F5344CB8AC3E}">
        <p14:creationId xmlns:p14="http://schemas.microsoft.com/office/powerpoint/2010/main" val="123406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D277914-4810-4889-9F4B-FFBDA6C95995}"/>
              </a:ext>
            </a:extLst>
          </p:cNvPr>
          <p:cNvSpPr>
            <a:spLocks noGrp="1"/>
          </p:cNvSpPr>
          <p:nvPr>
            <p:ph type="title"/>
          </p:nvPr>
        </p:nvSpPr>
        <p:spPr>
          <a:xfrm>
            <a:off x="838200" y="253397"/>
            <a:ext cx="10515600" cy="1273233"/>
          </a:xfrm>
        </p:spPr>
        <p:txBody>
          <a:bodyPr>
            <a:normAutofit/>
          </a:bodyPr>
          <a:lstStyle/>
          <a:p>
            <a:r>
              <a:rPr lang="es-ES" sz="4000"/>
              <a:t>Recibiendo resultados. onActivityResult</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D59FD35F-3626-4A54-8DED-842D9A271300}"/>
              </a:ext>
            </a:extLst>
          </p:cNvPr>
          <p:cNvSpPr>
            <a:spLocks noGrp="1"/>
          </p:cNvSpPr>
          <p:nvPr>
            <p:ph idx="1"/>
          </p:nvPr>
        </p:nvSpPr>
        <p:spPr>
          <a:xfrm>
            <a:off x="838200" y="2478024"/>
            <a:ext cx="10515600" cy="3694176"/>
          </a:xfrm>
        </p:spPr>
        <p:txBody>
          <a:bodyPr>
            <a:normAutofit lnSpcReduction="10000"/>
          </a:bodyPr>
          <a:lstStyle/>
          <a:p>
            <a:pPr algn="just"/>
            <a:r>
              <a:rPr lang="es-ES" sz="2200" b="1" dirty="0" err="1"/>
              <a:t>onActivityResult</a:t>
            </a:r>
            <a:r>
              <a:rPr lang="es-ES" sz="2200" dirty="0"/>
              <a:t> es un método de la </a:t>
            </a:r>
            <a:r>
              <a:rPr lang="es-ES" sz="2200" b="1" dirty="0"/>
              <a:t>clase </a:t>
            </a:r>
            <a:r>
              <a:rPr lang="es-ES" sz="2200" b="1" dirty="0" err="1"/>
              <a:t>Activity</a:t>
            </a:r>
            <a:r>
              <a:rPr lang="es-ES" sz="2200" b="1" dirty="0"/>
              <a:t> </a:t>
            </a:r>
            <a:r>
              <a:rPr lang="es-ES" sz="2200" dirty="0"/>
              <a:t>que debemos sobre escribir cuando lancemos actividades desde la actividad actual. En </a:t>
            </a:r>
            <a:r>
              <a:rPr lang="es-ES" sz="2200" b="1" dirty="0"/>
              <a:t>nuestro caso </a:t>
            </a:r>
            <a:r>
              <a:rPr lang="es-ES" sz="2200" dirty="0"/>
              <a:t>lo tendríamos que poner en </a:t>
            </a:r>
            <a:r>
              <a:rPr lang="es-ES" sz="2200" b="1" dirty="0" err="1"/>
              <a:t>vistaLugarActivity</a:t>
            </a:r>
            <a:r>
              <a:rPr lang="es-ES" sz="2200" dirty="0"/>
              <a:t>. Cuando </a:t>
            </a:r>
            <a:r>
              <a:rPr lang="es-ES" sz="2200" b="1" dirty="0"/>
              <a:t>la actividad que iniciamos termina </a:t>
            </a:r>
            <a:r>
              <a:rPr lang="es-ES" sz="2200" dirty="0"/>
              <a:t>el </a:t>
            </a:r>
            <a:r>
              <a:rPr lang="es-ES" sz="2200" b="1" dirty="0"/>
              <a:t>control</a:t>
            </a:r>
            <a:r>
              <a:rPr lang="es-ES" sz="2200" dirty="0"/>
              <a:t> se devuelve a la </a:t>
            </a:r>
            <a:r>
              <a:rPr lang="es-ES" sz="2200" b="1" dirty="0"/>
              <a:t>actividad iniciadora</a:t>
            </a:r>
            <a:r>
              <a:rPr lang="es-ES" sz="2200" dirty="0"/>
              <a:t>. Necesitamos </a:t>
            </a:r>
            <a:r>
              <a:rPr lang="es-ES" sz="2200" i="1" dirty="0"/>
              <a:t>este método para recoger los resu</a:t>
            </a:r>
            <a:r>
              <a:rPr lang="es-ES" sz="2200" dirty="0"/>
              <a:t>ltados de la </a:t>
            </a:r>
            <a:r>
              <a:rPr lang="es-ES" sz="2200" b="1" dirty="0"/>
              <a:t>otra actividad</a:t>
            </a:r>
            <a:r>
              <a:rPr lang="es-ES" sz="2200" dirty="0"/>
              <a:t>.</a:t>
            </a:r>
          </a:p>
          <a:p>
            <a:pPr marL="0" indent="0">
              <a:buNone/>
            </a:pPr>
            <a:r>
              <a:rPr lang="es-ES" sz="2200" dirty="0"/>
              <a:t>@</a:t>
            </a:r>
            <a:r>
              <a:rPr lang="es-ES" sz="2200" dirty="0" err="1"/>
              <a:t>Override</a:t>
            </a:r>
            <a:r>
              <a:rPr lang="es-ES" sz="2200" dirty="0"/>
              <a:t> </a:t>
            </a:r>
            <a:r>
              <a:rPr lang="es-ES" sz="2200" dirty="0" err="1"/>
              <a:t>protected</a:t>
            </a:r>
            <a:r>
              <a:rPr lang="es-ES" sz="2200" dirty="0"/>
              <a:t> </a:t>
            </a:r>
            <a:r>
              <a:rPr lang="es-ES" sz="2200" dirty="0" err="1"/>
              <a:t>void</a:t>
            </a:r>
            <a:r>
              <a:rPr lang="es-ES" sz="2200" dirty="0"/>
              <a:t> </a:t>
            </a:r>
            <a:r>
              <a:rPr lang="es-ES" sz="2200" dirty="0" err="1"/>
              <a:t>onActivityResult</a:t>
            </a:r>
            <a:r>
              <a:rPr lang="es-ES" sz="2200" dirty="0"/>
              <a:t>(</a:t>
            </a:r>
            <a:r>
              <a:rPr lang="es-ES" sz="2200" dirty="0" err="1"/>
              <a:t>int</a:t>
            </a:r>
            <a:r>
              <a:rPr lang="es-ES" sz="2200" dirty="0"/>
              <a:t> </a:t>
            </a:r>
            <a:r>
              <a:rPr lang="es-ES" sz="2200" dirty="0" err="1"/>
              <a:t>requestCode</a:t>
            </a:r>
            <a:r>
              <a:rPr lang="es-ES" sz="2200" dirty="0"/>
              <a:t>, </a:t>
            </a:r>
            <a:r>
              <a:rPr lang="es-ES" sz="2200" dirty="0" err="1"/>
              <a:t>int</a:t>
            </a:r>
            <a:r>
              <a:rPr lang="es-ES" sz="2200" dirty="0"/>
              <a:t> </a:t>
            </a:r>
            <a:r>
              <a:rPr lang="es-ES" sz="2200" dirty="0" err="1"/>
              <a:t>resultCode</a:t>
            </a:r>
            <a:r>
              <a:rPr lang="es-ES" sz="2200" dirty="0"/>
              <a:t>,</a:t>
            </a:r>
          </a:p>
          <a:p>
            <a:pPr marL="0" indent="0">
              <a:buNone/>
            </a:pPr>
            <a:r>
              <a:rPr lang="es-ES" sz="2200" dirty="0"/>
              <a:t>                                              </a:t>
            </a:r>
            <a:r>
              <a:rPr lang="es-ES" sz="2200" dirty="0" err="1"/>
              <a:t>Intent</a:t>
            </a:r>
            <a:r>
              <a:rPr lang="es-ES" sz="2200" dirty="0"/>
              <a:t> data) {</a:t>
            </a:r>
          </a:p>
          <a:p>
            <a:pPr marL="0" indent="0">
              <a:buNone/>
            </a:pPr>
            <a:endParaRPr lang="es-ES" sz="2200" dirty="0"/>
          </a:p>
          <a:p>
            <a:pPr marL="0" indent="0">
              <a:buNone/>
            </a:pPr>
            <a:r>
              <a:rPr lang="es-ES" sz="2200" dirty="0"/>
              <a:t>        </a:t>
            </a:r>
            <a:r>
              <a:rPr lang="es-ES" sz="2200" dirty="0" err="1"/>
              <a:t>super.onActivityResult</a:t>
            </a:r>
            <a:r>
              <a:rPr lang="es-ES" sz="2200" dirty="0"/>
              <a:t>(</a:t>
            </a:r>
            <a:r>
              <a:rPr lang="es-ES" sz="2200" dirty="0" err="1"/>
              <a:t>requestCode,requestCode,data</a:t>
            </a:r>
            <a:r>
              <a:rPr lang="es-ES" sz="2200" dirty="0"/>
              <a:t>);</a:t>
            </a:r>
          </a:p>
          <a:p>
            <a:pPr marL="0" indent="0">
              <a:buNone/>
            </a:pPr>
            <a:r>
              <a:rPr lang="es-ES" sz="2200" dirty="0"/>
              <a:t>        </a:t>
            </a:r>
            <a:r>
              <a:rPr lang="es-ES" sz="2200" dirty="0" err="1"/>
              <a:t>if</a:t>
            </a:r>
            <a:r>
              <a:rPr lang="es-ES" sz="2200" dirty="0"/>
              <a:t> (</a:t>
            </a:r>
            <a:r>
              <a:rPr lang="es-ES" sz="2200" dirty="0" err="1"/>
              <a:t>requestCode</a:t>
            </a:r>
            <a:r>
              <a:rPr lang="es-ES" sz="2200" dirty="0"/>
              <a:t> == RESULTADO_EDITAR) {</a:t>
            </a:r>
          </a:p>
          <a:p>
            <a:pPr marL="0" indent="0">
              <a:buNone/>
            </a:pPr>
            <a:endParaRPr lang="es-ES" sz="2200" dirty="0"/>
          </a:p>
          <a:p>
            <a:pPr marL="0" indent="0">
              <a:buNone/>
            </a:pPr>
            <a:endParaRPr lang="es-ES" sz="2200" dirty="0"/>
          </a:p>
        </p:txBody>
      </p:sp>
    </p:spTree>
    <p:extLst>
      <p:ext uri="{BB962C8B-B14F-4D97-AF65-F5344CB8AC3E}">
        <p14:creationId xmlns:p14="http://schemas.microsoft.com/office/powerpoint/2010/main" val="2207001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6ADC846-65D3-40AE-8935-CDDF68D9DCBA}"/>
              </a:ext>
            </a:extLst>
          </p:cNvPr>
          <p:cNvSpPr>
            <a:spLocks noGrp="1"/>
          </p:cNvSpPr>
          <p:nvPr>
            <p:ph type="title"/>
          </p:nvPr>
        </p:nvSpPr>
        <p:spPr>
          <a:xfrm>
            <a:off x="838200" y="253397"/>
            <a:ext cx="10515600" cy="1273233"/>
          </a:xfrm>
        </p:spPr>
        <p:txBody>
          <a:bodyPr>
            <a:normAutofit/>
          </a:bodyPr>
          <a:lstStyle/>
          <a:p>
            <a:r>
              <a:rPr lang="es-ES" sz="4000"/>
              <a:t>requestCode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B4988477-383F-40EF-B864-F70E61FB4CC6}"/>
              </a:ext>
            </a:extLst>
          </p:cNvPr>
          <p:cNvSpPr>
            <a:spLocks noGrp="1"/>
          </p:cNvSpPr>
          <p:nvPr>
            <p:ph idx="1"/>
          </p:nvPr>
        </p:nvSpPr>
        <p:spPr>
          <a:xfrm>
            <a:off x="838200" y="2478024"/>
            <a:ext cx="10515600" cy="3694176"/>
          </a:xfrm>
        </p:spPr>
        <p:txBody>
          <a:bodyPr>
            <a:normAutofit/>
          </a:bodyPr>
          <a:lstStyle/>
          <a:p>
            <a:pPr algn="just"/>
            <a:r>
              <a:rPr lang="es-ES" sz="2200" b="1" dirty="0" err="1"/>
              <a:t>requestCode</a:t>
            </a:r>
            <a:r>
              <a:rPr lang="es-ES" sz="2200" dirty="0"/>
              <a:t> nos permite </a:t>
            </a:r>
            <a:r>
              <a:rPr lang="es-ES" sz="2200" b="1" dirty="0"/>
              <a:t>identificar que actividad y operación está devolviendo el resultado</a:t>
            </a:r>
            <a:r>
              <a:rPr lang="es-ES" sz="2200" dirty="0"/>
              <a:t>, en este caso editar. También podemos iniciar la misma actividad con distintos </a:t>
            </a:r>
            <a:r>
              <a:rPr lang="es-ES" sz="2200" dirty="0" err="1"/>
              <a:t>requestCode</a:t>
            </a:r>
            <a:r>
              <a:rPr lang="es-ES" sz="2200" dirty="0"/>
              <a:t> porque hace operaciones distintas. Por ejemplo una actividad que nos permita editar y copiar. Usaríamos dos </a:t>
            </a:r>
            <a:r>
              <a:rPr lang="es-ES" sz="2200" dirty="0" err="1"/>
              <a:t>requestCode</a:t>
            </a:r>
            <a:r>
              <a:rPr lang="es-ES" sz="2200" dirty="0"/>
              <a:t> para esa actividad dependiendo de la operación que vaya a realizar.</a:t>
            </a:r>
          </a:p>
          <a:p>
            <a:pPr marL="0" indent="0">
              <a:buNone/>
            </a:pPr>
            <a:r>
              <a:rPr lang="es-ES" sz="2200" dirty="0" err="1"/>
              <a:t>if</a:t>
            </a:r>
            <a:r>
              <a:rPr lang="es-ES" sz="2200" dirty="0"/>
              <a:t> (</a:t>
            </a:r>
            <a:r>
              <a:rPr lang="es-ES" sz="2200" dirty="0" err="1"/>
              <a:t>requestCode</a:t>
            </a:r>
            <a:r>
              <a:rPr lang="es-ES" sz="2200" dirty="0"/>
              <a:t> == RESULTADO_EDITAR) </a:t>
            </a:r>
          </a:p>
        </p:txBody>
      </p:sp>
    </p:spTree>
    <p:extLst>
      <p:ext uri="{BB962C8B-B14F-4D97-AF65-F5344CB8AC3E}">
        <p14:creationId xmlns:p14="http://schemas.microsoft.com/office/powerpoint/2010/main" val="114375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BCB9832D-6BA5-46B9-8A03-3C0C6E1EE7F9}"/>
              </a:ext>
            </a:extLst>
          </p:cNvPr>
          <p:cNvSpPr>
            <a:spLocks noGrp="1"/>
          </p:cNvSpPr>
          <p:nvPr>
            <p:ph type="ctrTitle"/>
          </p:nvPr>
        </p:nvSpPr>
        <p:spPr>
          <a:xfrm>
            <a:off x="3045368" y="2043663"/>
            <a:ext cx="6105194" cy="2031055"/>
          </a:xfrm>
        </p:spPr>
        <p:txBody>
          <a:bodyPr>
            <a:normAutofit/>
          </a:bodyPr>
          <a:lstStyle/>
          <a:p>
            <a:r>
              <a:rPr lang="es-ES" sz="3300">
                <a:solidFill>
                  <a:srgbClr val="FFFFFF"/>
                </a:solidFill>
              </a:rPr>
              <a:t>Clases e interfaces para comunicaciones entre procesos y elementos de aplicación</a:t>
            </a:r>
          </a:p>
        </p:txBody>
      </p:sp>
      <p:sp>
        <p:nvSpPr>
          <p:cNvPr id="3" name="Subtítulo 2">
            <a:extLst>
              <a:ext uri="{FF2B5EF4-FFF2-40B4-BE49-F238E27FC236}">
                <a16:creationId xmlns:a16="http://schemas.microsoft.com/office/drawing/2014/main" id="{7F6973C9-D324-4C18-8393-96AAC38C930B}"/>
              </a:ext>
            </a:extLst>
          </p:cNvPr>
          <p:cNvSpPr>
            <a:spLocks noGrp="1"/>
          </p:cNvSpPr>
          <p:nvPr>
            <p:ph type="subTitle" idx="1"/>
          </p:nvPr>
        </p:nvSpPr>
        <p:spPr>
          <a:xfrm>
            <a:off x="3045368" y="4074718"/>
            <a:ext cx="6105194" cy="682079"/>
          </a:xfrm>
        </p:spPr>
        <p:txBody>
          <a:bodyPr>
            <a:normAutofit/>
          </a:bodyPr>
          <a:lstStyle/>
          <a:p>
            <a:endParaRPr lang="es-ES">
              <a:solidFill>
                <a:srgbClr val="FFFFFF"/>
              </a:solidFill>
            </a:endParaRPr>
          </a:p>
        </p:txBody>
      </p:sp>
    </p:spTree>
    <p:extLst>
      <p:ext uri="{BB962C8B-B14F-4D97-AF65-F5344CB8AC3E}">
        <p14:creationId xmlns:p14="http://schemas.microsoft.com/office/powerpoint/2010/main" val="1986323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B90D6-8980-4A77-85DE-9376226B94C7}"/>
              </a:ext>
            </a:extLst>
          </p:cNvPr>
          <p:cNvSpPr>
            <a:spLocks noGrp="1"/>
          </p:cNvSpPr>
          <p:nvPr>
            <p:ph type="title"/>
          </p:nvPr>
        </p:nvSpPr>
        <p:spPr/>
        <p:txBody>
          <a:bodyPr/>
          <a:lstStyle/>
          <a:p>
            <a:r>
              <a:rPr lang="es-ES" dirty="0" err="1"/>
              <a:t>Indice</a:t>
            </a:r>
            <a:endParaRPr lang="es-ES" dirty="0"/>
          </a:p>
        </p:txBody>
      </p:sp>
      <p:sp>
        <p:nvSpPr>
          <p:cNvPr id="3" name="Marcador de contenido 2">
            <a:extLst>
              <a:ext uri="{FF2B5EF4-FFF2-40B4-BE49-F238E27FC236}">
                <a16:creationId xmlns:a16="http://schemas.microsoft.com/office/drawing/2014/main" id="{505FFC03-FC07-4541-9E58-4848F50847BB}"/>
              </a:ext>
            </a:extLst>
          </p:cNvPr>
          <p:cNvSpPr>
            <a:spLocks noGrp="1"/>
          </p:cNvSpPr>
          <p:nvPr>
            <p:ph idx="1"/>
          </p:nvPr>
        </p:nvSpPr>
        <p:spPr/>
        <p:txBody>
          <a:bodyPr/>
          <a:lstStyle/>
          <a:p>
            <a:r>
              <a:rPr lang="es-ES" dirty="0">
                <a:hlinkClick r:id="rId2" action="ppaction://hlinksldjump"/>
              </a:rPr>
              <a:t>Lanzando nuevas actividades</a:t>
            </a:r>
            <a:endParaRPr lang="es-ES" dirty="0"/>
          </a:p>
          <a:p>
            <a:pPr lvl="1"/>
            <a:r>
              <a:rPr lang="es-ES" dirty="0" err="1">
                <a:hlinkClick r:id="rId3" action="ppaction://hlinksldjump"/>
              </a:rPr>
              <a:t>startActivity</a:t>
            </a:r>
            <a:r>
              <a:rPr lang="es-ES" dirty="0"/>
              <a:t>	</a:t>
            </a:r>
          </a:p>
          <a:p>
            <a:pPr lvl="1"/>
            <a:r>
              <a:rPr lang="es-ES" dirty="0" err="1">
                <a:hlinkClick r:id="rId4" action="ppaction://hlinksldjump"/>
              </a:rPr>
              <a:t>startActivityForResult</a:t>
            </a:r>
            <a:endParaRPr lang="es-ES" dirty="0"/>
          </a:p>
          <a:p>
            <a:r>
              <a:rPr lang="es-ES" dirty="0">
                <a:hlinkClick r:id="rId5" action="ppaction://hlinksldjump"/>
              </a:rPr>
              <a:t>Clases e interfaces para comunicaciones entre procesos y ...</a:t>
            </a:r>
            <a:endParaRPr lang="es-ES" dirty="0"/>
          </a:p>
          <a:p>
            <a:r>
              <a:rPr lang="es-ES" dirty="0">
                <a:hlinkClick r:id="rId6" action="ppaction://hlinksldjump"/>
              </a:rPr>
              <a:t>Añadiendo </a:t>
            </a:r>
            <a:r>
              <a:rPr lang="es-ES" dirty="0" err="1">
                <a:hlinkClick r:id="rId6" action="ppaction://hlinksldjump"/>
              </a:rPr>
              <a:t>listener</a:t>
            </a:r>
            <a:r>
              <a:rPr lang="es-ES" dirty="0">
                <a:hlinkClick r:id="rId6" action="ppaction://hlinksldjump"/>
              </a:rPr>
              <a:t> a botones</a:t>
            </a:r>
            <a:endParaRPr lang="es-ES" dirty="0"/>
          </a:p>
          <a:p>
            <a:r>
              <a:rPr lang="es-ES" dirty="0">
                <a:hlinkClick r:id="rId7" action="ppaction://hlinksldjump"/>
              </a:rPr>
              <a:t>Preferencias</a:t>
            </a:r>
            <a:endParaRPr lang="es-ES" dirty="0"/>
          </a:p>
          <a:p>
            <a:r>
              <a:rPr lang="es-ES" dirty="0">
                <a:hlinkClick r:id="rId8" action="ppaction://hlinksldjump"/>
              </a:rPr>
              <a:t>Metodología </a:t>
            </a:r>
            <a:r>
              <a:rPr lang="es-ES" dirty="0" err="1">
                <a:hlinkClick r:id="rId8" action="ppaction://hlinksldjump"/>
              </a:rPr>
              <a:t>clean</a:t>
            </a:r>
            <a:endParaRPr lang="es-ES" dirty="0"/>
          </a:p>
        </p:txBody>
      </p:sp>
    </p:spTree>
    <p:extLst>
      <p:ext uri="{BB962C8B-B14F-4D97-AF65-F5344CB8AC3E}">
        <p14:creationId xmlns:p14="http://schemas.microsoft.com/office/powerpoint/2010/main" val="118205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AE992CF-3478-4A4D-8D08-B3F5940C8B42}"/>
              </a:ext>
            </a:extLst>
          </p:cNvPr>
          <p:cNvSpPr>
            <a:spLocks noGrp="1"/>
          </p:cNvSpPr>
          <p:nvPr>
            <p:ph type="title"/>
          </p:nvPr>
        </p:nvSpPr>
        <p:spPr>
          <a:xfrm>
            <a:off x="838200" y="253397"/>
            <a:ext cx="10515600" cy="1273233"/>
          </a:xfrm>
        </p:spPr>
        <p:txBody>
          <a:bodyPr>
            <a:normAutofit/>
          </a:bodyPr>
          <a:lstStyle/>
          <a:p>
            <a:r>
              <a:rPr lang="es-ES" sz="4000"/>
              <a:t>Parceable</a:t>
            </a:r>
          </a:p>
        </p:txBody>
      </p:sp>
      <p:sp>
        <p:nvSpPr>
          <p:cNvPr id="23" name="Rectangle 2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94308AD1-69CE-46F1-8C2C-25FC8D3AABC0}"/>
              </a:ext>
            </a:extLst>
          </p:cNvPr>
          <p:cNvSpPr>
            <a:spLocks noGrp="1"/>
          </p:cNvSpPr>
          <p:nvPr>
            <p:ph idx="1"/>
          </p:nvPr>
        </p:nvSpPr>
        <p:spPr>
          <a:xfrm>
            <a:off x="838200" y="2152997"/>
            <a:ext cx="10515600" cy="4451605"/>
          </a:xfrm>
        </p:spPr>
        <p:txBody>
          <a:bodyPr>
            <a:normAutofit fontScale="92500"/>
          </a:bodyPr>
          <a:lstStyle/>
          <a:p>
            <a:pPr algn="just"/>
            <a:r>
              <a:rPr lang="es-ES" sz="2400" b="1" dirty="0" err="1"/>
              <a:t>Parceable</a:t>
            </a:r>
            <a:r>
              <a:rPr lang="es-ES" sz="2400" dirty="0"/>
              <a:t>: Interfaz para </a:t>
            </a:r>
            <a:r>
              <a:rPr lang="es-ES" sz="2400" b="1" dirty="0"/>
              <a:t>clases cuyas instancias se pueden escribir y restaurar desde un objeto </a:t>
            </a:r>
            <a:r>
              <a:rPr lang="es-ES" sz="2400" b="1" dirty="0" err="1"/>
              <a:t>Parcel</a:t>
            </a:r>
            <a:r>
              <a:rPr lang="es-ES" sz="2400" dirty="0"/>
              <a:t>. Las clases </a:t>
            </a:r>
            <a:r>
              <a:rPr lang="es-ES" sz="2400" b="1" dirty="0"/>
              <a:t>que implementan la interfaz Parcelable también deben tener un campo estático no nulo </a:t>
            </a:r>
            <a:r>
              <a:rPr lang="es-ES" sz="2400" dirty="0"/>
              <a:t>llamado </a:t>
            </a:r>
            <a:r>
              <a:rPr lang="es-ES" sz="2400" b="1" dirty="0"/>
              <a:t>CREATOR</a:t>
            </a:r>
            <a:r>
              <a:rPr lang="es-ES" sz="2400" dirty="0"/>
              <a:t> de un tipo que </a:t>
            </a:r>
            <a:r>
              <a:rPr lang="es-ES" sz="2400" b="1" dirty="0"/>
              <a:t>implemente la </a:t>
            </a:r>
            <a:r>
              <a:rPr lang="es-ES" sz="2400" b="1" dirty="0" err="1"/>
              <a:t>Parcelable.Creatorinterfaz</a:t>
            </a:r>
            <a:r>
              <a:rPr lang="es-ES" sz="2400" dirty="0"/>
              <a:t>.</a:t>
            </a:r>
          </a:p>
          <a:p>
            <a:pPr algn="just"/>
            <a:r>
              <a:rPr lang="es-ES" sz="2400" b="1" dirty="0" err="1"/>
              <a:t>Parcel</a:t>
            </a:r>
            <a:r>
              <a:rPr lang="es-ES" sz="2400" b="1" dirty="0"/>
              <a:t>:</a:t>
            </a:r>
            <a:r>
              <a:rPr lang="es-ES" sz="2400" dirty="0"/>
              <a:t> </a:t>
            </a:r>
            <a:r>
              <a:rPr lang="es-ES" sz="2400" b="1" dirty="0"/>
              <a:t>contenedor para un mensaje </a:t>
            </a:r>
            <a:r>
              <a:rPr lang="es-ES" sz="2400" dirty="0"/>
              <a:t>(</a:t>
            </a:r>
            <a:r>
              <a:rPr lang="es-ES" sz="2400" b="1" dirty="0"/>
              <a:t>referencias de datos y objetos</a:t>
            </a:r>
            <a:r>
              <a:rPr lang="es-ES" sz="2400" dirty="0"/>
              <a:t>) que se puede enviar a través de un </a:t>
            </a:r>
            <a:r>
              <a:rPr lang="es-ES" sz="2400" dirty="0" err="1"/>
              <a:t>IBinder</a:t>
            </a:r>
            <a:r>
              <a:rPr lang="es-ES" sz="2400" dirty="0"/>
              <a:t>. Un </a:t>
            </a:r>
            <a:r>
              <a:rPr lang="es-ES" sz="2400" b="1" dirty="0"/>
              <a:t>paquete puede contener datos no serializados que se serializaran en el </a:t>
            </a:r>
            <a:r>
              <a:rPr lang="es-ES" sz="2400" b="1" dirty="0" err="1"/>
              <a:t>envio</a:t>
            </a:r>
            <a:r>
              <a:rPr lang="es-ES" sz="2400" b="1" dirty="0"/>
              <a:t>, y se </a:t>
            </a:r>
            <a:r>
              <a:rPr lang="es-ES" sz="2400" b="1" dirty="0" err="1"/>
              <a:t>deserializarán</a:t>
            </a:r>
            <a:r>
              <a:rPr lang="es-ES" sz="2400" b="1" dirty="0"/>
              <a:t> </a:t>
            </a:r>
            <a:r>
              <a:rPr lang="es-ES" sz="2400" dirty="0"/>
              <a:t>en el otro </a:t>
            </a:r>
            <a:r>
              <a:rPr lang="es-ES" sz="2400" b="1" dirty="0"/>
              <a:t>lado del IPC  (interfaz de comunicaciones entre procesos Android) </a:t>
            </a:r>
            <a:r>
              <a:rPr lang="es-ES" sz="2400" dirty="0"/>
              <a:t>usando los </a:t>
            </a:r>
            <a:r>
              <a:rPr lang="es-ES" sz="2400" b="1" dirty="0"/>
              <a:t>diversos métodos aquí </a:t>
            </a:r>
            <a:r>
              <a:rPr lang="es-ES" sz="2400" dirty="0"/>
              <a:t>para escribir </a:t>
            </a:r>
            <a:r>
              <a:rPr lang="es-ES" sz="2400" b="1" dirty="0"/>
              <a:t>tipos específicos</a:t>
            </a:r>
            <a:r>
              <a:rPr lang="es-ES" sz="2400" dirty="0"/>
              <a:t>, o la </a:t>
            </a:r>
            <a:r>
              <a:rPr lang="es-ES" sz="2400" b="1" dirty="0"/>
              <a:t>interfaz general Parcelable</a:t>
            </a:r>
            <a:r>
              <a:rPr lang="es-ES" sz="2400" dirty="0"/>
              <a:t>. </a:t>
            </a:r>
          </a:p>
          <a:p>
            <a:pPr algn="just"/>
            <a:r>
              <a:rPr lang="es-ES" sz="2400" dirty="0"/>
              <a:t>También </a:t>
            </a:r>
            <a:r>
              <a:rPr lang="es-ES" sz="2400" b="1" dirty="0"/>
              <a:t>contendrá  referencias a objetos </a:t>
            </a:r>
            <a:r>
              <a:rPr lang="es-ES" sz="2400" b="1" dirty="0" err="1"/>
              <a:t>Ibinder</a:t>
            </a:r>
            <a:r>
              <a:rPr lang="es-ES" sz="2400" dirty="0"/>
              <a:t>, </a:t>
            </a:r>
            <a:r>
              <a:rPr lang="es-ES" sz="2400" b="1" dirty="0"/>
              <a:t>instanciados en tiempo de ejecución </a:t>
            </a:r>
            <a:r>
              <a:rPr lang="es-ES" sz="2400" dirty="0"/>
              <a:t>en el cliente. Dará como resultado que el otro lado se reciba </a:t>
            </a:r>
            <a:r>
              <a:rPr lang="es-ES" sz="2400" b="1" dirty="0"/>
              <a:t>un proxy </a:t>
            </a:r>
            <a:r>
              <a:rPr lang="es-ES" sz="2400" b="1" dirty="0" err="1"/>
              <a:t>IBinder</a:t>
            </a:r>
            <a:r>
              <a:rPr lang="es-ES" sz="2400" b="1" dirty="0"/>
              <a:t> conectado con el </a:t>
            </a:r>
            <a:r>
              <a:rPr lang="es-ES" sz="2400" b="1" dirty="0" err="1"/>
              <a:t>IBinder</a:t>
            </a:r>
            <a:r>
              <a:rPr lang="es-ES" sz="2400" b="1" dirty="0"/>
              <a:t> original</a:t>
            </a:r>
            <a:r>
              <a:rPr lang="es-ES" sz="2400" dirty="0"/>
              <a:t> en el </a:t>
            </a:r>
            <a:r>
              <a:rPr lang="es-ES" sz="2400" b="1" dirty="0"/>
              <a:t>servicio remoto </a:t>
            </a:r>
            <a:r>
              <a:rPr lang="es-ES" sz="2400" dirty="0"/>
              <a:t>(servidor), . Es la manera de </a:t>
            </a:r>
            <a:r>
              <a:rPr lang="es-ES" sz="2400" b="1" dirty="0"/>
              <a:t>realizar RPC </a:t>
            </a:r>
            <a:r>
              <a:rPr lang="es-ES" sz="2400" dirty="0"/>
              <a:t>en </a:t>
            </a:r>
            <a:r>
              <a:rPr lang="es-ES" sz="2400" b="1" dirty="0"/>
              <a:t>Android</a:t>
            </a:r>
            <a:r>
              <a:rPr lang="es-ES" sz="2400" dirty="0"/>
              <a:t>, en cliente-servidor, por ejemplo. Lo veremos más adelante.</a:t>
            </a:r>
          </a:p>
        </p:txBody>
      </p:sp>
    </p:spTree>
    <p:extLst>
      <p:ext uri="{BB962C8B-B14F-4D97-AF65-F5344CB8AC3E}">
        <p14:creationId xmlns:p14="http://schemas.microsoft.com/office/powerpoint/2010/main" val="1541759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AA1EF29D-912E-40AD-A03D-198559D69826}"/>
              </a:ext>
            </a:extLst>
          </p:cNvPr>
          <p:cNvPicPr>
            <a:picLocks noGrp="1" noChangeAspect="1"/>
          </p:cNvPicPr>
          <p:nvPr>
            <p:ph idx="1"/>
          </p:nvPr>
        </p:nvPicPr>
        <p:blipFill rotWithShape="1">
          <a:blip r:embed="rId2"/>
          <a:srcRect t="7804" b="5324"/>
          <a:stretch/>
        </p:blipFill>
        <p:spPr>
          <a:xfrm>
            <a:off x="20" y="10"/>
            <a:ext cx="12191980" cy="6857990"/>
          </a:xfrm>
          <a:prstGeom prst="rect">
            <a:avLst/>
          </a:prstGeom>
        </p:spPr>
      </p:pic>
    </p:spTree>
    <p:extLst>
      <p:ext uri="{BB962C8B-B14F-4D97-AF65-F5344CB8AC3E}">
        <p14:creationId xmlns:p14="http://schemas.microsoft.com/office/powerpoint/2010/main" val="3622902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9240F22-5E1D-4D69-968F-DD5D53BEB79A}"/>
              </a:ext>
            </a:extLst>
          </p:cNvPr>
          <p:cNvSpPr>
            <a:spLocks noGrp="1"/>
          </p:cNvSpPr>
          <p:nvPr>
            <p:ph type="title"/>
          </p:nvPr>
        </p:nvSpPr>
        <p:spPr>
          <a:xfrm>
            <a:off x="838200" y="253397"/>
            <a:ext cx="10515600" cy="1273233"/>
          </a:xfrm>
        </p:spPr>
        <p:txBody>
          <a:bodyPr>
            <a:normAutofit/>
          </a:bodyPr>
          <a:lstStyle/>
          <a:p>
            <a:r>
              <a:rPr lang="es-ES" sz="4000"/>
              <a:t>IBinder</a:t>
            </a:r>
          </a:p>
        </p:txBody>
      </p:sp>
      <p:sp>
        <p:nvSpPr>
          <p:cNvPr id="23" name="Rectangle 2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5679EED2-7CE7-410E-8280-73E83D0BC4DF}"/>
              </a:ext>
            </a:extLst>
          </p:cNvPr>
          <p:cNvSpPr>
            <a:spLocks noGrp="1"/>
          </p:cNvSpPr>
          <p:nvPr>
            <p:ph idx="1"/>
          </p:nvPr>
        </p:nvSpPr>
        <p:spPr>
          <a:xfrm>
            <a:off x="838200" y="2478024"/>
            <a:ext cx="10515600" cy="3694176"/>
          </a:xfrm>
        </p:spPr>
        <p:txBody>
          <a:bodyPr>
            <a:normAutofit/>
          </a:bodyPr>
          <a:lstStyle/>
          <a:p>
            <a:pPr algn="just"/>
            <a:r>
              <a:rPr lang="es-ES" sz="2200" dirty="0" err="1"/>
              <a:t>IBinder</a:t>
            </a:r>
            <a:r>
              <a:rPr lang="es-ES" sz="2200" b="1" dirty="0"/>
              <a:t>: Interfaz base para un objeto remoto</a:t>
            </a:r>
            <a:r>
              <a:rPr lang="es-ES" sz="2200" dirty="0"/>
              <a:t>, la parte central de un mecanismo ligero de llamada a procedimiento remoto diseñado para un alto rendimiento cuando se realizan llamadas en proceso y entre procesos. </a:t>
            </a:r>
            <a:r>
              <a:rPr lang="es-ES" sz="2200" b="1" dirty="0"/>
              <a:t>Esta interfaz describe el protocolo abstracto </a:t>
            </a:r>
            <a:r>
              <a:rPr lang="es-ES" sz="2200" dirty="0"/>
              <a:t>para </a:t>
            </a:r>
            <a:r>
              <a:rPr lang="es-ES" sz="2200" b="1" dirty="0"/>
              <a:t>interactuar con un objeto remoto</a:t>
            </a:r>
            <a:r>
              <a:rPr lang="es-ES" sz="2200" dirty="0"/>
              <a:t>. </a:t>
            </a:r>
            <a:r>
              <a:rPr lang="es-ES" sz="2200" b="1" dirty="0"/>
              <a:t>No se implementa esta interfaz </a:t>
            </a:r>
            <a:r>
              <a:rPr lang="es-ES" sz="2200" dirty="0"/>
              <a:t>directamente, sino se suele extender o heredar de la clase  </a:t>
            </a:r>
            <a:r>
              <a:rPr lang="es-ES" sz="2200" dirty="0" err="1"/>
              <a:t>Binder</a:t>
            </a:r>
            <a:r>
              <a:rPr lang="es-ES" sz="2200" dirty="0"/>
              <a:t> para nuestros objetos remotos.</a:t>
            </a:r>
          </a:p>
        </p:txBody>
      </p:sp>
    </p:spTree>
    <p:extLst>
      <p:ext uri="{BB962C8B-B14F-4D97-AF65-F5344CB8AC3E}">
        <p14:creationId xmlns:p14="http://schemas.microsoft.com/office/powerpoint/2010/main" val="3378059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88FF1B7-7372-4A9A-9445-A80EA39895B3}"/>
              </a:ext>
            </a:extLst>
          </p:cNvPr>
          <p:cNvSpPr>
            <a:spLocks noGrp="1"/>
          </p:cNvSpPr>
          <p:nvPr>
            <p:ph type="title"/>
          </p:nvPr>
        </p:nvSpPr>
        <p:spPr>
          <a:xfrm>
            <a:off x="838200" y="253397"/>
            <a:ext cx="10515600" cy="1273233"/>
          </a:xfrm>
        </p:spPr>
        <p:txBody>
          <a:bodyPr>
            <a:normAutofit/>
          </a:bodyPr>
          <a:lstStyle/>
          <a:p>
            <a:r>
              <a:rPr lang="es-ES" sz="4000"/>
              <a:t>Binder</a:t>
            </a:r>
          </a:p>
        </p:txBody>
      </p:sp>
      <p:sp>
        <p:nvSpPr>
          <p:cNvPr id="27" name="Rectangle 2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71E2E020-6630-4720-84A0-360E378FAAD2}"/>
              </a:ext>
            </a:extLst>
          </p:cNvPr>
          <p:cNvSpPr>
            <a:spLocks noGrp="1"/>
          </p:cNvSpPr>
          <p:nvPr>
            <p:ph idx="1"/>
          </p:nvPr>
        </p:nvSpPr>
        <p:spPr>
          <a:xfrm>
            <a:off x="838200" y="2478024"/>
            <a:ext cx="10515600" cy="3694176"/>
          </a:xfrm>
        </p:spPr>
        <p:txBody>
          <a:bodyPr>
            <a:normAutofit lnSpcReduction="10000"/>
          </a:bodyPr>
          <a:lstStyle/>
          <a:p>
            <a:pPr algn="just"/>
            <a:r>
              <a:rPr lang="es-ES" sz="2200" b="1" dirty="0"/>
              <a:t>Clase base para un objeto remoto</a:t>
            </a:r>
            <a:r>
              <a:rPr lang="es-ES" sz="2200" dirty="0"/>
              <a:t>, la parte central de un mecanismo de llamada a </a:t>
            </a:r>
            <a:r>
              <a:rPr lang="es-ES" sz="2200" b="1" dirty="0"/>
              <a:t>procedimiento remoto ligero definido por </a:t>
            </a:r>
            <a:r>
              <a:rPr lang="es-ES" sz="2200" b="1" dirty="0" err="1"/>
              <a:t>IBinder</a:t>
            </a:r>
            <a:r>
              <a:rPr lang="es-ES" sz="2200" dirty="0"/>
              <a:t>. Esta clase es una implementación de </a:t>
            </a:r>
            <a:r>
              <a:rPr lang="es-ES" sz="2200" dirty="0" err="1"/>
              <a:t>IBinder</a:t>
            </a:r>
            <a:r>
              <a:rPr lang="es-ES" sz="2200" dirty="0"/>
              <a:t> que proporciona una implementación local estándar de dicho objeto.</a:t>
            </a:r>
          </a:p>
          <a:p>
            <a:pPr algn="just"/>
            <a:r>
              <a:rPr lang="es-ES" sz="2200" b="1" dirty="0"/>
              <a:t>La mayoría de los desarrolladores no implementarán esta clase </a:t>
            </a:r>
            <a:r>
              <a:rPr lang="es-ES" sz="2200" dirty="0"/>
              <a:t>directamente, sino que </a:t>
            </a:r>
            <a:r>
              <a:rPr lang="es-ES" sz="2200" b="1" dirty="0"/>
              <a:t>usarán la herramienta de ayuda para describir la interfaz deseada</a:t>
            </a:r>
            <a:r>
              <a:rPr lang="es-ES" sz="2200" dirty="0"/>
              <a:t>, haciendo que </a:t>
            </a:r>
            <a:r>
              <a:rPr lang="es-ES" sz="2200" b="1" dirty="0"/>
              <a:t>genere la subclase </a:t>
            </a:r>
            <a:r>
              <a:rPr lang="es-ES" sz="2200" b="1" dirty="0" err="1"/>
              <a:t>Binder</a:t>
            </a:r>
            <a:r>
              <a:rPr lang="es-ES" sz="2200" b="1" dirty="0"/>
              <a:t> adecuada</a:t>
            </a:r>
            <a:r>
              <a:rPr lang="es-ES" sz="2200" dirty="0"/>
              <a:t>. Sin embargo, </a:t>
            </a:r>
            <a:r>
              <a:rPr lang="es-ES" sz="2200" b="1" dirty="0"/>
              <a:t>se puede derivar directamente de </a:t>
            </a:r>
            <a:r>
              <a:rPr lang="es-ES" sz="2200" b="1" dirty="0" err="1"/>
              <a:t>Binder</a:t>
            </a:r>
            <a:r>
              <a:rPr lang="es-ES" sz="2200" b="1" dirty="0"/>
              <a:t> </a:t>
            </a:r>
            <a:r>
              <a:rPr lang="es-ES" sz="2200" dirty="0"/>
              <a:t>para </a:t>
            </a:r>
            <a:r>
              <a:rPr lang="es-ES" sz="2200" b="1" dirty="0"/>
              <a:t>implementar su propio protocolo RPC </a:t>
            </a:r>
            <a:r>
              <a:rPr lang="es-ES" sz="2200" dirty="0"/>
              <a:t>(</a:t>
            </a:r>
            <a:r>
              <a:rPr lang="es-ES" sz="2200" dirty="0" err="1"/>
              <a:t>Remote</a:t>
            </a:r>
            <a:r>
              <a:rPr lang="es-ES" sz="2200" dirty="0"/>
              <a:t> </a:t>
            </a:r>
            <a:r>
              <a:rPr lang="es-ES" sz="2200" dirty="0" err="1"/>
              <a:t>Process</a:t>
            </a:r>
            <a:r>
              <a:rPr lang="es-ES" sz="2200" dirty="0"/>
              <a:t> </a:t>
            </a:r>
            <a:r>
              <a:rPr lang="es-ES" sz="2200" dirty="0" err="1"/>
              <a:t>Communication</a:t>
            </a:r>
            <a:r>
              <a:rPr lang="es-ES" sz="2200" dirty="0"/>
              <a:t>) personalizado o simplemente </a:t>
            </a:r>
            <a:r>
              <a:rPr lang="es-ES" sz="2200" b="1" dirty="0"/>
              <a:t>crear una instancia de un objeto </a:t>
            </a:r>
            <a:r>
              <a:rPr lang="es-ES" sz="2200" b="1" dirty="0" err="1"/>
              <a:t>Binder</a:t>
            </a:r>
            <a:r>
              <a:rPr lang="es-ES" sz="2200" b="1" dirty="0"/>
              <a:t> sin procesar </a:t>
            </a:r>
            <a:r>
              <a:rPr lang="es-ES" sz="2200" dirty="0"/>
              <a:t>directamente para </a:t>
            </a:r>
            <a:r>
              <a:rPr lang="es-ES" sz="2200" b="1" dirty="0"/>
              <a:t>usarlo como un token que se pueda compartir entre procesos</a:t>
            </a:r>
            <a:r>
              <a:rPr lang="es-ES" sz="2200" dirty="0"/>
              <a:t>.</a:t>
            </a:r>
          </a:p>
          <a:p>
            <a:pPr algn="just"/>
            <a:r>
              <a:rPr lang="es-ES" sz="2200" dirty="0"/>
              <a:t>Esta </a:t>
            </a:r>
            <a:r>
              <a:rPr lang="es-ES" sz="2200" b="1" dirty="0"/>
              <a:t>clase es solo una primitiva básica de IPC</a:t>
            </a:r>
            <a:r>
              <a:rPr lang="es-ES" sz="2200" dirty="0"/>
              <a:t>; no tiene ningún impacto en el ciclo de vida de una aplicación y </a:t>
            </a:r>
            <a:r>
              <a:rPr lang="es-ES" sz="2200" b="1" dirty="0"/>
              <a:t>solo es válido mientras el proceso que la creó continúe ejecutándose</a:t>
            </a:r>
            <a:r>
              <a:rPr lang="es-ES" sz="2200" dirty="0"/>
              <a:t>. </a:t>
            </a:r>
          </a:p>
        </p:txBody>
      </p:sp>
    </p:spTree>
    <p:extLst>
      <p:ext uri="{BB962C8B-B14F-4D97-AF65-F5344CB8AC3E}">
        <p14:creationId xmlns:p14="http://schemas.microsoft.com/office/powerpoint/2010/main" val="1945029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C835B3-B1BE-4042-8358-E7943107AA61}"/>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BINDER LOCAL</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Resultado de imagen de binder android">
            <a:extLst>
              <a:ext uri="{FF2B5EF4-FFF2-40B4-BE49-F238E27FC236}">
                <a16:creationId xmlns:a16="http://schemas.microsoft.com/office/drawing/2014/main" id="{08F8AAD6-EF38-4242-B005-9C16ABB1E5E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967" r="-1" b="-1"/>
          <a:stretch/>
        </p:blipFill>
        <p:spPr bwMode="auto">
          <a:xfrm>
            <a:off x="976251"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606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5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F61790B-0A83-4F89-8FBE-D201E6A531D9}"/>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Binder </a:t>
            </a:r>
            <a:r>
              <a:rPr lang="en-US" sz="3600" dirty="0" err="1">
                <a:solidFill>
                  <a:srgbClr val="FFFFFF"/>
                </a:solidFill>
              </a:rPr>
              <a:t>remoto</a:t>
            </a:r>
            <a:endParaRPr lang="en-US" sz="3600" dirty="0">
              <a:solidFill>
                <a:srgbClr val="FFFFFF"/>
              </a:solidFill>
            </a:endParaRPr>
          </a:p>
        </p:txBody>
      </p:sp>
      <p:sp>
        <p:nvSpPr>
          <p:cNvPr id="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9EADF957-FF9E-45B6-86B1-603976A31AFE}"/>
              </a:ext>
            </a:extLst>
          </p:cNvPr>
          <p:cNvPicPr>
            <a:picLocks noGrp="1" noChangeAspect="1"/>
          </p:cNvPicPr>
          <p:nvPr>
            <p:ph idx="1"/>
          </p:nvPr>
        </p:nvPicPr>
        <p:blipFill rotWithShape="1">
          <a:blip r:embed="rId2"/>
          <a:srcRect l="7477" r="1684" b="-1"/>
          <a:stretch/>
        </p:blipFill>
        <p:spPr>
          <a:xfrm>
            <a:off x="976251" y="942538"/>
            <a:ext cx="7163222" cy="4808332"/>
          </a:xfrm>
          <a:prstGeom prst="rect">
            <a:avLst/>
          </a:prstGeom>
          <a:effectLst/>
        </p:spPr>
      </p:pic>
    </p:spTree>
    <p:extLst>
      <p:ext uri="{BB962C8B-B14F-4D97-AF65-F5344CB8AC3E}">
        <p14:creationId xmlns:p14="http://schemas.microsoft.com/office/powerpoint/2010/main" val="1424821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D8E42CA-0A9E-464C-A88E-429630C26644}"/>
              </a:ext>
            </a:extLst>
          </p:cNvPr>
          <p:cNvSpPr>
            <a:spLocks noGrp="1"/>
          </p:cNvSpPr>
          <p:nvPr>
            <p:ph type="title"/>
          </p:nvPr>
        </p:nvSpPr>
        <p:spPr>
          <a:xfrm>
            <a:off x="838200" y="253397"/>
            <a:ext cx="10515600" cy="1273233"/>
          </a:xfrm>
        </p:spPr>
        <p:txBody>
          <a:bodyPr>
            <a:normAutofit/>
          </a:bodyPr>
          <a:lstStyle/>
          <a:p>
            <a:pPr algn="ctr"/>
            <a:r>
              <a:rPr lang="es-ES" sz="4000" dirty="0"/>
              <a:t>RPC en Android</a:t>
            </a:r>
          </a:p>
        </p:txBody>
      </p:sp>
      <p:sp>
        <p:nvSpPr>
          <p:cNvPr id="23" name="Rectangle 2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41B7B753-1DF6-471C-9455-ADD631001F03}"/>
              </a:ext>
            </a:extLst>
          </p:cNvPr>
          <p:cNvSpPr>
            <a:spLocks noGrp="1"/>
          </p:cNvSpPr>
          <p:nvPr>
            <p:ph idx="1"/>
          </p:nvPr>
        </p:nvSpPr>
        <p:spPr>
          <a:xfrm>
            <a:off x="838200" y="1780027"/>
            <a:ext cx="10515600" cy="4392173"/>
          </a:xfrm>
        </p:spPr>
        <p:txBody>
          <a:bodyPr>
            <a:noAutofit/>
          </a:bodyPr>
          <a:lstStyle/>
          <a:p>
            <a:pPr algn="just"/>
            <a:r>
              <a:rPr lang="es-ES" sz="2400" dirty="0"/>
              <a:t>Recordar que </a:t>
            </a:r>
            <a:r>
              <a:rPr lang="es-ES" sz="2400" b="1" dirty="0"/>
              <a:t>el núcleo de Android tiene el IPC para comunicación entre procesos</a:t>
            </a:r>
            <a:r>
              <a:rPr lang="es-ES" sz="2400" dirty="0"/>
              <a:t>. Pero </a:t>
            </a:r>
            <a:r>
              <a:rPr lang="es-ES" sz="2400" b="1" dirty="0"/>
              <a:t>estos pueden ser remotos igualmente</a:t>
            </a:r>
            <a:r>
              <a:rPr lang="es-ES" sz="2400" dirty="0"/>
              <a:t>. Entre </a:t>
            </a:r>
            <a:r>
              <a:rPr lang="es-ES" sz="2400" b="1" dirty="0"/>
              <a:t>dos móviles </a:t>
            </a:r>
            <a:r>
              <a:rPr lang="es-ES" sz="2400" dirty="0"/>
              <a:t>por ejemplo. </a:t>
            </a:r>
          </a:p>
          <a:p>
            <a:pPr algn="just"/>
            <a:r>
              <a:rPr lang="es-ES" sz="2400" dirty="0"/>
              <a:t>Resumiendo, </a:t>
            </a:r>
            <a:r>
              <a:rPr lang="es-ES" sz="2400" b="1" dirty="0"/>
              <a:t>cuando comunicamos procesos se crean dos </a:t>
            </a:r>
            <a:r>
              <a:rPr lang="es-ES" sz="2400" b="1" dirty="0" err="1"/>
              <a:t>binder</a:t>
            </a:r>
            <a:r>
              <a:rPr lang="es-ES" sz="2400" dirty="0"/>
              <a:t>, uno por cada proceso, y </a:t>
            </a:r>
            <a:r>
              <a:rPr lang="es-ES" sz="2400" b="1" dirty="0"/>
              <a:t>permiten realizar la comunicación a través del IPC del núcleo de Android</a:t>
            </a:r>
            <a:r>
              <a:rPr lang="es-ES" sz="2400" dirty="0"/>
              <a:t>. De está manera Android controla que se comunica entre procesos y como. Es </a:t>
            </a:r>
            <a:r>
              <a:rPr lang="es-ES" sz="2400" b="1" dirty="0"/>
              <a:t>parecido a </a:t>
            </a:r>
            <a:r>
              <a:rPr lang="es-ES" sz="2400" b="1" dirty="0" err="1"/>
              <a:t>Serializable</a:t>
            </a:r>
            <a:r>
              <a:rPr lang="es-ES" sz="2400" b="1" dirty="0"/>
              <a:t> de J2EE</a:t>
            </a:r>
            <a:r>
              <a:rPr lang="es-ES" sz="2400" dirty="0"/>
              <a:t>.</a:t>
            </a:r>
          </a:p>
          <a:p>
            <a:pPr algn="just"/>
            <a:r>
              <a:rPr lang="es-ES" sz="2400" dirty="0"/>
              <a:t>Normalmente </a:t>
            </a:r>
            <a:r>
              <a:rPr lang="es-ES" sz="2400" b="1" dirty="0"/>
              <a:t>está tarea es transparente porque en instancias superiores de la arquitectura Android proporciona clases y métodos para hacer esta comunicación</a:t>
            </a:r>
            <a:r>
              <a:rPr lang="es-ES" sz="2400" dirty="0"/>
              <a:t>.</a:t>
            </a:r>
          </a:p>
          <a:p>
            <a:pPr algn="just"/>
            <a:r>
              <a:rPr lang="es-ES" sz="2400" dirty="0"/>
              <a:t>Para </a:t>
            </a:r>
            <a:r>
              <a:rPr lang="es-ES" sz="2400" b="1" dirty="0"/>
              <a:t>comunicaciones específicas es necesario que el desarrollador </a:t>
            </a:r>
            <a:r>
              <a:rPr lang="es-ES" sz="2400" dirty="0"/>
              <a:t>cree sus </a:t>
            </a:r>
            <a:r>
              <a:rPr lang="es-ES" sz="2400" b="1" dirty="0"/>
              <a:t>propias clases y desarrolle sus </a:t>
            </a:r>
            <a:r>
              <a:rPr lang="es-ES" sz="2400" b="1" dirty="0" err="1"/>
              <a:t>binders</a:t>
            </a:r>
            <a:r>
              <a:rPr lang="es-ES" sz="2400" b="1" dirty="0"/>
              <a:t> y </a:t>
            </a:r>
            <a:r>
              <a:rPr lang="es-ES" sz="2400" b="1" dirty="0" err="1"/>
              <a:t>parceables</a:t>
            </a:r>
            <a:r>
              <a:rPr lang="es-ES" sz="2400" b="1" dirty="0"/>
              <a:t> personalizados</a:t>
            </a:r>
            <a:r>
              <a:rPr lang="es-ES" sz="2400" dirty="0"/>
              <a:t>, si queremos construir una arquitectura más compleja y segura.</a:t>
            </a:r>
          </a:p>
        </p:txBody>
      </p:sp>
    </p:spTree>
    <p:extLst>
      <p:ext uri="{BB962C8B-B14F-4D97-AF65-F5344CB8AC3E}">
        <p14:creationId xmlns:p14="http://schemas.microsoft.com/office/powerpoint/2010/main" val="2576038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E48FE2D-9D30-4DFA-AEB9-3D203119DBC5}"/>
              </a:ext>
            </a:extLst>
          </p:cNvPr>
          <p:cNvSpPr>
            <a:spLocks noGrp="1"/>
          </p:cNvSpPr>
          <p:nvPr>
            <p:ph type="title"/>
          </p:nvPr>
        </p:nvSpPr>
        <p:spPr>
          <a:xfrm>
            <a:off x="838200" y="253397"/>
            <a:ext cx="10515600" cy="1273233"/>
          </a:xfrm>
        </p:spPr>
        <p:txBody>
          <a:bodyPr>
            <a:normAutofit/>
          </a:bodyPr>
          <a:lstStyle/>
          <a:p>
            <a:r>
              <a:rPr lang="es-ES" sz="4000"/>
              <a:t>Resumiendo</a:t>
            </a:r>
          </a:p>
        </p:txBody>
      </p:sp>
      <p:sp>
        <p:nvSpPr>
          <p:cNvPr id="23" name="Rectangle 2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BC18E032-DE07-4738-B5CE-46AE4DD6A043}"/>
              </a:ext>
            </a:extLst>
          </p:cNvPr>
          <p:cNvSpPr>
            <a:spLocks noGrp="1"/>
          </p:cNvSpPr>
          <p:nvPr>
            <p:ph idx="1"/>
          </p:nvPr>
        </p:nvSpPr>
        <p:spPr>
          <a:xfrm>
            <a:off x="838200" y="2478024"/>
            <a:ext cx="10515600" cy="3694176"/>
          </a:xfrm>
        </p:spPr>
        <p:txBody>
          <a:bodyPr>
            <a:normAutofit/>
          </a:bodyPr>
          <a:lstStyle/>
          <a:p>
            <a:r>
              <a:rPr lang="es-ES" sz="2200" b="1" dirty="0"/>
              <a:t>Cada actividad o servicio cuando se comunican abre su propio </a:t>
            </a:r>
            <a:r>
              <a:rPr lang="es-ES" sz="2200" b="1" dirty="0" err="1"/>
              <a:t>bi</a:t>
            </a:r>
            <a:r>
              <a:rPr lang="es-ES" sz="2200" dirty="0" err="1"/>
              <a:t>nder</a:t>
            </a:r>
            <a:r>
              <a:rPr lang="es-ES" sz="2200" dirty="0"/>
              <a:t>, que comunicará con el proxy  </a:t>
            </a:r>
            <a:r>
              <a:rPr lang="es-ES" sz="2200" dirty="0" err="1"/>
              <a:t>binder</a:t>
            </a:r>
            <a:r>
              <a:rPr lang="es-ES" sz="2200" dirty="0"/>
              <a:t> destino, que puede ser de un servicio, actividad, </a:t>
            </a:r>
            <a:r>
              <a:rPr lang="es-ES" sz="2200" dirty="0" err="1"/>
              <a:t>contentprovider</a:t>
            </a:r>
            <a:r>
              <a:rPr lang="es-ES" sz="2200" dirty="0"/>
              <a:t> etc.</a:t>
            </a:r>
          </a:p>
          <a:p>
            <a:r>
              <a:rPr lang="es-ES" sz="2200" dirty="0"/>
              <a:t>En nuestro caso a través de sus </a:t>
            </a:r>
            <a:r>
              <a:rPr lang="es-ES" sz="2200" b="1" dirty="0"/>
              <a:t>respectivos </a:t>
            </a:r>
            <a:r>
              <a:rPr lang="es-ES" sz="2200" b="1" dirty="0" err="1"/>
              <a:t>binders</a:t>
            </a:r>
            <a:r>
              <a:rPr lang="es-ES" sz="2200" b="1" dirty="0"/>
              <a:t> </a:t>
            </a:r>
            <a:r>
              <a:rPr lang="es-ES" sz="2200" dirty="0"/>
              <a:t>la actividad </a:t>
            </a:r>
            <a:r>
              <a:rPr lang="es-ES" sz="2200" b="1" dirty="0"/>
              <a:t>origen y destino </a:t>
            </a:r>
            <a:r>
              <a:rPr lang="es-ES" sz="2200" dirty="0"/>
              <a:t>se comunican.</a:t>
            </a:r>
          </a:p>
        </p:txBody>
      </p:sp>
    </p:spTree>
    <p:extLst>
      <p:ext uri="{BB962C8B-B14F-4D97-AF65-F5344CB8AC3E}">
        <p14:creationId xmlns:p14="http://schemas.microsoft.com/office/powerpoint/2010/main" val="135091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4F11FDC4-A330-4768-8DD7-503CBF144AC2}"/>
              </a:ext>
            </a:extLst>
          </p:cNvPr>
          <p:cNvPicPr>
            <a:picLocks noGrp="1" noChangeAspect="1"/>
          </p:cNvPicPr>
          <p:nvPr>
            <p:ph idx="1"/>
          </p:nvPr>
        </p:nvPicPr>
        <p:blipFill rotWithShape="1">
          <a:blip r:embed="rId2"/>
          <a:srcRect t="2298" b="8061"/>
          <a:stretch/>
        </p:blipFill>
        <p:spPr>
          <a:xfrm>
            <a:off x="20" y="10"/>
            <a:ext cx="12191980" cy="6857990"/>
          </a:xfrm>
          <a:prstGeom prst="rect">
            <a:avLst/>
          </a:prstGeom>
        </p:spPr>
      </p:pic>
    </p:spTree>
    <p:extLst>
      <p:ext uri="{BB962C8B-B14F-4D97-AF65-F5344CB8AC3E}">
        <p14:creationId xmlns:p14="http://schemas.microsoft.com/office/powerpoint/2010/main" val="1033298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61E2D37-CC11-4301-BA17-3FBD85834963}"/>
              </a:ext>
            </a:extLst>
          </p:cNvPr>
          <p:cNvSpPr>
            <a:spLocks noGrp="1"/>
          </p:cNvSpPr>
          <p:nvPr>
            <p:ph type="ctrTitle"/>
          </p:nvPr>
        </p:nvSpPr>
        <p:spPr>
          <a:xfrm>
            <a:off x="3045368" y="2043663"/>
            <a:ext cx="6105194" cy="2031055"/>
          </a:xfrm>
        </p:spPr>
        <p:txBody>
          <a:bodyPr>
            <a:normAutofit/>
          </a:bodyPr>
          <a:lstStyle/>
          <a:p>
            <a:r>
              <a:rPr lang="es-ES">
                <a:solidFill>
                  <a:srgbClr val="FFFFFF"/>
                </a:solidFill>
              </a:rPr>
              <a:t>Añadiendo listener a botones</a:t>
            </a:r>
          </a:p>
        </p:txBody>
      </p:sp>
      <p:sp>
        <p:nvSpPr>
          <p:cNvPr id="3" name="Subtítulo 2">
            <a:extLst>
              <a:ext uri="{FF2B5EF4-FFF2-40B4-BE49-F238E27FC236}">
                <a16:creationId xmlns:a16="http://schemas.microsoft.com/office/drawing/2014/main" id="{7A30586C-AB16-4506-BD89-39735B5A1E2C}"/>
              </a:ext>
            </a:extLst>
          </p:cNvPr>
          <p:cNvSpPr>
            <a:spLocks noGrp="1"/>
          </p:cNvSpPr>
          <p:nvPr>
            <p:ph type="subTitle" idx="1"/>
          </p:nvPr>
        </p:nvSpPr>
        <p:spPr>
          <a:xfrm>
            <a:off x="3045368" y="4074718"/>
            <a:ext cx="6105194" cy="682079"/>
          </a:xfrm>
        </p:spPr>
        <p:txBody>
          <a:bodyPr>
            <a:normAutofit/>
          </a:bodyPr>
          <a:lstStyle/>
          <a:p>
            <a:r>
              <a:rPr lang="es-ES" sz="2000">
                <a:solidFill>
                  <a:srgbClr val="FFFFFF"/>
                </a:solidFill>
              </a:rPr>
              <a:t>Ejemplos basados en MainActivity y LanzarAcercadeActivity del proyecto mis lugares</a:t>
            </a:r>
          </a:p>
        </p:txBody>
      </p:sp>
    </p:spTree>
    <p:extLst>
      <p:ext uri="{BB962C8B-B14F-4D97-AF65-F5344CB8AC3E}">
        <p14:creationId xmlns:p14="http://schemas.microsoft.com/office/powerpoint/2010/main" val="51756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049CF6CD-6CD3-4255-AE43-A51752CC8FB0}"/>
              </a:ext>
            </a:extLst>
          </p:cNvPr>
          <p:cNvSpPr>
            <a:spLocks noGrp="1"/>
          </p:cNvSpPr>
          <p:nvPr>
            <p:ph type="ctrTitle"/>
          </p:nvPr>
        </p:nvSpPr>
        <p:spPr>
          <a:xfrm>
            <a:off x="3045368" y="2043663"/>
            <a:ext cx="6105194" cy="2031055"/>
          </a:xfrm>
        </p:spPr>
        <p:txBody>
          <a:bodyPr>
            <a:normAutofit/>
          </a:bodyPr>
          <a:lstStyle/>
          <a:p>
            <a:r>
              <a:rPr lang="es-ES">
                <a:solidFill>
                  <a:srgbClr val="FFFFFF"/>
                </a:solidFill>
              </a:rPr>
              <a:t>Lanzando nuevas actividades</a:t>
            </a:r>
          </a:p>
        </p:txBody>
      </p:sp>
      <p:sp>
        <p:nvSpPr>
          <p:cNvPr id="3" name="Subtítulo 2">
            <a:extLst>
              <a:ext uri="{FF2B5EF4-FFF2-40B4-BE49-F238E27FC236}">
                <a16:creationId xmlns:a16="http://schemas.microsoft.com/office/drawing/2014/main" id="{74D91F9E-EFC3-4A0A-A24C-FDD292CEB99A}"/>
              </a:ext>
            </a:extLst>
          </p:cNvPr>
          <p:cNvSpPr>
            <a:spLocks noGrp="1"/>
          </p:cNvSpPr>
          <p:nvPr>
            <p:ph type="subTitle" idx="1"/>
          </p:nvPr>
        </p:nvSpPr>
        <p:spPr>
          <a:xfrm>
            <a:off x="3045368" y="4074718"/>
            <a:ext cx="6105194" cy="682079"/>
          </a:xfrm>
        </p:spPr>
        <p:txBody>
          <a:bodyPr>
            <a:normAutofit/>
          </a:bodyPr>
          <a:lstStyle/>
          <a:p>
            <a:r>
              <a:rPr lang="es-ES" sz="2000">
                <a:solidFill>
                  <a:srgbClr val="FFFFFF"/>
                </a:solidFill>
              </a:rPr>
              <a:t>Ejemplos basados en MainActivity y LanzarAcercadeActivity del proyecto mis lugares</a:t>
            </a:r>
          </a:p>
          <a:p>
            <a:endParaRPr lang="es-ES" sz="2000">
              <a:solidFill>
                <a:srgbClr val="FFFFFF"/>
              </a:solidFill>
            </a:endParaRPr>
          </a:p>
        </p:txBody>
      </p:sp>
    </p:spTree>
    <p:extLst>
      <p:ext uri="{BB962C8B-B14F-4D97-AF65-F5344CB8AC3E}">
        <p14:creationId xmlns:p14="http://schemas.microsoft.com/office/powerpoint/2010/main" val="2493464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A5B7F6C-6F97-43DF-ADD0-103CB053FCDC}"/>
              </a:ext>
            </a:extLst>
          </p:cNvPr>
          <p:cNvSpPr>
            <a:spLocks noGrp="1"/>
          </p:cNvSpPr>
          <p:nvPr>
            <p:ph type="title"/>
          </p:nvPr>
        </p:nvSpPr>
        <p:spPr>
          <a:xfrm>
            <a:off x="838200" y="253397"/>
            <a:ext cx="10515600" cy="1273233"/>
          </a:xfrm>
        </p:spPr>
        <p:txBody>
          <a:bodyPr>
            <a:normAutofit/>
          </a:bodyPr>
          <a:lstStyle/>
          <a:p>
            <a:r>
              <a:rPr lang="es-ES" sz="4000"/>
              <a:t>Primer manejo de eventos</a:t>
            </a:r>
          </a:p>
        </p:txBody>
      </p:sp>
      <p:sp>
        <p:nvSpPr>
          <p:cNvPr id="23" name="Rectangle 2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190264D2-C3B1-40B5-A822-C9918245D42F}"/>
              </a:ext>
            </a:extLst>
          </p:cNvPr>
          <p:cNvSpPr>
            <a:spLocks noGrp="1"/>
          </p:cNvSpPr>
          <p:nvPr>
            <p:ph idx="1"/>
          </p:nvPr>
        </p:nvSpPr>
        <p:spPr>
          <a:xfrm>
            <a:off x="838200" y="2478024"/>
            <a:ext cx="10515600" cy="3694176"/>
          </a:xfrm>
        </p:spPr>
        <p:txBody>
          <a:bodyPr>
            <a:normAutofit/>
          </a:bodyPr>
          <a:lstStyle/>
          <a:p>
            <a:r>
              <a:rPr lang="es-ES" sz="2200" dirty="0"/>
              <a:t>Ya tenemos </a:t>
            </a:r>
            <a:r>
              <a:rPr lang="es-ES" sz="2200" b="1" dirty="0"/>
              <a:t>el código para iniciar esa nueva actividad</a:t>
            </a:r>
            <a:r>
              <a:rPr lang="es-ES" sz="2200" dirty="0"/>
              <a:t>. Pero necesitamos un activador, un </a:t>
            </a:r>
            <a:r>
              <a:rPr lang="es-ES" sz="2200" dirty="0" err="1"/>
              <a:t>trigger</a:t>
            </a:r>
            <a:r>
              <a:rPr lang="es-ES" sz="2200" dirty="0"/>
              <a:t>. Un evento que inicie esa nueva actividad. En este caso puede ser </a:t>
            </a:r>
            <a:r>
              <a:rPr lang="es-ES" sz="2200" b="1" dirty="0"/>
              <a:t>un botón u otro elemento de pantalla </a:t>
            </a:r>
            <a:r>
              <a:rPr lang="es-ES" sz="2200" dirty="0"/>
              <a:t>sobre el que </a:t>
            </a:r>
            <a:r>
              <a:rPr lang="es-ES" sz="2200" b="1" dirty="0"/>
              <a:t>hagamos </a:t>
            </a:r>
            <a:r>
              <a:rPr lang="es-ES" sz="2200" b="1" dirty="0" err="1"/>
              <a:t>click</a:t>
            </a:r>
            <a:r>
              <a:rPr lang="es-ES" sz="2200" dirty="0"/>
              <a:t>. Habitualmente es un botón.</a:t>
            </a:r>
          </a:p>
          <a:p>
            <a:r>
              <a:rPr lang="es-ES" sz="2200" dirty="0"/>
              <a:t>Vamos a </a:t>
            </a:r>
            <a:r>
              <a:rPr lang="es-ES" sz="2200" b="1" dirty="0"/>
              <a:t>ver dos formas de asociar eventos a componentes</a:t>
            </a:r>
            <a:r>
              <a:rPr lang="es-ES" sz="2200" dirty="0"/>
              <a:t>, en particular el evento </a:t>
            </a:r>
            <a:r>
              <a:rPr lang="es-ES" sz="2200" dirty="0" err="1"/>
              <a:t>onClick</a:t>
            </a:r>
            <a:r>
              <a:rPr lang="es-ES" sz="2200" dirty="0"/>
              <a:t> a botones. En </a:t>
            </a:r>
            <a:r>
              <a:rPr lang="es-ES" sz="2200" dirty="0" err="1"/>
              <a:t>en</a:t>
            </a:r>
            <a:r>
              <a:rPr lang="es-ES" sz="2200" dirty="0"/>
              <a:t> </a:t>
            </a:r>
            <a:r>
              <a:rPr lang="es-ES" sz="2200" dirty="0" err="1"/>
              <a:t>xml</a:t>
            </a:r>
            <a:r>
              <a:rPr lang="es-ES" sz="2200" dirty="0"/>
              <a:t> del </a:t>
            </a:r>
            <a:r>
              <a:rPr lang="es-ES" sz="2200" dirty="0" err="1"/>
              <a:t>layout</a:t>
            </a:r>
            <a:r>
              <a:rPr lang="es-ES" sz="2200" dirty="0"/>
              <a:t> o en código</a:t>
            </a:r>
          </a:p>
        </p:txBody>
      </p:sp>
    </p:spTree>
    <p:extLst>
      <p:ext uri="{BB962C8B-B14F-4D97-AF65-F5344CB8AC3E}">
        <p14:creationId xmlns:p14="http://schemas.microsoft.com/office/powerpoint/2010/main" val="2318883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9CE4438-65B5-4D7A-8D80-4BBED5228DF5}"/>
              </a:ext>
            </a:extLst>
          </p:cNvPr>
          <p:cNvSpPr>
            <a:spLocks noGrp="1"/>
          </p:cNvSpPr>
          <p:nvPr>
            <p:ph type="title"/>
          </p:nvPr>
        </p:nvSpPr>
        <p:spPr>
          <a:xfrm>
            <a:off x="838200" y="253397"/>
            <a:ext cx="10515600" cy="1273233"/>
          </a:xfrm>
        </p:spPr>
        <p:txBody>
          <a:bodyPr>
            <a:normAutofit/>
          </a:bodyPr>
          <a:lstStyle/>
          <a:p>
            <a:r>
              <a:rPr lang="es-ES" sz="4000"/>
              <a:t>En el xml del layout</a:t>
            </a:r>
          </a:p>
        </p:txBody>
      </p:sp>
      <p:sp>
        <p:nvSpPr>
          <p:cNvPr id="23" name="Rectangle 2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B0F32B4E-6873-4573-9BE4-19160085702E}"/>
              </a:ext>
            </a:extLst>
          </p:cNvPr>
          <p:cNvSpPr>
            <a:spLocks noGrp="1"/>
          </p:cNvSpPr>
          <p:nvPr>
            <p:ph idx="1"/>
          </p:nvPr>
        </p:nvSpPr>
        <p:spPr>
          <a:xfrm>
            <a:off x="838200" y="2478024"/>
            <a:ext cx="10515600" cy="3694176"/>
          </a:xfrm>
        </p:spPr>
        <p:txBody>
          <a:bodyPr>
            <a:normAutofit/>
          </a:bodyPr>
          <a:lstStyle/>
          <a:p>
            <a:r>
              <a:rPr lang="es-ES" sz="2200" b="1" dirty="0"/>
              <a:t>Declaramos el método en la actividad correspondiente </a:t>
            </a:r>
            <a:r>
              <a:rPr lang="es-ES" sz="2200" dirty="0"/>
              <a:t>al </a:t>
            </a:r>
            <a:r>
              <a:rPr lang="es-ES" sz="2200" b="1" dirty="0" err="1"/>
              <a:t>layout</a:t>
            </a:r>
            <a:r>
              <a:rPr lang="es-ES" sz="2200" b="1" dirty="0"/>
              <a:t> del </a:t>
            </a:r>
            <a:r>
              <a:rPr lang="es-ES" sz="2200" b="1" dirty="0" err="1"/>
              <a:t>mainactivity</a:t>
            </a:r>
            <a:r>
              <a:rPr lang="es-ES" sz="2200" dirty="0"/>
              <a:t>. En nuestro casos </a:t>
            </a:r>
            <a:r>
              <a:rPr lang="es-ES" sz="2200" b="1" dirty="0"/>
              <a:t>content_main.xml</a:t>
            </a:r>
            <a:r>
              <a:rPr lang="es-ES" sz="2200" dirty="0"/>
              <a:t>. Cuando </a:t>
            </a:r>
            <a:r>
              <a:rPr lang="es-ES" sz="2200" b="1" dirty="0"/>
              <a:t>lo hacemos en el </a:t>
            </a:r>
            <a:r>
              <a:rPr lang="es-ES" sz="2200" b="1" dirty="0" err="1"/>
              <a:t>xml</a:t>
            </a:r>
            <a:r>
              <a:rPr lang="es-ES" sz="2200" b="1" dirty="0"/>
              <a:t> </a:t>
            </a:r>
            <a:r>
              <a:rPr lang="es-ES" sz="2200" dirty="0"/>
              <a:t>es obligatorio que el método que maneja el </a:t>
            </a:r>
            <a:r>
              <a:rPr lang="es-ES" sz="2200" b="1" dirty="0" err="1"/>
              <a:t>onClick</a:t>
            </a:r>
            <a:r>
              <a:rPr lang="es-ES" sz="2200" b="1" dirty="0"/>
              <a:t> reciba un View, </a:t>
            </a:r>
            <a:r>
              <a:rPr lang="es-ES" sz="2200" dirty="0"/>
              <a:t>como parámetro.</a:t>
            </a:r>
            <a:endParaRPr lang="es-ES" sz="2200" b="1" dirty="0"/>
          </a:p>
          <a:p>
            <a:endParaRPr lang="es-ES" sz="2200" dirty="0"/>
          </a:p>
          <a:p>
            <a:pPr marL="0" indent="0">
              <a:buNone/>
            </a:pPr>
            <a:r>
              <a:rPr lang="en-US" sz="2200" dirty="0"/>
              <a:t>public void </a:t>
            </a:r>
            <a:r>
              <a:rPr lang="en-US" sz="2200" dirty="0" err="1"/>
              <a:t>lanzarAcercaDe</a:t>
            </a:r>
            <a:r>
              <a:rPr lang="en-US" sz="2200" dirty="0"/>
              <a:t>(View view){</a:t>
            </a:r>
          </a:p>
          <a:p>
            <a:pPr marL="0" indent="0">
              <a:buNone/>
            </a:pPr>
            <a:r>
              <a:rPr lang="en-US" sz="2200" dirty="0"/>
              <a:t>   Intent </a:t>
            </a:r>
            <a:r>
              <a:rPr lang="en-US" sz="2200" dirty="0" err="1"/>
              <a:t>i</a:t>
            </a:r>
            <a:r>
              <a:rPr lang="en-US" sz="2200" dirty="0"/>
              <a:t> = new Intent(this, </a:t>
            </a:r>
            <a:r>
              <a:rPr lang="en-US" sz="2200" dirty="0" err="1"/>
              <a:t>AcercaDeActivity.class</a:t>
            </a:r>
            <a:r>
              <a:rPr lang="en-US" sz="2200" dirty="0"/>
              <a:t>);</a:t>
            </a:r>
          </a:p>
          <a:p>
            <a:pPr marL="0" indent="0">
              <a:buNone/>
            </a:pPr>
            <a:r>
              <a:rPr lang="en-US" sz="2200" dirty="0"/>
              <a:t>   </a:t>
            </a:r>
            <a:r>
              <a:rPr lang="en-US" sz="2200" dirty="0" err="1"/>
              <a:t>startActivity</a:t>
            </a:r>
            <a:r>
              <a:rPr lang="en-US" sz="2200" dirty="0"/>
              <a:t>(</a:t>
            </a:r>
            <a:r>
              <a:rPr lang="en-US" sz="2200" dirty="0" err="1"/>
              <a:t>i</a:t>
            </a:r>
            <a:r>
              <a:rPr lang="en-US" sz="2200" dirty="0"/>
              <a:t>);</a:t>
            </a:r>
          </a:p>
          <a:p>
            <a:pPr marL="0" indent="0">
              <a:buNone/>
            </a:pPr>
            <a:r>
              <a:rPr lang="en-US" sz="2200" dirty="0"/>
              <a:t>} </a:t>
            </a:r>
            <a:endParaRPr lang="es-ES" sz="2200" dirty="0"/>
          </a:p>
        </p:txBody>
      </p:sp>
    </p:spTree>
    <p:extLst>
      <p:ext uri="{BB962C8B-B14F-4D97-AF65-F5344CB8AC3E}">
        <p14:creationId xmlns:p14="http://schemas.microsoft.com/office/powerpoint/2010/main" val="831286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CBF4056-1B43-4D44-B065-FE190CFA1DE8}"/>
              </a:ext>
            </a:extLst>
          </p:cNvPr>
          <p:cNvSpPr>
            <a:spLocks noGrp="1"/>
          </p:cNvSpPr>
          <p:nvPr>
            <p:ph type="title"/>
          </p:nvPr>
        </p:nvSpPr>
        <p:spPr>
          <a:xfrm>
            <a:off x="838200" y="225261"/>
            <a:ext cx="10515600" cy="1273233"/>
          </a:xfrm>
        </p:spPr>
        <p:txBody>
          <a:bodyPr>
            <a:normAutofit/>
          </a:bodyPr>
          <a:lstStyle/>
          <a:p>
            <a:r>
              <a:rPr lang="es-ES" sz="4000"/>
              <a:t>Onclick en XML</a:t>
            </a:r>
          </a:p>
        </p:txBody>
      </p:sp>
      <p:sp>
        <p:nvSpPr>
          <p:cNvPr id="23" name="Rectangle 2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8D3D9DD1-0334-4BC3-A556-912B94940D36}"/>
              </a:ext>
            </a:extLst>
          </p:cNvPr>
          <p:cNvSpPr>
            <a:spLocks noGrp="1"/>
          </p:cNvSpPr>
          <p:nvPr>
            <p:ph idx="1"/>
          </p:nvPr>
        </p:nvSpPr>
        <p:spPr>
          <a:xfrm>
            <a:off x="838200" y="2478024"/>
            <a:ext cx="10515600" cy="3694176"/>
          </a:xfrm>
        </p:spPr>
        <p:txBody>
          <a:bodyPr>
            <a:normAutofit/>
          </a:bodyPr>
          <a:lstStyle/>
          <a:p>
            <a:r>
              <a:rPr lang="es-ES" sz="2200" dirty="0"/>
              <a:t>En el </a:t>
            </a:r>
            <a:r>
              <a:rPr lang="es-ES" sz="2200" b="1" dirty="0"/>
              <a:t>botón </a:t>
            </a:r>
            <a:r>
              <a:rPr lang="es-ES" sz="2200" b="1" dirty="0" err="1"/>
              <a:t>btnAcercaDe</a:t>
            </a:r>
            <a:r>
              <a:rPr lang="es-ES" sz="2200" b="1" dirty="0"/>
              <a:t> añadimos está línea</a:t>
            </a:r>
            <a:r>
              <a:rPr lang="es-ES" sz="2200" dirty="0"/>
              <a:t>.</a:t>
            </a:r>
          </a:p>
          <a:p>
            <a:pPr marL="0" indent="0">
              <a:buNone/>
            </a:pPr>
            <a:r>
              <a:rPr lang="es-ES" altLang="es-ES" sz="2200" b="1" dirty="0" err="1">
                <a:highlight>
                  <a:srgbClr val="FFFF00"/>
                </a:highlight>
                <a:latin typeface="Courier New" panose="02070309020205020404" pitchFamily="49" charset="0"/>
                <a:cs typeface="Courier New" panose="02070309020205020404" pitchFamily="49" charset="0"/>
              </a:rPr>
              <a:t>android:onClick</a:t>
            </a:r>
            <a:r>
              <a:rPr lang="es-ES" altLang="es-ES" sz="2200" b="1" dirty="0">
                <a:highlight>
                  <a:srgbClr val="FFFF00"/>
                </a:highlight>
                <a:latin typeface="Courier New" panose="02070309020205020404" pitchFamily="49" charset="0"/>
                <a:cs typeface="Courier New" panose="02070309020205020404" pitchFamily="49" charset="0"/>
              </a:rPr>
              <a:t>="</a:t>
            </a:r>
            <a:r>
              <a:rPr lang="es-ES" altLang="es-ES" sz="2200" b="1" dirty="0" err="1">
                <a:highlight>
                  <a:srgbClr val="FFFF00"/>
                </a:highlight>
                <a:latin typeface="Courier New" panose="02070309020205020404" pitchFamily="49" charset="0"/>
                <a:cs typeface="Courier New" panose="02070309020205020404" pitchFamily="49" charset="0"/>
              </a:rPr>
              <a:t>lanzarAcercaDe</a:t>
            </a:r>
            <a:r>
              <a:rPr lang="es-ES" altLang="es-ES" sz="2200" b="1" dirty="0">
                <a:highlight>
                  <a:srgbClr val="FFFF00"/>
                </a:highlight>
                <a:latin typeface="Courier New" panose="02070309020205020404" pitchFamily="49" charset="0"/>
                <a:cs typeface="Courier New" panose="02070309020205020404" pitchFamily="49" charset="0"/>
              </a:rPr>
              <a:t>"</a:t>
            </a:r>
            <a:r>
              <a:rPr lang="es-ES" altLang="es-ES" sz="2200" dirty="0">
                <a:highlight>
                  <a:srgbClr val="FFFF00"/>
                </a:highlight>
                <a:latin typeface="Courier New" panose="02070309020205020404" pitchFamily="49" charset="0"/>
                <a:cs typeface="Courier New" panose="02070309020205020404" pitchFamily="49" charset="0"/>
              </a:rPr>
              <a:t>/&gt;</a:t>
            </a:r>
          </a:p>
          <a:p>
            <a:r>
              <a:rPr lang="es-ES" sz="2200" b="1" dirty="0"/>
              <a:t>Asocia el evento </a:t>
            </a:r>
            <a:r>
              <a:rPr lang="es-ES" sz="2200" b="1" dirty="0" err="1"/>
              <a:t>onClick</a:t>
            </a:r>
            <a:r>
              <a:rPr lang="es-ES" sz="2200" b="1" dirty="0"/>
              <a:t> para ese botón al método declarado en la actividad </a:t>
            </a:r>
            <a:r>
              <a:rPr lang="es-ES" sz="2200" dirty="0"/>
              <a:t>a la que el </a:t>
            </a:r>
            <a:r>
              <a:rPr lang="es-ES" sz="2200" b="1" dirty="0" err="1"/>
              <a:t>layout</a:t>
            </a:r>
            <a:r>
              <a:rPr lang="es-ES" sz="2200" b="1" dirty="0"/>
              <a:t> tiene asociada su contexto</a:t>
            </a:r>
            <a:r>
              <a:rPr lang="es-ES" sz="2200" dirty="0"/>
              <a:t>, en este caso </a:t>
            </a:r>
            <a:r>
              <a:rPr lang="es-ES" sz="2200" b="1" dirty="0" err="1"/>
              <a:t>MainActivity</a:t>
            </a:r>
            <a:r>
              <a:rPr lang="es-ES" sz="2200" dirty="0"/>
              <a:t>.</a:t>
            </a:r>
          </a:p>
          <a:p>
            <a:pPr marL="0" indent="0">
              <a:buNone/>
            </a:pPr>
            <a:r>
              <a:rPr lang="en-US" sz="2200" dirty="0" err="1"/>
              <a:t>android:layout_height</a:t>
            </a:r>
            <a:r>
              <a:rPr lang="en-US" sz="2200" dirty="0"/>
              <a:t>="</a:t>
            </a:r>
            <a:r>
              <a:rPr lang="en-US" sz="2200" dirty="0" err="1"/>
              <a:t>match_parent</a:t>
            </a:r>
            <a:r>
              <a:rPr lang="en-US" sz="2200" dirty="0"/>
              <a:t>" </a:t>
            </a:r>
            <a:r>
              <a:rPr lang="en-US" sz="2200" dirty="0" err="1"/>
              <a:t>tools:context</a:t>
            </a:r>
            <a:r>
              <a:rPr lang="en-US" sz="2200" dirty="0"/>
              <a:t>=".</a:t>
            </a:r>
            <a:r>
              <a:rPr lang="en-US" sz="2200" b="1" dirty="0" err="1"/>
              <a:t>presentacion.MainActivity</a:t>
            </a:r>
            <a:r>
              <a:rPr lang="en-US" sz="2200" dirty="0"/>
              <a:t>"</a:t>
            </a:r>
            <a:endParaRPr lang="es-ES" sz="2200" dirty="0"/>
          </a:p>
        </p:txBody>
      </p:sp>
    </p:spTree>
    <p:extLst>
      <p:ext uri="{BB962C8B-B14F-4D97-AF65-F5344CB8AC3E}">
        <p14:creationId xmlns:p14="http://schemas.microsoft.com/office/powerpoint/2010/main" val="2179402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7B3AB-FC9A-41E9-9C4C-D353ABAE2484}"/>
              </a:ext>
            </a:extLst>
          </p:cNvPr>
          <p:cNvSpPr>
            <a:spLocks noGrp="1"/>
          </p:cNvSpPr>
          <p:nvPr>
            <p:ph type="title"/>
          </p:nvPr>
        </p:nvSpPr>
        <p:spPr/>
        <p:txBody>
          <a:bodyPr/>
          <a:lstStyle/>
          <a:p>
            <a:r>
              <a:rPr lang="es-ES" dirty="0"/>
              <a:t>Añadiendo </a:t>
            </a:r>
            <a:r>
              <a:rPr lang="es-ES" dirty="0" err="1"/>
              <a:t>onclick</a:t>
            </a:r>
            <a:r>
              <a:rPr lang="es-ES" dirty="0"/>
              <a:t> en el </a:t>
            </a:r>
            <a:r>
              <a:rPr lang="es-ES" dirty="0" err="1"/>
              <a:t>xml</a:t>
            </a:r>
            <a:r>
              <a:rPr lang="es-ES" dirty="0"/>
              <a:t> del </a:t>
            </a:r>
            <a:r>
              <a:rPr lang="es-ES" dirty="0" err="1"/>
              <a:t>boton</a:t>
            </a:r>
            <a:endParaRPr lang="es-ES" dirty="0"/>
          </a:p>
        </p:txBody>
      </p:sp>
      <p:sp>
        <p:nvSpPr>
          <p:cNvPr id="4" name="Rectangle 1">
            <a:extLst>
              <a:ext uri="{FF2B5EF4-FFF2-40B4-BE49-F238E27FC236}">
                <a16:creationId xmlns:a16="http://schemas.microsoft.com/office/drawing/2014/main" id="{2CD33EDD-CA76-4A82-BD33-5BB714B1DC71}"/>
              </a:ext>
            </a:extLst>
          </p:cNvPr>
          <p:cNvSpPr>
            <a:spLocks noGrp="1" noChangeArrowheads="1"/>
          </p:cNvSpPr>
          <p:nvPr>
            <p:ph idx="1"/>
          </p:nvPr>
        </p:nvSpPr>
        <p:spPr bwMode="auto">
          <a:xfrm>
            <a:off x="838200" y="1554471"/>
            <a:ext cx="11429732"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s-ES" altLang="es-ES"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Button</a:t>
            </a:r>
            <a:br>
              <a:rPr kumimoji="0" lang="es-ES" altLang="es-E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s-ES" altLang="es-E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s-ES" altLang="es-E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s-ES" altLang="es-ES" sz="2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:id</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es-ES" altLang="es-ES"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btnAcercaDe</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s-ES" altLang="es-E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s-ES" altLang="es-ES" sz="2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:layout_width</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ES" altLang="es-ES"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match_parent</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s-ES" altLang="es-E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s-ES" altLang="es-ES" sz="2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:layout_height</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ES" altLang="es-ES"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wrap_content</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s-ES" altLang="es-E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s-ES" altLang="es-ES" sz="2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:layout_marginTop</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="24dp"</a:t>
            </a:r>
            <a:b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s-ES" altLang="es-E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s-ES" altLang="es-ES" sz="2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:background</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ES" altLang="es-ES"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drawable</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ES" altLang="es-ES"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borderloginbutton</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s-ES" altLang="es-E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s-ES" altLang="es-ES" sz="2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:textAppearance</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ES" altLang="es-ES"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style</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ES" altLang="es-ES"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buttonTextAppearance</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s-ES" altLang="es-E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s-ES" altLang="es-ES" sz="2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:layout_constraintHorizontal_bias</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="0.5"</a:t>
            </a:r>
            <a:b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s-ES" altLang="es-E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s-ES" altLang="es-ES" sz="2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:layout_constraintLeft_toLeftOf</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ES" altLang="es-ES"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parent</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s-ES" altLang="es-E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s-ES" altLang="es-ES" sz="2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:layout_constraintRight_toRightOf</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ES" altLang="es-ES"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parent</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s-ES" altLang="es-E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app</a:t>
            </a:r>
            <a:r>
              <a:rPr kumimoji="0" lang="es-ES" altLang="es-ES" sz="2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:layout_constraintTop_toBottomOf</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="@id/</a:t>
            </a:r>
            <a:r>
              <a:rPr kumimoji="0" lang="es-ES" altLang="es-ES"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btnPreferencias</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s-ES" altLang="es-ES" sz="2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s-ES" altLang="es-ES" sz="2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:text</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ES" altLang="es-ES"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string</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ES" altLang="es-ES" sz="2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accion_acerca_de</a:t>
            </a: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s-ES" altLang="es-E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s-ES" altLang="es-ES" sz="2400" b="1" i="0" u="none" strike="noStrike" cap="none" normalizeH="0" baseline="0" dirty="0" err="1">
                <a:ln>
                  <a:noFill/>
                </a:ln>
                <a:solidFill>
                  <a:srgbClr val="660E7A"/>
                </a:solidFill>
                <a:effectLst/>
                <a:highlight>
                  <a:srgbClr val="FFFF00"/>
                </a:highlight>
                <a:latin typeface="Courier New" panose="02070309020205020404" pitchFamily="49" charset="0"/>
                <a:cs typeface="Courier New" panose="02070309020205020404" pitchFamily="49" charset="0"/>
              </a:rPr>
              <a:t>android</a:t>
            </a:r>
            <a:r>
              <a:rPr kumimoji="0" lang="es-ES" altLang="es-ES" sz="2400" b="1" i="0" u="none" strike="noStrike" cap="none" normalizeH="0" baseline="0" dirty="0" err="1">
                <a:ln>
                  <a:noFill/>
                </a:ln>
                <a:solidFill>
                  <a:srgbClr val="0000FF"/>
                </a:solidFill>
                <a:effectLst/>
                <a:highlight>
                  <a:srgbClr val="FFFF00"/>
                </a:highlight>
                <a:latin typeface="Courier New" panose="02070309020205020404" pitchFamily="49" charset="0"/>
                <a:cs typeface="Courier New" panose="02070309020205020404" pitchFamily="49" charset="0"/>
              </a:rPr>
              <a:t>:onClick</a:t>
            </a:r>
            <a:r>
              <a:rPr kumimoji="0" lang="es-ES" altLang="es-ES" sz="2400" b="1" i="0" u="none" strike="noStrike" cap="none" normalizeH="0" baseline="0" dirty="0">
                <a:ln>
                  <a:noFill/>
                </a:ln>
                <a:solidFill>
                  <a:srgbClr val="008000"/>
                </a:solidFill>
                <a:effectLst/>
                <a:highlight>
                  <a:srgbClr val="FFFF00"/>
                </a:highlight>
                <a:latin typeface="Courier New" panose="02070309020205020404" pitchFamily="49" charset="0"/>
                <a:cs typeface="Courier New" panose="02070309020205020404" pitchFamily="49" charset="0"/>
              </a:rPr>
              <a:t>="</a:t>
            </a:r>
            <a:r>
              <a:rPr kumimoji="0" lang="es-ES" altLang="es-ES" sz="2400" b="1" i="0" u="none" strike="noStrike" cap="none" normalizeH="0" baseline="0" dirty="0" err="1">
                <a:ln>
                  <a:noFill/>
                </a:ln>
                <a:solidFill>
                  <a:srgbClr val="008000"/>
                </a:solidFill>
                <a:effectLst/>
                <a:highlight>
                  <a:srgbClr val="FFFF00"/>
                </a:highlight>
                <a:latin typeface="Courier New" panose="02070309020205020404" pitchFamily="49" charset="0"/>
                <a:cs typeface="Courier New" panose="02070309020205020404" pitchFamily="49" charset="0"/>
              </a:rPr>
              <a:t>lanzarAcercaDe</a:t>
            </a:r>
            <a:r>
              <a:rPr kumimoji="0" lang="es-ES" altLang="es-ES" sz="2400" b="1" i="0" u="none" strike="noStrike" cap="none" normalizeH="0" baseline="0" dirty="0">
                <a:ln>
                  <a:noFill/>
                </a:ln>
                <a:solidFill>
                  <a:srgbClr val="008000"/>
                </a:solidFill>
                <a:effectLst/>
                <a:highlight>
                  <a:srgbClr val="FFFF00"/>
                </a:highlight>
                <a:latin typeface="Courier New" panose="02070309020205020404" pitchFamily="49" charset="0"/>
                <a:cs typeface="Courier New" panose="02070309020205020404" pitchFamily="49" charset="0"/>
              </a:rPr>
              <a:t>"</a:t>
            </a:r>
            <a:r>
              <a:rPr kumimoji="0" lang="es-ES" altLang="es-ES" sz="2400" b="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/&gt;</a:t>
            </a:r>
            <a:endParaRPr kumimoji="0" lang="es-ES" altLang="es-ES" sz="24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1791058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92C7C5A-4251-48B3-BC1E-0FD6B4EF37FE}"/>
              </a:ext>
            </a:extLst>
          </p:cNvPr>
          <p:cNvSpPr>
            <a:spLocks noGrp="1"/>
          </p:cNvSpPr>
          <p:nvPr>
            <p:ph type="title"/>
          </p:nvPr>
        </p:nvSpPr>
        <p:spPr>
          <a:xfrm>
            <a:off x="838200" y="253397"/>
            <a:ext cx="10515600" cy="1273233"/>
          </a:xfrm>
        </p:spPr>
        <p:txBody>
          <a:bodyPr>
            <a:normAutofit/>
          </a:bodyPr>
          <a:lstStyle/>
          <a:p>
            <a:r>
              <a:rPr lang="es-ES" sz="4000"/>
              <a:t>Añadiendo listeners en código</a:t>
            </a:r>
          </a:p>
        </p:txBody>
      </p:sp>
      <p:sp>
        <p:nvSpPr>
          <p:cNvPr id="28" name="Rectangle 27">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5911F8E4-ACC7-4A16-BF6A-242F147FBCCB}"/>
              </a:ext>
            </a:extLst>
          </p:cNvPr>
          <p:cNvSpPr>
            <a:spLocks noGrp="1"/>
          </p:cNvSpPr>
          <p:nvPr>
            <p:ph idx="1"/>
          </p:nvPr>
        </p:nvSpPr>
        <p:spPr>
          <a:xfrm>
            <a:off x="838200" y="1780027"/>
            <a:ext cx="10515600" cy="4824576"/>
          </a:xfrm>
        </p:spPr>
        <p:txBody>
          <a:bodyPr>
            <a:noAutofit/>
          </a:bodyPr>
          <a:lstStyle/>
          <a:p>
            <a:pPr algn="just"/>
            <a:r>
              <a:rPr lang="es-ES" sz="2400" dirty="0"/>
              <a:t>Para los que ya sabéis java es bastante sencillo. </a:t>
            </a:r>
            <a:r>
              <a:rPr lang="es-ES" sz="2400" b="1" dirty="0"/>
              <a:t>Creamos un nuevo objeto </a:t>
            </a:r>
            <a:r>
              <a:rPr lang="es-ES" sz="2400" b="1" dirty="0" err="1"/>
              <a:t>listener</a:t>
            </a:r>
            <a:r>
              <a:rPr lang="es-ES" sz="2400" b="1" dirty="0"/>
              <a:t> </a:t>
            </a:r>
            <a:r>
              <a:rPr lang="es-ES" sz="2400" dirty="0"/>
              <a:t>y le </a:t>
            </a:r>
            <a:r>
              <a:rPr lang="es-ES" sz="2400" b="1" dirty="0"/>
              <a:t>asociamos un método</a:t>
            </a:r>
            <a:r>
              <a:rPr lang="es-ES" sz="2400" dirty="0"/>
              <a:t>. </a:t>
            </a:r>
            <a:r>
              <a:rPr lang="es-ES" sz="2400" b="1" dirty="0"/>
              <a:t>La clase </a:t>
            </a:r>
            <a:r>
              <a:rPr lang="es-ES" sz="2400" b="1" dirty="0" err="1"/>
              <a:t>button</a:t>
            </a:r>
            <a:r>
              <a:rPr lang="es-ES" sz="2400" b="1" dirty="0"/>
              <a:t> </a:t>
            </a:r>
            <a:r>
              <a:rPr lang="es-ES" sz="2400" dirty="0"/>
              <a:t>tiene un método para añadir </a:t>
            </a:r>
            <a:r>
              <a:rPr lang="es-ES" sz="2400" b="1" dirty="0" err="1"/>
              <a:t>onclickListener</a:t>
            </a:r>
            <a:r>
              <a:rPr lang="es-ES" sz="2400" dirty="0"/>
              <a:t> llamado  </a:t>
            </a:r>
            <a:r>
              <a:rPr lang="es-ES" sz="2400" b="1" dirty="0" err="1"/>
              <a:t>setOnClickListener</a:t>
            </a:r>
            <a:r>
              <a:rPr lang="es-ES" sz="2400" dirty="0"/>
              <a:t>. Podemos poner este código en el </a:t>
            </a:r>
            <a:r>
              <a:rPr lang="es-ES" sz="2400" dirty="0" err="1"/>
              <a:t>onCreate</a:t>
            </a:r>
            <a:r>
              <a:rPr lang="es-ES" sz="2400" dirty="0"/>
              <a:t> de la actividad </a:t>
            </a:r>
            <a:r>
              <a:rPr lang="es-ES" sz="2400" dirty="0" err="1"/>
              <a:t>MainActivity</a:t>
            </a:r>
            <a:r>
              <a:rPr lang="es-ES" sz="2400" dirty="0"/>
              <a:t>.</a:t>
            </a:r>
          </a:p>
          <a:p>
            <a:endParaRPr lang="es-ES" sz="2400" dirty="0"/>
          </a:p>
          <a:p>
            <a:pPr marL="0" indent="0">
              <a:buNone/>
            </a:pPr>
            <a:r>
              <a:rPr lang="es-ES" sz="2400" dirty="0" err="1"/>
              <a:t>bAcercaDe</a:t>
            </a:r>
            <a:r>
              <a:rPr lang="es-ES" sz="2400" dirty="0"/>
              <a:t> = </a:t>
            </a:r>
            <a:r>
              <a:rPr lang="es-ES" sz="2400" dirty="0" err="1"/>
              <a:t>findViewById</a:t>
            </a:r>
            <a:r>
              <a:rPr lang="es-ES" sz="2400" dirty="0"/>
              <a:t>(</a:t>
            </a:r>
            <a:r>
              <a:rPr lang="es-ES" sz="2400" dirty="0" err="1"/>
              <a:t>R.id.btnAcercaDe</a:t>
            </a:r>
            <a:r>
              <a:rPr lang="es-ES" sz="2400" dirty="0"/>
              <a:t>);</a:t>
            </a:r>
          </a:p>
          <a:p>
            <a:pPr marL="0" indent="0">
              <a:buNone/>
            </a:pPr>
            <a:r>
              <a:rPr lang="es-ES" sz="2400" dirty="0"/>
              <a:t>        </a:t>
            </a:r>
            <a:r>
              <a:rPr lang="es-ES" sz="2400" dirty="0" err="1"/>
              <a:t>bAcercaDe.setOnClickListener</a:t>
            </a:r>
            <a:r>
              <a:rPr lang="es-ES" sz="2400" dirty="0"/>
              <a:t>(new </a:t>
            </a:r>
            <a:r>
              <a:rPr lang="es-ES" sz="2400" dirty="0" err="1"/>
              <a:t>OnClickListener</a:t>
            </a:r>
            <a:r>
              <a:rPr lang="es-ES" sz="2400" dirty="0"/>
              <a:t>() {</a:t>
            </a:r>
          </a:p>
          <a:p>
            <a:pPr marL="0" indent="0">
              <a:buNone/>
            </a:pPr>
            <a:r>
              <a:rPr lang="es-ES" sz="2400" dirty="0"/>
              <a:t>              </a:t>
            </a:r>
            <a:r>
              <a:rPr lang="es-ES" sz="2400" dirty="0" err="1"/>
              <a:t>public</a:t>
            </a:r>
            <a:r>
              <a:rPr lang="es-ES" sz="2400" dirty="0"/>
              <a:t> </a:t>
            </a:r>
            <a:r>
              <a:rPr lang="es-ES" sz="2400" dirty="0" err="1"/>
              <a:t>void</a:t>
            </a:r>
            <a:r>
              <a:rPr lang="es-ES" sz="2400" dirty="0"/>
              <a:t> </a:t>
            </a:r>
            <a:r>
              <a:rPr lang="es-ES" sz="2400" dirty="0" err="1"/>
              <a:t>onClick</a:t>
            </a:r>
            <a:r>
              <a:rPr lang="es-ES" sz="2400" dirty="0"/>
              <a:t>(View </a:t>
            </a:r>
            <a:r>
              <a:rPr lang="es-ES" sz="2400" dirty="0" err="1"/>
              <a:t>view</a:t>
            </a:r>
            <a:r>
              <a:rPr lang="es-ES" sz="2400" dirty="0"/>
              <a:t>) {</a:t>
            </a:r>
          </a:p>
          <a:p>
            <a:pPr marL="0" indent="0">
              <a:buNone/>
            </a:pPr>
            <a:r>
              <a:rPr lang="es-ES" sz="2400" dirty="0"/>
              <a:t>                 </a:t>
            </a:r>
            <a:r>
              <a:rPr lang="es-ES" sz="2400" dirty="0" err="1"/>
              <a:t>lanzarAcercaDe</a:t>
            </a:r>
            <a:r>
              <a:rPr lang="es-ES" sz="2400" dirty="0"/>
              <a:t>(</a:t>
            </a:r>
            <a:r>
              <a:rPr lang="es-ES" sz="2400" dirty="0" err="1"/>
              <a:t>null</a:t>
            </a:r>
            <a:r>
              <a:rPr lang="es-ES" sz="2400" dirty="0"/>
              <a:t>);</a:t>
            </a:r>
          </a:p>
          <a:p>
            <a:pPr marL="0" indent="0">
              <a:buNone/>
            </a:pPr>
            <a:r>
              <a:rPr lang="es-ES" sz="2400" dirty="0"/>
              <a:t>              }</a:t>
            </a:r>
          </a:p>
          <a:p>
            <a:pPr marL="0" indent="0">
              <a:buNone/>
            </a:pPr>
            <a:r>
              <a:rPr lang="es-ES" sz="2400" dirty="0"/>
              <a:t>        });</a:t>
            </a:r>
          </a:p>
        </p:txBody>
      </p:sp>
    </p:spTree>
    <p:extLst>
      <p:ext uri="{BB962C8B-B14F-4D97-AF65-F5344CB8AC3E}">
        <p14:creationId xmlns:p14="http://schemas.microsoft.com/office/powerpoint/2010/main" val="3316015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7ACABF5-B727-4063-87AB-0F62AF191727}"/>
              </a:ext>
            </a:extLst>
          </p:cNvPr>
          <p:cNvSpPr>
            <a:spLocks noGrp="1"/>
          </p:cNvSpPr>
          <p:nvPr>
            <p:ph type="title"/>
          </p:nvPr>
        </p:nvSpPr>
        <p:spPr>
          <a:xfrm>
            <a:off x="838200" y="253397"/>
            <a:ext cx="10515600" cy="1273233"/>
          </a:xfrm>
        </p:spPr>
        <p:txBody>
          <a:bodyPr>
            <a:normAutofit/>
          </a:bodyPr>
          <a:lstStyle/>
          <a:p>
            <a:r>
              <a:rPr lang="es-ES" sz="4000"/>
              <a:t>Añadiendo listeners en código</a:t>
            </a:r>
          </a:p>
        </p:txBody>
      </p:sp>
      <p:sp>
        <p:nvSpPr>
          <p:cNvPr id="23" name="Rectangle 2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753A6EA5-A052-4B61-916F-375079000FC7}"/>
              </a:ext>
            </a:extLst>
          </p:cNvPr>
          <p:cNvSpPr>
            <a:spLocks noGrp="1"/>
          </p:cNvSpPr>
          <p:nvPr>
            <p:ph idx="1"/>
          </p:nvPr>
        </p:nvSpPr>
        <p:spPr>
          <a:xfrm>
            <a:off x="838200" y="1780027"/>
            <a:ext cx="10515600" cy="4392173"/>
          </a:xfrm>
        </p:spPr>
        <p:txBody>
          <a:bodyPr>
            <a:normAutofit lnSpcReduction="10000"/>
          </a:bodyPr>
          <a:lstStyle/>
          <a:p>
            <a:r>
              <a:rPr lang="es-ES" sz="2400" dirty="0"/>
              <a:t>Buscamos el botón en el </a:t>
            </a:r>
            <a:r>
              <a:rPr lang="es-ES" sz="2400" dirty="0" err="1"/>
              <a:t>layout</a:t>
            </a:r>
            <a:r>
              <a:rPr lang="es-ES" sz="2400" dirty="0"/>
              <a:t> </a:t>
            </a:r>
            <a:r>
              <a:rPr lang="es-ES" sz="2400" dirty="0" err="1"/>
              <a:t>com</a:t>
            </a:r>
            <a:r>
              <a:rPr lang="es-ES" sz="2400" dirty="0"/>
              <a:t> </a:t>
            </a:r>
            <a:r>
              <a:rPr lang="es-ES" sz="2400" dirty="0" err="1"/>
              <a:t>findViewById</a:t>
            </a:r>
            <a:r>
              <a:rPr lang="es-ES" sz="2400" dirty="0"/>
              <a:t>.</a:t>
            </a:r>
          </a:p>
          <a:p>
            <a:pPr marL="0" indent="0">
              <a:buNone/>
            </a:pPr>
            <a:r>
              <a:rPr lang="es-ES" sz="2400" dirty="0" err="1"/>
              <a:t>bAcercaDe</a:t>
            </a:r>
            <a:r>
              <a:rPr lang="es-ES" sz="2400" dirty="0"/>
              <a:t> = </a:t>
            </a:r>
            <a:r>
              <a:rPr lang="es-ES" sz="2400" dirty="0" err="1"/>
              <a:t>findViewById</a:t>
            </a:r>
            <a:r>
              <a:rPr lang="es-ES" sz="2400" dirty="0"/>
              <a:t>(</a:t>
            </a:r>
            <a:r>
              <a:rPr lang="es-ES" sz="2400" dirty="0" err="1"/>
              <a:t>R.id.btnAcercaDe</a:t>
            </a:r>
            <a:r>
              <a:rPr lang="es-ES" sz="2400" dirty="0"/>
              <a:t>);</a:t>
            </a:r>
          </a:p>
          <a:p>
            <a:r>
              <a:rPr lang="es-ES" sz="2400" dirty="0"/>
              <a:t>Cambiamos el </a:t>
            </a:r>
            <a:r>
              <a:rPr lang="es-ES" sz="2400" dirty="0" err="1"/>
              <a:t>listener</a:t>
            </a:r>
            <a:r>
              <a:rPr lang="es-ES" sz="2400" dirty="0"/>
              <a:t>, creando un objeto </a:t>
            </a:r>
            <a:r>
              <a:rPr lang="es-ES" sz="2400" dirty="0" err="1"/>
              <a:t>OnClickListener</a:t>
            </a:r>
            <a:r>
              <a:rPr lang="es-ES" sz="2400" dirty="0"/>
              <a:t> nuevo.</a:t>
            </a:r>
          </a:p>
          <a:p>
            <a:pPr marL="0" indent="0">
              <a:buNone/>
            </a:pPr>
            <a:r>
              <a:rPr lang="es-ES" sz="2400" dirty="0" err="1"/>
              <a:t>bAcercaDe.setOnClickListener</a:t>
            </a:r>
            <a:r>
              <a:rPr lang="es-ES" sz="2400" dirty="0"/>
              <a:t>(</a:t>
            </a:r>
          </a:p>
          <a:p>
            <a:r>
              <a:rPr lang="es-ES" sz="2400" dirty="0"/>
              <a:t>Creamos el </a:t>
            </a:r>
            <a:r>
              <a:rPr lang="es-ES" sz="2400" dirty="0" err="1"/>
              <a:t>listener</a:t>
            </a:r>
            <a:r>
              <a:rPr lang="es-ES" sz="2400" dirty="0"/>
              <a:t> nuevo y </a:t>
            </a:r>
            <a:r>
              <a:rPr lang="es-ES" sz="2400" dirty="0" err="1"/>
              <a:t>sobreescribimos</a:t>
            </a:r>
            <a:r>
              <a:rPr lang="es-ES" sz="2400" dirty="0"/>
              <a:t> el método </a:t>
            </a:r>
            <a:r>
              <a:rPr lang="es-ES" sz="2400" dirty="0" err="1"/>
              <a:t>onClick</a:t>
            </a:r>
            <a:r>
              <a:rPr lang="es-ES" sz="2400" dirty="0"/>
              <a:t>.</a:t>
            </a:r>
          </a:p>
          <a:p>
            <a:pPr marL="0" indent="0">
              <a:buNone/>
            </a:pPr>
            <a:r>
              <a:rPr lang="es-ES" sz="2400" dirty="0"/>
              <a:t>new </a:t>
            </a:r>
            <a:r>
              <a:rPr lang="es-ES" sz="2400" dirty="0" err="1"/>
              <a:t>OnClickListener</a:t>
            </a:r>
            <a:r>
              <a:rPr lang="es-ES" sz="2400" dirty="0"/>
              <a:t>() {</a:t>
            </a:r>
          </a:p>
          <a:p>
            <a:pPr marL="0" indent="0">
              <a:buNone/>
            </a:pPr>
            <a:r>
              <a:rPr lang="es-ES" sz="2400" dirty="0"/>
              <a:t>              </a:t>
            </a:r>
            <a:r>
              <a:rPr lang="es-ES" sz="2400" dirty="0" err="1"/>
              <a:t>public</a:t>
            </a:r>
            <a:r>
              <a:rPr lang="es-ES" sz="2400" dirty="0"/>
              <a:t> </a:t>
            </a:r>
            <a:r>
              <a:rPr lang="es-ES" sz="2400" dirty="0" err="1"/>
              <a:t>void</a:t>
            </a:r>
            <a:r>
              <a:rPr lang="es-ES" sz="2400" dirty="0"/>
              <a:t> </a:t>
            </a:r>
            <a:r>
              <a:rPr lang="es-ES" sz="2400" dirty="0" err="1"/>
              <a:t>onClick</a:t>
            </a:r>
            <a:r>
              <a:rPr lang="es-ES" sz="2400" dirty="0"/>
              <a:t>(View </a:t>
            </a:r>
            <a:r>
              <a:rPr lang="es-ES" sz="2400" dirty="0" err="1"/>
              <a:t>view</a:t>
            </a:r>
            <a:r>
              <a:rPr lang="es-ES" sz="2400" dirty="0"/>
              <a:t>) {</a:t>
            </a:r>
          </a:p>
          <a:p>
            <a:pPr marL="0" indent="0">
              <a:buNone/>
            </a:pPr>
            <a:r>
              <a:rPr lang="es-ES" sz="2400" dirty="0"/>
              <a:t>                 </a:t>
            </a:r>
            <a:r>
              <a:rPr lang="es-ES" sz="2400" dirty="0" err="1"/>
              <a:t>lanzarAcercaDe</a:t>
            </a:r>
            <a:r>
              <a:rPr lang="es-ES" sz="2400" dirty="0"/>
              <a:t>(</a:t>
            </a:r>
            <a:r>
              <a:rPr lang="es-ES" sz="2400" dirty="0" err="1"/>
              <a:t>null</a:t>
            </a:r>
            <a:r>
              <a:rPr lang="es-ES" sz="2400" dirty="0"/>
              <a:t>);</a:t>
            </a:r>
          </a:p>
          <a:p>
            <a:pPr marL="0" indent="0">
              <a:buNone/>
            </a:pPr>
            <a:r>
              <a:rPr lang="es-ES" sz="2400" dirty="0"/>
              <a:t>              }</a:t>
            </a:r>
          </a:p>
          <a:p>
            <a:pPr marL="0" indent="0">
              <a:buNone/>
            </a:pPr>
            <a:r>
              <a:rPr lang="es-ES" sz="2400" dirty="0"/>
              <a:t>        });</a:t>
            </a:r>
          </a:p>
          <a:p>
            <a:endParaRPr lang="es-ES" sz="1700" dirty="0"/>
          </a:p>
        </p:txBody>
      </p:sp>
    </p:spTree>
    <p:extLst>
      <p:ext uri="{BB962C8B-B14F-4D97-AF65-F5344CB8AC3E}">
        <p14:creationId xmlns:p14="http://schemas.microsoft.com/office/powerpoint/2010/main" val="576958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4B7AA9C-6BE7-43B5-B6CD-7EA703E72DF3}"/>
              </a:ext>
            </a:extLst>
          </p:cNvPr>
          <p:cNvSpPr>
            <a:spLocks noGrp="1"/>
          </p:cNvSpPr>
          <p:nvPr>
            <p:ph type="title"/>
          </p:nvPr>
        </p:nvSpPr>
        <p:spPr>
          <a:xfrm>
            <a:off x="838200" y="253397"/>
            <a:ext cx="10515600" cy="1273233"/>
          </a:xfrm>
        </p:spPr>
        <p:txBody>
          <a:bodyPr>
            <a:normAutofit/>
          </a:bodyPr>
          <a:lstStyle/>
          <a:p>
            <a:r>
              <a:rPr lang="es-ES" sz="4000"/>
              <a:t>Añadiendo listeners en código</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27134F8D-FAB5-4AE1-993F-903400318337}"/>
              </a:ext>
            </a:extLst>
          </p:cNvPr>
          <p:cNvSpPr>
            <a:spLocks noGrp="1"/>
          </p:cNvSpPr>
          <p:nvPr>
            <p:ph idx="1"/>
          </p:nvPr>
        </p:nvSpPr>
        <p:spPr>
          <a:xfrm>
            <a:off x="838200" y="2478024"/>
            <a:ext cx="10515600" cy="3694176"/>
          </a:xfrm>
        </p:spPr>
        <p:txBody>
          <a:bodyPr>
            <a:normAutofit/>
          </a:bodyPr>
          <a:lstStyle/>
          <a:p>
            <a:r>
              <a:rPr lang="es-ES" sz="2200" b="1" dirty="0"/>
              <a:t>Cuando lo hacemos en código, no es necesario llamar a otro método </a:t>
            </a:r>
            <a:r>
              <a:rPr lang="es-ES" sz="2200" dirty="0"/>
              <a:t>para el </a:t>
            </a:r>
            <a:r>
              <a:rPr lang="es-ES" sz="2200" dirty="0" err="1"/>
              <a:t>onClick</a:t>
            </a:r>
            <a:r>
              <a:rPr lang="es-ES" sz="2200" dirty="0"/>
              <a:t>. Podemos </a:t>
            </a:r>
            <a:r>
              <a:rPr lang="es-ES" sz="2200" b="1" dirty="0"/>
              <a:t>colocar todo el código en nuestro </a:t>
            </a:r>
            <a:r>
              <a:rPr lang="es-ES" sz="2200" b="1" dirty="0" err="1"/>
              <a:t>Listener</a:t>
            </a:r>
            <a:r>
              <a:rPr lang="es-ES" sz="2200" b="1" dirty="0"/>
              <a:t> </a:t>
            </a:r>
            <a:r>
              <a:rPr lang="es-ES" sz="2200" dirty="0"/>
              <a:t>nuevo.</a:t>
            </a:r>
          </a:p>
          <a:p>
            <a:pPr marL="0" indent="0">
              <a:buNone/>
            </a:pPr>
            <a:r>
              <a:rPr lang="es-ES" sz="2200" dirty="0" err="1"/>
              <a:t>bAcercaDe</a:t>
            </a:r>
            <a:r>
              <a:rPr lang="es-ES" sz="2200" dirty="0"/>
              <a:t> = </a:t>
            </a:r>
            <a:r>
              <a:rPr lang="es-ES" sz="2200" dirty="0" err="1"/>
              <a:t>findViewById</a:t>
            </a:r>
            <a:r>
              <a:rPr lang="es-ES" sz="2200" dirty="0"/>
              <a:t>(</a:t>
            </a:r>
            <a:r>
              <a:rPr lang="es-ES" sz="2200" dirty="0" err="1"/>
              <a:t>R.id.btnAcercaDe</a:t>
            </a:r>
            <a:r>
              <a:rPr lang="es-ES" sz="2200" dirty="0"/>
              <a:t>);</a:t>
            </a:r>
          </a:p>
          <a:p>
            <a:pPr marL="0" indent="0">
              <a:buNone/>
            </a:pPr>
            <a:r>
              <a:rPr lang="es-ES" sz="2200" dirty="0"/>
              <a:t>        </a:t>
            </a:r>
            <a:r>
              <a:rPr lang="es-ES" sz="2200" dirty="0" err="1"/>
              <a:t>bAcercaDe.setOnClickListener</a:t>
            </a:r>
            <a:r>
              <a:rPr lang="es-ES" sz="2200" dirty="0"/>
              <a:t>(new </a:t>
            </a:r>
            <a:r>
              <a:rPr lang="es-ES" sz="2200" dirty="0" err="1"/>
              <a:t>OnClickListener</a:t>
            </a:r>
            <a:r>
              <a:rPr lang="es-ES" sz="2200" dirty="0"/>
              <a:t>() {</a:t>
            </a:r>
          </a:p>
          <a:p>
            <a:pPr marL="0" indent="0">
              <a:buNone/>
            </a:pPr>
            <a:r>
              <a:rPr lang="es-ES" sz="2200" dirty="0"/>
              <a:t>              </a:t>
            </a:r>
            <a:r>
              <a:rPr lang="es-ES" sz="2200" dirty="0" err="1"/>
              <a:t>public</a:t>
            </a:r>
            <a:r>
              <a:rPr lang="es-ES" sz="2200" dirty="0"/>
              <a:t> </a:t>
            </a:r>
            <a:r>
              <a:rPr lang="es-ES" sz="2200" dirty="0" err="1"/>
              <a:t>void</a:t>
            </a:r>
            <a:r>
              <a:rPr lang="es-ES" sz="2200" dirty="0"/>
              <a:t> </a:t>
            </a:r>
            <a:r>
              <a:rPr lang="es-ES" sz="2200" dirty="0" err="1"/>
              <a:t>onClick</a:t>
            </a:r>
            <a:r>
              <a:rPr lang="es-ES" sz="2200" dirty="0"/>
              <a:t>(View </a:t>
            </a:r>
            <a:r>
              <a:rPr lang="es-ES" sz="2200" dirty="0" err="1"/>
              <a:t>view</a:t>
            </a:r>
            <a:r>
              <a:rPr lang="es-ES" sz="2200" dirty="0"/>
              <a:t>) {</a:t>
            </a:r>
          </a:p>
          <a:p>
            <a:pPr marL="0" indent="0">
              <a:buNone/>
            </a:pPr>
            <a:r>
              <a:rPr lang="en-US" sz="2200" dirty="0"/>
              <a:t> 	</a:t>
            </a:r>
            <a:r>
              <a:rPr lang="en-US" sz="2200" b="1" dirty="0"/>
              <a:t>Intent </a:t>
            </a:r>
            <a:r>
              <a:rPr lang="en-US" sz="2200" b="1" dirty="0" err="1"/>
              <a:t>i</a:t>
            </a:r>
            <a:r>
              <a:rPr lang="en-US" sz="2200" b="1" dirty="0"/>
              <a:t> = new Intent(</a:t>
            </a:r>
            <a:r>
              <a:rPr lang="en-US" sz="2200" b="1" dirty="0" err="1"/>
              <a:t>getBaseContext</a:t>
            </a:r>
            <a:r>
              <a:rPr lang="en-US" sz="2200" b="1" dirty="0"/>
              <a:t>(), </a:t>
            </a:r>
            <a:r>
              <a:rPr lang="en-US" sz="2200" b="1" dirty="0" err="1"/>
              <a:t>AcercaDeActivity.class</a:t>
            </a:r>
            <a:r>
              <a:rPr lang="en-US" sz="2200" b="1" dirty="0"/>
              <a:t>);</a:t>
            </a:r>
          </a:p>
          <a:p>
            <a:pPr marL="0" indent="0">
              <a:buNone/>
            </a:pPr>
            <a:r>
              <a:rPr lang="en-US" sz="2200" b="1" dirty="0"/>
              <a:t>   	</a:t>
            </a:r>
            <a:r>
              <a:rPr lang="en-US" sz="2200" b="1" dirty="0" err="1"/>
              <a:t>startActivity</a:t>
            </a:r>
            <a:r>
              <a:rPr lang="en-US" sz="2200" b="1" dirty="0"/>
              <a:t>(</a:t>
            </a:r>
            <a:r>
              <a:rPr lang="en-US" sz="2200" b="1" dirty="0" err="1"/>
              <a:t>i</a:t>
            </a:r>
            <a:r>
              <a:rPr lang="en-US" sz="2200" b="1" dirty="0"/>
              <a:t>);</a:t>
            </a:r>
            <a:r>
              <a:rPr lang="es-ES" sz="2200" b="1" dirty="0"/>
              <a:t>          </a:t>
            </a:r>
            <a:r>
              <a:rPr lang="es-ES" sz="2200" dirty="0"/>
              <a:t>    }</a:t>
            </a:r>
          </a:p>
          <a:p>
            <a:pPr marL="0" indent="0">
              <a:buNone/>
            </a:pPr>
            <a:r>
              <a:rPr lang="es-ES" sz="2200" dirty="0"/>
              <a:t>        });</a:t>
            </a:r>
          </a:p>
          <a:p>
            <a:endParaRPr lang="es-ES" sz="2200" dirty="0"/>
          </a:p>
          <a:p>
            <a:endParaRPr lang="es-ES" sz="2200" dirty="0"/>
          </a:p>
          <a:p>
            <a:pPr marL="0" indent="0">
              <a:buNone/>
            </a:pPr>
            <a:endParaRPr lang="es-ES" sz="2200" dirty="0"/>
          </a:p>
        </p:txBody>
      </p:sp>
    </p:spTree>
    <p:extLst>
      <p:ext uri="{BB962C8B-B14F-4D97-AF65-F5344CB8AC3E}">
        <p14:creationId xmlns:p14="http://schemas.microsoft.com/office/powerpoint/2010/main" val="4006357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EF08FBC-BBFD-4AC4-A54F-241F61C68186}"/>
              </a:ext>
            </a:extLst>
          </p:cNvPr>
          <p:cNvSpPr>
            <a:spLocks noGrp="1"/>
          </p:cNvSpPr>
          <p:nvPr>
            <p:ph type="title"/>
          </p:nvPr>
        </p:nvSpPr>
        <p:spPr>
          <a:xfrm>
            <a:off x="838200" y="253397"/>
            <a:ext cx="10515600" cy="1273233"/>
          </a:xfrm>
        </p:spPr>
        <p:txBody>
          <a:bodyPr>
            <a:normAutofit/>
          </a:bodyPr>
          <a:lstStyle/>
          <a:p>
            <a:r>
              <a:rPr lang="es-ES" sz="4000" b="1"/>
              <a:t>onClick en view</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EB87FF44-5A6F-4147-85AE-C79CEF159139}"/>
              </a:ext>
            </a:extLst>
          </p:cNvPr>
          <p:cNvSpPr>
            <a:spLocks noGrp="1"/>
          </p:cNvSpPr>
          <p:nvPr>
            <p:ph idx="1"/>
          </p:nvPr>
        </p:nvSpPr>
        <p:spPr>
          <a:xfrm>
            <a:off x="838200" y="2478024"/>
            <a:ext cx="10515600" cy="3694176"/>
          </a:xfrm>
        </p:spPr>
        <p:txBody>
          <a:bodyPr>
            <a:normAutofit/>
          </a:bodyPr>
          <a:lstStyle/>
          <a:p>
            <a:pPr marL="0" indent="0" algn="just">
              <a:buNone/>
            </a:pPr>
            <a:r>
              <a:rPr lang="es-ES" sz="2200" dirty="0"/>
              <a:t>El </a:t>
            </a:r>
            <a:r>
              <a:rPr lang="es-ES" sz="2200" b="1" dirty="0"/>
              <a:t>código del </a:t>
            </a:r>
            <a:r>
              <a:rPr lang="es-ES" sz="2200" b="1" dirty="0" err="1"/>
              <a:t>Listener</a:t>
            </a:r>
            <a:r>
              <a:rPr lang="es-ES" sz="2200" b="1" dirty="0"/>
              <a:t> </a:t>
            </a:r>
            <a:r>
              <a:rPr lang="es-ES" sz="2200" dirty="0"/>
              <a:t>pertenece </a:t>
            </a:r>
            <a:r>
              <a:rPr lang="es-ES" sz="2200" b="1" dirty="0"/>
              <a:t>al View al botón</a:t>
            </a:r>
            <a:r>
              <a:rPr lang="es-ES" sz="2200" dirty="0"/>
              <a:t>. Cuando ejecuto ese código, estoy en el </a:t>
            </a:r>
            <a:r>
              <a:rPr lang="es-ES" sz="2200" b="1" dirty="0"/>
              <a:t>ámbito de código del botón, no de la actividad</a:t>
            </a:r>
            <a:r>
              <a:rPr lang="es-ES" sz="2200" dirty="0"/>
              <a:t>. No puedo pasar como </a:t>
            </a:r>
            <a:r>
              <a:rPr lang="es-ES" sz="2200" dirty="0" err="1"/>
              <a:t>context</a:t>
            </a:r>
            <a:r>
              <a:rPr lang="es-ES" sz="2200" dirty="0"/>
              <a:t> </a:t>
            </a:r>
            <a:r>
              <a:rPr lang="es-ES" sz="2200" dirty="0" err="1"/>
              <a:t>this</a:t>
            </a:r>
            <a:r>
              <a:rPr lang="es-ES" sz="2200" dirty="0"/>
              <a:t>, porque </a:t>
            </a:r>
            <a:r>
              <a:rPr lang="es-ES" sz="2200" dirty="0" err="1"/>
              <a:t>this</a:t>
            </a:r>
            <a:r>
              <a:rPr lang="es-ES" sz="2200" dirty="0"/>
              <a:t> no es la actividad es el botón. Y el botón no tiene contexto. </a:t>
            </a:r>
            <a:r>
              <a:rPr lang="es-ES" sz="2200" b="1" dirty="0"/>
              <a:t>Uso la función </a:t>
            </a:r>
            <a:r>
              <a:rPr lang="es-ES" sz="2200" b="1" dirty="0" err="1"/>
              <a:t>getBaseContext</a:t>
            </a:r>
            <a:r>
              <a:rPr lang="es-ES" sz="2200" b="1" dirty="0"/>
              <a:t>() para obtener el contexto base </a:t>
            </a:r>
            <a:r>
              <a:rPr lang="es-ES" sz="2200" dirty="0"/>
              <a:t>de ese botón, el de la actividad que lo contiene. </a:t>
            </a:r>
            <a:r>
              <a:rPr lang="es-ES" sz="2200" b="1" dirty="0" err="1"/>
              <a:t>getBaseContext</a:t>
            </a:r>
            <a:r>
              <a:rPr lang="es-ES" sz="2200" dirty="0"/>
              <a:t> es un método implementado en </a:t>
            </a:r>
            <a:r>
              <a:rPr lang="es-ES" sz="2200" dirty="0" err="1"/>
              <a:t>view</a:t>
            </a:r>
            <a:r>
              <a:rPr lang="es-ES" sz="2200" dirty="0"/>
              <a:t> para poder </a:t>
            </a:r>
            <a:r>
              <a:rPr lang="es-ES" sz="2200" b="1" dirty="0"/>
              <a:t>acceder a su contexto base, la actividad</a:t>
            </a:r>
            <a:r>
              <a:rPr lang="es-ES" sz="2200" dirty="0"/>
              <a:t>.</a:t>
            </a:r>
          </a:p>
          <a:p>
            <a:pPr marL="0" indent="0">
              <a:buNone/>
            </a:pPr>
            <a:r>
              <a:rPr lang="en-US" sz="2200" b="1" dirty="0"/>
              <a:t>Intent </a:t>
            </a:r>
            <a:r>
              <a:rPr lang="en-US" sz="2200" b="1" dirty="0" err="1"/>
              <a:t>i</a:t>
            </a:r>
            <a:r>
              <a:rPr lang="en-US" sz="2200" b="1" dirty="0"/>
              <a:t> = new Intent(</a:t>
            </a:r>
            <a:r>
              <a:rPr lang="en-US" sz="2200" b="1" dirty="0" err="1"/>
              <a:t>getBaseContext</a:t>
            </a:r>
            <a:r>
              <a:rPr lang="en-US" sz="2200" b="1" dirty="0"/>
              <a:t>(), </a:t>
            </a:r>
            <a:r>
              <a:rPr lang="en-US" sz="2200" b="1" dirty="0" err="1"/>
              <a:t>AcercaDeActivity.class</a:t>
            </a:r>
            <a:r>
              <a:rPr lang="en-US" sz="2200" b="1" dirty="0"/>
              <a:t>);</a:t>
            </a:r>
          </a:p>
          <a:p>
            <a:pPr marL="0" indent="0">
              <a:buNone/>
            </a:pPr>
            <a:r>
              <a:rPr lang="en-US" sz="2200" b="1" dirty="0"/>
              <a:t>   	</a:t>
            </a:r>
            <a:r>
              <a:rPr lang="en-US" sz="2200" b="1" dirty="0" err="1"/>
              <a:t>startActivity</a:t>
            </a:r>
            <a:r>
              <a:rPr lang="en-US" sz="2200" b="1" dirty="0"/>
              <a:t>(</a:t>
            </a:r>
            <a:r>
              <a:rPr lang="en-US" sz="2200" b="1" dirty="0" err="1"/>
              <a:t>i</a:t>
            </a:r>
            <a:r>
              <a:rPr lang="en-US" sz="2200" b="1" dirty="0"/>
              <a:t>);</a:t>
            </a:r>
            <a:endParaRPr lang="es-ES" sz="2200" dirty="0"/>
          </a:p>
        </p:txBody>
      </p:sp>
    </p:spTree>
    <p:extLst>
      <p:ext uri="{BB962C8B-B14F-4D97-AF65-F5344CB8AC3E}">
        <p14:creationId xmlns:p14="http://schemas.microsoft.com/office/powerpoint/2010/main" val="1723211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C8E67CEF-E78F-4885-BAB7-235EF86B2123}"/>
              </a:ext>
            </a:extLst>
          </p:cNvPr>
          <p:cNvSpPr>
            <a:spLocks noGrp="1"/>
          </p:cNvSpPr>
          <p:nvPr>
            <p:ph type="ctrTitle"/>
          </p:nvPr>
        </p:nvSpPr>
        <p:spPr>
          <a:xfrm>
            <a:off x="3045368" y="2043663"/>
            <a:ext cx="6105194" cy="2031055"/>
          </a:xfrm>
        </p:spPr>
        <p:txBody>
          <a:bodyPr>
            <a:normAutofit/>
          </a:bodyPr>
          <a:lstStyle/>
          <a:p>
            <a:r>
              <a:rPr lang="es-ES">
                <a:solidFill>
                  <a:srgbClr val="FFFFFF"/>
                </a:solidFill>
              </a:rPr>
              <a:t>Preferencias</a:t>
            </a:r>
          </a:p>
        </p:txBody>
      </p:sp>
      <p:sp>
        <p:nvSpPr>
          <p:cNvPr id="3" name="Subtítulo 2">
            <a:extLst>
              <a:ext uri="{FF2B5EF4-FFF2-40B4-BE49-F238E27FC236}">
                <a16:creationId xmlns:a16="http://schemas.microsoft.com/office/drawing/2014/main" id="{B67F83FB-5AB2-4021-9720-3C9A11E1547C}"/>
              </a:ext>
            </a:extLst>
          </p:cNvPr>
          <p:cNvSpPr>
            <a:spLocks noGrp="1"/>
          </p:cNvSpPr>
          <p:nvPr>
            <p:ph type="subTitle" idx="1"/>
          </p:nvPr>
        </p:nvSpPr>
        <p:spPr>
          <a:xfrm>
            <a:off x="3045368" y="4074718"/>
            <a:ext cx="6105194" cy="682079"/>
          </a:xfrm>
        </p:spPr>
        <p:txBody>
          <a:bodyPr>
            <a:normAutofit/>
          </a:bodyPr>
          <a:lstStyle/>
          <a:p>
            <a:r>
              <a:rPr lang="es-ES">
                <a:solidFill>
                  <a:srgbClr val="FFFFFF"/>
                </a:solidFill>
              </a:rPr>
              <a:t>Mis Lugares</a:t>
            </a:r>
          </a:p>
        </p:txBody>
      </p:sp>
    </p:spTree>
    <p:extLst>
      <p:ext uri="{BB962C8B-B14F-4D97-AF65-F5344CB8AC3E}">
        <p14:creationId xmlns:p14="http://schemas.microsoft.com/office/powerpoint/2010/main" val="181257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735CE7A-1CDB-4379-AE27-61AA997CA6E8}"/>
              </a:ext>
            </a:extLst>
          </p:cNvPr>
          <p:cNvSpPr>
            <a:spLocks noGrp="1"/>
          </p:cNvSpPr>
          <p:nvPr>
            <p:ph type="title"/>
          </p:nvPr>
        </p:nvSpPr>
        <p:spPr>
          <a:xfrm>
            <a:off x="838200" y="253397"/>
            <a:ext cx="10515600" cy="1273233"/>
          </a:xfrm>
        </p:spPr>
        <p:txBody>
          <a:bodyPr>
            <a:normAutofit/>
          </a:bodyPr>
          <a:lstStyle/>
          <a:p>
            <a:r>
              <a:rPr lang="es-ES" sz="4000"/>
              <a:t>Creando preferencias de aplicación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7DF68EDD-DCD4-4FE6-B5BF-0DC3212DEC09}"/>
              </a:ext>
            </a:extLst>
          </p:cNvPr>
          <p:cNvSpPr>
            <a:spLocks noGrp="1"/>
          </p:cNvSpPr>
          <p:nvPr>
            <p:ph idx="1"/>
          </p:nvPr>
        </p:nvSpPr>
        <p:spPr>
          <a:xfrm>
            <a:off x="838200" y="2478024"/>
            <a:ext cx="10515600" cy="3694176"/>
          </a:xfrm>
        </p:spPr>
        <p:txBody>
          <a:bodyPr>
            <a:normAutofit/>
          </a:bodyPr>
          <a:lstStyle/>
          <a:p>
            <a:r>
              <a:rPr lang="es-ES" sz="2200" dirty="0"/>
              <a:t>Crearemos primero el </a:t>
            </a:r>
            <a:r>
              <a:rPr lang="es-ES" sz="2200" dirty="0" err="1"/>
              <a:t>xml</a:t>
            </a:r>
            <a:r>
              <a:rPr lang="es-ES" sz="2200" dirty="0"/>
              <a:t> de preferencias.</a:t>
            </a:r>
          </a:p>
          <a:p>
            <a:r>
              <a:rPr lang="es-ES" sz="2200" b="1" dirty="0"/>
              <a:t>1.</a:t>
            </a:r>
            <a:r>
              <a:rPr lang="es-ES" sz="2200" dirty="0"/>
              <a:t>    Abre el proyecto Mis Lugares.</a:t>
            </a:r>
          </a:p>
          <a:p>
            <a:r>
              <a:rPr lang="es-ES" sz="2200" b="1" dirty="0"/>
              <a:t>2.</a:t>
            </a:r>
            <a:r>
              <a:rPr lang="es-ES" sz="2200" dirty="0"/>
              <a:t>    Pulsa con el botón derecho sobre </a:t>
            </a:r>
            <a:r>
              <a:rPr lang="es-ES" sz="2200" i="1" dirty="0"/>
              <a:t>res</a:t>
            </a:r>
            <a:r>
              <a:rPr lang="es-ES" sz="2200" dirty="0"/>
              <a:t> y selecciona la opción </a:t>
            </a:r>
            <a:r>
              <a:rPr lang="es-ES" sz="2200" i="1" dirty="0"/>
              <a:t>New &gt; Android </a:t>
            </a:r>
            <a:r>
              <a:rPr lang="es-ES" sz="2200" i="1" dirty="0" err="1"/>
              <a:t>resource</a:t>
            </a:r>
            <a:r>
              <a:rPr lang="es-ES" sz="2200" i="1" dirty="0"/>
              <a:t> file</a:t>
            </a:r>
            <a:r>
              <a:rPr lang="es-ES" sz="2200" dirty="0"/>
              <a:t>.</a:t>
            </a:r>
          </a:p>
          <a:p>
            <a:r>
              <a:rPr lang="es-ES" sz="2200" b="1" dirty="0"/>
              <a:t>3.   </a:t>
            </a:r>
            <a:r>
              <a:rPr lang="es-ES" sz="2200" dirty="0"/>
              <a:t>Completa los campos</a:t>
            </a:r>
            <a:r>
              <a:rPr lang="es-ES" sz="2200" i="1" dirty="0"/>
              <a:t> File </a:t>
            </a:r>
            <a:r>
              <a:rPr lang="es-ES" sz="2200" i="1" dirty="0" err="1"/>
              <a:t>name</a:t>
            </a:r>
            <a:r>
              <a:rPr lang="es-ES" sz="2200" i="1" dirty="0"/>
              <a:t>: preferencias</a:t>
            </a:r>
            <a:r>
              <a:rPr lang="es-ES" sz="2200" dirty="0"/>
              <a:t> y</a:t>
            </a:r>
            <a:r>
              <a:rPr lang="es-ES" sz="2200" i="1" dirty="0"/>
              <a:t> </a:t>
            </a:r>
            <a:r>
              <a:rPr lang="es-ES" sz="2200" i="1" dirty="0" err="1"/>
              <a:t>Resource</a:t>
            </a:r>
            <a:r>
              <a:rPr lang="es-ES" sz="2200" i="1" dirty="0"/>
              <a:t> </a:t>
            </a:r>
            <a:r>
              <a:rPr lang="es-ES" sz="2200" i="1" dirty="0" err="1"/>
              <a:t>type</a:t>
            </a:r>
            <a:r>
              <a:rPr lang="es-ES" sz="2200" dirty="0"/>
              <a:t>: XML. Se creará el fichero </a:t>
            </a:r>
            <a:r>
              <a:rPr lang="es-ES" sz="2200" i="1" dirty="0"/>
              <a:t>res/</a:t>
            </a:r>
            <a:r>
              <a:rPr lang="es-ES" sz="2200" i="1" dirty="0" err="1"/>
              <a:t>xml</a:t>
            </a:r>
            <a:r>
              <a:rPr lang="es-ES" sz="2200" i="1" dirty="0"/>
              <a:t>/preferencias.xml</a:t>
            </a:r>
            <a:r>
              <a:rPr lang="es-ES" sz="2200" dirty="0"/>
              <a:t>.</a:t>
            </a:r>
          </a:p>
          <a:p>
            <a:r>
              <a:rPr lang="es-ES" sz="2200" b="1" dirty="0"/>
              <a:t>4.</a:t>
            </a:r>
            <a:r>
              <a:rPr lang="es-ES" sz="2200" dirty="0"/>
              <a:t>    Edita este fichero. Selecciona la lengüeta Text  e introduce el siguiente código:</a:t>
            </a:r>
          </a:p>
          <a:p>
            <a:endParaRPr lang="es-ES" sz="2200" dirty="0"/>
          </a:p>
        </p:txBody>
      </p:sp>
    </p:spTree>
    <p:extLst>
      <p:ext uri="{BB962C8B-B14F-4D97-AF65-F5344CB8AC3E}">
        <p14:creationId xmlns:p14="http://schemas.microsoft.com/office/powerpoint/2010/main" val="200424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C3C257A4-AAED-4DB8-92F7-08AB26E99DCF}"/>
              </a:ext>
            </a:extLst>
          </p:cNvPr>
          <p:cNvSpPr>
            <a:spLocks noGrp="1"/>
          </p:cNvSpPr>
          <p:nvPr>
            <p:ph type="title"/>
          </p:nvPr>
        </p:nvSpPr>
        <p:spPr>
          <a:xfrm>
            <a:off x="1179226" y="826680"/>
            <a:ext cx="9833548" cy="1325563"/>
          </a:xfrm>
        </p:spPr>
        <p:txBody>
          <a:bodyPr>
            <a:normAutofit/>
          </a:bodyPr>
          <a:lstStyle/>
          <a:p>
            <a:pPr algn="ctr"/>
            <a:r>
              <a:rPr lang="es-ES" sz="4000">
                <a:solidFill>
                  <a:srgbClr val="FFFFFF"/>
                </a:solidFill>
              </a:rPr>
              <a:t>Método de activity startActivity	</a:t>
            </a:r>
          </a:p>
        </p:txBody>
      </p:sp>
      <p:sp>
        <p:nvSpPr>
          <p:cNvPr id="3" name="Marcador de contenido 2">
            <a:extLst>
              <a:ext uri="{FF2B5EF4-FFF2-40B4-BE49-F238E27FC236}">
                <a16:creationId xmlns:a16="http://schemas.microsoft.com/office/drawing/2014/main" id="{4A0A20FD-CD3F-4433-A39C-92C8C1064139}"/>
              </a:ext>
            </a:extLst>
          </p:cNvPr>
          <p:cNvSpPr>
            <a:spLocks noGrp="1"/>
          </p:cNvSpPr>
          <p:nvPr>
            <p:ph idx="1"/>
          </p:nvPr>
        </p:nvSpPr>
        <p:spPr>
          <a:xfrm>
            <a:off x="1179226" y="3092970"/>
            <a:ext cx="9833548" cy="2693976"/>
          </a:xfrm>
        </p:spPr>
        <p:txBody>
          <a:bodyPr>
            <a:normAutofit/>
          </a:bodyPr>
          <a:lstStyle/>
          <a:p>
            <a:pPr algn="just"/>
            <a:r>
              <a:rPr lang="es-ES" sz="2400" dirty="0">
                <a:solidFill>
                  <a:srgbClr val="000000"/>
                </a:solidFill>
              </a:rPr>
              <a:t>La clase </a:t>
            </a:r>
            <a:r>
              <a:rPr lang="es-ES" sz="2400" b="1" dirty="0" err="1">
                <a:solidFill>
                  <a:srgbClr val="000000"/>
                </a:solidFill>
              </a:rPr>
              <a:t>Activity</a:t>
            </a:r>
            <a:r>
              <a:rPr lang="es-ES" sz="2400" b="1" dirty="0">
                <a:solidFill>
                  <a:srgbClr val="000000"/>
                </a:solidFill>
              </a:rPr>
              <a:t> y descendientes </a:t>
            </a:r>
            <a:r>
              <a:rPr lang="es-ES" sz="2400" dirty="0">
                <a:solidFill>
                  <a:srgbClr val="000000"/>
                </a:solidFill>
              </a:rPr>
              <a:t>tienen un </a:t>
            </a:r>
            <a:r>
              <a:rPr lang="es-ES" sz="2400" b="1" dirty="0">
                <a:solidFill>
                  <a:srgbClr val="000000"/>
                </a:solidFill>
              </a:rPr>
              <a:t>método</a:t>
            </a:r>
            <a:r>
              <a:rPr lang="es-ES" sz="2400" dirty="0">
                <a:solidFill>
                  <a:srgbClr val="000000"/>
                </a:solidFill>
              </a:rPr>
              <a:t> llamado </a:t>
            </a:r>
            <a:r>
              <a:rPr lang="es-ES" sz="2400" b="1" dirty="0" err="1">
                <a:solidFill>
                  <a:srgbClr val="000000"/>
                </a:solidFill>
              </a:rPr>
              <a:t>startActivity</a:t>
            </a:r>
            <a:r>
              <a:rPr lang="es-ES" sz="2400" dirty="0">
                <a:solidFill>
                  <a:srgbClr val="000000"/>
                </a:solidFill>
              </a:rPr>
              <a:t>. Sirve para </a:t>
            </a:r>
            <a:r>
              <a:rPr lang="es-ES" sz="2400" b="1" dirty="0">
                <a:solidFill>
                  <a:srgbClr val="000000"/>
                </a:solidFill>
              </a:rPr>
              <a:t>iniciar nuevas actividades</a:t>
            </a:r>
            <a:r>
              <a:rPr lang="es-ES" sz="2400" dirty="0">
                <a:solidFill>
                  <a:srgbClr val="000000"/>
                </a:solidFill>
              </a:rPr>
              <a:t>. Lo </a:t>
            </a:r>
            <a:r>
              <a:rPr lang="es-ES" sz="2400" b="1" dirty="0">
                <a:solidFill>
                  <a:srgbClr val="000000"/>
                </a:solidFill>
              </a:rPr>
              <a:t>combinamos con un </a:t>
            </a:r>
            <a:r>
              <a:rPr lang="es-ES" sz="2400" b="1" dirty="0" err="1">
                <a:solidFill>
                  <a:srgbClr val="000000"/>
                </a:solidFill>
              </a:rPr>
              <a:t>intent</a:t>
            </a:r>
            <a:r>
              <a:rPr lang="es-ES" sz="2400" b="1" dirty="0">
                <a:solidFill>
                  <a:srgbClr val="000000"/>
                </a:solidFill>
              </a:rPr>
              <a:t> </a:t>
            </a:r>
            <a:r>
              <a:rPr lang="es-ES" sz="2400" dirty="0">
                <a:solidFill>
                  <a:srgbClr val="000000"/>
                </a:solidFill>
              </a:rPr>
              <a:t>que debemos declarar primero. Recordar que </a:t>
            </a:r>
            <a:r>
              <a:rPr lang="es-ES" sz="2400" b="1" dirty="0">
                <a:solidFill>
                  <a:srgbClr val="000000"/>
                </a:solidFill>
              </a:rPr>
              <a:t>los </a:t>
            </a:r>
            <a:r>
              <a:rPr lang="es-ES" sz="2400" b="1" dirty="0" err="1">
                <a:solidFill>
                  <a:srgbClr val="000000"/>
                </a:solidFill>
              </a:rPr>
              <a:t>intents</a:t>
            </a:r>
            <a:r>
              <a:rPr lang="es-ES" sz="2400" b="1" dirty="0">
                <a:solidFill>
                  <a:srgbClr val="000000"/>
                </a:solidFill>
              </a:rPr>
              <a:t> nos permiten comunicarnos entre actividades</a:t>
            </a:r>
            <a:r>
              <a:rPr lang="es-ES" sz="2400" dirty="0">
                <a:solidFill>
                  <a:srgbClr val="000000"/>
                </a:solidFill>
              </a:rPr>
              <a:t>, Es obligatorio para </a:t>
            </a:r>
            <a:r>
              <a:rPr lang="es-ES" sz="2400" b="1" dirty="0">
                <a:solidFill>
                  <a:srgbClr val="000000"/>
                </a:solidFill>
              </a:rPr>
              <a:t>poder iniciar una nueva actividad</a:t>
            </a:r>
            <a:r>
              <a:rPr lang="es-ES" sz="2400" dirty="0">
                <a:solidFill>
                  <a:srgbClr val="000000"/>
                </a:solidFill>
              </a:rPr>
              <a:t>.</a:t>
            </a:r>
          </a:p>
          <a:p>
            <a:pPr marL="0" indent="0" algn="just">
              <a:buNone/>
            </a:pPr>
            <a:r>
              <a:rPr lang="en-US" sz="2400" dirty="0">
                <a:solidFill>
                  <a:srgbClr val="000000"/>
                </a:solidFill>
              </a:rPr>
              <a:t> Intent </a:t>
            </a:r>
            <a:r>
              <a:rPr lang="en-US" sz="2400" dirty="0" err="1">
                <a:solidFill>
                  <a:srgbClr val="000000"/>
                </a:solidFill>
              </a:rPr>
              <a:t>i</a:t>
            </a:r>
            <a:r>
              <a:rPr lang="en-US" sz="2400" dirty="0">
                <a:solidFill>
                  <a:srgbClr val="000000"/>
                </a:solidFill>
              </a:rPr>
              <a:t> = new Intent(this, </a:t>
            </a:r>
            <a:r>
              <a:rPr lang="en-US" sz="2400" dirty="0" err="1">
                <a:solidFill>
                  <a:srgbClr val="000000"/>
                </a:solidFill>
              </a:rPr>
              <a:t>AcercaDeActivity.class</a:t>
            </a:r>
            <a:r>
              <a:rPr lang="en-US" sz="2400" dirty="0">
                <a:solidFill>
                  <a:srgbClr val="000000"/>
                </a:solidFill>
              </a:rPr>
              <a:t>);</a:t>
            </a:r>
          </a:p>
          <a:p>
            <a:pPr marL="0" indent="0" algn="just">
              <a:buNone/>
            </a:pPr>
            <a:r>
              <a:rPr lang="en-US" sz="2400" dirty="0">
                <a:solidFill>
                  <a:srgbClr val="000000"/>
                </a:solidFill>
              </a:rPr>
              <a:t>   </a:t>
            </a:r>
            <a:r>
              <a:rPr lang="en-US" sz="2400" dirty="0" err="1">
                <a:solidFill>
                  <a:srgbClr val="000000"/>
                </a:solidFill>
              </a:rPr>
              <a:t>startActivity</a:t>
            </a:r>
            <a:r>
              <a:rPr lang="en-US" sz="2400" dirty="0">
                <a:solidFill>
                  <a:srgbClr val="000000"/>
                </a:solidFill>
              </a:rPr>
              <a:t>(</a:t>
            </a:r>
            <a:r>
              <a:rPr lang="en-US" sz="2400" dirty="0" err="1">
                <a:solidFill>
                  <a:srgbClr val="000000"/>
                </a:solidFill>
              </a:rPr>
              <a:t>i</a:t>
            </a:r>
            <a:r>
              <a:rPr lang="en-US" sz="2400" dirty="0">
                <a:solidFill>
                  <a:srgbClr val="000000"/>
                </a:solidFill>
              </a:rPr>
              <a:t>);</a:t>
            </a:r>
            <a:endParaRPr lang="es-ES" sz="2400" dirty="0">
              <a:solidFill>
                <a:srgbClr val="000000"/>
              </a:solidFill>
            </a:endParaRPr>
          </a:p>
          <a:p>
            <a:endParaRPr lang="es-ES" sz="2000" dirty="0">
              <a:solidFill>
                <a:srgbClr val="000000"/>
              </a:solidFill>
            </a:endParaRPr>
          </a:p>
        </p:txBody>
      </p:sp>
    </p:spTree>
    <p:extLst>
      <p:ext uri="{BB962C8B-B14F-4D97-AF65-F5344CB8AC3E}">
        <p14:creationId xmlns:p14="http://schemas.microsoft.com/office/powerpoint/2010/main" val="2838226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BAD79FD7-155E-485E-A6F0-818714C1E604}"/>
              </a:ext>
            </a:extLst>
          </p:cNvPr>
          <p:cNvPicPr>
            <a:picLocks noGrp="1" noChangeAspect="1"/>
          </p:cNvPicPr>
          <p:nvPr>
            <p:ph idx="1"/>
          </p:nvPr>
        </p:nvPicPr>
        <p:blipFill rotWithShape="1">
          <a:blip r:embed="rId2"/>
          <a:srcRect t="3846"/>
          <a:stretch/>
        </p:blipFill>
        <p:spPr>
          <a:xfrm>
            <a:off x="20" y="10"/>
            <a:ext cx="12191980" cy="6857990"/>
          </a:xfrm>
          <a:prstGeom prst="rect">
            <a:avLst/>
          </a:prstGeom>
        </p:spPr>
      </p:pic>
    </p:spTree>
    <p:extLst>
      <p:ext uri="{BB962C8B-B14F-4D97-AF65-F5344CB8AC3E}">
        <p14:creationId xmlns:p14="http://schemas.microsoft.com/office/powerpoint/2010/main" val="1101798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C97581-7B5D-40B4-A024-3E1DC1DF8132}"/>
              </a:ext>
            </a:extLst>
          </p:cNvPr>
          <p:cNvSpPr>
            <a:spLocks noGrp="1"/>
          </p:cNvSpPr>
          <p:nvPr>
            <p:ph type="title"/>
          </p:nvPr>
        </p:nvSpPr>
        <p:spPr/>
        <p:txBody>
          <a:bodyPr/>
          <a:lstStyle/>
          <a:p>
            <a:pPr algn="ctr"/>
            <a:r>
              <a:rPr lang="es-ES" dirty="0"/>
              <a:t>Preferencias.xml</a:t>
            </a:r>
          </a:p>
        </p:txBody>
      </p:sp>
      <p:sp>
        <p:nvSpPr>
          <p:cNvPr id="3" name="Marcador de contenido 2">
            <a:extLst>
              <a:ext uri="{FF2B5EF4-FFF2-40B4-BE49-F238E27FC236}">
                <a16:creationId xmlns:a16="http://schemas.microsoft.com/office/drawing/2014/main" id="{1CE00175-BC78-4230-95D1-1317109A6BBF}"/>
              </a:ext>
            </a:extLst>
          </p:cNvPr>
          <p:cNvSpPr>
            <a:spLocks noGrp="1"/>
          </p:cNvSpPr>
          <p:nvPr>
            <p:ph sz="half" idx="1"/>
          </p:nvPr>
        </p:nvSpPr>
        <p:spPr/>
        <p:txBody>
          <a:bodyPr>
            <a:normAutofit fontScale="55000" lnSpcReduction="20000"/>
          </a:bodyPr>
          <a:lstStyle/>
          <a:p>
            <a:pPr marL="0" indent="0">
              <a:buNone/>
            </a:pPr>
            <a:r>
              <a:rPr lang="es-ES" dirty="0"/>
              <a:t>&lt;?</a:t>
            </a:r>
            <a:r>
              <a:rPr lang="es-ES" dirty="0" err="1"/>
              <a:t>xml</a:t>
            </a:r>
            <a:r>
              <a:rPr lang="es-ES" dirty="0"/>
              <a:t> </a:t>
            </a:r>
            <a:r>
              <a:rPr lang="es-ES" dirty="0" err="1"/>
              <a:t>version</a:t>
            </a:r>
            <a:r>
              <a:rPr lang="es-ES" dirty="0"/>
              <a:t>="1.0" </a:t>
            </a:r>
            <a:r>
              <a:rPr lang="es-ES" dirty="0" err="1"/>
              <a:t>encoding</a:t>
            </a:r>
            <a:r>
              <a:rPr lang="es-ES" dirty="0"/>
              <a:t>="utf-8"?&gt;</a:t>
            </a:r>
          </a:p>
          <a:p>
            <a:pPr marL="0" indent="0">
              <a:buNone/>
            </a:pPr>
            <a:r>
              <a:rPr lang="es-ES" dirty="0"/>
              <a:t>&lt;</a:t>
            </a:r>
            <a:r>
              <a:rPr lang="es-ES" dirty="0" err="1"/>
              <a:t>PreferenceScreen</a:t>
            </a:r>
            <a:endParaRPr lang="es-ES" dirty="0"/>
          </a:p>
          <a:p>
            <a:pPr marL="0" indent="0">
              <a:buNone/>
            </a:pPr>
            <a:r>
              <a:rPr lang="es-ES" dirty="0"/>
              <a:t>    </a:t>
            </a:r>
            <a:r>
              <a:rPr lang="es-ES" dirty="0" err="1"/>
              <a:t>xmlns:android</a:t>
            </a:r>
            <a:r>
              <a:rPr lang="es-ES" dirty="0"/>
              <a:t>="http://schemas.android.com/</a:t>
            </a:r>
            <a:r>
              <a:rPr lang="es-ES" dirty="0" err="1"/>
              <a:t>apk</a:t>
            </a:r>
            <a:r>
              <a:rPr lang="es-ES" dirty="0"/>
              <a:t>/res/</a:t>
            </a:r>
            <a:r>
              <a:rPr lang="es-ES" dirty="0" err="1"/>
              <a:t>android</a:t>
            </a:r>
            <a:r>
              <a:rPr lang="es-ES" dirty="0"/>
              <a:t>"</a:t>
            </a:r>
          </a:p>
          <a:p>
            <a:pPr marL="0" indent="0">
              <a:buNone/>
            </a:pPr>
            <a:r>
              <a:rPr lang="es-ES" dirty="0"/>
              <a:t>    </a:t>
            </a:r>
            <a:r>
              <a:rPr lang="es-ES" dirty="0" err="1"/>
              <a:t>android:key</a:t>
            </a:r>
            <a:r>
              <a:rPr lang="es-ES" dirty="0"/>
              <a:t>="</a:t>
            </a:r>
            <a:r>
              <a:rPr lang="es-ES" dirty="0" err="1"/>
              <a:t>preferencias_principal</a:t>
            </a:r>
            <a:r>
              <a:rPr lang="es-ES" dirty="0"/>
              <a:t>" &gt;</a:t>
            </a:r>
          </a:p>
          <a:p>
            <a:pPr marL="0" indent="0">
              <a:buNone/>
            </a:pPr>
            <a:r>
              <a:rPr lang="es-ES" dirty="0"/>
              <a:t>    &lt;</a:t>
            </a:r>
            <a:r>
              <a:rPr lang="es-ES" dirty="0" err="1"/>
              <a:t>CheckBoxPreference</a:t>
            </a:r>
            <a:endParaRPr lang="es-ES" dirty="0"/>
          </a:p>
          <a:p>
            <a:pPr marL="0" indent="0">
              <a:buNone/>
            </a:pPr>
            <a:r>
              <a:rPr lang="es-ES" dirty="0"/>
              <a:t>        </a:t>
            </a:r>
            <a:r>
              <a:rPr lang="es-ES" dirty="0" err="1"/>
              <a:t>android:key</a:t>
            </a:r>
            <a:r>
              <a:rPr lang="es-ES" dirty="0"/>
              <a:t>="notificaciones"</a:t>
            </a:r>
          </a:p>
          <a:p>
            <a:pPr marL="0" indent="0">
              <a:buNone/>
            </a:pPr>
            <a:r>
              <a:rPr lang="es-ES" dirty="0"/>
              <a:t>        </a:t>
            </a:r>
            <a:r>
              <a:rPr lang="es-ES" dirty="0" err="1"/>
              <a:t>android:title</a:t>
            </a:r>
            <a:r>
              <a:rPr lang="es-ES" dirty="0"/>
              <a:t>="Mandar notificaciones"</a:t>
            </a:r>
          </a:p>
          <a:p>
            <a:pPr marL="0" indent="0">
              <a:buNone/>
            </a:pPr>
            <a:r>
              <a:rPr lang="es-ES" dirty="0"/>
              <a:t>        </a:t>
            </a:r>
            <a:r>
              <a:rPr lang="es-ES" dirty="0" err="1"/>
              <a:t>android:summary</a:t>
            </a:r>
            <a:r>
              <a:rPr lang="es-ES" dirty="0"/>
              <a:t>="Notificar si estamos cerca de un lugar"/&gt;</a:t>
            </a:r>
          </a:p>
        </p:txBody>
      </p:sp>
      <p:sp>
        <p:nvSpPr>
          <p:cNvPr id="4" name="Marcador de contenido 3">
            <a:extLst>
              <a:ext uri="{FF2B5EF4-FFF2-40B4-BE49-F238E27FC236}">
                <a16:creationId xmlns:a16="http://schemas.microsoft.com/office/drawing/2014/main" id="{F49FBA4C-9310-4D24-B218-97A6E4B3A65F}"/>
              </a:ext>
            </a:extLst>
          </p:cNvPr>
          <p:cNvSpPr>
            <a:spLocks noGrp="1"/>
          </p:cNvSpPr>
          <p:nvPr>
            <p:ph sz="half" idx="2"/>
          </p:nvPr>
        </p:nvSpPr>
        <p:spPr/>
        <p:txBody>
          <a:bodyPr>
            <a:normAutofit fontScale="55000" lnSpcReduction="20000"/>
          </a:bodyPr>
          <a:lstStyle/>
          <a:p>
            <a:pPr marL="0" indent="0">
              <a:buNone/>
            </a:pPr>
            <a:r>
              <a:rPr lang="es-ES" dirty="0"/>
              <a:t> &lt;</a:t>
            </a:r>
            <a:r>
              <a:rPr lang="es-ES" dirty="0" err="1"/>
              <a:t>EditTextPreference</a:t>
            </a:r>
            <a:endParaRPr lang="es-ES" dirty="0"/>
          </a:p>
          <a:p>
            <a:pPr marL="0" indent="0">
              <a:buNone/>
            </a:pPr>
            <a:r>
              <a:rPr lang="es-ES" dirty="0"/>
              <a:t>        </a:t>
            </a:r>
            <a:r>
              <a:rPr lang="es-ES" dirty="0" err="1"/>
              <a:t>android:key</a:t>
            </a:r>
            <a:r>
              <a:rPr lang="es-ES" dirty="0"/>
              <a:t>="</a:t>
            </a:r>
            <a:r>
              <a:rPr lang="es-ES" dirty="0" err="1"/>
              <a:t>maximo</a:t>
            </a:r>
            <a:r>
              <a:rPr lang="es-ES" dirty="0"/>
              <a:t>"</a:t>
            </a:r>
          </a:p>
          <a:p>
            <a:pPr marL="0" indent="0">
              <a:buNone/>
            </a:pPr>
            <a:r>
              <a:rPr lang="es-ES" dirty="0"/>
              <a:t>        </a:t>
            </a:r>
            <a:r>
              <a:rPr lang="es-ES" dirty="0" err="1"/>
              <a:t>android:title</a:t>
            </a:r>
            <a:r>
              <a:rPr lang="es-ES" dirty="0"/>
              <a:t>="Máximo de </a:t>
            </a:r>
            <a:r>
              <a:rPr lang="es-ES" dirty="0" err="1"/>
              <a:t>lugaares</a:t>
            </a:r>
            <a:r>
              <a:rPr lang="es-ES" dirty="0"/>
              <a:t> a mostrar"</a:t>
            </a:r>
          </a:p>
          <a:p>
            <a:pPr marL="0" indent="0">
              <a:buNone/>
            </a:pPr>
            <a:r>
              <a:rPr lang="es-ES" dirty="0"/>
              <a:t>        </a:t>
            </a:r>
            <a:r>
              <a:rPr lang="es-ES" dirty="0" err="1"/>
              <a:t>android:summary</a:t>
            </a:r>
            <a:r>
              <a:rPr lang="es-ES" dirty="0"/>
              <a:t>="Limita en número de valores que se muestran en la lista"</a:t>
            </a:r>
          </a:p>
          <a:p>
            <a:pPr marL="0" indent="0">
              <a:buNone/>
            </a:pPr>
            <a:r>
              <a:rPr lang="es-ES" dirty="0"/>
              <a:t>        </a:t>
            </a:r>
            <a:r>
              <a:rPr lang="es-ES" dirty="0" err="1"/>
              <a:t>android:inputType</a:t>
            </a:r>
            <a:r>
              <a:rPr lang="es-ES" dirty="0"/>
              <a:t>="</a:t>
            </a:r>
            <a:r>
              <a:rPr lang="es-ES" dirty="0" err="1"/>
              <a:t>number</a:t>
            </a:r>
            <a:r>
              <a:rPr lang="es-ES" dirty="0"/>
              <a:t>"</a:t>
            </a:r>
          </a:p>
          <a:p>
            <a:pPr marL="0" indent="0">
              <a:buNone/>
            </a:pPr>
            <a:r>
              <a:rPr lang="es-ES" dirty="0"/>
              <a:t>        </a:t>
            </a:r>
            <a:r>
              <a:rPr lang="es-ES" dirty="0" err="1"/>
              <a:t>android:defaultValue</a:t>
            </a:r>
            <a:r>
              <a:rPr lang="es-ES" dirty="0"/>
              <a:t>="12"/&gt;</a:t>
            </a:r>
          </a:p>
          <a:p>
            <a:pPr marL="0" indent="0">
              <a:buNone/>
            </a:pPr>
            <a:r>
              <a:rPr lang="es-ES" dirty="0"/>
              <a:t>    &lt;</a:t>
            </a:r>
            <a:r>
              <a:rPr lang="es-ES" dirty="0" err="1"/>
              <a:t>ListPreference</a:t>
            </a:r>
            <a:endParaRPr lang="es-ES" dirty="0"/>
          </a:p>
          <a:p>
            <a:pPr marL="0" indent="0">
              <a:buNone/>
            </a:pPr>
            <a:r>
              <a:rPr lang="es-ES" dirty="0"/>
              <a:t>        </a:t>
            </a:r>
            <a:r>
              <a:rPr lang="es-ES" dirty="0" err="1"/>
              <a:t>android:key</a:t>
            </a:r>
            <a:r>
              <a:rPr lang="es-ES" dirty="0"/>
              <a:t>="orden"</a:t>
            </a:r>
          </a:p>
          <a:p>
            <a:pPr marL="0" indent="0">
              <a:buNone/>
            </a:pPr>
            <a:r>
              <a:rPr lang="es-ES" dirty="0"/>
              <a:t>        </a:t>
            </a:r>
            <a:r>
              <a:rPr lang="es-ES" dirty="0" err="1"/>
              <a:t>android:title</a:t>
            </a:r>
            <a:r>
              <a:rPr lang="es-ES" dirty="0"/>
              <a:t>="Criterio de ordenación"</a:t>
            </a:r>
          </a:p>
          <a:p>
            <a:pPr marL="0" indent="0">
              <a:buNone/>
            </a:pPr>
            <a:r>
              <a:rPr lang="es-ES" dirty="0"/>
              <a:t>        </a:t>
            </a:r>
            <a:r>
              <a:rPr lang="es-ES" dirty="0" err="1"/>
              <a:t>android:summary</a:t>
            </a:r>
            <a:r>
              <a:rPr lang="es-ES" dirty="0"/>
              <a:t>="Que lugares quieres que aparezcan antes"</a:t>
            </a:r>
          </a:p>
          <a:p>
            <a:pPr marL="0" indent="0">
              <a:buNone/>
            </a:pPr>
            <a:r>
              <a:rPr lang="es-ES" dirty="0"/>
              <a:t>        </a:t>
            </a:r>
            <a:r>
              <a:rPr lang="es-ES" b="1" dirty="0" err="1"/>
              <a:t>android:entries</a:t>
            </a:r>
            <a:r>
              <a:rPr lang="es-ES" b="1" dirty="0"/>
              <a:t>="@array/</a:t>
            </a:r>
            <a:r>
              <a:rPr lang="es-ES" b="1" dirty="0" err="1"/>
              <a:t>tiposOrden</a:t>
            </a:r>
            <a:r>
              <a:rPr lang="es-ES" b="1" dirty="0"/>
              <a:t>"</a:t>
            </a:r>
          </a:p>
          <a:p>
            <a:pPr marL="0" indent="0">
              <a:buNone/>
            </a:pPr>
            <a:r>
              <a:rPr lang="es-ES" b="1" dirty="0"/>
              <a:t>        </a:t>
            </a:r>
            <a:r>
              <a:rPr lang="es-ES" b="1" dirty="0" err="1"/>
              <a:t>android:entryValues</a:t>
            </a:r>
            <a:r>
              <a:rPr lang="es-ES" b="1" dirty="0"/>
              <a:t>="@array/</a:t>
            </a:r>
            <a:r>
              <a:rPr lang="es-ES" b="1" dirty="0" err="1"/>
              <a:t>tiposOrdenValores</a:t>
            </a:r>
            <a:r>
              <a:rPr lang="es-ES" b="1" dirty="0"/>
              <a:t>"</a:t>
            </a:r>
          </a:p>
          <a:p>
            <a:pPr marL="0" indent="0">
              <a:buNone/>
            </a:pPr>
            <a:r>
              <a:rPr lang="es-ES" dirty="0"/>
              <a:t>        </a:t>
            </a:r>
            <a:r>
              <a:rPr lang="es-ES" dirty="0" err="1"/>
              <a:t>android:defaultValue</a:t>
            </a:r>
            <a:r>
              <a:rPr lang="es-ES" dirty="0"/>
              <a:t>="1"/&gt;</a:t>
            </a:r>
          </a:p>
          <a:p>
            <a:pPr marL="0" indent="0">
              <a:buNone/>
            </a:pPr>
            <a:r>
              <a:rPr lang="es-ES" dirty="0"/>
              <a:t>&lt;/</a:t>
            </a:r>
            <a:r>
              <a:rPr lang="es-ES" dirty="0" err="1"/>
              <a:t>PreferenceScreen</a:t>
            </a:r>
            <a:r>
              <a:rPr lang="es-ES" dirty="0"/>
              <a:t>&gt;</a:t>
            </a:r>
          </a:p>
        </p:txBody>
      </p:sp>
    </p:spTree>
    <p:extLst>
      <p:ext uri="{BB962C8B-B14F-4D97-AF65-F5344CB8AC3E}">
        <p14:creationId xmlns:p14="http://schemas.microsoft.com/office/powerpoint/2010/main" val="380486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698097B-877E-4125-A5A5-C76D5BB190DD}"/>
              </a:ext>
            </a:extLst>
          </p:cNvPr>
          <p:cNvSpPr>
            <a:spLocks noGrp="1"/>
          </p:cNvSpPr>
          <p:nvPr>
            <p:ph type="title"/>
          </p:nvPr>
        </p:nvSpPr>
        <p:spPr>
          <a:xfrm>
            <a:off x="838200" y="253397"/>
            <a:ext cx="10515600" cy="1273233"/>
          </a:xfrm>
        </p:spPr>
        <p:txBody>
          <a:bodyPr>
            <a:normAutofit/>
          </a:bodyPr>
          <a:lstStyle/>
          <a:p>
            <a:r>
              <a:rPr lang="es-ES" sz="4000"/>
              <a:t>Preferencias.xml</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AA3EDD25-20C0-427D-AC9D-EBA07C454238}"/>
              </a:ext>
            </a:extLst>
          </p:cNvPr>
          <p:cNvSpPr>
            <a:spLocks noGrp="1"/>
          </p:cNvSpPr>
          <p:nvPr>
            <p:ph idx="1"/>
          </p:nvPr>
        </p:nvSpPr>
        <p:spPr>
          <a:xfrm>
            <a:off x="838200" y="2478024"/>
            <a:ext cx="10515600" cy="3694176"/>
          </a:xfrm>
        </p:spPr>
        <p:txBody>
          <a:bodyPr>
            <a:normAutofit/>
          </a:bodyPr>
          <a:lstStyle/>
          <a:p>
            <a:pPr algn="just"/>
            <a:r>
              <a:rPr lang="es-ES" sz="2200" b="1" dirty="0"/>
              <a:t> &lt;</a:t>
            </a:r>
            <a:r>
              <a:rPr lang="es-ES" sz="2200" b="1" dirty="0" err="1"/>
              <a:t>CheckBoxPreference</a:t>
            </a:r>
            <a:r>
              <a:rPr lang="es-ES" sz="2200" b="1" dirty="0"/>
              <a:t>&gt; </a:t>
            </a:r>
            <a:r>
              <a:rPr lang="es-ES" sz="2200" dirty="0"/>
              <a:t>es un </a:t>
            </a:r>
            <a:r>
              <a:rPr lang="es-ES" sz="2200" b="1" dirty="0" err="1"/>
              <a:t>checkbox</a:t>
            </a:r>
            <a:r>
              <a:rPr lang="es-ES" sz="2200" dirty="0"/>
              <a:t> de </a:t>
            </a:r>
            <a:r>
              <a:rPr lang="es-ES" sz="2200" b="1" dirty="0"/>
              <a:t>preferencias</a:t>
            </a:r>
            <a:r>
              <a:rPr lang="es-ES" sz="2200" dirty="0"/>
              <a:t>.</a:t>
            </a:r>
          </a:p>
          <a:p>
            <a:pPr algn="just"/>
            <a:r>
              <a:rPr lang="es-ES" sz="2200" dirty="0"/>
              <a:t>  &lt; </a:t>
            </a:r>
            <a:r>
              <a:rPr lang="es-ES" sz="2200" dirty="0" err="1"/>
              <a:t>EditText</a:t>
            </a:r>
            <a:r>
              <a:rPr lang="es-ES" sz="2200" dirty="0"/>
              <a:t> </a:t>
            </a:r>
            <a:r>
              <a:rPr lang="es-ES" sz="2200" dirty="0" err="1"/>
              <a:t>Preference</a:t>
            </a:r>
            <a:r>
              <a:rPr lang="es-ES" sz="2200" dirty="0"/>
              <a:t>&gt; es un </a:t>
            </a:r>
            <a:r>
              <a:rPr lang="es-ES" sz="2200" dirty="0" err="1"/>
              <a:t>editText</a:t>
            </a:r>
            <a:r>
              <a:rPr lang="es-ES" sz="2200" dirty="0"/>
              <a:t> de preferencias</a:t>
            </a:r>
          </a:p>
          <a:p>
            <a:pPr algn="just"/>
            <a:r>
              <a:rPr lang="es-ES" sz="2200" dirty="0"/>
              <a:t>&lt;</a:t>
            </a:r>
            <a:r>
              <a:rPr lang="es-ES" sz="2200" b="1" dirty="0" err="1"/>
              <a:t>ListPreference</a:t>
            </a:r>
            <a:r>
              <a:rPr lang="es-ES" sz="2200" dirty="0"/>
              <a:t>&gt; es de tipo </a:t>
            </a:r>
            <a:r>
              <a:rPr lang="es-ES" sz="2200" b="1" dirty="0"/>
              <a:t>lista</a:t>
            </a:r>
            <a:r>
              <a:rPr lang="es-ES" sz="2200" dirty="0"/>
              <a:t>, </a:t>
            </a:r>
            <a:r>
              <a:rPr lang="es-ES" sz="2200" b="1" dirty="0" err="1"/>
              <a:t>spinner</a:t>
            </a:r>
            <a:r>
              <a:rPr lang="es-ES" sz="2200" dirty="0"/>
              <a:t> y </a:t>
            </a:r>
            <a:r>
              <a:rPr lang="es-ES" sz="2200" b="1" dirty="0"/>
              <a:t>necesita de un array </a:t>
            </a:r>
            <a:r>
              <a:rPr lang="es-ES" sz="2200" dirty="0"/>
              <a:t>con los valores de la lista. </a:t>
            </a:r>
            <a:r>
              <a:rPr lang="es-ES" sz="2200" b="1" dirty="0"/>
              <a:t>Crearemos un fichero array.xml </a:t>
            </a:r>
            <a:r>
              <a:rPr lang="es-ES" sz="2200" dirty="0"/>
              <a:t>con los valores necesarios ahora.</a:t>
            </a:r>
          </a:p>
          <a:p>
            <a:pPr marL="514350" indent="-514350" algn="just">
              <a:buFont typeface="+mj-lt"/>
              <a:buAutoNum type="arabicPeriod"/>
            </a:pPr>
            <a:r>
              <a:rPr lang="es-ES" sz="2200" dirty="0"/>
              <a:t>Pulsa con el botón derecho sobre </a:t>
            </a:r>
            <a:r>
              <a:rPr lang="es-ES" sz="2200" i="1" dirty="0"/>
              <a:t>res</a:t>
            </a:r>
            <a:r>
              <a:rPr lang="es-ES" sz="2200" dirty="0"/>
              <a:t> y selecciona la opción </a:t>
            </a:r>
            <a:r>
              <a:rPr lang="es-ES" sz="2200" i="1" dirty="0"/>
              <a:t>New &gt; Android </a:t>
            </a:r>
            <a:r>
              <a:rPr lang="es-ES" sz="2200" i="1" dirty="0" err="1"/>
              <a:t>resource</a:t>
            </a:r>
            <a:r>
              <a:rPr lang="es-ES" sz="2200" i="1" dirty="0"/>
              <a:t> file</a:t>
            </a:r>
            <a:r>
              <a:rPr lang="es-ES" sz="2200" dirty="0"/>
              <a:t>.</a:t>
            </a:r>
          </a:p>
          <a:p>
            <a:pPr marL="514350" indent="-514350" algn="just">
              <a:buFont typeface="+mj-lt"/>
              <a:buAutoNum type="arabicPeriod"/>
            </a:pPr>
            <a:r>
              <a:rPr lang="es-ES" sz="2200" dirty="0"/>
              <a:t>Elige </a:t>
            </a:r>
            <a:r>
              <a:rPr lang="es-ES" sz="2200" dirty="0" err="1"/>
              <a:t>resourceType</a:t>
            </a:r>
            <a:r>
              <a:rPr lang="es-ES" sz="2200" dirty="0"/>
              <a:t> </a:t>
            </a:r>
            <a:r>
              <a:rPr lang="es-ES" sz="2200" dirty="0" err="1"/>
              <a:t>values</a:t>
            </a:r>
            <a:r>
              <a:rPr lang="es-ES" sz="2200" dirty="0"/>
              <a:t>, y </a:t>
            </a:r>
            <a:r>
              <a:rPr lang="es-ES" sz="2200" dirty="0" err="1"/>
              <a:t>llamalo</a:t>
            </a:r>
            <a:r>
              <a:rPr lang="es-ES" sz="2200" dirty="0"/>
              <a:t> arrays.xml</a:t>
            </a:r>
          </a:p>
          <a:p>
            <a:endParaRPr lang="es-ES" sz="2200" dirty="0"/>
          </a:p>
        </p:txBody>
      </p:sp>
    </p:spTree>
    <p:extLst>
      <p:ext uri="{BB962C8B-B14F-4D97-AF65-F5344CB8AC3E}">
        <p14:creationId xmlns:p14="http://schemas.microsoft.com/office/powerpoint/2010/main" val="1047580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9A2A1428-D23A-422D-AC05-AB0205D2876D}"/>
              </a:ext>
            </a:extLst>
          </p:cNvPr>
          <p:cNvPicPr>
            <a:picLocks noGrp="1" noChangeAspect="1"/>
          </p:cNvPicPr>
          <p:nvPr>
            <p:ph idx="1"/>
          </p:nvPr>
        </p:nvPicPr>
        <p:blipFill rotWithShape="1">
          <a:blip r:embed="rId2"/>
          <a:srcRect t="4255"/>
          <a:stretch/>
        </p:blipFill>
        <p:spPr>
          <a:xfrm>
            <a:off x="20" y="10"/>
            <a:ext cx="12191980" cy="6857990"/>
          </a:xfrm>
          <a:prstGeom prst="rect">
            <a:avLst/>
          </a:prstGeom>
        </p:spPr>
      </p:pic>
    </p:spTree>
    <p:extLst>
      <p:ext uri="{BB962C8B-B14F-4D97-AF65-F5344CB8AC3E}">
        <p14:creationId xmlns:p14="http://schemas.microsoft.com/office/powerpoint/2010/main" val="3750680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A2576-FBE4-4023-8615-FECFFCF64B2B}"/>
              </a:ext>
            </a:extLst>
          </p:cNvPr>
          <p:cNvSpPr>
            <a:spLocks noGrp="1"/>
          </p:cNvSpPr>
          <p:nvPr>
            <p:ph type="title"/>
          </p:nvPr>
        </p:nvSpPr>
        <p:spPr/>
        <p:txBody>
          <a:bodyPr/>
          <a:lstStyle/>
          <a:p>
            <a:pPr algn="ctr"/>
            <a:r>
              <a:rPr lang="es-ES" b="1" dirty="0"/>
              <a:t>Arrays.xml</a:t>
            </a:r>
          </a:p>
        </p:txBody>
      </p:sp>
      <p:sp>
        <p:nvSpPr>
          <p:cNvPr id="3" name="Marcador de contenido 2">
            <a:extLst>
              <a:ext uri="{FF2B5EF4-FFF2-40B4-BE49-F238E27FC236}">
                <a16:creationId xmlns:a16="http://schemas.microsoft.com/office/drawing/2014/main" id="{0B29AC83-B700-43BB-B084-95651321C4B9}"/>
              </a:ext>
            </a:extLst>
          </p:cNvPr>
          <p:cNvSpPr>
            <a:spLocks noGrp="1"/>
          </p:cNvSpPr>
          <p:nvPr>
            <p:ph sz="half" idx="1"/>
          </p:nvPr>
        </p:nvSpPr>
        <p:spPr/>
        <p:txBody>
          <a:bodyPr/>
          <a:lstStyle/>
          <a:p>
            <a:pPr marL="0" indent="0">
              <a:buNone/>
            </a:pPr>
            <a:r>
              <a:rPr lang="es-ES" dirty="0"/>
              <a:t>&lt;?</a:t>
            </a:r>
            <a:r>
              <a:rPr lang="es-ES" dirty="0" err="1"/>
              <a:t>xml</a:t>
            </a:r>
            <a:r>
              <a:rPr lang="es-ES" dirty="0"/>
              <a:t> </a:t>
            </a:r>
            <a:r>
              <a:rPr lang="es-ES" dirty="0" err="1"/>
              <a:t>version</a:t>
            </a:r>
            <a:r>
              <a:rPr lang="es-ES" dirty="0"/>
              <a:t>="1.0" </a:t>
            </a:r>
            <a:r>
              <a:rPr lang="es-ES" dirty="0" err="1"/>
              <a:t>encoding</a:t>
            </a:r>
            <a:r>
              <a:rPr lang="es-ES" dirty="0"/>
              <a:t>="utf-8"?&gt;</a:t>
            </a:r>
          </a:p>
          <a:p>
            <a:pPr marL="0" indent="0">
              <a:buNone/>
            </a:pPr>
            <a:r>
              <a:rPr lang="es-ES" dirty="0"/>
              <a:t>&lt;</a:t>
            </a:r>
            <a:r>
              <a:rPr lang="es-ES" dirty="0" err="1"/>
              <a:t>resources</a:t>
            </a:r>
            <a:r>
              <a:rPr lang="es-ES" dirty="0"/>
              <a:t>&gt;</a:t>
            </a:r>
          </a:p>
          <a:p>
            <a:pPr marL="0" indent="0">
              <a:buNone/>
            </a:pPr>
            <a:r>
              <a:rPr lang="es-ES" dirty="0"/>
              <a:t>    </a:t>
            </a:r>
            <a:r>
              <a:rPr lang="es-ES" b="1" dirty="0"/>
              <a:t>&lt;</a:t>
            </a:r>
            <a:r>
              <a:rPr lang="es-ES" b="1" dirty="0" err="1"/>
              <a:t>string</a:t>
            </a:r>
            <a:r>
              <a:rPr lang="es-ES" b="1" dirty="0"/>
              <a:t>-array </a:t>
            </a:r>
            <a:r>
              <a:rPr lang="es-ES" b="1" dirty="0" err="1"/>
              <a:t>name</a:t>
            </a:r>
            <a:r>
              <a:rPr lang="es-ES" b="1" dirty="0"/>
              <a:t>="</a:t>
            </a:r>
            <a:r>
              <a:rPr lang="es-ES" b="1" dirty="0" err="1"/>
              <a:t>tiposOrden</a:t>
            </a:r>
            <a:r>
              <a:rPr lang="es-ES" b="1" dirty="0"/>
              <a:t>"&gt;</a:t>
            </a:r>
          </a:p>
          <a:p>
            <a:pPr marL="0" indent="0">
              <a:buNone/>
            </a:pPr>
            <a:r>
              <a:rPr lang="es-ES" dirty="0"/>
              <a:t>        &lt;</a:t>
            </a:r>
            <a:r>
              <a:rPr lang="es-ES" dirty="0" err="1"/>
              <a:t>item</a:t>
            </a:r>
            <a:r>
              <a:rPr lang="es-ES" dirty="0"/>
              <a:t>&gt;Creación&lt;/</a:t>
            </a:r>
            <a:r>
              <a:rPr lang="es-ES" dirty="0" err="1"/>
              <a:t>item</a:t>
            </a:r>
            <a:r>
              <a:rPr lang="es-ES" dirty="0"/>
              <a:t>&gt;</a:t>
            </a:r>
          </a:p>
          <a:p>
            <a:pPr marL="0" indent="0">
              <a:buNone/>
            </a:pPr>
            <a:r>
              <a:rPr lang="es-ES" dirty="0"/>
              <a:t>        &lt;</a:t>
            </a:r>
            <a:r>
              <a:rPr lang="es-ES" dirty="0" err="1"/>
              <a:t>item</a:t>
            </a:r>
            <a:r>
              <a:rPr lang="es-ES" dirty="0"/>
              <a:t>&gt;Valoración&lt;/</a:t>
            </a:r>
            <a:r>
              <a:rPr lang="es-ES" dirty="0" err="1"/>
              <a:t>item</a:t>
            </a:r>
            <a:r>
              <a:rPr lang="es-ES" dirty="0"/>
              <a:t>&gt;</a:t>
            </a:r>
          </a:p>
          <a:p>
            <a:pPr marL="0" indent="0">
              <a:buNone/>
            </a:pPr>
            <a:r>
              <a:rPr lang="es-ES" dirty="0"/>
              <a:t>        &lt;</a:t>
            </a:r>
            <a:r>
              <a:rPr lang="es-ES" dirty="0" err="1"/>
              <a:t>item</a:t>
            </a:r>
            <a:r>
              <a:rPr lang="es-ES" dirty="0"/>
              <a:t>&gt;Distancia&lt;/</a:t>
            </a:r>
            <a:r>
              <a:rPr lang="es-ES" dirty="0" err="1"/>
              <a:t>item</a:t>
            </a:r>
            <a:r>
              <a:rPr lang="es-ES" dirty="0"/>
              <a:t>&gt;</a:t>
            </a:r>
          </a:p>
          <a:p>
            <a:pPr marL="0" indent="0">
              <a:buNone/>
            </a:pPr>
            <a:r>
              <a:rPr lang="es-ES" dirty="0"/>
              <a:t>    &lt;/</a:t>
            </a:r>
            <a:r>
              <a:rPr lang="es-ES" dirty="0" err="1"/>
              <a:t>string</a:t>
            </a:r>
            <a:r>
              <a:rPr lang="es-ES" dirty="0"/>
              <a:t>-array&gt;</a:t>
            </a:r>
          </a:p>
          <a:p>
            <a:endParaRPr lang="es-ES" dirty="0"/>
          </a:p>
        </p:txBody>
      </p:sp>
      <p:sp>
        <p:nvSpPr>
          <p:cNvPr id="4" name="Marcador de contenido 3">
            <a:extLst>
              <a:ext uri="{FF2B5EF4-FFF2-40B4-BE49-F238E27FC236}">
                <a16:creationId xmlns:a16="http://schemas.microsoft.com/office/drawing/2014/main" id="{FB02BFF1-EB4E-436C-A9D4-188326514787}"/>
              </a:ext>
            </a:extLst>
          </p:cNvPr>
          <p:cNvSpPr>
            <a:spLocks noGrp="1"/>
          </p:cNvSpPr>
          <p:nvPr>
            <p:ph sz="half" idx="2"/>
          </p:nvPr>
        </p:nvSpPr>
        <p:spPr/>
        <p:txBody>
          <a:bodyPr/>
          <a:lstStyle/>
          <a:p>
            <a:pPr marL="0" indent="0">
              <a:buNone/>
            </a:pPr>
            <a:r>
              <a:rPr lang="es-ES" b="1" dirty="0"/>
              <a:t>&lt;</a:t>
            </a:r>
            <a:r>
              <a:rPr lang="es-ES" b="1" dirty="0" err="1"/>
              <a:t>string</a:t>
            </a:r>
            <a:r>
              <a:rPr lang="es-ES" b="1" dirty="0"/>
              <a:t>-array </a:t>
            </a:r>
            <a:r>
              <a:rPr lang="es-ES" b="1" dirty="0" err="1"/>
              <a:t>name</a:t>
            </a:r>
            <a:r>
              <a:rPr lang="es-ES" b="1" dirty="0"/>
              <a:t>="</a:t>
            </a:r>
            <a:r>
              <a:rPr lang="es-ES" b="1" dirty="0" err="1"/>
              <a:t>tiposOrdenValores</a:t>
            </a:r>
            <a:r>
              <a:rPr lang="es-ES" b="1" dirty="0"/>
              <a:t>"&gt;</a:t>
            </a:r>
          </a:p>
          <a:p>
            <a:pPr marL="0" indent="0">
              <a:buNone/>
            </a:pPr>
            <a:r>
              <a:rPr lang="es-ES" dirty="0"/>
              <a:t>        &lt;</a:t>
            </a:r>
            <a:r>
              <a:rPr lang="es-ES" dirty="0" err="1"/>
              <a:t>item</a:t>
            </a:r>
            <a:r>
              <a:rPr lang="es-ES" dirty="0"/>
              <a:t>&gt;0&lt;/</a:t>
            </a:r>
            <a:r>
              <a:rPr lang="es-ES" dirty="0" err="1"/>
              <a:t>item</a:t>
            </a:r>
            <a:r>
              <a:rPr lang="es-ES" dirty="0"/>
              <a:t>&gt;</a:t>
            </a:r>
          </a:p>
          <a:p>
            <a:pPr marL="0" indent="0">
              <a:buNone/>
            </a:pPr>
            <a:r>
              <a:rPr lang="es-ES" dirty="0"/>
              <a:t>        &lt;</a:t>
            </a:r>
            <a:r>
              <a:rPr lang="es-ES" dirty="0" err="1"/>
              <a:t>item</a:t>
            </a:r>
            <a:r>
              <a:rPr lang="es-ES" dirty="0"/>
              <a:t>&gt;1&lt;/</a:t>
            </a:r>
            <a:r>
              <a:rPr lang="es-ES" dirty="0" err="1"/>
              <a:t>item</a:t>
            </a:r>
            <a:r>
              <a:rPr lang="es-ES" dirty="0"/>
              <a:t>&gt;</a:t>
            </a:r>
          </a:p>
          <a:p>
            <a:pPr marL="0" indent="0">
              <a:buNone/>
            </a:pPr>
            <a:r>
              <a:rPr lang="es-ES" dirty="0"/>
              <a:t>        &lt;</a:t>
            </a:r>
            <a:r>
              <a:rPr lang="es-ES" dirty="0" err="1"/>
              <a:t>item</a:t>
            </a:r>
            <a:r>
              <a:rPr lang="es-ES" dirty="0"/>
              <a:t>&gt;2&lt;/</a:t>
            </a:r>
            <a:r>
              <a:rPr lang="es-ES" dirty="0" err="1"/>
              <a:t>item</a:t>
            </a:r>
            <a:r>
              <a:rPr lang="es-ES" dirty="0"/>
              <a:t>&gt;</a:t>
            </a:r>
          </a:p>
          <a:p>
            <a:pPr marL="0" indent="0">
              <a:buNone/>
            </a:pPr>
            <a:r>
              <a:rPr lang="es-ES" dirty="0"/>
              <a:t>    &lt;/</a:t>
            </a:r>
            <a:r>
              <a:rPr lang="es-ES" dirty="0" err="1"/>
              <a:t>string</a:t>
            </a:r>
            <a:r>
              <a:rPr lang="es-ES" dirty="0"/>
              <a:t>-array&gt;</a:t>
            </a:r>
          </a:p>
          <a:p>
            <a:pPr marL="0" indent="0">
              <a:buNone/>
            </a:pPr>
            <a:r>
              <a:rPr lang="es-ES" dirty="0"/>
              <a:t>&lt;/</a:t>
            </a:r>
            <a:r>
              <a:rPr lang="es-ES" dirty="0" err="1"/>
              <a:t>resources</a:t>
            </a:r>
            <a:r>
              <a:rPr lang="es-ES" dirty="0"/>
              <a:t>&gt;</a:t>
            </a:r>
          </a:p>
          <a:p>
            <a:endParaRPr lang="es-ES" dirty="0"/>
          </a:p>
        </p:txBody>
      </p:sp>
    </p:spTree>
    <p:extLst>
      <p:ext uri="{BB962C8B-B14F-4D97-AF65-F5344CB8AC3E}">
        <p14:creationId xmlns:p14="http://schemas.microsoft.com/office/powerpoint/2010/main" val="755069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D5BB1EC-C99A-474B-8874-52B41096D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58856"/>
            <a:ext cx="7778213" cy="5907457"/>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C16096C-9FFA-410C-B7AC-DF791DCF1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ítulo 1">
            <a:extLst>
              <a:ext uri="{FF2B5EF4-FFF2-40B4-BE49-F238E27FC236}">
                <a16:creationId xmlns:a16="http://schemas.microsoft.com/office/drawing/2014/main" id="{9952562C-EE3F-4396-A98C-8A969D6D6A25}"/>
              </a:ext>
            </a:extLst>
          </p:cNvPr>
          <p:cNvSpPr>
            <a:spLocks noGrp="1"/>
          </p:cNvSpPr>
          <p:nvPr>
            <p:ph type="title"/>
          </p:nvPr>
        </p:nvSpPr>
        <p:spPr>
          <a:xfrm>
            <a:off x="838200" y="914400"/>
            <a:ext cx="4279392" cy="1097280"/>
          </a:xfrm>
        </p:spPr>
        <p:txBody>
          <a:bodyPr>
            <a:normAutofit/>
          </a:bodyPr>
          <a:lstStyle/>
          <a:p>
            <a:r>
              <a:rPr lang="es-ES" sz="3400">
                <a:solidFill>
                  <a:schemeClr val="bg1"/>
                </a:solidFill>
              </a:rPr>
              <a:t>Layout de preferencias</a:t>
            </a:r>
          </a:p>
        </p:txBody>
      </p:sp>
      <p:sp>
        <p:nvSpPr>
          <p:cNvPr id="3" name="Marcador de contenido 2">
            <a:extLst>
              <a:ext uri="{FF2B5EF4-FFF2-40B4-BE49-F238E27FC236}">
                <a16:creationId xmlns:a16="http://schemas.microsoft.com/office/drawing/2014/main" id="{A0ED7143-ACBB-4F7E-94C8-D3067EEAD65E}"/>
              </a:ext>
            </a:extLst>
          </p:cNvPr>
          <p:cNvSpPr>
            <a:spLocks noGrp="1"/>
          </p:cNvSpPr>
          <p:nvPr>
            <p:ph idx="1"/>
          </p:nvPr>
        </p:nvSpPr>
        <p:spPr>
          <a:xfrm>
            <a:off x="838200" y="2331720"/>
            <a:ext cx="3520440" cy="3346704"/>
          </a:xfrm>
        </p:spPr>
        <p:txBody>
          <a:bodyPr anchor="t">
            <a:normAutofit/>
          </a:bodyPr>
          <a:lstStyle/>
          <a:p>
            <a:r>
              <a:rPr lang="es-ES" sz="2000">
                <a:solidFill>
                  <a:schemeClr val="bg1"/>
                </a:solidFill>
              </a:rPr>
              <a:t>Ya tenemos nuestro Layout de preferencias.</a:t>
            </a:r>
          </a:p>
          <a:p>
            <a:pPr marL="0" indent="0">
              <a:buNone/>
            </a:pPr>
            <a:endParaRPr lang="es-ES" sz="2000">
              <a:solidFill>
                <a:schemeClr val="bg1"/>
              </a:solidFill>
            </a:endParaRPr>
          </a:p>
          <a:p>
            <a:pPr marL="0" indent="0">
              <a:buNone/>
            </a:pPr>
            <a:endParaRPr lang="es-ES" sz="2000">
              <a:solidFill>
                <a:schemeClr val="bg1"/>
              </a:solidFill>
            </a:endParaRPr>
          </a:p>
        </p:txBody>
      </p:sp>
      <p:pic>
        <p:nvPicPr>
          <p:cNvPr id="4" name="Imagen 3">
            <a:extLst>
              <a:ext uri="{FF2B5EF4-FFF2-40B4-BE49-F238E27FC236}">
                <a16:creationId xmlns:a16="http://schemas.microsoft.com/office/drawing/2014/main" id="{F4F4ADCC-0B50-422C-A6DD-D60BDF7490AB}"/>
              </a:ext>
            </a:extLst>
          </p:cNvPr>
          <p:cNvPicPr>
            <a:picLocks noChangeAspect="1"/>
          </p:cNvPicPr>
          <p:nvPr/>
        </p:nvPicPr>
        <p:blipFill>
          <a:blip r:embed="rId2"/>
          <a:stretch>
            <a:fillRect/>
          </a:stretch>
        </p:blipFill>
        <p:spPr>
          <a:xfrm>
            <a:off x="7674135" y="986090"/>
            <a:ext cx="4047602" cy="2145450"/>
          </a:xfrm>
          <a:custGeom>
            <a:avLst/>
            <a:gdLst>
              <a:gd name="connsiteX0" fmla="*/ 0 w 4926150"/>
              <a:gd name="connsiteY0" fmla="*/ 0 h 2331720"/>
              <a:gd name="connsiteX1" fmla="*/ 4926150 w 4926150"/>
              <a:gd name="connsiteY1" fmla="*/ 0 h 2331720"/>
              <a:gd name="connsiteX2" fmla="*/ 4926150 w 4926150"/>
              <a:gd name="connsiteY2" fmla="*/ 2331720 h 2331720"/>
              <a:gd name="connsiteX3" fmla="*/ 0 w 4926150"/>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4926150" h="2331720">
                <a:moveTo>
                  <a:pt x="0" y="0"/>
                </a:moveTo>
                <a:lnTo>
                  <a:pt x="4926150" y="0"/>
                </a:lnTo>
                <a:lnTo>
                  <a:pt x="4926150" y="2331720"/>
                </a:lnTo>
                <a:lnTo>
                  <a:pt x="0" y="2331720"/>
                </a:lnTo>
                <a:close/>
              </a:path>
            </a:pathLst>
          </a:custGeom>
        </p:spPr>
      </p:pic>
      <p:pic>
        <p:nvPicPr>
          <p:cNvPr id="5" name="Imagen 4">
            <a:extLst>
              <a:ext uri="{FF2B5EF4-FFF2-40B4-BE49-F238E27FC236}">
                <a16:creationId xmlns:a16="http://schemas.microsoft.com/office/drawing/2014/main" id="{69AEF96F-32A8-44BE-A125-CFAC3C905A5B}"/>
              </a:ext>
            </a:extLst>
          </p:cNvPr>
          <p:cNvPicPr>
            <a:picLocks noChangeAspect="1"/>
          </p:cNvPicPr>
          <p:nvPr/>
        </p:nvPicPr>
        <p:blipFill>
          <a:blip r:embed="rId3"/>
          <a:stretch>
            <a:fillRect/>
          </a:stretch>
        </p:blipFill>
        <p:spPr>
          <a:xfrm>
            <a:off x="6678590" y="3518341"/>
            <a:ext cx="5043147" cy="2345062"/>
          </a:xfrm>
          <a:custGeom>
            <a:avLst/>
            <a:gdLst>
              <a:gd name="connsiteX0" fmla="*/ 0 w 3976051"/>
              <a:gd name="connsiteY0" fmla="*/ 0 h 2331947"/>
              <a:gd name="connsiteX1" fmla="*/ 3976051 w 3976051"/>
              <a:gd name="connsiteY1" fmla="*/ 0 h 2331947"/>
              <a:gd name="connsiteX2" fmla="*/ 3976051 w 3976051"/>
              <a:gd name="connsiteY2" fmla="*/ 2331947 h 2331947"/>
              <a:gd name="connsiteX3" fmla="*/ 0 w 3976051"/>
              <a:gd name="connsiteY3" fmla="*/ 2331947 h 2331947"/>
            </a:gdLst>
            <a:ahLst/>
            <a:cxnLst>
              <a:cxn ang="0">
                <a:pos x="connsiteX0" y="connsiteY0"/>
              </a:cxn>
              <a:cxn ang="0">
                <a:pos x="connsiteX1" y="connsiteY1"/>
              </a:cxn>
              <a:cxn ang="0">
                <a:pos x="connsiteX2" y="connsiteY2"/>
              </a:cxn>
              <a:cxn ang="0">
                <a:pos x="connsiteX3" y="connsiteY3"/>
              </a:cxn>
            </a:cxnLst>
            <a:rect l="l" t="t" r="r" b="b"/>
            <a:pathLst>
              <a:path w="3976051" h="2331947">
                <a:moveTo>
                  <a:pt x="0" y="0"/>
                </a:moveTo>
                <a:lnTo>
                  <a:pt x="3976051" y="0"/>
                </a:lnTo>
                <a:lnTo>
                  <a:pt x="3976051" y="2331947"/>
                </a:lnTo>
                <a:lnTo>
                  <a:pt x="0" y="2331947"/>
                </a:lnTo>
                <a:close/>
              </a:path>
            </a:pathLst>
          </a:custGeom>
        </p:spPr>
      </p:pic>
    </p:spTree>
    <p:extLst>
      <p:ext uri="{BB962C8B-B14F-4D97-AF65-F5344CB8AC3E}">
        <p14:creationId xmlns:p14="http://schemas.microsoft.com/office/powerpoint/2010/main" val="3589385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9AE10D6-BC30-4DE6-B661-A30A56469090}"/>
              </a:ext>
            </a:extLst>
          </p:cNvPr>
          <p:cNvSpPr>
            <a:spLocks noGrp="1"/>
          </p:cNvSpPr>
          <p:nvPr>
            <p:ph type="title"/>
          </p:nvPr>
        </p:nvSpPr>
        <p:spPr>
          <a:xfrm>
            <a:off x="838200" y="253397"/>
            <a:ext cx="10515600" cy="1273233"/>
          </a:xfrm>
        </p:spPr>
        <p:txBody>
          <a:bodyPr>
            <a:normAutofit/>
          </a:bodyPr>
          <a:lstStyle/>
          <a:p>
            <a:r>
              <a:rPr lang="es-ES" sz="4000" b="1" dirty="0"/>
              <a:t>Creando la actividad para manejarlo</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538ABF75-15FD-400F-99AA-4DFEF0466D55}"/>
              </a:ext>
            </a:extLst>
          </p:cNvPr>
          <p:cNvSpPr>
            <a:spLocks noGrp="1"/>
          </p:cNvSpPr>
          <p:nvPr>
            <p:ph idx="1"/>
          </p:nvPr>
        </p:nvSpPr>
        <p:spPr>
          <a:xfrm>
            <a:off x="838200" y="2478024"/>
            <a:ext cx="10515600" cy="3694176"/>
          </a:xfrm>
        </p:spPr>
        <p:txBody>
          <a:bodyPr>
            <a:normAutofit/>
          </a:bodyPr>
          <a:lstStyle/>
          <a:p>
            <a:pPr algn="just"/>
            <a:r>
              <a:rPr lang="es-ES" sz="2200" dirty="0"/>
              <a:t>Vamos a </a:t>
            </a:r>
            <a:r>
              <a:rPr lang="es-ES" sz="2200" b="1" dirty="0"/>
              <a:t>manejar las preferencias con fragmentos </a:t>
            </a:r>
            <a:r>
              <a:rPr lang="es-ES" sz="2200" dirty="0"/>
              <a:t>como veremos a continuación. Se hace habitualmente por si hay varios grupos de preferencias, aunque en este caso es sólo uno. Aunque </a:t>
            </a:r>
            <a:r>
              <a:rPr lang="es-ES" sz="2200" b="1" dirty="0" err="1"/>
              <a:t>PreferenceFragment</a:t>
            </a:r>
            <a:r>
              <a:rPr lang="es-ES" sz="2200" b="1" dirty="0"/>
              <a:t> está </a:t>
            </a:r>
            <a:r>
              <a:rPr lang="es-ES" sz="2200" b="1" dirty="0" err="1"/>
              <a:t>deprecated</a:t>
            </a:r>
            <a:r>
              <a:rPr lang="es-ES" sz="2200" b="1" dirty="0"/>
              <a:t> </a:t>
            </a:r>
            <a:r>
              <a:rPr lang="es-ES" sz="2200" dirty="0"/>
              <a:t>a partir de la versión 28, lo vamos a </a:t>
            </a:r>
            <a:r>
              <a:rPr lang="es-ES" sz="2200" b="1" dirty="0"/>
              <a:t>usar como ejemplo de </a:t>
            </a:r>
            <a:r>
              <a:rPr lang="es-ES" sz="2200" b="1" dirty="0" err="1"/>
              <a:t>fragments</a:t>
            </a:r>
            <a:r>
              <a:rPr lang="es-ES" sz="2200" b="1" dirty="0"/>
              <a:t> </a:t>
            </a:r>
            <a:r>
              <a:rPr lang="es-ES" sz="2200" dirty="0"/>
              <a:t>en la aplicación.</a:t>
            </a:r>
          </a:p>
          <a:p>
            <a:pPr algn="just"/>
            <a:r>
              <a:rPr lang="es-ES" sz="2200" dirty="0"/>
              <a:t>En primer lugar </a:t>
            </a:r>
            <a:r>
              <a:rPr lang="es-ES" sz="2200" b="1" dirty="0"/>
              <a:t>creamos el </a:t>
            </a:r>
            <a:r>
              <a:rPr lang="es-ES" sz="2200" b="1" dirty="0" err="1"/>
              <a:t>PreferenciasActivity</a:t>
            </a:r>
            <a:r>
              <a:rPr lang="es-ES" sz="2200" dirty="0"/>
              <a:t>, la </a:t>
            </a:r>
            <a:r>
              <a:rPr lang="es-ES" sz="2200" b="1" dirty="0"/>
              <a:t>actividad que iniciaremos desde </a:t>
            </a:r>
            <a:r>
              <a:rPr lang="es-ES" sz="2200" b="1" dirty="0" err="1"/>
              <a:t>MainActivity</a:t>
            </a:r>
            <a:r>
              <a:rPr lang="es-ES" sz="2200" b="1" dirty="0"/>
              <a:t>, </a:t>
            </a:r>
            <a:r>
              <a:rPr lang="es-ES" sz="2200" dirty="0"/>
              <a:t>al </a:t>
            </a:r>
            <a:r>
              <a:rPr lang="es-ES" sz="2200" b="1" dirty="0"/>
              <a:t>pulsar en el menú preferencias</a:t>
            </a:r>
            <a:r>
              <a:rPr lang="es-ES" sz="2200" dirty="0"/>
              <a:t>.</a:t>
            </a:r>
          </a:p>
        </p:txBody>
      </p:sp>
    </p:spTree>
    <p:extLst>
      <p:ext uri="{BB962C8B-B14F-4D97-AF65-F5344CB8AC3E}">
        <p14:creationId xmlns:p14="http://schemas.microsoft.com/office/powerpoint/2010/main" val="2827306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C3C62C9-CD3A-4944-A488-9AEB9AE36DDB}"/>
              </a:ext>
            </a:extLst>
          </p:cNvPr>
          <p:cNvSpPr>
            <a:spLocks noGrp="1"/>
          </p:cNvSpPr>
          <p:nvPr>
            <p:ph type="title"/>
          </p:nvPr>
        </p:nvSpPr>
        <p:spPr>
          <a:xfrm>
            <a:off x="838200" y="253397"/>
            <a:ext cx="10515600" cy="1273233"/>
          </a:xfrm>
        </p:spPr>
        <p:txBody>
          <a:bodyPr>
            <a:normAutofit/>
          </a:bodyPr>
          <a:lstStyle/>
          <a:p>
            <a:r>
              <a:rPr lang="es-ES" sz="4000"/>
              <a:t>PreferenciasActivity</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5BAE8EFF-50CE-46F4-8271-11D90BB58FD7}"/>
              </a:ext>
            </a:extLst>
          </p:cNvPr>
          <p:cNvSpPr>
            <a:spLocks noGrp="1"/>
          </p:cNvSpPr>
          <p:nvPr>
            <p:ph idx="1"/>
          </p:nvPr>
        </p:nvSpPr>
        <p:spPr>
          <a:xfrm>
            <a:off x="838200" y="2478024"/>
            <a:ext cx="10515600" cy="3694176"/>
          </a:xfrm>
        </p:spPr>
        <p:txBody>
          <a:bodyPr>
            <a:normAutofit/>
          </a:bodyPr>
          <a:lstStyle/>
          <a:p>
            <a:pPr marL="0" indent="0">
              <a:buNone/>
            </a:pPr>
            <a:r>
              <a:rPr lang="es-ES" sz="2000" dirty="0" err="1"/>
              <a:t>public</a:t>
            </a:r>
            <a:r>
              <a:rPr lang="es-ES" sz="2000" dirty="0"/>
              <a:t> </a:t>
            </a:r>
            <a:r>
              <a:rPr lang="es-ES" sz="2000" dirty="0" err="1"/>
              <a:t>class</a:t>
            </a:r>
            <a:r>
              <a:rPr lang="es-ES" sz="2000" dirty="0"/>
              <a:t> </a:t>
            </a:r>
            <a:r>
              <a:rPr lang="es-ES" sz="2000" dirty="0" err="1"/>
              <a:t>PreferenciasActivity</a:t>
            </a:r>
            <a:r>
              <a:rPr lang="es-ES" sz="2000" dirty="0"/>
              <a:t> </a:t>
            </a:r>
            <a:r>
              <a:rPr lang="es-ES" sz="2000" dirty="0" err="1"/>
              <a:t>extends</a:t>
            </a:r>
            <a:r>
              <a:rPr lang="es-ES" sz="2000" dirty="0"/>
              <a:t> </a:t>
            </a:r>
            <a:r>
              <a:rPr lang="es-ES" sz="2000" dirty="0" err="1"/>
              <a:t>AppCompatActivity</a:t>
            </a:r>
            <a:r>
              <a:rPr lang="es-ES" sz="2000" dirty="0"/>
              <a:t> {</a:t>
            </a:r>
          </a:p>
          <a:p>
            <a:pPr marL="0" indent="0">
              <a:buNone/>
            </a:pPr>
            <a:r>
              <a:rPr lang="es-ES" sz="2000" dirty="0"/>
              <a:t>    @</a:t>
            </a:r>
            <a:r>
              <a:rPr lang="es-ES" sz="2000" dirty="0" err="1"/>
              <a:t>Override</a:t>
            </a:r>
            <a:endParaRPr lang="es-ES" sz="2000" dirty="0"/>
          </a:p>
          <a:p>
            <a:pPr marL="0" indent="0">
              <a:buNone/>
            </a:pPr>
            <a:r>
              <a:rPr lang="es-ES" sz="2000" dirty="0"/>
              <a:t>    </a:t>
            </a:r>
            <a:r>
              <a:rPr lang="es-ES" sz="2000" dirty="0" err="1"/>
              <a:t>protected</a:t>
            </a:r>
            <a:r>
              <a:rPr lang="es-ES" sz="2000" dirty="0"/>
              <a:t> </a:t>
            </a:r>
            <a:r>
              <a:rPr lang="es-ES" sz="2000" dirty="0" err="1"/>
              <a:t>void</a:t>
            </a:r>
            <a:r>
              <a:rPr lang="es-ES" sz="2000" dirty="0"/>
              <a:t> </a:t>
            </a:r>
            <a:r>
              <a:rPr lang="es-ES" sz="2000" dirty="0" err="1"/>
              <a:t>onCreate</a:t>
            </a:r>
            <a:r>
              <a:rPr lang="es-ES" sz="2000" dirty="0"/>
              <a:t>(</a:t>
            </a:r>
            <a:r>
              <a:rPr lang="es-ES" sz="2000" dirty="0" err="1"/>
              <a:t>Bundle</a:t>
            </a:r>
            <a:r>
              <a:rPr lang="es-ES" sz="2000" dirty="0"/>
              <a:t> </a:t>
            </a:r>
            <a:r>
              <a:rPr lang="es-ES" sz="2000" dirty="0" err="1"/>
              <a:t>savedInstanceState</a:t>
            </a:r>
            <a:r>
              <a:rPr lang="es-ES" sz="2000" dirty="0"/>
              <a:t>) {</a:t>
            </a:r>
          </a:p>
          <a:p>
            <a:pPr marL="0" indent="0">
              <a:buNone/>
            </a:pPr>
            <a:r>
              <a:rPr lang="es-ES" sz="2000" dirty="0"/>
              <a:t>        </a:t>
            </a:r>
            <a:r>
              <a:rPr lang="es-ES" sz="2000" dirty="0" err="1"/>
              <a:t>super.onCreate</a:t>
            </a:r>
            <a:r>
              <a:rPr lang="es-ES" sz="2000" dirty="0"/>
              <a:t>(</a:t>
            </a:r>
            <a:r>
              <a:rPr lang="es-ES" sz="2000" dirty="0" err="1"/>
              <a:t>savedInstanceState</a:t>
            </a:r>
            <a:r>
              <a:rPr lang="es-ES" sz="2000" dirty="0"/>
              <a:t>);</a:t>
            </a:r>
          </a:p>
          <a:p>
            <a:pPr marL="0" indent="0">
              <a:buNone/>
            </a:pPr>
            <a:r>
              <a:rPr lang="es-ES" sz="2000" dirty="0"/>
              <a:t>        </a:t>
            </a:r>
            <a:r>
              <a:rPr lang="es-ES" sz="2000" dirty="0" err="1"/>
              <a:t>getFragmentManager</a:t>
            </a:r>
            <a:r>
              <a:rPr lang="es-ES" sz="2000" dirty="0"/>
              <a:t>().</a:t>
            </a:r>
            <a:r>
              <a:rPr lang="es-ES" sz="2000" dirty="0" err="1"/>
              <a:t>beginTransaction</a:t>
            </a:r>
            <a:r>
              <a:rPr lang="es-ES" sz="2000" dirty="0"/>
              <a:t>()</a:t>
            </a:r>
          </a:p>
          <a:p>
            <a:pPr marL="0" indent="0">
              <a:buNone/>
            </a:pPr>
            <a:r>
              <a:rPr lang="es-ES" sz="2000" dirty="0"/>
              <a:t>                .</a:t>
            </a:r>
            <a:r>
              <a:rPr lang="es-ES" sz="2000" dirty="0" err="1"/>
              <a:t>replace</a:t>
            </a:r>
            <a:r>
              <a:rPr lang="es-ES" sz="2000" dirty="0"/>
              <a:t>(</a:t>
            </a:r>
            <a:r>
              <a:rPr lang="es-ES" sz="2000" dirty="0" err="1"/>
              <a:t>android.R.id.content</a:t>
            </a:r>
            <a:r>
              <a:rPr lang="es-ES" sz="2000" dirty="0"/>
              <a:t>, new </a:t>
            </a:r>
            <a:r>
              <a:rPr lang="es-ES" sz="2000" dirty="0" err="1"/>
              <a:t>PreferenciasFragment</a:t>
            </a:r>
            <a:r>
              <a:rPr lang="es-ES" sz="2000" dirty="0"/>
              <a:t>())</a:t>
            </a:r>
          </a:p>
          <a:p>
            <a:pPr marL="0" indent="0">
              <a:buNone/>
            </a:pPr>
            <a:r>
              <a:rPr lang="es-ES" sz="2000" dirty="0"/>
              <a:t>                .</a:t>
            </a:r>
            <a:r>
              <a:rPr lang="es-ES" sz="2000" dirty="0" err="1"/>
              <a:t>commit</a:t>
            </a:r>
            <a:r>
              <a:rPr lang="es-ES" sz="2000" dirty="0"/>
              <a:t>();</a:t>
            </a:r>
          </a:p>
          <a:p>
            <a:pPr marL="0" indent="0">
              <a:buNone/>
            </a:pPr>
            <a:r>
              <a:rPr lang="es-ES" sz="2000" dirty="0"/>
              <a:t>    }</a:t>
            </a:r>
          </a:p>
          <a:p>
            <a:pPr marL="0" indent="0">
              <a:buNone/>
            </a:pPr>
            <a:r>
              <a:rPr lang="es-ES" sz="2000" dirty="0"/>
              <a:t>}</a:t>
            </a:r>
          </a:p>
        </p:txBody>
      </p:sp>
    </p:spTree>
    <p:extLst>
      <p:ext uri="{BB962C8B-B14F-4D97-AF65-F5344CB8AC3E}">
        <p14:creationId xmlns:p14="http://schemas.microsoft.com/office/powerpoint/2010/main" val="21335479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9640F1C-6CE5-430F-A2A3-AA530A4E4FFB}"/>
              </a:ext>
            </a:extLst>
          </p:cNvPr>
          <p:cNvSpPr>
            <a:spLocks noGrp="1"/>
          </p:cNvSpPr>
          <p:nvPr>
            <p:ph type="title"/>
          </p:nvPr>
        </p:nvSpPr>
        <p:spPr>
          <a:xfrm>
            <a:off x="838200" y="253397"/>
            <a:ext cx="10515600" cy="1273233"/>
          </a:xfrm>
        </p:spPr>
        <p:txBody>
          <a:bodyPr>
            <a:normAutofit/>
          </a:bodyPr>
          <a:lstStyle/>
          <a:p>
            <a:r>
              <a:rPr lang="es-ES" sz="4000" b="1"/>
              <a:t>Diseccionando</a:t>
            </a:r>
            <a:r>
              <a:rPr lang="es-ES" sz="4000"/>
              <a:t> código</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09257C43-0348-4561-8077-9109A93BAC0B}"/>
              </a:ext>
            </a:extLst>
          </p:cNvPr>
          <p:cNvSpPr>
            <a:spLocks noGrp="1"/>
          </p:cNvSpPr>
          <p:nvPr>
            <p:ph idx="1"/>
          </p:nvPr>
        </p:nvSpPr>
        <p:spPr>
          <a:xfrm>
            <a:off x="838200" y="2478024"/>
            <a:ext cx="10515600" cy="3694176"/>
          </a:xfrm>
        </p:spPr>
        <p:txBody>
          <a:bodyPr>
            <a:normAutofit/>
          </a:bodyPr>
          <a:lstStyle/>
          <a:p>
            <a:r>
              <a:rPr lang="es-ES" sz="2200" b="1"/>
              <a:t>getFragmentManager()</a:t>
            </a:r>
            <a:r>
              <a:rPr lang="es-ES" sz="2200"/>
              <a:t>, nos devuelve un objeto de tipo FragmentManager para manejar los fragments de nuestra ventana.</a:t>
            </a:r>
          </a:p>
          <a:p>
            <a:r>
              <a:rPr lang="es-ES" sz="2200" b="1"/>
              <a:t>beginTransaction()</a:t>
            </a:r>
            <a:r>
              <a:rPr lang="es-ES" sz="2200"/>
              <a:t>, nos devuelve un objeto de tipo FragmentTransaction  para iniciar transacciones con fragmentos, habitualmente cambios, reemplazos de fragmentos. </a:t>
            </a:r>
          </a:p>
          <a:p>
            <a:r>
              <a:rPr lang="es-ES" sz="2200"/>
              <a:t>En este caso haremos un </a:t>
            </a:r>
            <a:r>
              <a:rPr lang="es-ES" sz="2200" b="1"/>
              <a:t>replace(). </a:t>
            </a:r>
            <a:r>
              <a:rPr lang="es-ES" sz="2200"/>
              <a:t>Reemplazaremos el fragmento con el fragmento nuevo new PreferenciasFragment(), que carga el layout de nuestras preferencias.</a:t>
            </a:r>
          </a:p>
          <a:p>
            <a:r>
              <a:rPr lang="es-ES" sz="2200"/>
              <a:t>.</a:t>
            </a:r>
            <a:r>
              <a:rPr lang="es-ES" sz="2200" b="1"/>
              <a:t>commit() </a:t>
            </a:r>
            <a:r>
              <a:rPr lang="es-ES" sz="2200"/>
              <a:t>confirma la transacción realizada</a:t>
            </a:r>
          </a:p>
          <a:p>
            <a:r>
              <a:rPr lang="es-ES" sz="2200"/>
              <a:t>Es la manera habitual de trabajar con fragmentos en Android.</a:t>
            </a:r>
          </a:p>
          <a:p>
            <a:endParaRPr lang="es-ES" sz="2200"/>
          </a:p>
          <a:p>
            <a:endParaRPr lang="es-ES" sz="2200"/>
          </a:p>
        </p:txBody>
      </p:sp>
    </p:spTree>
    <p:extLst>
      <p:ext uri="{BB962C8B-B14F-4D97-AF65-F5344CB8AC3E}">
        <p14:creationId xmlns:p14="http://schemas.microsoft.com/office/powerpoint/2010/main" val="4058461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82CEBA3-950A-4ECE-92C5-0A3FB3EDC57D}"/>
              </a:ext>
            </a:extLst>
          </p:cNvPr>
          <p:cNvSpPr>
            <a:spLocks noGrp="1"/>
          </p:cNvSpPr>
          <p:nvPr>
            <p:ph type="title"/>
          </p:nvPr>
        </p:nvSpPr>
        <p:spPr>
          <a:xfrm>
            <a:off x="838200" y="253397"/>
            <a:ext cx="10515600" cy="1273233"/>
          </a:xfrm>
        </p:spPr>
        <p:txBody>
          <a:bodyPr>
            <a:normAutofit/>
          </a:bodyPr>
          <a:lstStyle/>
          <a:p>
            <a:r>
              <a:rPr lang="es-ES" sz="4000"/>
              <a:t>Creamos la clase PreferenciasFragment</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58D462AF-0EB3-4367-A2DE-06C56AAC3A1A}"/>
              </a:ext>
            </a:extLst>
          </p:cNvPr>
          <p:cNvSpPr>
            <a:spLocks noGrp="1"/>
          </p:cNvSpPr>
          <p:nvPr>
            <p:ph idx="1"/>
          </p:nvPr>
        </p:nvSpPr>
        <p:spPr>
          <a:xfrm>
            <a:off x="838200" y="1890722"/>
            <a:ext cx="10515600" cy="4281478"/>
          </a:xfrm>
        </p:spPr>
        <p:txBody>
          <a:bodyPr>
            <a:normAutofit lnSpcReduction="10000"/>
          </a:bodyPr>
          <a:lstStyle/>
          <a:p>
            <a:r>
              <a:rPr lang="es-ES" sz="2400" b="1" dirty="0"/>
              <a:t>Contendrá el </a:t>
            </a:r>
            <a:r>
              <a:rPr lang="es-ES" sz="2400" b="1" dirty="0" err="1"/>
              <a:t>fragment</a:t>
            </a:r>
            <a:r>
              <a:rPr lang="es-ES" sz="2400" b="1" dirty="0"/>
              <a:t> con nuestras prefer</a:t>
            </a:r>
            <a:r>
              <a:rPr lang="es-ES" sz="2400" dirty="0"/>
              <a:t>encias que se cargará sobre la Actividad principal de fragmentos. Extiende de </a:t>
            </a:r>
            <a:r>
              <a:rPr lang="es-ES" sz="2400" dirty="0" err="1"/>
              <a:t>PreferenceFragment</a:t>
            </a:r>
            <a:r>
              <a:rPr lang="es-ES" sz="2400" dirty="0"/>
              <a:t>.</a:t>
            </a:r>
          </a:p>
          <a:p>
            <a:endParaRPr lang="es-ES" sz="2400" dirty="0"/>
          </a:p>
          <a:p>
            <a:pPr marL="0" indent="0">
              <a:buNone/>
            </a:pPr>
            <a:r>
              <a:rPr lang="es-ES" sz="2400" dirty="0" err="1"/>
              <a:t>public</a:t>
            </a:r>
            <a:r>
              <a:rPr lang="es-ES" sz="2400" dirty="0"/>
              <a:t> </a:t>
            </a:r>
            <a:r>
              <a:rPr lang="es-ES" sz="2400" dirty="0" err="1"/>
              <a:t>class</a:t>
            </a:r>
            <a:r>
              <a:rPr lang="es-ES" sz="2400" dirty="0"/>
              <a:t> </a:t>
            </a:r>
            <a:r>
              <a:rPr lang="es-ES" sz="2400" dirty="0" err="1"/>
              <a:t>PreferenciasFragment</a:t>
            </a:r>
            <a:r>
              <a:rPr lang="es-ES" sz="2400" dirty="0"/>
              <a:t> </a:t>
            </a:r>
            <a:r>
              <a:rPr lang="es-ES" sz="2400" dirty="0" err="1"/>
              <a:t>extends</a:t>
            </a:r>
            <a:r>
              <a:rPr lang="es-ES" sz="2400" dirty="0"/>
              <a:t> </a:t>
            </a:r>
            <a:r>
              <a:rPr lang="es-ES" sz="2400" dirty="0" err="1"/>
              <a:t>PreferenceFragment</a:t>
            </a:r>
            <a:r>
              <a:rPr lang="es-ES" sz="2400" dirty="0"/>
              <a:t> {</a:t>
            </a:r>
          </a:p>
          <a:p>
            <a:pPr marL="0" indent="0">
              <a:buNone/>
            </a:pPr>
            <a:r>
              <a:rPr lang="es-ES" sz="2400" dirty="0"/>
              <a:t>    @</a:t>
            </a:r>
            <a:r>
              <a:rPr lang="es-ES" sz="2400" dirty="0" err="1"/>
              <a:t>Override</a:t>
            </a:r>
            <a:endParaRPr lang="es-ES" sz="2400" dirty="0"/>
          </a:p>
          <a:p>
            <a:pPr marL="0" indent="0">
              <a:buNone/>
            </a:pPr>
            <a:r>
              <a:rPr lang="es-ES" sz="2400" dirty="0"/>
              <a:t>    </a:t>
            </a:r>
            <a:r>
              <a:rPr lang="es-ES" sz="2400" dirty="0" err="1"/>
              <a:t>public</a:t>
            </a:r>
            <a:r>
              <a:rPr lang="es-ES" sz="2400" dirty="0"/>
              <a:t> </a:t>
            </a:r>
            <a:r>
              <a:rPr lang="es-ES" sz="2400" dirty="0" err="1"/>
              <a:t>void</a:t>
            </a:r>
            <a:r>
              <a:rPr lang="es-ES" sz="2400" dirty="0"/>
              <a:t> </a:t>
            </a:r>
            <a:r>
              <a:rPr lang="es-ES" sz="2400" dirty="0" err="1"/>
              <a:t>onCreate</a:t>
            </a:r>
            <a:r>
              <a:rPr lang="es-ES" sz="2400" dirty="0"/>
              <a:t>(</a:t>
            </a:r>
            <a:r>
              <a:rPr lang="es-ES" sz="2400" dirty="0" err="1"/>
              <a:t>Bundle</a:t>
            </a:r>
            <a:r>
              <a:rPr lang="es-ES" sz="2400" dirty="0"/>
              <a:t> </a:t>
            </a:r>
            <a:r>
              <a:rPr lang="es-ES" sz="2400" dirty="0" err="1"/>
              <a:t>savedInstanceState</a:t>
            </a:r>
            <a:r>
              <a:rPr lang="es-ES" sz="2400" dirty="0"/>
              <a:t>) {</a:t>
            </a:r>
          </a:p>
          <a:p>
            <a:pPr marL="0" indent="0">
              <a:buNone/>
            </a:pPr>
            <a:r>
              <a:rPr lang="es-ES" sz="2400" dirty="0"/>
              <a:t>        </a:t>
            </a:r>
            <a:r>
              <a:rPr lang="es-ES" sz="2400" dirty="0" err="1"/>
              <a:t>super.onCreate</a:t>
            </a:r>
            <a:r>
              <a:rPr lang="es-ES" sz="2400" dirty="0"/>
              <a:t>(</a:t>
            </a:r>
            <a:r>
              <a:rPr lang="es-ES" sz="2400" dirty="0" err="1"/>
              <a:t>savedInstanceState</a:t>
            </a:r>
            <a:r>
              <a:rPr lang="es-ES" sz="2400" dirty="0"/>
              <a:t>);</a:t>
            </a:r>
          </a:p>
          <a:p>
            <a:pPr marL="0" indent="0">
              <a:buNone/>
            </a:pPr>
            <a:r>
              <a:rPr lang="es-ES" sz="2400" dirty="0"/>
              <a:t>        </a:t>
            </a:r>
            <a:r>
              <a:rPr lang="es-ES" sz="2400" dirty="0" err="1"/>
              <a:t>addPreferencesFromResource</a:t>
            </a:r>
            <a:r>
              <a:rPr lang="es-ES" sz="2400" dirty="0"/>
              <a:t>(</a:t>
            </a:r>
            <a:r>
              <a:rPr lang="es-ES" sz="2400" dirty="0" err="1"/>
              <a:t>R.xml.preferencias</a:t>
            </a:r>
            <a:r>
              <a:rPr lang="es-ES" sz="2400" dirty="0"/>
              <a:t>);</a:t>
            </a:r>
          </a:p>
          <a:p>
            <a:pPr marL="0" indent="0">
              <a:buNone/>
            </a:pPr>
            <a:r>
              <a:rPr lang="es-ES" sz="2400" dirty="0"/>
              <a:t>    }</a:t>
            </a:r>
          </a:p>
          <a:p>
            <a:pPr marL="0" indent="0">
              <a:buNone/>
            </a:pPr>
            <a:r>
              <a:rPr lang="es-ES" sz="2400" dirty="0"/>
              <a:t>}</a:t>
            </a:r>
          </a:p>
          <a:p>
            <a:endParaRPr lang="es-ES" sz="1700" dirty="0"/>
          </a:p>
        </p:txBody>
      </p:sp>
    </p:spTree>
    <p:extLst>
      <p:ext uri="{BB962C8B-B14F-4D97-AF65-F5344CB8AC3E}">
        <p14:creationId xmlns:p14="http://schemas.microsoft.com/office/powerpoint/2010/main" val="389822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881F67-55C7-44C1-A68E-D0A32825304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Intent</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Marcador de contenido 3">
            <a:extLst>
              <a:ext uri="{FF2B5EF4-FFF2-40B4-BE49-F238E27FC236}">
                <a16:creationId xmlns:a16="http://schemas.microsoft.com/office/drawing/2014/main" id="{2D22A803-2BC7-4749-BA0C-4AFB5783FA39}"/>
              </a:ext>
            </a:extLst>
          </p:cNvPr>
          <p:cNvPicPr>
            <a:picLocks noGrp="1" noChangeAspect="1"/>
          </p:cNvPicPr>
          <p:nvPr>
            <p:ph idx="1"/>
          </p:nvPr>
        </p:nvPicPr>
        <p:blipFill rotWithShape="1">
          <a:blip r:embed="rId2"/>
          <a:srcRect t="4275" r="2" b="2"/>
          <a:stretch/>
        </p:blipFill>
        <p:spPr>
          <a:xfrm>
            <a:off x="4868487" y="10"/>
            <a:ext cx="7323513" cy="6857990"/>
          </a:xfrm>
          <a:prstGeom prst="rect">
            <a:avLst/>
          </a:prstGeom>
        </p:spPr>
      </p:pic>
    </p:spTree>
    <p:extLst>
      <p:ext uri="{BB962C8B-B14F-4D97-AF65-F5344CB8AC3E}">
        <p14:creationId xmlns:p14="http://schemas.microsoft.com/office/powerpoint/2010/main" val="2971948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5F431C0-D4A5-4661-A713-ADBE6F07E52D}"/>
              </a:ext>
            </a:extLst>
          </p:cNvPr>
          <p:cNvSpPr>
            <a:spLocks noGrp="1"/>
          </p:cNvSpPr>
          <p:nvPr>
            <p:ph type="title"/>
          </p:nvPr>
        </p:nvSpPr>
        <p:spPr>
          <a:xfrm>
            <a:off x="838200" y="253397"/>
            <a:ext cx="10515600" cy="1273233"/>
          </a:xfrm>
        </p:spPr>
        <p:txBody>
          <a:bodyPr>
            <a:normAutofit/>
          </a:bodyPr>
          <a:lstStyle/>
          <a:p>
            <a:r>
              <a:rPr lang="es-ES" sz="4000"/>
              <a:t>addPreferencesFromResource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0C1005E7-78A0-4EFB-B32E-4640B7444F40}"/>
              </a:ext>
            </a:extLst>
          </p:cNvPr>
          <p:cNvSpPr>
            <a:spLocks noGrp="1"/>
          </p:cNvSpPr>
          <p:nvPr>
            <p:ph idx="1"/>
          </p:nvPr>
        </p:nvSpPr>
        <p:spPr>
          <a:xfrm>
            <a:off x="838200" y="2478024"/>
            <a:ext cx="10515600" cy="3694176"/>
          </a:xfrm>
        </p:spPr>
        <p:txBody>
          <a:bodyPr>
            <a:normAutofit/>
          </a:bodyPr>
          <a:lstStyle/>
          <a:p>
            <a:pPr algn="just"/>
            <a:r>
              <a:rPr lang="es-ES" sz="2200" b="1" dirty="0" err="1"/>
              <a:t>addPreferencesFromResource</a:t>
            </a:r>
            <a:r>
              <a:rPr lang="es-ES" sz="2200" b="1" dirty="0"/>
              <a:t>(.</a:t>
            </a:r>
            <a:r>
              <a:rPr lang="es-ES" sz="2200" b="1" dirty="0" err="1"/>
              <a:t>xml</a:t>
            </a:r>
            <a:r>
              <a:rPr lang="es-ES" sz="2200" b="1" dirty="0"/>
              <a:t>) </a:t>
            </a:r>
            <a:r>
              <a:rPr lang="es-ES" sz="2200" dirty="0"/>
              <a:t>recibe el </a:t>
            </a:r>
            <a:r>
              <a:rPr lang="es-ES" sz="2200" b="1" dirty="0" err="1"/>
              <a:t>xml</a:t>
            </a:r>
            <a:r>
              <a:rPr lang="es-ES" sz="2200" b="1" dirty="0"/>
              <a:t> de preferencias a inflar </a:t>
            </a:r>
            <a:r>
              <a:rPr lang="es-ES" sz="2200" dirty="0"/>
              <a:t>para esté fragmento. Como veis </a:t>
            </a:r>
            <a:r>
              <a:rPr lang="es-ES" sz="2200" b="1" dirty="0"/>
              <a:t>los fragmentos también tienen un método </a:t>
            </a:r>
            <a:r>
              <a:rPr lang="es-ES" sz="2200" b="1" dirty="0" err="1"/>
              <a:t>onCreate</a:t>
            </a:r>
            <a:r>
              <a:rPr lang="es-ES" sz="2200" b="1" dirty="0"/>
              <a:t> </a:t>
            </a:r>
            <a:r>
              <a:rPr lang="es-ES" sz="2200" dirty="0"/>
              <a:t>que se lanza en la creación del fragmento.</a:t>
            </a:r>
          </a:p>
          <a:p>
            <a:pPr algn="just"/>
            <a:r>
              <a:rPr lang="es-ES" sz="2200" dirty="0"/>
              <a:t>Como en </a:t>
            </a:r>
            <a:r>
              <a:rPr lang="es-ES" sz="2200" b="1" dirty="0"/>
              <a:t>actividades</a:t>
            </a:r>
            <a:r>
              <a:rPr lang="es-ES" sz="2200" dirty="0"/>
              <a:t>, llamamos al </a:t>
            </a:r>
            <a:r>
              <a:rPr lang="es-ES" sz="2200" b="1" dirty="0" err="1"/>
              <a:t>super.onCreate</a:t>
            </a:r>
            <a:r>
              <a:rPr lang="es-ES" sz="2200" b="1" dirty="0"/>
              <a:t> </a:t>
            </a:r>
            <a:r>
              <a:rPr lang="es-ES" sz="2200" dirty="0"/>
              <a:t>para que se realicen el resto de acciones necesarias en inicio del fragmento, antes de </a:t>
            </a:r>
            <a:r>
              <a:rPr lang="es-ES" sz="2200" b="1" dirty="0"/>
              <a:t>insertar nuestro código</a:t>
            </a:r>
            <a:r>
              <a:rPr lang="es-ES" sz="2200" dirty="0"/>
              <a:t>.</a:t>
            </a:r>
          </a:p>
        </p:txBody>
      </p:sp>
    </p:spTree>
    <p:extLst>
      <p:ext uri="{BB962C8B-B14F-4D97-AF65-F5344CB8AC3E}">
        <p14:creationId xmlns:p14="http://schemas.microsoft.com/office/powerpoint/2010/main" val="10304566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0649F419-3261-4DD0-8AA6-8DEC28ED7613}"/>
              </a:ext>
            </a:extLst>
          </p:cNvPr>
          <p:cNvSpPr>
            <a:spLocks noGrp="1"/>
          </p:cNvSpPr>
          <p:nvPr>
            <p:ph type="ctrTitle"/>
          </p:nvPr>
        </p:nvSpPr>
        <p:spPr>
          <a:xfrm>
            <a:off x="3045368" y="2043663"/>
            <a:ext cx="6105194" cy="2031055"/>
          </a:xfrm>
        </p:spPr>
        <p:txBody>
          <a:bodyPr>
            <a:normAutofit/>
          </a:bodyPr>
          <a:lstStyle/>
          <a:p>
            <a:r>
              <a:rPr lang="es-ES">
                <a:solidFill>
                  <a:srgbClr val="FFFFFF"/>
                </a:solidFill>
              </a:rPr>
              <a:t>Contexto de aplicación</a:t>
            </a:r>
          </a:p>
        </p:txBody>
      </p:sp>
      <p:sp>
        <p:nvSpPr>
          <p:cNvPr id="3" name="Subtítulo 2">
            <a:extLst>
              <a:ext uri="{FF2B5EF4-FFF2-40B4-BE49-F238E27FC236}">
                <a16:creationId xmlns:a16="http://schemas.microsoft.com/office/drawing/2014/main" id="{F541AFE6-D561-4D6E-92E5-FBEE23F5140C}"/>
              </a:ext>
            </a:extLst>
          </p:cNvPr>
          <p:cNvSpPr>
            <a:spLocks noGrp="1"/>
          </p:cNvSpPr>
          <p:nvPr>
            <p:ph type="subTitle" idx="1"/>
          </p:nvPr>
        </p:nvSpPr>
        <p:spPr>
          <a:xfrm>
            <a:off x="3045368" y="4074718"/>
            <a:ext cx="6105194" cy="682079"/>
          </a:xfrm>
        </p:spPr>
        <p:txBody>
          <a:bodyPr>
            <a:normAutofit/>
          </a:bodyPr>
          <a:lstStyle/>
          <a:p>
            <a:endParaRPr lang="es-ES">
              <a:solidFill>
                <a:srgbClr val="FFFFFF"/>
              </a:solidFill>
            </a:endParaRPr>
          </a:p>
        </p:txBody>
      </p:sp>
    </p:spTree>
    <p:extLst>
      <p:ext uri="{BB962C8B-B14F-4D97-AF65-F5344CB8AC3E}">
        <p14:creationId xmlns:p14="http://schemas.microsoft.com/office/powerpoint/2010/main" val="3490310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A7AF40-3770-4CD5-AF04-67DF434F3C9B}"/>
              </a:ext>
            </a:extLst>
          </p:cNvPr>
          <p:cNvSpPr>
            <a:spLocks noGrp="1"/>
          </p:cNvSpPr>
          <p:nvPr>
            <p:ph type="title"/>
          </p:nvPr>
        </p:nvSpPr>
        <p:spPr/>
        <p:txBody>
          <a:bodyPr/>
          <a:lstStyle/>
          <a:p>
            <a:pPr algn="ctr"/>
            <a:r>
              <a:rPr lang="es-ES" dirty="0"/>
              <a:t>Declarando la aplicación en el </a:t>
            </a:r>
            <a:r>
              <a:rPr lang="es-ES" dirty="0" err="1"/>
              <a:t>manifest</a:t>
            </a:r>
            <a:endParaRPr lang="es-ES" dirty="0"/>
          </a:p>
        </p:txBody>
      </p:sp>
      <p:sp>
        <p:nvSpPr>
          <p:cNvPr id="3" name="Marcador de contenido 2">
            <a:extLst>
              <a:ext uri="{FF2B5EF4-FFF2-40B4-BE49-F238E27FC236}">
                <a16:creationId xmlns:a16="http://schemas.microsoft.com/office/drawing/2014/main" id="{A1FAC11F-7F4F-4B6D-8B7B-7C23FBB2D488}"/>
              </a:ext>
            </a:extLst>
          </p:cNvPr>
          <p:cNvSpPr>
            <a:spLocks noGrp="1"/>
          </p:cNvSpPr>
          <p:nvPr>
            <p:ph idx="1"/>
          </p:nvPr>
        </p:nvSpPr>
        <p:spPr>
          <a:xfrm>
            <a:off x="838200" y="1690688"/>
            <a:ext cx="10515600" cy="4351338"/>
          </a:xfrm>
        </p:spPr>
        <p:txBody>
          <a:bodyPr>
            <a:normAutofit fontScale="92500" lnSpcReduction="20000"/>
          </a:bodyPr>
          <a:lstStyle/>
          <a:p>
            <a:r>
              <a:rPr lang="es-ES" dirty="0"/>
              <a:t>El primer paso es </a:t>
            </a:r>
            <a:r>
              <a:rPr lang="es-ES" b="1" dirty="0"/>
              <a:t>declarar la aplicación en el </a:t>
            </a:r>
            <a:r>
              <a:rPr lang="es-ES" b="1" dirty="0" err="1"/>
              <a:t>manifest</a:t>
            </a:r>
            <a:r>
              <a:rPr lang="es-ES" dirty="0"/>
              <a:t>.</a:t>
            </a: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application</a:t>
            </a:r>
            <a:b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:allowBackup</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="true"</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:icon</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="@mipmap/</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ic_launcher</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:label</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app_name</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:roundIcon</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="@mipmap/</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ic_launcher_round</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:supportsRtl</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="true"</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:name</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="com.example.mislugares2019.presentacion.Aplicacion"</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android</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:theme</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="@style/</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AppTheme.NoActionBar</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b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b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660E7A"/>
                </a:solidFill>
                <a:latin typeface="Courier New" panose="02070309020205020404" pitchFamily="49" charset="0"/>
                <a:ea typeface="Times New Roman" panose="02020603050405020304" pitchFamily="18" charset="0"/>
                <a:cs typeface="Times New Roman" panose="02020603050405020304" pitchFamily="18" charset="0"/>
              </a:rPr>
              <a:t>tools</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:ignore</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GoogleAppIndexingWarning</a:t>
            </a:r>
            <a:r>
              <a:rPr lang="en-US" b="1"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endParaRPr lang="es-ES" sz="3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dirty="0"/>
          </a:p>
        </p:txBody>
      </p:sp>
    </p:spTree>
    <p:extLst>
      <p:ext uri="{BB962C8B-B14F-4D97-AF65-F5344CB8AC3E}">
        <p14:creationId xmlns:p14="http://schemas.microsoft.com/office/powerpoint/2010/main" val="16680664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72C4F92-47C4-4735-B668-E6E900225E47}"/>
              </a:ext>
            </a:extLst>
          </p:cNvPr>
          <p:cNvSpPr>
            <a:spLocks noGrp="1"/>
          </p:cNvSpPr>
          <p:nvPr>
            <p:ph type="title"/>
          </p:nvPr>
        </p:nvSpPr>
        <p:spPr>
          <a:xfrm>
            <a:off x="838200" y="253397"/>
            <a:ext cx="10515600" cy="1273233"/>
          </a:xfrm>
        </p:spPr>
        <p:txBody>
          <a:bodyPr>
            <a:normAutofit/>
          </a:bodyPr>
          <a:lstStyle/>
          <a:p>
            <a:r>
              <a:rPr lang="es-ES" sz="4000"/>
              <a:t>Allow backup</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18545947-BAFA-4F90-B331-2BCE42CB2294}"/>
              </a:ext>
            </a:extLst>
          </p:cNvPr>
          <p:cNvSpPr>
            <a:spLocks noGrp="1"/>
          </p:cNvSpPr>
          <p:nvPr>
            <p:ph idx="1"/>
          </p:nvPr>
        </p:nvSpPr>
        <p:spPr>
          <a:xfrm>
            <a:off x="838200" y="2478024"/>
            <a:ext cx="10515600" cy="3694176"/>
          </a:xfrm>
        </p:spPr>
        <p:txBody>
          <a:bodyPr>
            <a:normAutofit/>
          </a:bodyPr>
          <a:lstStyle/>
          <a:p>
            <a:pPr marL="0" indent="0">
              <a:buNone/>
            </a:pPr>
            <a:r>
              <a:rPr lang="en-US" sz="2200" b="1" dirty="0" err="1">
                <a:latin typeface="Courier New" panose="02070309020205020404" pitchFamily="49" charset="0"/>
                <a:ea typeface="Times New Roman" panose="02020603050405020304" pitchFamily="18" charset="0"/>
                <a:cs typeface="Times New Roman" panose="02020603050405020304" pitchFamily="18" charset="0"/>
              </a:rPr>
              <a:t>android:allowBackup</a:t>
            </a:r>
            <a:r>
              <a:rPr lang="en-US" sz="2200" b="1" dirty="0">
                <a:latin typeface="Courier New" panose="02070309020205020404" pitchFamily="49" charset="0"/>
                <a:ea typeface="Times New Roman" panose="02020603050405020304" pitchFamily="18" charset="0"/>
                <a:cs typeface="Times New Roman" panose="02020603050405020304" pitchFamily="18" charset="0"/>
              </a:rPr>
              <a:t>="true“</a:t>
            </a:r>
          </a:p>
          <a:p>
            <a:pPr algn="just"/>
            <a:endParaRPr lang="en-US" sz="2200" b="1" dirty="0">
              <a:latin typeface="Courier New" panose="02070309020205020404" pitchFamily="49" charset="0"/>
              <a:ea typeface="Times New Roman" panose="02020603050405020304" pitchFamily="18" charset="0"/>
              <a:cs typeface="Times New Roman" panose="02020603050405020304" pitchFamily="18" charset="0"/>
            </a:endParaRPr>
          </a:p>
          <a:p>
            <a:pPr algn="just"/>
            <a:r>
              <a:rPr lang="es-ES" sz="2200" dirty="0"/>
              <a:t>Ya sea para </a:t>
            </a:r>
            <a:r>
              <a:rPr lang="es-ES" sz="2200" b="1" dirty="0"/>
              <a:t>permitir que la aplicación participe en la infraestructura </a:t>
            </a:r>
            <a:r>
              <a:rPr lang="es-ES" sz="2200" dirty="0"/>
              <a:t>de </a:t>
            </a:r>
            <a:r>
              <a:rPr lang="es-ES" sz="2200" b="1" dirty="0"/>
              <a:t>copia de seguridad y restauración</a:t>
            </a:r>
            <a:r>
              <a:rPr lang="es-ES" sz="2200" dirty="0"/>
              <a:t>. Si este atributo se establece en falso, nunca se realizará una copia de seguridad o restauración de la aplicación, incluso con una copia de seguridad del sistema completo que de lo contrario haría que todos los datos de la aplicación se guardaran a través de </a:t>
            </a:r>
            <a:r>
              <a:rPr lang="es-ES" sz="2200" dirty="0" err="1"/>
              <a:t>adb</a:t>
            </a:r>
            <a:r>
              <a:rPr lang="es-ES" sz="2200" dirty="0"/>
              <a:t>. El valor predeterminado de este atributo es verdadero.</a:t>
            </a:r>
          </a:p>
          <a:p>
            <a:pPr algn="just"/>
            <a:r>
              <a:rPr lang="es-ES" sz="2200" b="1" dirty="0"/>
              <a:t>No funciona al desinstalar la aplicación y volver a instalarla</a:t>
            </a:r>
            <a:r>
              <a:rPr lang="es-ES" sz="2200" dirty="0"/>
              <a:t>, funciona al realizar una copia de seguridad ("</a:t>
            </a:r>
            <a:r>
              <a:rPr lang="es-ES" sz="2200" dirty="0" err="1"/>
              <a:t>Backup</a:t>
            </a:r>
            <a:r>
              <a:rPr lang="es-ES" sz="2200" dirty="0"/>
              <a:t>") de tu dispositivo. </a:t>
            </a:r>
            <a:r>
              <a:rPr lang="es-ES" sz="2200" b="1" dirty="0"/>
              <a:t>Si restauras esta copia </a:t>
            </a:r>
            <a:r>
              <a:rPr lang="es-ES" sz="2200" dirty="0"/>
              <a:t>nuevamente a tu dispositivo se </a:t>
            </a:r>
            <a:r>
              <a:rPr lang="es-ES" sz="2200" b="1" dirty="0"/>
              <a:t>incluirá la aplicación</a:t>
            </a:r>
            <a:r>
              <a:rPr lang="es-ES" sz="2200" dirty="0"/>
              <a:t>.</a:t>
            </a:r>
          </a:p>
          <a:p>
            <a:pPr marL="0" indent="0">
              <a:buNone/>
            </a:pPr>
            <a:endParaRPr lang="es-ES" sz="2200" dirty="0"/>
          </a:p>
        </p:txBody>
      </p:sp>
    </p:spTree>
    <p:extLst>
      <p:ext uri="{BB962C8B-B14F-4D97-AF65-F5344CB8AC3E}">
        <p14:creationId xmlns:p14="http://schemas.microsoft.com/office/powerpoint/2010/main" val="193242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70534F8-5C62-4DA5-B5AF-02519C83726D}"/>
              </a:ext>
            </a:extLst>
          </p:cNvPr>
          <p:cNvSpPr>
            <a:spLocks noGrp="1"/>
          </p:cNvSpPr>
          <p:nvPr>
            <p:ph type="title"/>
          </p:nvPr>
        </p:nvSpPr>
        <p:spPr>
          <a:xfrm>
            <a:off x="838200" y="253397"/>
            <a:ext cx="10515600" cy="1273233"/>
          </a:xfrm>
        </p:spPr>
        <p:txBody>
          <a:bodyPr>
            <a:normAutofit/>
          </a:bodyPr>
          <a:lstStyle/>
          <a:p>
            <a:r>
              <a:rPr lang="es-ES" sz="4000"/>
              <a:t>Clase Aplicación hereda de Application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073DFC10-FCD4-45EB-8B33-EAFF33515E31}"/>
              </a:ext>
            </a:extLst>
          </p:cNvPr>
          <p:cNvSpPr>
            <a:spLocks noGrp="1"/>
          </p:cNvSpPr>
          <p:nvPr>
            <p:ph idx="1"/>
          </p:nvPr>
        </p:nvSpPr>
        <p:spPr>
          <a:xfrm>
            <a:off x="838200" y="2478024"/>
            <a:ext cx="10515600" cy="3694176"/>
          </a:xfrm>
        </p:spPr>
        <p:txBody>
          <a:bodyPr>
            <a:normAutofit/>
          </a:bodyPr>
          <a:lstStyle/>
          <a:p>
            <a:pPr algn="just"/>
            <a:r>
              <a:rPr lang="es-ES" sz="2200" b="1" dirty="0" err="1"/>
              <a:t>Application</a:t>
            </a:r>
            <a:r>
              <a:rPr lang="es-ES" sz="2200" b="1" dirty="0"/>
              <a:t> es la clase base </a:t>
            </a:r>
            <a:r>
              <a:rPr lang="es-ES" sz="2200" dirty="0"/>
              <a:t>para mantener el </a:t>
            </a:r>
            <a:r>
              <a:rPr lang="es-ES" sz="2200" b="1" dirty="0"/>
              <a:t>estado global de la aplicación</a:t>
            </a:r>
            <a:r>
              <a:rPr lang="es-ES" sz="2200" dirty="0"/>
              <a:t>. Puede proporcionar su </a:t>
            </a:r>
            <a:r>
              <a:rPr lang="es-ES" sz="2200" b="1" dirty="0"/>
              <a:t>propia implementación creando una subclase </a:t>
            </a:r>
            <a:r>
              <a:rPr lang="es-ES" sz="2200" dirty="0"/>
              <a:t>y </a:t>
            </a:r>
            <a:r>
              <a:rPr lang="es-ES" sz="2200" b="1" dirty="0"/>
              <a:t>especificando el nombre completo de esta subclase</a:t>
            </a:r>
            <a:r>
              <a:rPr lang="es-ES" sz="2200" dirty="0"/>
              <a:t> como el "</a:t>
            </a:r>
            <a:r>
              <a:rPr lang="es-ES" sz="2200" dirty="0" err="1"/>
              <a:t>android:name“clasejava</a:t>
            </a:r>
            <a:r>
              <a:rPr lang="es-ES" sz="2200" dirty="0"/>
              <a:t>” en la etiqueta  &lt;</a:t>
            </a:r>
            <a:r>
              <a:rPr lang="es-ES" sz="2200" dirty="0" err="1"/>
              <a:t>application</a:t>
            </a:r>
            <a:r>
              <a:rPr lang="es-ES" sz="2200" dirty="0"/>
              <a:t>&gt; de su AndroidManifest.xml . La clase de aplicación, o su subclase de la clase de aplicación, </a:t>
            </a:r>
            <a:r>
              <a:rPr lang="es-ES" sz="2200" b="1" dirty="0"/>
              <a:t>se instancia antes que cualquier otra clase cuando se crea el proceso para su aplicación</a:t>
            </a:r>
            <a:r>
              <a:rPr lang="es-ES" sz="2200" dirty="0"/>
              <a:t> / paquete.</a:t>
            </a:r>
          </a:p>
          <a:p>
            <a:pPr algn="just"/>
            <a:r>
              <a:rPr lang="en-US" sz="2200" b="1" dirty="0" err="1">
                <a:latin typeface="Courier New" panose="02070309020205020404" pitchFamily="49" charset="0"/>
                <a:ea typeface="Times New Roman" panose="02020603050405020304" pitchFamily="18" charset="0"/>
                <a:cs typeface="Times New Roman" panose="02020603050405020304" pitchFamily="18" charset="0"/>
              </a:rPr>
              <a:t>android:name</a:t>
            </a:r>
            <a:r>
              <a:rPr lang="en-US" sz="2200" b="1" dirty="0">
                <a:latin typeface="Courier New" panose="02070309020205020404" pitchFamily="49" charset="0"/>
                <a:ea typeface="Times New Roman" panose="02020603050405020304" pitchFamily="18" charset="0"/>
                <a:cs typeface="Times New Roman" panose="02020603050405020304" pitchFamily="18" charset="0"/>
              </a:rPr>
              <a:t>="com.example.mislugares2019.presentacion.Aplicacion"</a:t>
            </a:r>
            <a:br>
              <a:rPr lang="en-US" sz="2200" b="1" dirty="0">
                <a:latin typeface="Courier New" panose="02070309020205020404" pitchFamily="49" charset="0"/>
                <a:ea typeface="Times New Roman" panose="02020603050405020304" pitchFamily="18" charset="0"/>
                <a:cs typeface="Times New Roman" panose="02020603050405020304" pitchFamily="18" charset="0"/>
              </a:rPr>
            </a:br>
            <a:endParaRPr lang="es-ES" sz="2200" dirty="0"/>
          </a:p>
          <a:p>
            <a:endParaRPr lang="es-ES" sz="2200" dirty="0"/>
          </a:p>
        </p:txBody>
      </p:sp>
    </p:spTree>
    <p:extLst>
      <p:ext uri="{BB962C8B-B14F-4D97-AF65-F5344CB8AC3E}">
        <p14:creationId xmlns:p14="http://schemas.microsoft.com/office/powerpoint/2010/main" val="706432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772F02-AB16-4A6C-B10F-D48277FC55DB}"/>
              </a:ext>
            </a:extLst>
          </p:cNvPr>
          <p:cNvSpPr>
            <a:spLocks noGrp="1"/>
          </p:cNvSpPr>
          <p:nvPr>
            <p:ph type="title"/>
          </p:nvPr>
        </p:nvSpPr>
        <p:spPr>
          <a:xfrm>
            <a:off x="838200" y="253397"/>
            <a:ext cx="10515600" cy="1273233"/>
          </a:xfrm>
        </p:spPr>
        <p:txBody>
          <a:bodyPr>
            <a:normAutofit/>
          </a:bodyPr>
          <a:lstStyle/>
          <a:p>
            <a:r>
              <a:rPr lang="es-ES" sz="4000"/>
              <a:t>Métodos a sobre escribir</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7A640AAA-90B5-4772-BFC7-9A9CF26FF34A}"/>
              </a:ext>
            </a:extLst>
          </p:cNvPr>
          <p:cNvSpPr>
            <a:spLocks noGrp="1"/>
          </p:cNvSpPr>
          <p:nvPr>
            <p:ph idx="1"/>
          </p:nvPr>
        </p:nvSpPr>
        <p:spPr>
          <a:xfrm>
            <a:off x="838200" y="1526630"/>
            <a:ext cx="10515600" cy="4645570"/>
          </a:xfrm>
        </p:spPr>
        <p:txBody>
          <a:bodyPr>
            <a:normAutofit lnSpcReduction="10000"/>
          </a:bodyPr>
          <a:lstStyle/>
          <a:p>
            <a:pPr algn="just"/>
            <a:r>
              <a:rPr lang="es-ES" sz="2400" b="1" dirty="0"/>
              <a:t>-</a:t>
            </a:r>
            <a:r>
              <a:rPr lang="es-ES" sz="2400" b="1" dirty="0" err="1"/>
              <a:t>onCreate</a:t>
            </a:r>
            <a:r>
              <a:rPr lang="es-ES" sz="2400" b="1" dirty="0"/>
              <a:t>() </a:t>
            </a:r>
            <a:r>
              <a:rPr lang="es-ES" sz="2400" dirty="0"/>
              <a:t>llamado </a:t>
            </a:r>
            <a:r>
              <a:rPr lang="es-ES" sz="2400" b="1" dirty="0"/>
              <a:t>cuando se cree la aplicación</a:t>
            </a:r>
            <a:r>
              <a:rPr lang="es-ES" sz="2400" dirty="0"/>
              <a:t>. Puedes usarlo para inicializar los datos.</a:t>
            </a:r>
          </a:p>
          <a:p>
            <a:pPr algn="just"/>
            <a:r>
              <a:rPr lang="es-ES" sz="2400" b="1" dirty="0"/>
              <a:t>-</a:t>
            </a:r>
            <a:r>
              <a:rPr lang="es-ES" sz="2400" b="1" dirty="0" err="1"/>
              <a:t>onConfigurationChanged</a:t>
            </a:r>
            <a:r>
              <a:rPr lang="es-ES" sz="2400" b="1" dirty="0"/>
              <a:t>(</a:t>
            </a:r>
            <a:r>
              <a:rPr lang="es-ES" sz="2400" dirty="0" err="1"/>
              <a:t>Configuration</a:t>
            </a:r>
            <a:r>
              <a:rPr lang="es-ES" sz="2400" dirty="0"/>
              <a:t> </a:t>
            </a:r>
            <a:r>
              <a:rPr lang="es-ES" sz="2400" dirty="0" err="1"/>
              <a:t>nuevaConfig</a:t>
            </a:r>
            <a:r>
              <a:rPr lang="es-ES" sz="2400" dirty="0"/>
              <a:t>) llamado cuando se </a:t>
            </a:r>
            <a:r>
              <a:rPr lang="es-ES" sz="2400" b="1" dirty="0"/>
              <a:t>realicen cambios en la configuración del dispositivo</a:t>
            </a:r>
            <a:r>
              <a:rPr lang="es-ES" sz="2400" dirty="0"/>
              <a:t>, mientras que la </a:t>
            </a:r>
            <a:r>
              <a:rPr lang="es-ES" sz="2400" b="1" dirty="0"/>
              <a:t>aplicación se está ejecutando</a:t>
            </a:r>
            <a:r>
              <a:rPr lang="es-ES" sz="2400" dirty="0"/>
              <a:t>.</a:t>
            </a:r>
          </a:p>
          <a:p>
            <a:pPr algn="just"/>
            <a:r>
              <a:rPr lang="es-ES" sz="2400" b="1" dirty="0"/>
              <a:t>-</a:t>
            </a:r>
            <a:r>
              <a:rPr lang="es-ES" sz="2400" dirty="0" err="1"/>
              <a:t>onLowMemory</a:t>
            </a:r>
            <a:r>
              <a:rPr lang="es-ES" sz="2400" dirty="0"/>
              <a:t>() llamado </a:t>
            </a:r>
            <a:r>
              <a:rPr lang="es-ES" sz="2400" b="1" dirty="0"/>
              <a:t>cuando el sistema se está quedando sin memoria</a:t>
            </a:r>
            <a:r>
              <a:rPr lang="es-ES" sz="2400" dirty="0"/>
              <a:t>. Trata de liberar toda la memoria que sea posible.</a:t>
            </a:r>
          </a:p>
          <a:p>
            <a:pPr algn="just"/>
            <a:r>
              <a:rPr lang="es-ES" sz="2400" b="1" dirty="0"/>
              <a:t>-</a:t>
            </a:r>
            <a:r>
              <a:rPr lang="es-ES" sz="2400" b="1" dirty="0" err="1"/>
              <a:t>onTrimMemory</a:t>
            </a:r>
            <a:r>
              <a:rPr lang="es-ES" sz="2400" dirty="0"/>
              <a:t>(</a:t>
            </a:r>
            <a:r>
              <a:rPr lang="es-ES" sz="2400" dirty="0" err="1"/>
              <a:t>int</a:t>
            </a:r>
            <a:r>
              <a:rPr lang="es-ES" sz="2400" dirty="0"/>
              <a:t> nivel) (desde nivel API 14) llamado cuando </a:t>
            </a:r>
            <a:r>
              <a:rPr lang="es-ES" sz="2400" b="1" dirty="0"/>
              <a:t>el sistema  determina que es un buen momento </a:t>
            </a:r>
            <a:r>
              <a:rPr lang="es-ES" sz="2400" dirty="0"/>
              <a:t>para que una </a:t>
            </a:r>
            <a:r>
              <a:rPr lang="es-ES" sz="2400" b="1" dirty="0"/>
              <a:t>aplicación recorte memoria</a:t>
            </a:r>
            <a:r>
              <a:rPr lang="es-ES" sz="2400" dirty="0"/>
              <a:t>. Esto ocurrirá, por ejemplo, cuando </a:t>
            </a:r>
            <a:r>
              <a:rPr lang="es-ES" sz="2400" b="1" dirty="0"/>
              <a:t>está en el fondo de la pila de actividades y no hay suficiente memori</a:t>
            </a:r>
            <a:r>
              <a:rPr lang="es-ES" sz="2400" dirty="0"/>
              <a:t>a para </a:t>
            </a:r>
            <a:r>
              <a:rPr lang="es-ES" sz="2400" b="1" dirty="0"/>
              <a:t>mantener tantos procesos </a:t>
            </a:r>
            <a:r>
              <a:rPr lang="es-ES" sz="2400" dirty="0"/>
              <a:t>en </a:t>
            </a:r>
            <a:r>
              <a:rPr lang="es-ES" sz="2400" b="1" dirty="0"/>
              <a:t>segundo plano</a:t>
            </a:r>
            <a:r>
              <a:rPr lang="es-ES" sz="2400" dirty="0"/>
              <a:t>. Además, se nos pasa como parámetro el nivel de necesidad. Algunos </a:t>
            </a:r>
            <a:r>
              <a:rPr lang="es-ES" sz="2400" b="1" dirty="0"/>
              <a:t>valores posibles </a:t>
            </a:r>
            <a:r>
              <a:rPr lang="es-ES" sz="2400" dirty="0"/>
              <a:t>son: TRIM_MEMORY_COMPLETE, TRIM_MEMORY_BACKGROUND, TRIM_MEMORY_MODERATE,</a:t>
            </a:r>
          </a:p>
          <a:p>
            <a:endParaRPr lang="es-ES" sz="2000" dirty="0"/>
          </a:p>
        </p:txBody>
      </p:sp>
    </p:spTree>
    <p:extLst>
      <p:ext uri="{BB962C8B-B14F-4D97-AF65-F5344CB8AC3E}">
        <p14:creationId xmlns:p14="http://schemas.microsoft.com/office/powerpoint/2010/main" val="43944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9B10A12-53C5-4760-A8E7-84D268DC4129}"/>
              </a:ext>
            </a:extLst>
          </p:cNvPr>
          <p:cNvSpPr>
            <a:spLocks noGrp="1"/>
          </p:cNvSpPr>
          <p:nvPr>
            <p:ph type="title"/>
          </p:nvPr>
        </p:nvSpPr>
        <p:spPr>
          <a:xfrm>
            <a:off x="838200" y="253397"/>
            <a:ext cx="10515600" cy="1273233"/>
          </a:xfrm>
        </p:spPr>
        <p:txBody>
          <a:bodyPr>
            <a:normAutofit/>
          </a:bodyPr>
          <a:lstStyle/>
          <a:p>
            <a:r>
              <a:rPr lang="es-ES" sz="4000"/>
              <a:t>Creando una clase Aplicación de tipo Application para mis lugares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A2061A1A-90D8-4365-BD5C-4C2B4BBE33CF}"/>
              </a:ext>
            </a:extLst>
          </p:cNvPr>
          <p:cNvSpPr>
            <a:spLocks noGrp="1"/>
          </p:cNvSpPr>
          <p:nvPr>
            <p:ph idx="1"/>
          </p:nvPr>
        </p:nvSpPr>
        <p:spPr>
          <a:xfrm>
            <a:off x="838200" y="2478024"/>
            <a:ext cx="10515600" cy="3694176"/>
          </a:xfrm>
        </p:spPr>
        <p:txBody>
          <a:bodyPr>
            <a:normAutofit fontScale="92500" lnSpcReduction="10000"/>
          </a:bodyPr>
          <a:lstStyle/>
          <a:p>
            <a:pPr algn="just"/>
            <a:r>
              <a:rPr lang="es-ES" sz="2400" dirty="0"/>
              <a:t>Vamos a </a:t>
            </a:r>
            <a:r>
              <a:rPr lang="es-ES" sz="2400" b="1" dirty="0"/>
              <a:t>crear una clase </a:t>
            </a:r>
            <a:r>
              <a:rPr lang="es-ES" sz="2400" b="1" dirty="0" err="1"/>
              <a:t>Application</a:t>
            </a:r>
            <a:r>
              <a:rPr lang="es-ES" sz="2400" b="1" dirty="0"/>
              <a:t> para mis lugares</a:t>
            </a:r>
            <a:r>
              <a:rPr lang="es-ES" sz="2400" dirty="0"/>
              <a:t>. Nos permitirá </a:t>
            </a:r>
            <a:r>
              <a:rPr lang="es-ES" sz="2400" b="1" dirty="0"/>
              <a:t>mantener datos comunes para todos las clases de la aplicación </a:t>
            </a:r>
            <a:r>
              <a:rPr lang="es-ES" sz="2400" dirty="0"/>
              <a:t>en el contexto de la aplicación tal como un usuario, o en nuestro caso la lista de lugares sobre la que trabajamos.</a:t>
            </a:r>
          </a:p>
          <a:p>
            <a:pPr algn="just"/>
            <a:r>
              <a:rPr lang="es-ES" sz="2400" dirty="0"/>
              <a:t>Funciona a la manera de los objetos </a:t>
            </a:r>
            <a:r>
              <a:rPr lang="es-ES" sz="2400" dirty="0" err="1"/>
              <a:t>Singleton</a:t>
            </a:r>
            <a:r>
              <a:rPr lang="es-ES" sz="2400" dirty="0"/>
              <a:t> de Java. Esto quiere decir que se crea una </a:t>
            </a:r>
            <a:r>
              <a:rPr lang="es-ES" sz="2400" b="1" dirty="0"/>
              <a:t>única instancia del objeto por aplicación</a:t>
            </a:r>
            <a:r>
              <a:rPr lang="es-ES" sz="2400" dirty="0"/>
              <a:t>, que ayuda </a:t>
            </a:r>
            <a:r>
              <a:rPr lang="es-ES" sz="2400" b="1" dirty="0"/>
              <a:t>a mantener información en común de una aplicación o a mantener una sesión</a:t>
            </a:r>
            <a:r>
              <a:rPr lang="es-ES" sz="2400" dirty="0"/>
              <a:t>.</a:t>
            </a:r>
          </a:p>
          <a:p>
            <a:pPr algn="just"/>
            <a:r>
              <a:rPr lang="es-ES" sz="2400" dirty="0"/>
              <a:t>Como veremos a lo largo del curso, </a:t>
            </a:r>
            <a:r>
              <a:rPr lang="es-ES" sz="2400" b="1" dirty="0"/>
              <a:t>es muy útil para manejar datos </a:t>
            </a:r>
            <a:r>
              <a:rPr lang="es-ES" sz="2400" dirty="0"/>
              <a:t>en nuestra aplicación que se usan en muchas clases, </a:t>
            </a:r>
            <a:r>
              <a:rPr lang="es-ES" sz="2400" b="1" dirty="0"/>
              <a:t>datos comunes</a:t>
            </a:r>
            <a:r>
              <a:rPr lang="es-ES" sz="2400" dirty="0"/>
              <a:t>. En la clase </a:t>
            </a:r>
            <a:r>
              <a:rPr lang="es-ES" sz="2400" b="1" dirty="0"/>
              <a:t>Aplicación de mis Lugares </a:t>
            </a:r>
            <a:r>
              <a:rPr lang="es-ES" sz="2400" dirty="0"/>
              <a:t>creamos la lista de lugares inicial.</a:t>
            </a:r>
          </a:p>
          <a:p>
            <a:pPr algn="just"/>
            <a:r>
              <a:rPr lang="es-ES" sz="2400" b="1" dirty="0" err="1"/>
              <a:t>getLugares</a:t>
            </a:r>
            <a:r>
              <a:rPr lang="es-ES" sz="2400" b="1" dirty="0"/>
              <a:t>() </a:t>
            </a:r>
            <a:r>
              <a:rPr lang="es-ES" sz="2400" dirty="0"/>
              <a:t>devolverá </a:t>
            </a:r>
            <a:r>
              <a:rPr lang="es-ES" sz="2400" b="1" dirty="0"/>
              <a:t>la lista de lugares </a:t>
            </a:r>
            <a:r>
              <a:rPr lang="es-ES" sz="2400" dirty="0"/>
              <a:t>a quien lo desee, y </a:t>
            </a:r>
            <a:r>
              <a:rPr lang="es-ES" sz="2400" b="1" dirty="0"/>
              <a:t>se puede usar en cualquier clase java elemento de aplicación </a:t>
            </a:r>
            <a:r>
              <a:rPr lang="es-ES" sz="2400" b="1" dirty="0" err="1"/>
              <a:t>android</a:t>
            </a:r>
            <a:r>
              <a:rPr lang="es-ES" sz="2400" dirty="0"/>
              <a:t> como veremos más adelante..</a:t>
            </a:r>
          </a:p>
        </p:txBody>
      </p:sp>
    </p:spTree>
    <p:extLst>
      <p:ext uri="{BB962C8B-B14F-4D97-AF65-F5344CB8AC3E}">
        <p14:creationId xmlns:p14="http://schemas.microsoft.com/office/powerpoint/2010/main" val="29525868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A1C9909-E491-43A5-8C57-3DEC472AC73B}"/>
              </a:ext>
            </a:extLst>
          </p:cNvPr>
          <p:cNvSpPr>
            <a:spLocks noGrp="1"/>
          </p:cNvSpPr>
          <p:nvPr>
            <p:ph type="title"/>
          </p:nvPr>
        </p:nvSpPr>
        <p:spPr>
          <a:xfrm>
            <a:off x="838200" y="1412488"/>
            <a:ext cx="2899189" cy="4363844"/>
          </a:xfrm>
        </p:spPr>
        <p:txBody>
          <a:bodyPr anchor="t">
            <a:normAutofit/>
          </a:bodyPr>
          <a:lstStyle/>
          <a:p>
            <a:r>
              <a:rPr lang="es-ES" sz="4000">
                <a:solidFill>
                  <a:srgbClr val="FFFFFF"/>
                </a:solidFill>
              </a:rPr>
              <a:t>clase Application Aplicacion</a:t>
            </a:r>
          </a:p>
        </p:txBody>
      </p:sp>
      <p:sp>
        <p:nvSpPr>
          <p:cNvPr id="3" name="Marcador de contenido 2">
            <a:extLst>
              <a:ext uri="{FF2B5EF4-FFF2-40B4-BE49-F238E27FC236}">
                <a16:creationId xmlns:a16="http://schemas.microsoft.com/office/drawing/2014/main" id="{FDA49541-1786-4382-AC5A-9B19C2C2AEC9}"/>
              </a:ext>
            </a:extLst>
          </p:cNvPr>
          <p:cNvSpPr>
            <a:spLocks noGrp="1"/>
          </p:cNvSpPr>
          <p:nvPr>
            <p:ph sz="half" idx="1"/>
          </p:nvPr>
        </p:nvSpPr>
        <p:spPr>
          <a:xfrm>
            <a:off x="4380855" y="1412489"/>
            <a:ext cx="3427283" cy="4363844"/>
          </a:xfrm>
        </p:spPr>
        <p:txBody>
          <a:bodyPr>
            <a:normAutofit/>
          </a:bodyPr>
          <a:lstStyle/>
          <a:p>
            <a:pPr marL="0" indent="0">
              <a:buNone/>
            </a:pPr>
            <a:r>
              <a:rPr lang="es-ES" sz="2000"/>
              <a:t>public class Aplicacion extends Application {</a:t>
            </a:r>
          </a:p>
          <a:p>
            <a:pPr marL="0" indent="0">
              <a:buNone/>
            </a:pPr>
            <a:endParaRPr lang="es-ES" sz="2000"/>
          </a:p>
          <a:p>
            <a:pPr marL="0" indent="0">
              <a:buNone/>
            </a:pPr>
            <a:r>
              <a:rPr lang="es-ES" sz="2000"/>
              <a:t>  </a:t>
            </a:r>
            <a:r>
              <a:rPr lang="es-ES" sz="2000" b="1"/>
              <a:t>public RepositorioLugares lugares = new LugaresLista();</a:t>
            </a:r>
          </a:p>
          <a:p>
            <a:pPr marL="0" indent="0">
              <a:buNone/>
            </a:pPr>
            <a:r>
              <a:rPr lang="es-ES" sz="2000"/>
              <a:t>   @Override public void onCreate() {</a:t>
            </a:r>
          </a:p>
          <a:p>
            <a:pPr marL="0" indent="0">
              <a:buNone/>
            </a:pPr>
            <a:r>
              <a:rPr lang="es-ES" sz="2000"/>
              <a:t>      super.onCreate();</a:t>
            </a:r>
          </a:p>
          <a:p>
            <a:pPr marL="0" indent="0">
              <a:buNone/>
            </a:pPr>
            <a:r>
              <a:rPr lang="es-ES" sz="2000"/>
              <a:t>   }</a:t>
            </a:r>
          </a:p>
          <a:p>
            <a:endParaRPr lang="es-E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13330934-58A5-48D2-854A-1A80B2AA2748}"/>
              </a:ext>
            </a:extLst>
          </p:cNvPr>
          <p:cNvSpPr>
            <a:spLocks noGrp="1"/>
          </p:cNvSpPr>
          <p:nvPr>
            <p:ph sz="half" idx="2"/>
          </p:nvPr>
        </p:nvSpPr>
        <p:spPr>
          <a:xfrm>
            <a:off x="8451604" y="1412489"/>
            <a:ext cx="3197701" cy="4363844"/>
          </a:xfrm>
        </p:spPr>
        <p:txBody>
          <a:bodyPr>
            <a:normAutofit/>
          </a:bodyPr>
          <a:lstStyle/>
          <a:p>
            <a:pPr marL="0" indent="0">
              <a:buNone/>
            </a:pPr>
            <a:r>
              <a:rPr lang="es-ES" sz="2000" dirty="0"/>
              <a:t>  Quitar</a:t>
            </a:r>
          </a:p>
          <a:p>
            <a:pPr marL="0" indent="0">
              <a:buNone/>
            </a:pPr>
            <a:r>
              <a:rPr lang="es-ES" sz="2000" dirty="0"/>
              <a:t> </a:t>
            </a:r>
          </a:p>
          <a:p>
            <a:pPr marL="0" indent="0">
              <a:buNone/>
            </a:pPr>
            <a:r>
              <a:rPr lang="es-ES" sz="2000" dirty="0" err="1"/>
              <a:t>public</a:t>
            </a:r>
            <a:r>
              <a:rPr lang="es-ES" sz="2000" dirty="0"/>
              <a:t> Lugares </a:t>
            </a:r>
            <a:r>
              <a:rPr lang="es-ES" sz="2000" dirty="0" err="1"/>
              <a:t>getLugares</a:t>
            </a:r>
            <a:r>
              <a:rPr lang="es-ES" sz="2000" dirty="0"/>
              <a:t>() {</a:t>
            </a:r>
          </a:p>
          <a:p>
            <a:pPr marL="0" indent="0">
              <a:buNone/>
            </a:pPr>
            <a:r>
              <a:rPr lang="es-ES" sz="2000" dirty="0"/>
              <a:t>      </a:t>
            </a:r>
            <a:r>
              <a:rPr lang="es-ES" sz="2000" dirty="0" err="1"/>
              <a:t>return</a:t>
            </a:r>
            <a:r>
              <a:rPr lang="es-ES" sz="2000" dirty="0"/>
              <a:t> lugares;</a:t>
            </a:r>
          </a:p>
          <a:p>
            <a:pPr marL="0" indent="0">
              <a:buNone/>
            </a:pPr>
            <a:r>
              <a:rPr lang="es-ES" sz="2000" dirty="0"/>
              <a:t>   }</a:t>
            </a:r>
          </a:p>
          <a:p>
            <a:pPr marL="0" indent="0">
              <a:buNone/>
            </a:pPr>
            <a:endParaRPr lang="es-ES" sz="2000" dirty="0"/>
          </a:p>
          <a:p>
            <a:pPr marL="0" indent="0">
              <a:buNone/>
            </a:pPr>
            <a:r>
              <a:rPr lang="es-ES" sz="2000" dirty="0"/>
              <a:t>Poner</a:t>
            </a:r>
          </a:p>
          <a:p>
            <a:pPr marL="0" indent="0">
              <a:buNone/>
            </a:pPr>
            <a:r>
              <a:rPr lang="es-ES" sz="2000" dirty="0"/>
              <a:t>   </a:t>
            </a:r>
            <a:r>
              <a:rPr lang="es-ES" sz="2000" dirty="0" err="1"/>
              <a:t>public</a:t>
            </a:r>
            <a:r>
              <a:rPr lang="es-ES" sz="2000" dirty="0"/>
              <a:t> </a:t>
            </a:r>
            <a:r>
              <a:rPr lang="es-ES" sz="2000" dirty="0" err="1"/>
              <a:t>RepositorioLugares</a:t>
            </a:r>
            <a:r>
              <a:rPr lang="es-ES" sz="2000" dirty="0"/>
              <a:t>{ </a:t>
            </a:r>
            <a:r>
              <a:rPr lang="es-ES" sz="2000" dirty="0" err="1"/>
              <a:t>getLugares</a:t>
            </a:r>
            <a:r>
              <a:rPr lang="es-ES" sz="2000" dirty="0"/>
              <a:t>() </a:t>
            </a:r>
            <a:r>
              <a:rPr lang="es-ES" sz="2000" dirty="0" err="1"/>
              <a:t>return</a:t>
            </a:r>
            <a:r>
              <a:rPr lang="es-ES" sz="2000" dirty="0"/>
              <a:t> lugares;</a:t>
            </a:r>
          </a:p>
          <a:p>
            <a:pPr marL="0" indent="0">
              <a:buNone/>
            </a:pPr>
            <a:r>
              <a:rPr lang="es-ES" sz="2000" dirty="0"/>
              <a:t>   } </a:t>
            </a:r>
          </a:p>
          <a:p>
            <a:pPr marL="0" indent="0">
              <a:buNone/>
            </a:pPr>
            <a:r>
              <a:rPr lang="es-ES" sz="2000" dirty="0"/>
              <a:t>} </a:t>
            </a:r>
          </a:p>
        </p:txBody>
      </p:sp>
    </p:spTree>
    <p:extLst>
      <p:ext uri="{BB962C8B-B14F-4D97-AF65-F5344CB8AC3E}">
        <p14:creationId xmlns:p14="http://schemas.microsoft.com/office/powerpoint/2010/main" val="13826469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6CC55CC-6E65-4A25-84BE-76E082553EED}"/>
              </a:ext>
            </a:extLst>
          </p:cNvPr>
          <p:cNvSpPr>
            <a:spLocks noGrp="1"/>
          </p:cNvSpPr>
          <p:nvPr>
            <p:ph type="title"/>
          </p:nvPr>
        </p:nvSpPr>
        <p:spPr>
          <a:xfrm>
            <a:off x="838200" y="253397"/>
            <a:ext cx="10515600" cy="1273233"/>
          </a:xfrm>
        </p:spPr>
        <p:txBody>
          <a:bodyPr>
            <a:normAutofit/>
          </a:bodyPr>
          <a:lstStyle/>
          <a:p>
            <a:r>
              <a:rPr lang="es-ES" sz="4000"/>
              <a:t>Accediendo al contexto de aplicación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2DC306E0-C4F2-473D-9596-35F78E3CE206}"/>
              </a:ext>
            </a:extLst>
          </p:cNvPr>
          <p:cNvSpPr>
            <a:spLocks noGrp="1"/>
          </p:cNvSpPr>
          <p:nvPr>
            <p:ph idx="1"/>
          </p:nvPr>
        </p:nvSpPr>
        <p:spPr>
          <a:xfrm>
            <a:off x="836676" y="2527273"/>
            <a:ext cx="10515600" cy="3694176"/>
          </a:xfrm>
        </p:spPr>
        <p:txBody>
          <a:bodyPr>
            <a:normAutofit/>
          </a:bodyPr>
          <a:lstStyle/>
          <a:p>
            <a:pPr algn="just"/>
            <a:r>
              <a:rPr lang="es-ES" sz="2200" dirty="0"/>
              <a:t>El </a:t>
            </a:r>
            <a:r>
              <a:rPr lang="es-ES" sz="2200" b="1" dirty="0"/>
              <a:t>contexto de aplicación y los datos </a:t>
            </a:r>
            <a:r>
              <a:rPr lang="es-ES" sz="2200" dirty="0"/>
              <a:t>que guardamos están en la </a:t>
            </a:r>
            <a:r>
              <a:rPr lang="es-ES" sz="2200" b="1" dirty="0"/>
              <a:t>clase </a:t>
            </a:r>
            <a:r>
              <a:rPr lang="es-ES" sz="2200" b="1" dirty="0" err="1"/>
              <a:t>Application</a:t>
            </a:r>
            <a:r>
              <a:rPr lang="es-ES" sz="2200" dirty="0"/>
              <a:t>. Para </a:t>
            </a:r>
            <a:r>
              <a:rPr lang="es-ES" sz="2200" b="1" dirty="0"/>
              <a:t>acceder a la clase Aplicación </a:t>
            </a:r>
            <a:r>
              <a:rPr lang="es-ES" sz="2200" dirty="0"/>
              <a:t>desde cualquier sitio de la aplicación usamos el método implementado en los elementos de aplicación Android, </a:t>
            </a:r>
            <a:r>
              <a:rPr lang="es-ES" sz="2200" b="1" dirty="0" err="1"/>
              <a:t>getApplication</a:t>
            </a:r>
            <a:r>
              <a:rPr lang="es-ES" sz="2200" b="1" dirty="0"/>
              <a:t>(). </a:t>
            </a:r>
            <a:r>
              <a:rPr lang="es-ES" sz="2200" dirty="0"/>
              <a:t>Nos devolverá </a:t>
            </a:r>
            <a:r>
              <a:rPr lang="es-ES" sz="2200" b="1" dirty="0"/>
              <a:t>el objeto aplicación </a:t>
            </a:r>
            <a:r>
              <a:rPr lang="es-ES" sz="2200" dirty="0"/>
              <a:t>que </a:t>
            </a:r>
            <a:r>
              <a:rPr lang="es-ES" sz="2200" b="1" dirty="0"/>
              <a:t>hemos declarado en el </a:t>
            </a:r>
            <a:r>
              <a:rPr lang="es-ES" sz="2200" b="1" dirty="0" err="1"/>
              <a:t>manifest</a:t>
            </a:r>
            <a:r>
              <a:rPr lang="es-ES" sz="2200" dirty="0"/>
              <a:t>, nuestra clase aplicación y que se crea automáticamente al iniciar la aplicación.</a:t>
            </a:r>
          </a:p>
          <a:p>
            <a:pPr algn="just"/>
            <a:r>
              <a:rPr lang="es-ES" sz="2200" b="1" dirty="0"/>
              <a:t>En </a:t>
            </a:r>
            <a:r>
              <a:rPr lang="es-ES" sz="2200" b="1" dirty="0" err="1"/>
              <a:t>mislugares</a:t>
            </a:r>
            <a:r>
              <a:rPr lang="es-ES" sz="2200" b="1" dirty="0"/>
              <a:t> guardamos la lista de lugares </a:t>
            </a:r>
            <a:r>
              <a:rPr lang="es-ES" sz="2200" dirty="0"/>
              <a:t>que </a:t>
            </a:r>
            <a:r>
              <a:rPr lang="es-ES" sz="2200" b="1" dirty="0"/>
              <a:t>hemos creado anteriormente</a:t>
            </a:r>
            <a:r>
              <a:rPr lang="es-ES" sz="2200" dirty="0"/>
              <a:t>. En el </a:t>
            </a:r>
            <a:r>
              <a:rPr lang="es-ES" sz="2200" b="1" dirty="0"/>
              <a:t>siguiente ejemplo recogemos la lista de lugares </a:t>
            </a:r>
            <a:r>
              <a:rPr lang="es-ES" sz="2200" dirty="0"/>
              <a:t>que hemos creado en </a:t>
            </a:r>
            <a:r>
              <a:rPr lang="es-ES" sz="2200" b="1" dirty="0"/>
              <a:t>la clase Aplicaci</a:t>
            </a:r>
            <a:r>
              <a:rPr lang="es-ES" sz="2200" dirty="0"/>
              <a:t>ón al inicio de la app, </a:t>
            </a:r>
            <a:r>
              <a:rPr lang="es-ES" sz="2200" b="1" dirty="0"/>
              <a:t>en el </a:t>
            </a:r>
            <a:r>
              <a:rPr lang="es-ES" sz="2200" b="1" dirty="0" err="1"/>
              <a:t>onCreate</a:t>
            </a:r>
            <a:r>
              <a:rPr lang="es-ES" sz="2200" b="1" dirty="0"/>
              <a:t> de </a:t>
            </a:r>
            <a:r>
              <a:rPr lang="es-ES" sz="2200" b="1" dirty="0" err="1"/>
              <a:t>VistaLugarActivity</a:t>
            </a:r>
            <a:r>
              <a:rPr lang="es-ES" sz="2200" dirty="0"/>
              <a:t>. Así podemos </a:t>
            </a:r>
            <a:r>
              <a:rPr lang="es-ES" sz="2200" b="1" dirty="0"/>
              <a:t>trabajar</a:t>
            </a:r>
            <a:r>
              <a:rPr lang="es-ES" sz="2200" dirty="0"/>
              <a:t> con los lugares y</a:t>
            </a:r>
            <a:r>
              <a:rPr lang="es-ES" sz="2200" b="1" dirty="0"/>
              <a:t>en esta y otras actividades </a:t>
            </a:r>
            <a:r>
              <a:rPr lang="es-ES" sz="2200" dirty="0"/>
              <a:t> de nuestra </a:t>
            </a:r>
            <a:r>
              <a:rPr lang="es-ES" sz="2200" b="1" dirty="0"/>
              <a:t>aplicación</a:t>
            </a:r>
            <a:r>
              <a:rPr lang="es-ES" sz="2200" dirty="0"/>
              <a:t>, usando el </a:t>
            </a:r>
            <a:r>
              <a:rPr lang="es-ES" sz="2200" b="1" dirty="0"/>
              <a:t>contexto de aplicación </a:t>
            </a:r>
            <a:r>
              <a:rPr lang="es-ES" sz="2200" dirty="0"/>
              <a:t>como</a:t>
            </a:r>
            <a:r>
              <a:rPr lang="es-ES" sz="2200" b="1" dirty="0"/>
              <a:t> espacio común de almacenamiento/intercambio</a:t>
            </a:r>
            <a:r>
              <a:rPr lang="es-ES" sz="2200" dirty="0"/>
              <a:t>.</a:t>
            </a:r>
          </a:p>
        </p:txBody>
      </p:sp>
    </p:spTree>
    <p:extLst>
      <p:ext uri="{BB962C8B-B14F-4D97-AF65-F5344CB8AC3E}">
        <p14:creationId xmlns:p14="http://schemas.microsoft.com/office/powerpoint/2010/main" val="42721090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AD4E604-75EA-425F-B08D-8B2ED5A91DA7}"/>
              </a:ext>
            </a:extLst>
          </p:cNvPr>
          <p:cNvSpPr>
            <a:spLocks noGrp="1"/>
          </p:cNvSpPr>
          <p:nvPr>
            <p:ph type="title"/>
          </p:nvPr>
        </p:nvSpPr>
        <p:spPr>
          <a:xfrm>
            <a:off x="838200" y="253397"/>
            <a:ext cx="10515600" cy="1273233"/>
          </a:xfrm>
        </p:spPr>
        <p:txBody>
          <a:bodyPr>
            <a:normAutofit/>
          </a:bodyPr>
          <a:lstStyle/>
          <a:p>
            <a:r>
              <a:rPr lang="es-ES" sz="4000"/>
              <a:t>Recogiendo datos de Aplicación.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EA882501-EED4-4793-87C2-AAB3E00A07EB}"/>
              </a:ext>
            </a:extLst>
          </p:cNvPr>
          <p:cNvSpPr>
            <a:spLocks noGrp="1"/>
          </p:cNvSpPr>
          <p:nvPr>
            <p:ph idx="1"/>
          </p:nvPr>
        </p:nvSpPr>
        <p:spPr>
          <a:xfrm>
            <a:off x="838200" y="2478024"/>
            <a:ext cx="10515600" cy="3694176"/>
          </a:xfrm>
        </p:spPr>
        <p:txBody>
          <a:bodyPr>
            <a:normAutofit/>
          </a:bodyPr>
          <a:lstStyle/>
          <a:p>
            <a:pPr marL="0" indent="0">
              <a:buNone/>
            </a:pPr>
            <a:r>
              <a:rPr lang="es-ES" sz="2200" dirty="0"/>
              <a:t> @</a:t>
            </a:r>
            <a:r>
              <a:rPr lang="es-ES" sz="2200" dirty="0" err="1"/>
              <a:t>Override</a:t>
            </a:r>
            <a:r>
              <a:rPr lang="es-ES" sz="2200" dirty="0"/>
              <a:t> </a:t>
            </a:r>
            <a:r>
              <a:rPr lang="es-ES" sz="2200" dirty="0" err="1"/>
              <a:t>protected</a:t>
            </a:r>
            <a:r>
              <a:rPr lang="es-ES" sz="2200" dirty="0"/>
              <a:t> </a:t>
            </a:r>
            <a:r>
              <a:rPr lang="es-ES" sz="2200" dirty="0" err="1"/>
              <a:t>void</a:t>
            </a:r>
            <a:r>
              <a:rPr lang="es-ES" sz="2200" dirty="0"/>
              <a:t> </a:t>
            </a:r>
            <a:r>
              <a:rPr lang="es-ES" sz="2200" dirty="0" err="1"/>
              <a:t>onCreate</a:t>
            </a:r>
            <a:r>
              <a:rPr lang="es-ES" sz="2200" dirty="0"/>
              <a:t>(</a:t>
            </a:r>
            <a:r>
              <a:rPr lang="es-ES" sz="2200" dirty="0" err="1"/>
              <a:t>Bundle</a:t>
            </a:r>
            <a:r>
              <a:rPr lang="es-ES" sz="2200" dirty="0"/>
              <a:t> </a:t>
            </a:r>
            <a:r>
              <a:rPr lang="es-ES" sz="2200" dirty="0" err="1"/>
              <a:t>savedInstanceState</a:t>
            </a:r>
            <a:r>
              <a:rPr lang="es-ES" sz="2200" dirty="0"/>
              <a:t>) {</a:t>
            </a:r>
          </a:p>
          <a:p>
            <a:pPr marL="0" indent="0">
              <a:buNone/>
            </a:pPr>
            <a:r>
              <a:rPr lang="es-ES" sz="2200" dirty="0"/>
              <a:t>        </a:t>
            </a:r>
            <a:r>
              <a:rPr lang="es-ES" sz="2200" dirty="0" err="1"/>
              <a:t>super.onCreate</a:t>
            </a:r>
            <a:r>
              <a:rPr lang="es-ES" sz="2200" dirty="0"/>
              <a:t>(</a:t>
            </a:r>
            <a:r>
              <a:rPr lang="es-ES" sz="2200" dirty="0" err="1"/>
              <a:t>savedInstanceState</a:t>
            </a:r>
            <a:r>
              <a:rPr lang="es-ES" sz="2200" dirty="0"/>
              <a:t>);</a:t>
            </a:r>
          </a:p>
          <a:p>
            <a:pPr marL="0" indent="0">
              <a:buNone/>
            </a:pPr>
            <a:r>
              <a:rPr lang="es-ES" sz="2200" dirty="0"/>
              <a:t>        </a:t>
            </a:r>
            <a:r>
              <a:rPr lang="es-ES" sz="2200" dirty="0" err="1"/>
              <a:t>setContentView</a:t>
            </a:r>
            <a:r>
              <a:rPr lang="es-ES" sz="2200" dirty="0"/>
              <a:t>(</a:t>
            </a:r>
            <a:r>
              <a:rPr lang="es-ES" sz="2200" dirty="0" err="1"/>
              <a:t>R.layout.vista_lugar</a:t>
            </a:r>
            <a:r>
              <a:rPr lang="es-ES" sz="2200" dirty="0"/>
              <a:t>);</a:t>
            </a:r>
          </a:p>
          <a:p>
            <a:pPr marL="0" indent="0">
              <a:buNone/>
            </a:pPr>
            <a:r>
              <a:rPr lang="es-ES" sz="2200" dirty="0"/>
              <a:t>        </a:t>
            </a:r>
            <a:r>
              <a:rPr lang="es-ES" sz="2200" dirty="0" err="1"/>
              <a:t>Bundle</a:t>
            </a:r>
            <a:r>
              <a:rPr lang="es-ES" sz="2200" dirty="0"/>
              <a:t> extras = </a:t>
            </a:r>
            <a:r>
              <a:rPr lang="es-ES" sz="2200" dirty="0" err="1"/>
              <a:t>getIntent</a:t>
            </a:r>
            <a:r>
              <a:rPr lang="es-ES" sz="2200" dirty="0"/>
              <a:t>().</a:t>
            </a:r>
            <a:r>
              <a:rPr lang="es-ES" sz="2200" dirty="0" err="1"/>
              <a:t>getExtras</a:t>
            </a:r>
            <a:r>
              <a:rPr lang="es-ES" sz="2200" dirty="0"/>
              <a:t>();</a:t>
            </a:r>
          </a:p>
          <a:p>
            <a:pPr marL="0" indent="0">
              <a:buNone/>
            </a:pPr>
            <a:r>
              <a:rPr lang="es-ES" sz="2200" dirty="0"/>
              <a:t>        </a:t>
            </a:r>
            <a:r>
              <a:rPr lang="es-ES" sz="2200" dirty="0" err="1"/>
              <a:t>pos</a:t>
            </a:r>
            <a:r>
              <a:rPr lang="es-ES" sz="2200" dirty="0"/>
              <a:t> = </a:t>
            </a:r>
            <a:r>
              <a:rPr lang="es-ES" sz="2200" dirty="0" err="1"/>
              <a:t>extras.getInt</a:t>
            </a:r>
            <a:r>
              <a:rPr lang="es-ES" sz="2200" dirty="0"/>
              <a:t>("</a:t>
            </a:r>
            <a:r>
              <a:rPr lang="es-ES" sz="2200" dirty="0" err="1"/>
              <a:t>pos</a:t>
            </a:r>
            <a:r>
              <a:rPr lang="es-ES" sz="2200" dirty="0"/>
              <a:t>", 0);</a:t>
            </a:r>
          </a:p>
          <a:p>
            <a:pPr marL="0" indent="0">
              <a:buNone/>
            </a:pPr>
            <a:endParaRPr lang="es-ES" sz="2200" dirty="0"/>
          </a:p>
          <a:p>
            <a:pPr marL="0" indent="0">
              <a:buNone/>
            </a:pPr>
            <a:r>
              <a:rPr lang="es-ES" sz="2200" b="1" dirty="0"/>
              <a:t>        lugares = ((</a:t>
            </a:r>
            <a:r>
              <a:rPr lang="es-ES" sz="2200" b="1" dirty="0" err="1"/>
              <a:t>Aplicacion</a:t>
            </a:r>
            <a:r>
              <a:rPr lang="es-ES" sz="2200" b="1" dirty="0"/>
              <a:t>) </a:t>
            </a:r>
            <a:r>
              <a:rPr lang="es-ES" sz="2200" b="1" dirty="0" err="1"/>
              <a:t>getApplication</a:t>
            </a:r>
            <a:r>
              <a:rPr lang="es-ES" sz="2200" b="1" dirty="0"/>
              <a:t>()).</a:t>
            </a:r>
            <a:r>
              <a:rPr lang="es-ES" sz="2200" b="1" dirty="0" err="1"/>
              <a:t>getLugares</a:t>
            </a:r>
            <a:r>
              <a:rPr lang="es-ES" sz="2200" b="1" dirty="0"/>
              <a:t>();</a:t>
            </a:r>
          </a:p>
        </p:txBody>
      </p:sp>
    </p:spTree>
    <p:extLst>
      <p:ext uri="{BB962C8B-B14F-4D97-AF65-F5344CB8AC3E}">
        <p14:creationId xmlns:p14="http://schemas.microsoft.com/office/powerpoint/2010/main" val="259435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075D82-A947-42F0-9169-C79673629FC0}"/>
              </a:ext>
            </a:extLst>
          </p:cNvPr>
          <p:cNvSpPr>
            <a:spLocks noGrp="1"/>
          </p:cNvSpPr>
          <p:nvPr>
            <p:ph type="title"/>
          </p:nvPr>
        </p:nvSpPr>
        <p:spPr>
          <a:xfrm>
            <a:off x="841248" y="426720"/>
            <a:ext cx="10506456" cy="1919141"/>
          </a:xfrm>
        </p:spPr>
        <p:txBody>
          <a:bodyPr anchor="b">
            <a:normAutofit/>
          </a:bodyPr>
          <a:lstStyle/>
          <a:p>
            <a:r>
              <a:rPr lang="es-ES" sz="6000"/>
              <a:t>Diseccionando el código</a:t>
            </a: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C0B2F0B2-716A-47E8-A0DE-7CDE75A4DEBC}"/>
              </a:ext>
            </a:extLst>
          </p:cNvPr>
          <p:cNvSpPr>
            <a:spLocks noGrp="1"/>
          </p:cNvSpPr>
          <p:nvPr>
            <p:ph idx="1"/>
          </p:nvPr>
        </p:nvSpPr>
        <p:spPr>
          <a:xfrm>
            <a:off x="841248" y="3337269"/>
            <a:ext cx="10509504" cy="2905686"/>
          </a:xfrm>
        </p:spPr>
        <p:txBody>
          <a:bodyPr>
            <a:normAutofit/>
          </a:bodyPr>
          <a:lstStyle/>
          <a:p>
            <a:pPr marL="0" indent="0">
              <a:buNone/>
            </a:pPr>
            <a:r>
              <a:rPr lang="en-US" sz="2200"/>
              <a:t>A un intent se le pasan dos parámetros en el constructor. El primero el </a:t>
            </a:r>
            <a:r>
              <a:rPr lang="en-US" sz="2200" b="1"/>
              <a:t>context de actividad o element de aplicación</a:t>
            </a:r>
            <a:r>
              <a:rPr lang="en-US" sz="2200"/>
              <a:t>, como </a:t>
            </a:r>
            <a:r>
              <a:rPr lang="en-US" sz="2200" b="1"/>
              <a:t>servicios</a:t>
            </a:r>
            <a:r>
              <a:rPr lang="en-US" sz="2200"/>
              <a:t>. El Segundo la </a:t>
            </a:r>
            <a:r>
              <a:rPr lang="en-US" sz="2200" b="1"/>
              <a:t>clase asociada </a:t>
            </a:r>
            <a:r>
              <a:rPr lang="en-US" sz="2200"/>
              <a:t>a esa actividad.</a:t>
            </a:r>
          </a:p>
          <a:p>
            <a:pPr marL="0" indent="0">
              <a:buNone/>
            </a:pPr>
            <a:endParaRPr lang="en-US" sz="2200"/>
          </a:p>
          <a:p>
            <a:pPr marL="0" indent="0">
              <a:buNone/>
            </a:pPr>
            <a:r>
              <a:rPr lang="en-US" sz="2200"/>
              <a:t>El constructor usado es :</a:t>
            </a:r>
          </a:p>
          <a:p>
            <a:pPr marL="0" indent="0">
              <a:buNone/>
            </a:pPr>
            <a:r>
              <a:rPr lang="en-US" sz="2200"/>
              <a:t>Intent(Context packageContext, Class&lt;?&gt; cls)</a:t>
            </a:r>
          </a:p>
          <a:p>
            <a:pPr marL="0" indent="0">
              <a:buNone/>
            </a:pPr>
            <a:r>
              <a:rPr lang="en-US" sz="2200"/>
              <a:t> Intent i = new Intent(this, AcercaDeActivity.class);</a:t>
            </a:r>
          </a:p>
          <a:p>
            <a:pPr marL="0" indent="0">
              <a:buNone/>
            </a:pPr>
            <a:endParaRPr lang="en-US" sz="2200"/>
          </a:p>
        </p:txBody>
      </p:sp>
    </p:spTree>
    <p:extLst>
      <p:ext uri="{BB962C8B-B14F-4D97-AF65-F5344CB8AC3E}">
        <p14:creationId xmlns:p14="http://schemas.microsoft.com/office/powerpoint/2010/main" val="23947409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F04521C-28B7-4487-98BF-DB0F4A2BA75A}"/>
              </a:ext>
            </a:extLst>
          </p:cNvPr>
          <p:cNvSpPr>
            <a:spLocks noGrp="1"/>
          </p:cNvSpPr>
          <p:nvPr>
            <p:ph type="title"/>
          </p:nvPr>
        </p:nvSpPr>
        <p:spPr>
          <a:xfrm>
            <a:off x="838200" y="253397"/>
            <a:ext cx="10515600" cy="1273233"/>
          </a:xfrm>
        </p:spPr>
        <p:txBody>
          <a:bodyPr>
            <a:normAutofit/>
          </a:bodyPr>
          <a:lstStyle/>
          <a:p>
            <a:r>
              <a:rPr lang="es-ES" sz="4000" dirty="0"/>
              <a:t>Método </a:t>
            </a:r>
            <a:r>
              <a:rPr lang="es-ES" sz="4000" dirty="0" err="1"/>
              <a:t>getSharePreferences</a:t>
            </a:r>
            <a:r>
              <a:rPr lang="es-ES" sz="4000" dirty="0"/>
              <a:t>(), accediendo a preferencias de la aplicación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5B3FF911-C25A-418D-A98B-61DFB45E7A63}"/>
              </a:ext>
            </a:extLst>
          </p:cNvPr>
          <p:cNvSpPr>
            <a:spLocks noGrp="1"/>
          </p:cNvSpPr>
          <p:nvPr>
            <p:ph idx="1"/>
          </p:nvPr>
        </p:nvSpPr>
        <p:spPr>
          <a:xfrm>
            <a:off x="838200" y="2478024"/>
            <a:ext cx="10515600" cy="3694176"/>
          </a:xfrm>
        </p:spPr>
        <p:txBody>
          <a:bodyPr>
            <a:normAutofit/>
          </a:bodyPr>
          <a:lstStyle/>
          <a:p>
            <a:r>
              <a:rPr lang="es-ES" sz="2200" b="1" dirty="0"/>
              <a:t>Permite recoger las preferencias declaradas </a:t>
            </a:r>
            <a:r>
              <a:rPr lang="es-ES" sz="2200" dirty="0"/>
              <a:t>por el </a:t>
            </a:r>
            <a:r>
              <a:rPr lang="es-ES" sz="2200" b="1" dirty="0"/>
              <a:t>usuario en el </a:t>
            </a:r>
            <a:r>
              <a:rPr lang="es-ES" sz="2200" b="1" dirty="0" err="1"/>
              <a:t>layout</a:t>
            </a:r>
            <a:r>
              <a:rPr lang="es-ES" sz="2200" b="1" dirty="0"/>
              <a:t> </a:t>
            </a:r>
            <a:r>
              <a:rPr lang="es-ES" sz="2200" b="1" dirty="0" err="1"/>
              <a:t>preferences</a:t>
            </a:r>
            <a:r>
              <a:rPr lang="es-ES" sz="2200" b="1" dirty="0"/>
              <a:t> </a:t>
            </a:r>
            <a:r>
              <a:rPr lang="es-ES" sz="2200" dirty="0"/>
              <a:t>que </a:t>
            </a:r>
            <a:r>
              <a:rPr lang="es-ES" sz="2200" b="1" dirty="0"/>
              <a:t>implementaremos posteriormente </a:t>
            </a:r>
            <a:r>
              <a:rPr lang="es-ES" sz="2200" dirty="0"/>
              <a:t>en </a:t>
            </a:r>
            <a:r>
              <a:rPr lang="es-ES" sz="2200" dirty="0" err="1"/>
              <a:t>MisLugares</a:t>
            </a:r>
            <a:r>
              <a:rPr lang="es-ES" sz="2200" dirty="0"/>
              <a:t>. Un ejemplo de código sería :</a:t>
            </a:r>
          </a:p>
          <a:p>
            <a:pPr marL="0" indent="0">
              <a:buNone/>
            </a:pPr>
            <a:r>
              <a:rPr lang="en-US" sz="2200" dirty="0" err="1"/>
              <a:t>SharedPreferences</a:t>
            </a:r>
            <a:r>
              <a:rPr lang="en-US" sz="2200" dirty="0"/>
              <a:t> </a:t>
            </a:r>
            <a:r>
              <a:rPr lang="en-US" sz="2200" dirty="0" err="1"/>
              <a:t>pref</a:t>
            </a:r>
            <a:r>
              <a:rPr lang="en-US" sz="2200" dirty="0"/>
              <a:t> = </a:t>
            </a:r>
            <a:r>
              <a:rPr lang="en-US" sz="2200" dirty="0" err="1"/>
              <a:t>getSharedPreferences</a:t>
            </a:r>
            <a:r>
              <a:rPr lang="en-US" sz="2200" dirty="0"/>
              <a:t>("</a:t>
            </a:r>
            <a:r>
              <a:rPr lang="en-US" sz="2200" dirty="0" err="1"/>
              <a:t>pref</a:t>
            </a:r>
            <a:r>
              <a:rPr lang="en-US" sz="2200" dirty="0"/>
              <a:t>", MODE_PRIVATE);</a:t>
            </a:r>
            <a:endParaRPr lang="es-ES" sz="2200" dirty="0"/>
          </a:p>
          <a:p>
            <a:r>
              <a:rPr lang="es-ES" sz="2200" dirty="0"/>
              <a:t> Podemos </a:t>
            </a:r>
            <a:r>
              <a:rPr lang="es-ES" sz="2200" b="1" dirty="0"/>
              <a:t>acceder a esas preferencias desde cualquier elemento de la aplicación Android </a:t>
            </a:r>
            <a:r>
              <a:rPr lang="es-ES" sz="2200" dirty="0"/>
              <a:t>con, que explicaremos más adelante:</a:t>
            </a:r>
          </a:p>
          <a:p>
            <a:pPr marL="0" indent="0">
              <a:buNone/>
            </a:pPr>
            <a:r>
              <a:rPr lang="es-ES" sz="2200" dirty="0" err="1"/>
              <a:t>SharedPreferences</a:t>
            </a:r>
            <a:r>
              <a:rPr lang="es-ES" sz="2200" dirty="0"/>
              <a:t> </a:t>
            </a:r>
            <a:r>
              <a:rPr lang="es-ES" sz="2200" dirty="0" err="1"/>
              <a:t>pref</a:t>
            </a:r>
            <a:r>
              <a:rPr lang="es-ES" sz="2200" dirty="0"/>
              <a:t> =</a:t>
            </a:r>
          </a:p>
          <a:p>
            <a:pPr marL="0" indent="0">
              <a:buNone/>
            </a:pPr>
            <a:r>
              <a:rPr lang="es-ES" sz="2200" dirty="0"/>
              <a:t>            </a:t>
            </a:r>
            <a:r>
              <a:rPr lang="es-ES" sz="2200" dirty="0" err="1"/>
              <a:t>PreferenceManager.getDefaultSharedPreferences</a:t>
            </a:r>
            <a:r>
              <a:rPr lang="es-ES" sz="2200" dirty="0"/>
              <a:t>(contexto);</a:t>
            </a:r>
          </a:p>
        </p:txBody>
      </p:sp>
    </p:spTree>
    <p:extLst>
      <p:ext uri="{BB962C8B-B14F-4D97-AF65-F5344CB8AC3E}">
        <p14:creationId xmlns:p14="http://schemas.microsoft.com/office/powerpoint/2010/main" val="315777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B37CF848-BB0E-4135-9D57-BFAED26BA2E2}"/>
              </a:ext>
            </a:extLst>
          </p:cNvPr>
          <p:cNvSpPr>
            <a:spLocks noGrp="1"/>
          </p:cNvSpPr>
          <p:nvPr>
            <p:ph type="ctrTitle"/>
          </p:nvPr>
        </p:nvSpPr>
        <p:spPr>
          <a:xfrm>
            <a:off x="3045368" y="2043663"/>
            <a:ext cx="6105194" cy="2031055"/>
          </a:xfrm>
        </p:spPr>
        <p:txBody>
          <a:bodyPr>
            <a:normAutofit/>
          </a:bodyPr>
          <a:lstStyle/>
          <a:p>
            <a:r>
              <a:rPr lang="es-ES">
                <a:solidFill>
                  <a:srgbClr val="FFFFFF"/>
                </a:solidFill>
              </a:rPr>
              <a:t>Metodología clean</a:t>
            </a:r>
          </a:p>
        </p:txBody>
      </p:sp>
      <p:sp>
        <p:nvSpPr>
          <p:cNvPr id="3" name="Subtítulo 2">
            <a:extLst>
              <a:ext uri="{FF2B5EF4-FFF2-40B4-BE49-F238E27FC236}">
                <a16:creationId xmlns:a16="http://schemas.microsoft.com/office/drawing/2014/main" id="{C52FF4E1-D477-4BEF-B93F-E887347073D1}"/>
              </a:ext>
            </a:extLst>
          </p:cNvPr>
          <p:cNvSpPr>
            <a:spLocks noGrp="1"/>
          </p:cNvSpPr>
          <p:nvPr>
            <p:ph type="subTitle" idx="1"/>
          </p:nvPr>
        </p:nvSpPr>
        <p:spPr>
          <a:xfrm>
            <a:off x="3045368" y="4074718"/>
            <a:ext cx="6105194" cy="682079"/>
          </a:xfrm>
        </p:spPr>
        <p:txBody>
          <a:bodyPr>
            <a:normAutofit/>
          </a:bodyPr>
          <a:lstStyle/>
          <a:p>
            <a:endParaRPr lang="es-ES">
              <a:solidFill>
                <a:srgbClr val="FFFFFF"/>
              </a:solidFill>
            </a:endParaRPr>
          </a:p>
        </p:txBody>
      </p:sp>
    </p:spTree>
    <p:extLst>
      <p:ext uri="{BB962C8B-B14F-4D97-AF65-F5344CB8AC3E}">
        <p14:creationId xmlns:p14="http://schemas.microsoft.com/office/powerpoint/2010/main" val="3664432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D6D4914-EA4A-4F87-9D3F-CC929DE07829}"/>
              </a:ext>
            </a:extLst>
          </p:cNvPr>
          <p:cNvSpPr>
            <a:spLocks noGrp="1"/>
          </p:cNvSpPr>
          <p:nvPr>
            <p:ph type="title"/>
          </p:nvPr>
        </p:nvSpPr>
        <p:spPr>
          <a:xfrm>
            <a:off x="838200" y="253397"/>
            <a:ext cx="10515600" cy="1273233"/>
          </a:xfrm>
        </p:spPr>
        <p:txBody>
          <a:bodyPr>
            <a:normAutofit/>
          </a:bodyPr>
          <a:lstStyle/>
          <a:p>
            <a:r>
              <a:rPr lang="es-ES" sz="4000"/>
              <a:t>Metodología Clean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3AB56243-5705-4242-A128-EC46A6B26263}"/>
              </a:ext>
            </a:extLst>
          </p:cNvPr>
          <p:cNvSpPr>
            <a:spLocks noGrp="1"/>
          </p:cNvSpPr>
          <p:nvPr>
            <p:ph idx="1"/>
          </p:nvPr>
        </p:nvSpPr>
        <p:spPr>
          <a:xfrm>
            <a:off x="838200" y="1780027"/>
            <a:ext cx="10515600" cy="4392173"/>
          </a:xfrm>
        </p:spPr>
        <p:txBody>
          <a:bodyPr>
            <a:noAutofit/>
          </a:bodyPr>
          <a:lstStyle/>
          <a:p>
            <a:pPr algn="just"/>
            <a:r>
              <a:rPr lang="es-ES" sz="2400" dirty="0"/>
              <a:t>Para </a:t>
            </a:r>
            <a:r>
              <a:rPr lang="es-ES" sz="2400" b="1" dirty="0"/>
              <a:t>estructurar las clases de la aplicación </a:t>
            </a:r>
            <a:r>
              <a:rPr lang="es-ES" sz="2400" dirty="0"/>
              <a:t>nos vamos a inspirar en la </a:t>
            </a:r>
            <a:r>
              <a:rPr lang="es-ES" sz="2400" b="1" dirty="0"/>
              <a:t>arquitectura </a:t>
            </a:r>
            <a:r>
              <a:rPr lang="es-ES" sz="2400" b="1" dirty="0" err="1"/>
              <a:t>Clean</a:t>
            </a:r>
            <a:r>
              <a:rPr lang="es-ES" sz="2400" dirty="0"/>
              <a:t>. Aunque de forma muy simplificada, </a:t>
            </a:r>
            <a:r>
              <a:rPr lang="es-ES" sz="2400" b="1" dirty="0"/>
              <a:t>no vamos a realizar inyección de dependencias</a:t>
            </a:r>
            <a:r>
              <a:rPr lang="es-ES" sz="2400" dirty="0"/>
              <a:t>, usar </a:t>
            </a:r>
            <a:r>
              <a:rPr lang="es-ES" sz="2400" b="1" dirty="0"/>
              <a:t>patrones como modelo-vista-controlador</a:t>
            </a:r>
            <a:r>
              <a:rPr lang="es-ES" sz="2400" dirty="0"/>
              <a:t>, ni </a:t>
            </a:r>
            <a:r>
              <a:rPr lang="es-ES" sz="2400" b="1" dirty="0"/>
              <a:t>otros temas que complicarían en exceso la aplicación</a:t>
            </a:r>
            <a:r>
              <a:rPr lang="es-ES" sz="2400" dirty="0"/>
              <a:t>. En una primera aproximación y dado el tamaño de la aplicación, creo que sería excesivo.</a:t>
            </a:r>
          </a:p>
          <a:p>
            <a:pPr algn="just"/>
            <a:r>
              <a:rPr lang="es-ES" sz="2400" b="1" dirty="0" err="1"/>
              <a:t>Clean</a:t>
            </a:r>
            <a:r>
              <a:rPr lang="es-ES" sz="2400" b="1" dirty="0"/>
              <a:t> no es una arquitectura </a:t>
            </a:r>
            <a:r>
              <a:rPr lang="es-ES" sz="2400" dirty="0"/>
              <a:t>tal cual, </a:t>
            </a:r>
            <a:r>
              <a:rPr lang="es-ES" sz="2400" b="1" dirty="0"/>
              <a:t>si no una serie de guías y buenas prácticas </a:t>
            </a:r>
            <a:r>
              <a:rPr lang="es-ES" sz="2400" dirty="0"/>
              <a:t>en el desarrollo de software. Fue definida por </a:t>
            </a:r>
            <a:r>
              <a:rPr lang="es-ES" sz="2400" b="1" dirty="0"/>
              <a:t>Rober C Martin (</a:t>
            </a:r>
            <a:r>
              <a:rPr lang="es-ES" sz="2400" b="1" dirty="0" err="1"/>
              <a:t>Uncle</a:t>
            </a:r>
            <a:r>
              <a:rPr lang="es-ES" sz="2400" b="1" dirty="0"/>
              <a:t> Bob) </a:t>
            </a:r>
            <a:r>
              <a:rPr lang="es-ES" sz="2400" dirty="0"/>
              <a:t>en su charla “</a:t>
            </a:r>
            <a:r>
              <a:rPr lang="es-ES" sz="2400" dirty="0" err="1"/>
              <a:t>Architecture</a:t>
            </a:r>
            <a:r>
              <a:rPr lang="es-ES" sz="2400" dirty="0"/>
              <a:t> </a:t>
            </a:r>
            <a:r>
              <a:rPr lang="es-ES" sz="2400" dirty="0" err="1"/>
              <a:t>the</a:t>
            </a:r>
            <a:r>
              <a:rPr lang="es-ES" sz="2400" dirty="0"/>
              <a:t> </a:t>
            </a:r>
            <a:r>
              <a:rPr lang="es-ES" sz="2400" dirty="0" err="1"/>
              <a:t>lost</a:t>
            </a:r>
            <a:r>
              <a:rPr lang="es-ES" sz="2400" dirty="0"/>
              <a:t> </a:t>
            </a:r>
            <a:r>
              <a:rPr lang="es-ES" sz="2400" dirty="0" err="1"/>
              <a:t>years</a:t>
            </a:r>
            <a:r>
              <a:rPr lang="es-ES" sz="2400" dirty="0"/>
              <a:t>”, donde exponía una </a:t>
            </a:r>
            <a:r>
              <a:rPr lang="es-ES" sz="2400" b="1" dirty="0"/>
              <a:t>serie de problemas </a:t>
            </a:r>
            <a:r>
              <a:rPr lang="es-ES" sz="2400" dirty="0"/>
              <a:t>y el alto acoplamiento de los desarrollos de software tanto a </a:t>
            </a:r>
            <a:r>
              <a:rPr lang="es-ES" sz="2400" b="1" dirty="0"/>
              <a:t>los modelos de datos como a la interfaz</a:t>
            </a:r>
            <a:r>
              <a:rPr lang="es-ES" sz="2400" dirty="0"/>
              <a:t>.</a:t>
            </a:r>
          </a:p>
          <a:p>
            <a:pPr algn="just"/>
            <a:r>
              <a:rPr lang="es-ES" sz="2400" b="1" dirty="0" err="1"/>
              <a:t>Clean</a:t>
            </a:r>
            <a:r>
              <a:rPr lang="es-ES" sz="2400" b="1" dirty="0"/>
              <a:t> define una serie de capas y otorga una responsabilidad </a:t>
            </a:r>
            <a:r>
              <a:rPr lang="es-ES" sz="2400" dirty="0"/>
              <a:t>a cada una, pero </a:t>
            </a:r>
            <a:r>
              <a:rPr lang="es-ES" sz="2400" b="1" dirty="0"/>
              <a:t>no entra en profundidad en los detalles de implementación </a:t>
            </a:r>
            <a:r>
              <a:rPr lang="es-ES" sz="2400" dirty="0"/>
              <a:t>y cómo se deben resolver los problemas.</a:t>
            </a:r>
          </a:p>
        </p:txBody>
      </p:sp>
    </p:spTree>
    <p:extLst>
      <p:ext uri="{BB962C8B-B14F-4D97-AF65-F5344CB8AC3E}">
        <p14:creationId xmlns:p14="http://schemas.microsoft.com/office/powerpoint/2010/main" val="27433951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E48E7B3-BB2E-4CE0-8C03-C58E68E4EF6B}"/>
              </a:ext>
            </a:extLst>
          </p:cNvPr>
          <p:cNvSpPr>
            <a:spLocks noGrp="1"/>
          </p:cNvSpPr>
          <p:nvPr>
            <p:ph type="title"/>
          </p:nvPr>
        </p:nvSpPr>
        <p:spPr>
          <a:xfrm>
            <a:off x="838200" y="253397"/>
            <a:ext cx="10515600" cy="1273233"/>
          </a:xfrm>
        </p:spPr>
        <p:txBody>
          <a:bodyPr>
            <a:normAutofit/>
          </a:bodyPr>
          <a:lstStyle/>
          <a:p>
            <a:r>
              <a:rPr lang="es-ES" sz="4000" dirty="0"/>
              <a:t>Metodología </a:t>
            </a:r>
            <a:r>
              <a:rPr lang="es-ES" sz="4000" dirty="0" err="1"/>
              <a:t>Clean</a:t>
            </a:r>
            <a:endParaRPr lang="es-ES" sz="40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8EB29DEA-B6F1-4649-8E53-4AA8FEBBB463}"/>
              </a:ext>
            </a:extLst>
          </p:cNvPr>
          <p:cNvSpPr>
            <a:spLocks noGrp="1"/>
          </p:cNvSpPr>
          <p:nvPr>
            <p:ph idx="1"/>
          </p:nvPr>
        </p:nvSpPr>
        <p:spPr>
          <a:xfrm>
            <a:off x="838200" y="1526630"/>
            <a:ext cx="10515600" cy="4645570"/>
          </a:xfrm>
        </p:spPr>
        <p:txBody>
          <a:bodyPr>
            <a:normAutofit/>
          </a:bodyPr>
          <a:lstStyle/>
          <a:p>
            <a:pPr algn="just"/>
            <a:r>
              <a:rPr lang="es-ES" sz="2400" dirty="0"/>
              <a:t>El </a:t>
            </a:r>
            <a:r>
              <a:rPr lang="es-ES" sz="2400" b="1" dirty="0"/>
              <a:t>objetivo es escribir software </a:t>
            </a:r>
            <a:r>
              <a:rPr lang="es-ES" sz="2400" dirty="0"/>
              <a:t>que esté </a:t>
            </a:r>
            <a:r>
              <a:rPr lang="es-ES" sz="2400" b="1" dirty="0"/>
              <a:t>lo menos acoplado posible </a:t>
            </a:r>
            <a:r>
              <a:rPr lang="es-ES" sz="2400" dirty="0"/>
              <a:t>a </a:t>
            </a:r>
            <a:r>
              <a:rPr lang="es-ES" sz="2400" b="1" dirty="0"/>
              <a:t>nuestro modelo de datos</a:t>
            </a:r>
            <a:r>
              <a:rPr lang="es-ES" sz="2400" dirty="0"/>
              <a:t>, a </a:t>
            </a:r>
            <a:r>
              <a:rPr lang="es-ES" sz="2400" b="1" dirty="0"/>
              <a:t>la representación de este </a:t>
            </a:r>
            <a:r>
              <a:rPr lang="es-ES" sz="2400" dirty="0"/>
              <a:t>y </a:t>
            </a:r>
            <a:r>
              <a:rPr lang="es-ES" sz="2400" b="1" dirty="0"/>
              <a:t>al </a:t>
            </a:r>
            <a:r>
              <a:rPr lang="es-ES" sz="2400" b="1" dirty="0" err="1"/>
              <a:t>framework</a:t>
            </a:r>
            <a:r>
              <a:rPr lang="es-ES" sz="2400" b="1" dirty="0"/>
              <a:t> </a:t>
            </a:r>
            <a:r>
              <a:rPr lang="es-ES" sz="2400" dirty="0"/>
              <a:t>que estemos usando. Esto </a:t>
            </a:r>
            <a:r>
              <a:rPr lang="es-ES" sz="2400" b="1" dirty="0"/>
              <a:t>va a incrementar la estabilidad de nuestro </a:t>
            </a:r>
            <a:r>
              <a:rPr lang="es-ES" sz="2400" dirty="0"/>
              <a:t>código ya que va a hacer </a:t>
            </a:r>
            <a:r>
              <a:rPr lang="es-ES" sz="2400" b="1" dirty="0"/>
              <a:t>más fácil cambiar las partes dependientes del sistema</a:t>
            </a:r>
            <a:r>
              <a:rPr lang="es-ES" sz="2400" dirty="0"/>
              <a:t>. Va </a:t>
            </a:r>
            <a:r>
              <a:rPr lang="es-ES" sz="2400" b="1" dirty="0"/>
              <a:t>a facilitar la portabilidad a otros entornos </a:t>
            </a:r>
            <a:r>
              <a:rPr lang="es-ES" sz="2400" dirty="0"/>
              <a:t>(como iOS o Web) dado que </a:t>
            </a:r>
            <a:r>
              <a:rPr lang="es-ES" sz="2400" b="1" dirty="0"/>
              <a:t>gran parte del código es independiente del </a:t>
            </a:r>
            <a:r>
              <a:rPr lang="es-ES" sz="2400" b="1" dirty="0" err="1"/>
              <a:t>framework</a:t>
            </a:r>
            <a:r>
              <a:rPr lang="es-ES" sz="2400" dirty="0"/>
              <a:t>. También va a permitir </a:t>
            </a:r>
            <a:r>
              <a:rPr lang="es-ES" sz="2400" b="1" dirty="0"/>
              <a:t>postergar decisiones de implementación</a:t>
            </a:r>
            <a:r>
              <a:rPr lang="es-ES" sz="2400" dirty="0"/>
              <a:t>, como por ejemplo la </a:t>
            </a:r>
            <a:r>
              <a:rPr lang="es-ES" sz="2400" b="1" dirty="0"/>
              <a:t>persistencia o el uso de red</a:t>
            </a:r>
            <a:r>
              <a:rPr lang="es-ES" sz="2400" dirty="0"/>
              <a:t>. Podemos hacer </a:t>
            </a:r>
            <a:r>
              <a:rPr lang="es-ES" sz="2400" b="1" dirty="0"/>
              <a:t>una primera versión de nuestro software </a:t>
            </a:r>
            <a:r>
              <a:rPr lang="es-ES" sz="2400" dirty="0"/>
              <a:t>que guarde los datos de forma local y de una forma sencilla cambiarlo a online. O </a:t>
            </a:r>
            <a:r>
              <a:rPr lang="es-ES" sz="2400" b="1" dirty="0"/>
              <a:t>elegir el </a:t>
            </a:r>
            <a:r>
              <a:rPr lang="es-ES" sz="2400" b="1" dirty="0" err="1"/>
              <a:t>framework</a:t>
            </a:r>
            <a:r>
              <a:rPr lang="es-ES" sz="2400" b="1" dirty="0"/>
              <a:t> de persistencia </a:t>
            </a:r>
            <a:r>
              <a:rPr lang="es-ES" sz="2400" dirty="0"/>
              <a:t>cuando nos sea necesario y no antes.</a:t>
            </a:r>
          </a:p>
          <a:p>
            <a:pPr algn="just"/>
            <a:br>
              <a:rPr lang="es-ES" sz="2400" dirty="0"/>
            </a:br>
            <a:r>
              <a:rPr lang="es-ES" sz="2400" dirty="0"/>
              <a:t>Aunque </a:t>
            </a:r>
            <a:r>
              <a:rPr lang="es-ES" sz="2400" b="1" dirty="0"/>
              <a:t>dentro de </a:t>
            </a:r>
            <a:r>
              <a:rPr lang="es-ES" sz="2400" b="1" dirty="0" err="1"/>
              <a:t>Clean</a:t>
            </a:r>
            <a:r>
              <a:rPr lang="es-ES" sz="2400" b="1" dirty="0"/>
              <a:t> existe variantes</a:t>
            </a:r>
            <a:r>
              <a:rPr lang="es-ES" sz="2400" dirty="0"/>
              <a:t>, en </a:t>
            </a:r>
            <a:r>
              <a:rPr lang="es-ES" sz="2400" b="1" dirty="0"/>
              <a:t>la aplicación Mis Lugares </a:t>
            </a:r>
            <a:r>
              <a:rPr lang="es-ES" sz="2400" dirty="0"/>
              <a:t>vamos a organizar las clases en </a:t>
            </a:r>
            <a:r>
              <a:rPr lang="es-ES" sz="2400" b="1" dirty="0"/>
              <a:t>4 capas</a:t>
            </a:r>
            <a:r>
              <a:rPr lang="es-ES" sz="2400" dirty="0"/>
              <a:t>:</a:t>
            </a:r>
          </a:p>
        </p:txBody>
      </p:sp>
    </p:spTree>
    <p:extLst>
      <p:ext uri="{BB962C8B-B14F-4D97-AF65-F5344CB8AC3E}">
        <p14:creationId xmlns:p14="http://schemas.microsoft.com/office/powerpoint/2010/main" val="22576740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1D17-3F66-4FAD-BA6F-EBECC80AB092}"/>
              </a:ext>
            </a:extLst>
          </p:cNvPr>
          <p:cNvSpPr>
            <a:spLocks noGrp="1"/>
          </p:cNvSpPr>
          <p:nvPr>
            <p:ph type="title"/>
          </p:nvPr>
        </p:nvSpPr>
        <p:spPr>
          <a:xfrm>
            <a:off x="838200" y="365125"/>
            <a:ext cx="10515600" cy="1325563"/>
          </a:xfrm>
        </p:spPr>
        <p:txBody>
          <a:bodyPr>
            <a:normAutofit/>
          </a:bodyPr>
          <a:lstStyle/>
          <a:p>
            <a:r>
              <a:rPr lang="es-ES" dirty="0"/>
              <a:t>Metodología </a:t>
            </a:r>
            <a:r>
              <a:rPr lang="es-ES" dirty="0" err="1"/>
              <a:t>Clean</a:t>
            </a:r>
            <a:endParaRPr lang="es-ES" dirty="0"/>
          </a:p>
        </p:txBody>
      </p:sp>
      <p:sp>
        <p:nvSpPr>
          <p:cNvPr id="8" name="Freeform: Shape 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8271D242-6F61-46E3-A912-A109C8E2308C}"/>
              </a:ext>
            </a:extLst>
          </p:cNvPr>
          <p:cNvSpPr>
            <a:spLocks noGrp="1"/>
          </p:cNvSpPr>
          <p:nvPr>
            <p:ph idx="1"/>
          </p:nvPr>
        </p:nvSpPr>
        <p:spPr>
          <a:xfrm>
            <a:off x="838200" y="1825625"/>
            <a:ext cx="10515600" cy="4351338"/>
          </a:xfrm>
        </p:spPr>
        <p:txBody>
          <a:bodyPr>
            <a:normAutofit/>
          </a:bodyPr>
          <a:lstStyle/>
          <a:p>
            <a:pPr algn="just"/>
            <a:r>
              <a:rPr lang="es-ES" dirty="0"/>
              <a:t>También va a </a:t>
            </a:r>
            <a:r>
              <a:rPr lang="es-ES" b="1" dirty="0"/>
              <a:t>permitir postergar decisiones de implementación</a:t>
            </a:r>
            <a:r>
              <a:rPr lang="es-ES" dirty="0"/>
              <a:t>, como por ejemplo </a:t>
            </a:r>
            <a:r>
              <a:rPr lang="es-ES" b="1" dirty="0"/>
              <a:t>la persistencia o el uso </a:t>
            </a:r>
            <a:r>
              <a:rPr lang="es-ES" dirty="0"/>
              <a:t>de red. Podemos hacer una </a:t>
            </a:r>
            <a:r>
              <a:rPr lang="es-ES" b="1" dirty="0"/>
              <a:t>primera versión de nuestro software que guarde los datos de forma local</a:t>
            </a:r>
            <a:r>
              <a:rPr lang="es-ES" dirty="0"/>
              <a:t> y </a:t>
            </a:r>
            <a:r>
              <a:rPr lang="es-ES" b="1" dirty="0"/>
              <a:t>de una forma sencilla cambiarlo a remoto</a:t>
            </a:r>
            <a:r>
              <a:rPr lang="es-ES" dirty="0"/>
              <a:t>. O elegir el </a:t>
            </a:r>
            <a:r>
              <a:rPr lang="es-ES" dirty="0" err="1"/>
              <a:t>framework</a:t>
            </a:r>
            <a:r>
              <a:rPr lang="es-ES" dirty="0"/>
              <a:t> de persistencia cuando nos sea necesario y no antes. Veremos que hay distintas arquitecturas que podemos definir como </a:t>
            </a:r>
            <a:r>
              <a:rPr lang="es-ES" dirty="0" err="1"/>
              <a:t>Clean</a:t>
            </a:r>
            <a:r>
              <a:rPr lang="es-ES" dirty="0"/>
              <a:t>.</a:t>
            </a:r>
          </a:p>
          <a:p>
            <a:endParaRPr lang="es-ES" dirty="0"/>
          </a:p>
        </p:txBody>
      </p:sp>
      <p:sp>
        <p:nvSpPr>
          <p:cNvPr id="10" name="Arc 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8037968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BEC1C-7886-4D2C-B7F8-FB890E2B674A}"/>
              </a:ext>
            </a:extLst>
          </p:cNvPr>
          <p:cNvSpPr>
            <a:spLocks noGrp="1"/>
          </p:cNvSpPr>
          <p:nvPr>
            <p:ph type="title"/>
          </p:nvPr>
        </p:nvSpPr>
        <p:spPr>
          <a:xfrm>
            <a:off x="838200" y="365125"/>
            <a:ext cx="10515600" cy="1325563"/>
          </a:xfrm>
        </p:spPr>
        <p:txBody>
          <a:bodyPr>
            <a:normAutofit/>
          </a:bodyPr>
          <a:lstStyle/>
          <a:p>
            <a:r>
              <a:rPr lang="es-ES" b="1" dirty="0"/>
              <a:t>Reglas de dependencia</a:t>
            </a:r>
            <a:r>
              <a:rPr lang="es-ES" dirty="0"/>
              <a:t>.</a:t>
            </a:r>
          </a:p>
        </p:txBody>
      </p:sp>
      <p:sp>
        <p:nvSpPr>
          <p:cNvPr id="8" name="Freeform: Shape 7">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FAE18102-2CF2-4AEC-8B7E-D8AE4121F5F7}"/>
              </a:ext>
            </a:extLst>
          </p:cNvPr>
          <p:cNvSpPr>
            <a:spLocks noGrp="1"/>
          </p:cNvSpPr>
          <p:nvPr>
            <p:ph idx="1"/>
          </p:nvPr>
        </p:nvSpPr>
        <p:spPr>
          <a:xfrm>
            <a:off x="838200" y="1825625"/>
            <a:ext cx="10515600" cy="4351338"/>
          </a:xfrm>
        </p:spPr>
        <p:txBody>
          <a:bodyPr>
            <a:normAutofit/>
          </a:bodyPr>
          <a:lstStyle/>
          <a:p>
            <a:pPr algn="just"/>
            <a:r>
              <a:rPr lang="es-ES" dirty="0"/>
              <a:t>Las </a:t>
            </a:r>
            <a:r>
              <a:rPr lang="es-ES" b="1" dirty="0"/>
              <a:t>reglas de dependencias </a:t>
            </a:r>
            <a:r>
              <a:rPr lang="es-ES" dirty="0"/>
              <a:t>nos dicen que las </a:t>
            </a:r>
            <a:r>
              <a:rPr lang="es-ES" b="1" dirty="0"/>
              <a:t>capas más internas de nuestro software</a:t>
            </a:r>
            <a:r>
              <a:rPr lang="es-ES" dirty="0"/>
              <a:t>, aquellas que </a:t>
            </a:r>
            <a:r>
              <a:rPr lang="es-ES" b="1" dirty="0"/>
              <a:t>están más cercanas a nuestra lógica de dominio</a:t>
            </a:r>
            <a:r>
              <a:rPr lang="es-ES" dirty="0"/>
              <a:t>, </a:t>
            </a:r>
            <a:r>
              <a:rPr lang="es-ES" b="1" dirty="0"/>
              <a:t>no deben depender de las capas más externas </a:t>
            </a:r>
            <a:r>
              <a:rPr lang="es-ES" dirty="0"/>
              <a:t>del software, aquellas que están más cerca a </a:t>
            </a:r>
            <a:r>
              <a:rPr lang="es-ES" b="1" dirty="0"/>
              <a:t>los agentes externos como el </a:t>
            </a:r>
            <a:r>
              <a:rPr lang="es-ES" b="1" dirty="0" err="1"/>
              <a:t>framework</a:t>
            </a:r>
            <a:r>
              <a:rPr lang="es-ES" b="1" dirty="0"/>
              <a:t>, el pintado o la persistencia</a:t>
            </a:r>
            <a:r>
              <a:rPr lang="es-ES" dirty="0"/>
              <a:t>. En el diagrama no es necesario preocuparse aún por el nombre de las capas, sino que es más importante ver con las capas más internas. No depende de las externas, debemos tener cuidado que objetos del </a:t>
            </a:r>
            <a:r>
              <a:rPr lang="es-ES" dirty="0" err="1"/>
              <a:t>framework</a:t>
            </a:r>
            <a:r>
              <a:rPr lang="es-ES" dirty="0"/>
              <a:t> o de la persistencia no crucen esas capas.</a:t>
            </a:r>
          </a:p>
          <a:p>
            <a:endParaRPr lang="es-ES" dirty="0"/>
          </a:p>
          <a:p>
            <a:endParaRPr lang="es-ES" dirty="0"/>
          </a:p>
        </p:txBody>
      </p:sp>
      <p:sp>
        <p:nvSpPr>
          <p:cNvPr id="10" name="Arc 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854011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202B31-6550-4746-91B2-3B683DAE24E0}"/>
              </a:ext>
            </a:extLst>
          </p:cNvPr>
          <p:cNvSpPr>
            <a:spLocks noGrp="1"/>
          </p:cNvSpPr>
          <p:nvPr>
            <p:ph type="title"/>
          </p:nvPr>
        </p:nvSpPr>
        <p:spPr>
          <a:xfrm>
            <a:off x="7950200" y="640081"/>
            <a:ext cx="3601719" cy="3793488"/>
          </a:xfrm>
          <a:noFill/>
        </p:spPr>
        <p:txBody>
          <a:bodyPr vert="horz" lIns="91440" tIns="45720" rIns="91440" bIns="45720" rtlCol="0" anchor="b">
            <a:normAutofit/>
          </a:bodyPr>
          <a:lstStyle/>
          <a:p>
            <a:r>
              <a:rPr lang="en-US" sz="4800"/>
              <a:t>Arquitectura Clean</a:t>
            </a:r>
          </a:p>
        </p:txBody>
      </p:sp>
      <p:sp>
        <p:nvSpPr>
          <p:cNvPr id="9"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975"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7BC91575-FFC5-48ED-89A5-3830B176C752}"/>
              </a:ext>
            </a:extLst>
          </p:cNvPr>
          <p:cNvPicPr>
            <a:picLocks noGrp="1" noChangeAspect="1"/>
          </p:cNvPicPr>
          <p:nvPr>
            <p:ph idx="1"/>
          </p:nvPr>
        </p:nvPicPr>
        <p:blipFill rotWithShape="1">
          <a:blip r:embed="rId2"/>
          <a:srcRect l="2891" r="721"/>
          <a:stretch/>
        </p:blipFill>
        <p:spPr>
          <a:xfrm>
            <a:off x="815807" y="804672"/>
            <a:ext cx="5934456" cy="5248656"/>
          </a:xfrm>
          <a:prstGeom prst="rect">
            <a:avLst/>
          </a:prstGeom>
          <a:effectLst/>
        </p:spPr>
      </p:pic>
    </p:spTree>
    <p:extLst>
      <p:ext uri="{BB962C8B-B14F-4D97-AF65-F5344CB8AC3E}">
        <p14:creationId xmlns:p14="http://schemas.microsoft.com/office/powerpoint/2010/main" val="16542202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BAC713B-7F97-44FA-A31B-DF2F50E3B8EB}"/>
              </a:ext>
            </a:extLst>
          </p:cNvPr>
          <p:cNvSpPr>
            <a:spLocks noGrp="1"/>
          </p:cNvSpPr>
          <p:nvPr>
            <p:ph type="title"/>
          </p:nvPr>
        </p:nvSpPr>
        <p:spPr>
          <a:xfrm>
            <a:off x="838200" y="253397"/>
            <a:ext cx="10515600" cy="1273233"/>
          </a:xfrm>
        </p:spPr>
        <p:txBody>
          <a:bodyPr>
            <a:normAutofit/>
          </a:bodyPr>
          <a:lstStyle/>
          <a:p>
            <a:r>
              <a:rPr lang="es-ES" sz="4000" b="1"/>
              <a:t>Interface Adapters</a:t>
            </a:r>
            <a:endParaRPr lang="es-E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17CF1906-DE9F-4497-BE28-152EB1C44C93}"/>
              </a:ext>
            </a:extLst>
          </p:cNvPr>
          <p:cNvSpPr>
            <a:spLocks noGrp="1"/>
          </p:cNvSpPr>
          <p:nvPr>
            <p:ph idx="1"/>
          </p:nvPr>
        </p:nvSpPr>
        <p:spPr>
          <a:xfrm>
            <a:off x="838200" y="2478024"/>
            <a:ext cx="10515600" cy="3694176"/>
          </a:xfrm>
        </p:spPr>
        <p:txBody>
          <a:bodyPr>
            <a:normAutofit/>
          </a:bodyPr>
          <a:lstStyle/>
          <a:p>
            <a:pPr algn="just"/>
            <a:r>
              <a:rPr lang="es-ES" sz="2200" dirty="0"/>
              <a:t>Una de las decisiones que vamos a tomar es no depender del </a:t>
            </a:r>
            <a:r>
              <a:rPr lang="es-ES" sz="2200" dirty="0" err="1"/>
              <a:t>framework</a:t>
            </a:r>
            <a:r>
              <a:rPr lang="es-ES" sz="2200" dirty="0"/>
              <a:t> de otros componentes externos a nuestro dominio. Para poder implementar esto, vamos a hacer uso del patrón </a:t>
            </a:r>
            <a:r>
              <a:rPr lang="es-ES" sz="2200" dirty="0" err="1"/>
              <a:t>adapter</a:t>
            </a:r>
            <a:r>
              <a:rPr lang="es-ES" sz="2200" dirty="0"/>
              <a:t>. Una clase intermedia nos sirve de </a:t>
            </a:r>
            <a:r>
              <a:rPr lang="es-ES" sz="2200" b="1" dirty="0"/>
              <a:t>manejador de las clase </a:t>
            </a:r>
            <a:r>
              <a:rPr lang="es-ES" sz="2200" b="1" dirty="0" err="1"/>
              <a:t>framework</a:t>
            </a:r>
            <a:r>
              <a:rPr lang="es-ES" sz="2200" b="1" dirty="0"/>
              <a:t> en Android</a:t>
            </a:r>
            <a:r>
              <a:rPr lang="es-ES" sz="2200" dirty="0"/>
              <a:t>. Por ejemplo para manejar la base de datos </a:t>
            </a:r>
            <a:r>
              <a:rPr lang="es-ES" sz="2200" dirty="0" err="1"/>
              <a:t>sqlite</a:t>
            </a:r>
            <a:r>
              <a:rPr lang="es-ES" sz="2200" dirty="0"/>
              <a:t> con un </a:t>
            </a:r>
            <a:r>
              <a:rPr lang="es-ES" sz="2200" dirty="0" err="1"/>
              <a:t>dbhelper</a:t>
            </a:r>
            <a:r>
              <a:rPr lang="es-ES" sz="2200" dirty="0"/>
              <a:t> usaremos una clase repositorio, que encapsula el manejo de datos Android, para que sea transparente a la capa de presentación, las actividades.</a:t>
            </a:r>
          </a:p>
          <a:p>
            <a:endParaRPr lang="es-ES" sz="2200" dirty="0"/>
          </a:p>
          <a:p>
            <a:endParaRPr lang="es-ES" sz="2200" dirty="0"/>
          </a:p>
        </p:txBody>
      </p:sp>
    </p:spTree>
    <p:extLst>
      <p:ext uri="{BB962C8B-B14F-4D97-AF65-F5344CB8AC3E}">
        <p14:creationId xmlns:p14="http://schemas.microsoft.com/office/powerpoint/2010/main" val="42602866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BB9447F-F590-405A-BE09-34A24A264C6F}"/>
              </a:ext>
            </a:extLst>
          </p:cNvPr>
          <p:cNvSpPr>
            <a:spLocks noGrp="1"/>
          </p:cNvSpPr>
          <p:nvPr>
            <p:ph type="title"/>
          </p:nvPr>
        </p:nvSpPr>
        <p:spPr>
          <a:xfrm>
            <a:off x="838200" y="253397"/>
            <a:ext cx="10515600" cy="1273233"/>
          </a:xfrm>
        </p:spPr>
        <p:txBody>
          <a:bodyPr>
            <a:normAutofit/>
          </a:bodyPr>
          <a:lstStyle/>
          <a:p>
            <a:r>
              <a:rPr lang="es-ES" sz="4000"/>
              <a:t>Capas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310E7F25-92E0-4A5F-A273-A976CB80950B}"/>
              </a:ext>
            </a:extLst>
          </p:cNvPr>
          <p:cNvSpPr>
            <a:spLocks noGrp="1"/>
          </p:cNvSpPr>
          <p:nvPr>
            <p:ph idx="1"/>
          </p:nvPr>
        </p:nvSpPr>
        <p:spPr>
          <a:xfrm>
            <a:off x="838200" y="2478024"/>
            <a:ext cx="10515600" cy="3694176"/>
          </a:xfrm>
        </p:spPr>
        <p:txBody>
          <a:bodyPr>
            <a:normAutofit/>
          </a:bodyPr>
          <a:lstStyle/>
          <a:p>
            <a:pPr algn="just"/>
            <a:r>
              <a:rPr lang="es-ES" sz="2400" dirty="0"/>
              <a:t>A partir de este punto </a:t>
            </a:r>
            <a:r>
              <a:rPr lang="es-ES" sz="2400" b="1" dirty="0"/>
              <a:t>vamos a ver una solución concreta de CLEAN</a:t>
            </a:r>
            <a:r>
              <a:rPr lang="es-ES" sz="2400" dirty="0"/>
              <a:t>, vamos a ver cómo usar conceptos que hemos visto hasta ahora para hacer una implementación. </a:t>
            </a:r>
            <a:r>
              <a:rPr lang="es-ES" sz="2400" b="1" dirty="0"/>
              <a:t>Dividiremos nuestra arquitectura en 3 capas</a:t>
            </a:r>
            <a:r>
              <a:rPr lang="es-ES" sz="2400" dirty="0"/>
              <a:t>.</a:t>
            </a:r>
          </a:p>
          <a:p>
            <a:endParaRPr lang="es-ES" sz="2200" dirty="0"/>
          </a:p>
          <a:p>
            <a:pPr marL="0" indent="0">
              <a:buNone/>
            </a:pPr>
            <a:endParaRPr lang="es-ES" sz="2200" dirty="0"/>
          </a:p>
        </p:txBody>
      </p:sp>
    </p:spTree>
    <p:extLst>
      <p:ext uri="{BB962C8B-B14F-4D97-AF65-F5344CB8AC3E}">
        <p14:creationId xmlns:p14="http://schemas.microsoft.com/office/powerpoint/2010/main" val="28089951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5A24025-8063-48EB-AAD2-E14FE1B3674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err="1"/>
              <a:t>Capas</a:t>
            </a:r>
            <a:endParaRPr lang="en-US" dirty="0"/>
          </a:p>
        </p:txBody>
      </p:sp>
      <p:sp>
        <p:nvSpPr>
          <p:cNvPr id="12"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C4F5E7D9-1736-43A4-B007-3F938D90BCE8}"/>
              </a:ext>
            </a:extLst>
          </p:cNvPr>
          <p:cNvPicPr>
            <a:picLocks noGrp="1" noChangeAspect="1"/>
          </p:cNvPicPr>
          <p:nvPr>
            <p:ph idx="1"/>
          </p:nvPr>
        </p:nvPicPr>
        <p:blipFill rotWithShape="1">
          <a:blip r:embed="rId2"/>
          <a:srcRect t="10712" r="1" b="4603"/>
          <a:stretch/>
        </p:blipFill>
        <p:spPr>
          <a:xfrm>
            <a:off x="1158240" y="2149222"/>
            <a:ext cx="9875520" cy="3721608"/>
          </a:xfrm>
          <a:prstGeom prst="rect">
            <a:avLst/>
          </a:prstGeom>
          <a:effectLst/>
        </p:spPr>
      </p:pic>
    </p:spTree>
    <p:extLst>
      <p:ext uri="{BB962C8B-B14F-4D97-AF65-F5344CB8AC3E}">
        <p14:creationId xmlns:p14="http://schemas.microsoft.com/office/powerpoint/2010/main" val="3054701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BBCAA-CF89-49C7-8E9B-CC7A65C85BDD}"/>
              </a:ext>
            </a:extLst>
          </p:cNvPr>
          <p:cNvSpPr>
            <a:spLocks noGrp="1"/>
          </p:cNvSpPr>
          <p:nvPr>
            <p:ph type="title"/>
          </p:nvPr>
        </p:nvSpPr>
        <p:spPr>
          <a:xfrm>
            <a:off x="1913468" y="365125"/>
            <a:ext cx="9440332" cy="1325563"/>
          </a:xfrm>
        </p:spPr>
        <p:txBody>
          <a:bodyPr>
            <a:normAutofit/>
          </a:bodyPr>
          <a:lstStyle/>
          <a:p>
            <a:r>
              <a:rPr lang="es-ES" sz="5400"/>
              <a:t>startActivity</a:t>
            </a:r>
          </a:p>
        </p:txBody>
      </p:sp>
      <p:sp>
        <p:nvSpPr>
          <p:cNvPr id="19" name="Rectangle 18">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E3819E17-F928-46D5-932A-3D62424A94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Marcador de contenido 2">
            <a:extLst>
              <a:ext uri="{FF2B5EF4-FFF2-40B4-BE49-F238E27FC236}">
                <a16:creationId xmlns:a16="http://schemas.microsoft.com/office/drawing/2014/main" id="{2CFBD962-90B9-40ED-A198-A2F7A8CDB844}"/>
              </a:ext>
            </a:extLst>
          </p:cNvPr>
          <p:cNvSpPr>
            <a:spLocks noGrp="1"/>
          </p:cNvSpPr>
          <p:nvPr>
            <p:ph idx="1"/>
          </p:nvPr>
        </p:nvSpPr>
        <p:spPr>
          <a:xfrm>
            <a:off x="838200" y="1825625"/>
            <a:ext cx="10515600" cy="4351338"/>
          </a:xfrm>
        </p:spPr>
        <p:txBody>
          <a:bodyPr>
            <a:normAutofit/>
          </a:bodyPr>
          <a:lstStyle/>
          <a:p>
            <a:pPr marL="0" indent="0">
              <a:buNone/>
            </a:pPr>
            <a:r>
              <a:rPr lang="en-US" dirty="0"/>
              <a:t>Intent </a:t>
            </a:r>
            <a:r>
              <a:rPr lang="en-US" dirty="0" err="1"/>
              <a:t>i</a:t>
            </a:r>
            <a:r>
              <a:rPr lang="en-US" dirty="0"/>
              <a:t> = new Intent(this, </a:t>
            </a:r>
            <a:r>
              <a:rPr lang="en-US" dirty="0" err="1"/>
              <a:t>AcercaDeActivity.class</a:t>
            </a:r>
            <a:r>
              <a:rPr lang="en-US" dirty="0"/>
              <a:t>);</a:t>
            </a:r>
          </a:p>
          <a:p>
            <a:pPr marL="0" indent="0">
              <a:buNone/>
            </a:pPr>
            <a:r>
              <a:rPr lang="en-US" dirty="0" err="1"/>
              <a:t>startActivity</a:t>
            </a:r>
            <a:r>
              <a:rPr lang="en-US" dirty="0"/>
              <a:t>(</a:t>
            </a:r>
            <a:r>
              <a:rPr lang="en-US" dirty="0" err="1"/>
              <a:t>i</a:t>
            </a:r>
            <a:r>
              <a:rPr lang="en-US" dirty="0"/>
              <a:t>);</a:t>
            </a:r>
          </a:p>
          <a:p>
            <a:pPr marL="0" indent="0" algn="just">
              <a:buNone/>
            </a:pPr>
            <a:endParaRPr lang="en-US" dirty="0"/>
          </a:p>
          <a:p>
            <a:pPr marL="0" indent="0" algn="just">
              <a:buNone/>
            </a:pPr>
            <a:r>
              <a:rPr lang="en-US" dirty="0"/>
              <a:t>La </a:t>
            </a:r>
            <a:r>
              <a:rPr lang="en-US" dirty="0" err="1"/>
              <a:t>llamada</a:t>
            </a:r>
            <a:r>
              <a:rPr lang="en-US" dirty="0"/>
              <a:t> al </a:t>
            </a:r>
            <a:r>
              <a:rPr lang="en-US" dirty="0" err="1"/>
              <a:t>metodo</a:t>
            </a:r>
            <a:r>
              <a:rPr lang="en-US" dirty="0"/>
              <a:t> </a:t>
            </a:r>
            <a:r>
              <a:rPr lang="en-US" dirty="0" err="1"/>
              <a:t>startActivity</a:t>
            </a:r>
            <a:r>
              <a:rPr lang="en-US" dirty="0"/>
              <a:t> </a:t>
            </a:r>
            <a:r>
              <a:rPr lang="en-US" dirty="0" err="1"/>
              <a:t>iniciaría</a:t>
            </a:r>
            <a:r>
              <a:rPr lang="en-US" dirty="0"/>
              <a:t> la </a:t>
            </a:r>
            <a:r>
              <a:rPr lang="en-US" dirty="0" err="1"/>
              <a:t>nueva</a:t>
            </a:r>
            <a:r>
              <a:rPr lang="en-US" dirty="0"/>
              <a:t> </a:t>
            </a:r>
            <a:r>
              <a:rPr lang="en-US" dirty="0" err="1"/>
              <a:t>actividad</a:t>
            </a:r>
            <a:r>
              <a:rPr lang="en-US" dirty="0"/>
              <a:t>. Como </a:t>
            </a:r>
            <a:r>
              <a:rPr lang="en-US" dirty="0" err="1"/>
              <a:t>veis</a:t>
            </a:r>
            <a:r>
              <a:rPr lang="en-US" dirty="0"/>
              <a:t> </a:t>
            </a:r>
            <a:r>
              <a:rPr lang="en-US" b="1" dirty="0" err="1"/>
              <a:t>iniciar</a:t>
            </a:r>
            <a:r>
              <a:rPr lang="en-US" b="1" dirty="0"/>
              <a:t> </a:t>
            </a:r>
            <a:r>
              <a:rPr lang="en-US" b="1" dirty="0" err="1"/>
              <a:t>actividades</a:t>
            </a:r>
            <a:r>
              <a:rPr lang="en-US" b="1" dirty="0"/>
              <a:t> </a:t>
            </a:r>
            <a:r>
              <a:rPr lang="en-US" dirty="0"/>
              <a:t>es </a:t>
            </a:r>
            <a:r>
              <a:rPr lang="en-US" dirty="0" err="1"/>
              <a:t>bastante</a:t>
            </a:r>
            <a:r>
              <a:rPr lang="en-US" dirty="0"/>
              <a:t> </a:t>
            </a:r>
            <a:r>
              <a:rPr lang="en-US" b="1" dirty="0" err="1"/>
              <a:t>sencillo</a:t>
            </a:r>
            <a:r>
              <a:rPr lang="en-US" dirty="0"/>
              <a:t>.</a:t>
            </a:r>
          </a:p>
          <a:p>
            <a:endParaRPr lang="es-ES" dirty="0"/>
          </a:p>
        </p:txBody>
      </p:sp>
    </p:spTree>
    <p:extLst>
      <p:ext uri="{BB962C8B-B14F-4D97-AF65-F5344CB8AC3E}">
        <p14:creationId xmlns:p14="http://schemas.microsoft.com/office/powerpoint/2010/main" val="5409562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6A3BE8A-AD15-45A5-BD73-74EAB9EAE6CB}"/>
              </a:ext>
            </a:extLst>
          </p:cNvPr>
          <p:cNvSpPr>
            <a:spLocks noGrp="1"/>
          </p:cNvSpPr>
          <p:nvPr>
            <p:ph type="title"/>
          </p:nvPr>
        </p:nvSpPr>
        <p:spPr>
          <a:xfrm>
            <a:off x="838200" y="253397"/>
            <a:ext cx="10515600" cy="1273233"/>
          </a:xfrm>
        </p:spPr>
        <p:txBody>
          <a:bodyPr>
            <a:normAutofit/>
          </a:bodyPr>
          <a:lstStyle/>
          <a:p>
            <a:r>
              <a:rPr lang="es-ES" sz="4000"/>
              <a:t>Capas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FF22AD2C-1836-4DFA-809A-97998F15F210}"/>
              </a:ext>
            </a:extLst>
          </p:cNvPr>
          <p:cNvSpPr>
            <a:spLocks noGrp="1"/>
          </p:cNvSpPr>
          <p:nvPr>
            <p:ph idx="1"/>
          </p:nvPr>
        </p:nvSpPr>
        <p:spPr>
          <a:xfrm>
            <a:off x="838200" y="2478024"/>
            <a:ext cx="10515600" cy="3694176"/>
          </a:xfrm>
        </p:spPr>
        <p:txBody>
          <a:bodyPr>
            <a:normAutofit/>
          </a:bodyPr>
          <a:lstStyle/>
          <a:p>
            <a:pPr algn="just"/>
            <a:r>
              <a:rPr lang="es-ES" sz="2200" dirty="0"/>
              <a:t>Una </a:t>
            </a:r>
            <a:r>
              <a:rPr lang="es-ES" sz="2200" b="1" dirty="0"/>
              <a:t>capa de presentación</a:t>
            </a:r>
            <a:r>
              <a:rPr lang="es-ES" sz="2200" dirty="0"/>
              <a:t> que se va a encargar de </a:t>
            </a:r>
            <a:r>
              <a:rPr lang="es-ES" sz="2200" b="1" dirty="0"/>
              <a:t>encapsular todas las operaciones</a:t>
            </a:r>
            <a:r>
              <a:rPr lang="es-ES" sz="2200" dirty="0"/>
              <a:t> relacionadas con el </a:t>
            </a:r>
            <a:r>
              <a:rPr lang="es-ES" sz="2200" b="1" dirty="0"/>
              <a:t>pintado</a:t>
            </a:r>
            <a:r>
              <a:rPr lang="es-ES" sz="2200" dirty="0"/>
              <a:t>.</a:t>
            </a:r>
          </a:p>
          <a:p>
            <a:pPr algn="just"/>
            <a:r>
              <a:rPr lang="es-ES" sz="2200" dirty="0"/>
              <a:t>Una </a:t>
            </a:r>
            <a:r>
              <a:rPr lang="es-ES" sz="2200" b="1" dirty="0"/>
              <a:t>capa de dominio </a:t>
            </a:r>
            <a:r>
              <a:rPr lang="es-ES" sz="2200" dirty="0"/>
              <a:t>que va a contener todas aquellas operaciones y </a:t>
            </a:r>
            <a:r>
              <a:rPr lang="es-ES" sz="2200" b="1" dirty="0"/>
              <a:t>modelos que definen nuestra aplicación</a:t>
            </a:r>
            <a:r>
              <a:rPr lang="es-ES" sz="2200" dirty="0"/>
              <a:t>. </a:t>
            </a:r>
          </a:p>
          <a:p>
            <a:pPr algn="just"/>
            <a:r>
              <a:rPr lang="es-ES" sz="2200" dirty="0"/>
              <a:t>Un </a:t>
            </a:r>
            <a:r>
              <a:rPr lang="es-ES" sz="2200" b="1" dirty="0"/>
              <a:t>acceso a datos que nos abstrae del origen de los datos</a:t>
            </a:r>
            <a:r>
              <a:rPr lang="es-ES" sz="2200" dirty="0"/>
              <a:t>. En el diagrama anterior vemos un resumen de la arquitectura que se va a seguir. No obstante, ya podemos ver que </a:t>
            </a:r>
            <a:r>
              <a:rPr lang="es-ES" sz="2200" b="1" dirty="0"/>
              <a:t>esta estructura de capas coincide</a:t>
            </a:r>
            <a:r>
              <a:rPr lang="es-ES" sz="2200" dirty="0"/>
              <a:t> con </a:t>
            </a:r>
            <a:r>
              <a:rPr lang="es-ES" sz="2200" b="1" dirty="0"/>
              <a:t>la regla de dependencias </a:t>
            </a:r>
            <a:r>
              <a:rPr lang="es-ES" sz="2200" dirty="0"/>
              <a:t>que vimos en el punto anterior.</a:t>
            </a:r>
          </a:p>
          <a:p>
            <a:endParaRPr lang="es-ES" sz="2200" dirty="0"/>
          </a:p>
          <a:p>
            <a:endParaRPr lang="es-ES" sz="2200" dirty="0"/>
          </a:p>
        </p:txBody>
      </p:sp>
    </p:spTree>
    <p:extLst>
      <p:ext uri="{BB962C8B-B14F-4D97-AF65-F5344CB8AC3E}">
        <p14:creationId xmlns:p14="http://schemas.microsoft.com/office/powerpoint/2010/main" val="3290053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E3C4508-E870-4B52-975F-E64E5C29A09D}"/>
              </a:ext>
            </a:extLst>
          </p:cNvPr>
          <p:cNvSpPr>
            <a:spLocks noGrp="1"/>
          </p:cNvSpPr>
          <p:nvPr>
            <p:ph type="title"/>
          </p:nvPr>
        </p:nvSpPr>
        <p:spPr>
          <a:xfrm>
            <a:off x="838200" y="253397"/>
            <a:ext cx="10515600" cy="1273233"/>
          </a:xfrm>
        </p:spPr>
        <p:txBody>
          <a:bodyPr>
            <a:normAutofit/>
          </a:bodyPr>
          <a:lstStyle/>
          <a:p>
            <a:r>
              <a:rPr lang="es-ES" sz="4000" dirty="0"/>
              <a:t>Nuestras Capas en metodología </a:t>
            </a:r>
            <a:r>
              <a:rPr lang="es-ES" sz="4000" dirty="0" err="1"/>
              <a:t>clean</a:t>
            </a:r>
            <a:r>
              <a:rPr lang="es-ES" sz="4000" dirty="0"/>
              <a:t>, mis lugares.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97510505-1A85-4371-AAEB-6D80E141C3F9}"/>
              </a:ext>
            </a:extLst>
          </p:cNvPr>
          <p:cNvSpPr>
            <a:spLocks noGrp="1"/>
          </p:cNvSpPr>
          <p:nvPr>
            <p:ph idx="1"/>
          </p:nvPr>
        </p:nvSpPr>
        <p:spPr>
          <a:xfrm>
            <a:off x="838200" y="1526630"/>
            <a:ext cx="10515600" cy="4645570"/>
          </a:xfrm>
        </p:spPr>
        <p:txBody>
          <a:bodyPr>
            <a:normAutofit/>
          </a:bodyPr>
          <a:lstStyle/>
          <a:p>
            <a:pPr algn="just"/>
            <a:r>
              <a:rPr lang="es-ES" sz="2400" b="1" dirty="0"/>
              <a:t>Capa de Modelo</a:t>
            </a:r>
            <a:r>
              <a:rPr lang="es-ES" sz="2400" dirty="0"/>
              <a:t>: También se utiliza el nombre de </a:t>
            </a:r>
            <a:r>
              <a:rPr lang="es-ES" sz="2400" b="1" dirty="0"/>
              <a:t>Dominio o Lógica de Negocio</a:t>
            </a:r>
            <a:r>
              <a:rPr lang="es-ES" sz="2400" dirty="0"/>
              <a:t>. Está </a:t>
            </a:r>
            <a:r>
              <a:rPr lang="es-ES" sz="2400" b="1" dirty="0"/>
              <a:t>formada por las clases que representan la lógica interna </a:t>
            </a:r>
            <a:r>
              <a:rPr lang="es-ES" sz="2400" dirty="0"/>
              <a:t>de la aplicación y cómo </a:t>
            </a:r>
            <a:r>
              <a:rPr lang="es-ES" sz="2400" b="1" dirty="0"/>
              <a:t>representamos los datos con los que vamos a trabajar</a:t>
            </a:r>
            <a:r>
              <a:rPr lang="es-ES" sz="2400" dirty="0"/>
              <a:t>. Muchas clases de </a:t>
            </a:r>
            <a:r>
              <a:rPr lang="es-ES" sz="2400" b="1" dirty="0"/>
              <a:t>esta capa se conocen como POJO </a:t>
            </a:r>
            <a:r>
              <a:rPr lang="es-ES" sz="2400" dirty="0"/>
              <a:t>(</a:t>
            </a:r>
            <a:r>
              <a:rPr lang="es-ES" sz="2400" i="1" dirty="0" err="1"/>
              <a:t>Plain</a:t>
            </a:r>
            <a:r>
              <a:rPr lang="es-ES" sz="2400" i="1" dirty="0"/>
              <a:t> Old Java </a:t>
            </a:r>
            <a:r>
              <a:rPr lang="es-ES" sz="2400" i="1" dirty="0" err="1"/>
              <a:t>Object</a:t>
            </a:r>
            <a:r>
              <a:rPr lang="es-ES" sz="2400" i="1" dirty="0"/>
              <a:t>)</a:t>
            </a:r>
            <a:r>
              <a:rPr lang="es-ES" sz="2400" dirty="0"/>
              <a:t> al tratarse de clases Java puras. </a:t>
            </a:r>
            <a:r>
              <a:rPr lang="es-ES" sz="2400" b="1" dirty="0"/>
              <a:t>Ejemplos de POJO </a:t>
            </a:r>
            <a:r>
              <a:rPr lang="es-ES" sz="2400" dirty="0"/>
              <a:t>serían las </a:t>
            </a:r>
            <a:r>
              <a:rPr lang="es-ES" sz="2400" b="1" dirty="0"/>
              <a:t>clases Lugar o </a:t>
            </a:r>
            <a:r>
              <a:rPr lang="es-ES" sz="2400" b="1" dirty="0" err="1"/>
              <a:t>GeoPunto</a:t>
            </a:r>
            <a:r>
              <a:rPr lang="es-ES" sz="2400" dirty="0"/>
              <a:t>. No es conveniente que en estas clases se utilicen </a:t>
            </a:r>
            <a:r>
              <a:rPr lang="es-ES" sz="2400" dirty="0" err="1"/>
              <a:t>APIs</a:t>
            </a:r>
            <a:r>
              <a:rPr lang="es-ES" sz="2400" dirty="0"/>
              <a:t> externos. Si abres las clases que hemos indicado, podrás comprobar que no necesitan ningún </a:t>
            </a:r>
            <a:r>
              <a:rPr lang="es-ES" sz="2400" dirty="0" err="1"/>
              <a:t>import</a:t>
            </a:r>
            <a:r>
              <a:rPr lang="es-ES" sz="2400" dirty="0"/>
              <a:t>.</a:t>
            </a:r>
          </a:p>
          <a:p>
            <a:pPr algn="just"/>
            <a:endParaRPr lang="es-ES" sz="2400" dirty="0"/>
          </a:p>
          <a:p>
            <a:pPr algn="just"/>
            <a:r>
              <a:rPr lang="es-ES" sz="2400" b="1" dirty="0"/>
              <a:t>Capa de Datos</a:t>
            </a:r>
            <a:r>
              <a:rPr lang="es-ES" sz="2400" dirty="0"/>
              <a:t>: En esta capa </a:t>
            </a:r>
            <a:r>
              <a:rPr lang="es-ES" sz="2400" b="1" dirty="0"/>
              <a:t>estarían las clases encargadas de guardar de forma permanente los datos </a:t>
            </a:r>
            <a:r>
              <a:rPr lang="es-ES" sz="2400" dirty="0"/>
              <a:t>y cómo acceder a ellos. Suelen representar </a:t>
            </a:r>
            <a:r>
              <a:rPr lang="es-ES" sz="2400" b="1" dirty="0"/>
              <a:t>bases de datos, servicios Web, preferencias, ficheros JSON</a:t>
            </a:r>
            <a:r>
              <a:rPr lang="es-ES" sz="2400" dirty="0"/>
              <a:t>… También es conocida como </a:t>
            </a:r>
            <a:r>
              <a:rPr lang="es-ES" sz="2400" b="1" dirty="0"/>
              <a:t>capa</a:t>
            </a:r>
            <a:r>
              <a:rPr lang="es-ES" sz="2400" dirty="0"/>
              <a:t> de </a:t>
            </a:r>
            <a:r>
              <a:rPr lang="es-ES" sz="2400" b="1" dirty="0"/>
              <a:t>almacenamiento o persistencia</a:t>
            </a:r>
            <a:r>
              <a:rPr lang="es-ES" sz="2400" dirty="0"/>
              <a:t>.</a:t>
            </a:r>
          </a:p>
        </p:txBody>
      </p:sp>
    </p:spTree>
    <p:extLst>
      <p:ext uri="{BB962C8B-B14F-4D97-AF65-F5344CB8AC3E}">
        <p14:creationId xmlns:p14="http://schemas.microsoft.com/office/powerpoint/2010/main" val="36744600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71020C4-BE39-4E40-A830-1203715D3E4F}"/>
              </a:ext>
            </a:extLst>
          </p:cNvPr>
          <p:cNvSpPr>
            <a:spLocks noGrp="1"/>
          </p:cNvSpPr>
          <p:nvPr>
            <p:ph type="title"/>
          </p:nvPr>
        </p:nvSpPr>
        <p:spPr>
          <a:xfrm>
            <a:off x="838200" y="253397"/>
            <a:ext cx="10515600" cy="1273233"/>
          </a:xfrm>
        </p:spPr>
        <p:txBody>
          <a:bodyPr>
            <a:normAutofit/>
          </a:bodyPr>
          <a:lstStyle/>
          <a:p>
            <a:pPr algn="ctr"/>
            <a:r>
              <a:rPr lang="es-ES" sz="4000" b="1" dirty="0"/>
              <a:t>Capas en metodología </a:t>
            </a:r>
            <a:r>
              <a:rPr lang="es-ES" sz="4000" b="1" dirty="0" err="1"/>
              <a:t>clean</a:t>
            </a:r>
            <a:endParaRPr lang="es-ES" sz="4000" b="1"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6419A979-4550-44CC-ABA9-901DA480DFC2}"/>
              </a:ext>
            </a:extLst>
          </p:cNvPr>
          <p:cNvSpPr>
            <a:spLocks noGrp="1"/>
          </p:cNvSpPr>
          <p:nvPr>
            <p:ph idx="1"/>
          </p:nvPr>
        </p:nvSpPr>
        <p:spPr>
          <a:xfrm>
            <a:off x="838200" y="1526630"/>
            <a:ext cx="10515600" cy="4645570"/>
          </a:xfrm>
        </p:spPr>
        <p:txBody>
          <a:bodyPr>
            <a:normAutofit lnSpcReduction="10000"/>
          </a:bodyPr>
          <a:lstStyle/>
          <a:p>
            <a:pPr algn="just"/>
            <a:r>
              <a:rPr lang="es-ES" sz="2400" b="1" dirty="0"/>
              <a:t>Capa de Casos de Uso</a:t>
            </a:r>
            <a:r>
              <a:rPr lang="es-ES" sz="2400" dirty="0"/>
              <a:t>: Los casos </a:t>
            </a:r>
            <a:r>
              <a:rPr lang="es-ES" sz="2400" b="1" dirty="0"/>
              <a:t>de uso son clases que </a:t>
            </a:r>
            <a:r>
              <a:rPr lang="es-ES" sz="2400" dirty="0"/>
              <a:t>van a definir las </a:t>
            </a:r>
            <a:r>
              <a:rPr lang="es-ES" sz="2400" b="1" dirty="0"/>
              <a:t>operaciones que el usuario puede realizar </a:t>
            </a:r>
            <a:r>
              <a:rPr lang="es-ES" sz="2400" dirty="0"/>
              <a:t>con nuestra aplicación. Esta capa no sería estrictamente necesaria, pero resulta </a:t>
            </a:r>
            <a:r>
              <a:rPr lang="es-ES" sz="2400" b="1" dirty="0"/>
              <a:t>muy interesante para tener enumeradas las diferentes acciones</a:t>
            </a:r>
            <a:r>
              <a:rPr lang="es-ES" sz="2400" dirty="0"/>
              <a:t> que vamos a implementar. Además, va a </a:t>
            </a:r>
            <a:r>
              <a:rPr lang="es-ES" sz="2400" b="1" dirty="0"/>
              <a:t>permitir quitar mucha responsabilidad a las actividades</a:t>
            </a:r>
            <a:r>
              <a:rPr lang="es-ES" sz="2400" dirty="0"/>
              <a:t>. Los casos de uso también se conocen como </a:t>
            </a:r>
            <a:r>
              <a:rPr lang="es-ES" sz="2400" b="1" dirty="0" err="1"/>
              <a:t>interactors</a:t>
            </a:r>
            <a:r>
              <a:rPr lang="es-ES" sz="2400" dirty="0"/>
              <a:t>.</a:t>
            </a:r>
          </a:p>
          <a:p>
            <a:pPr algn="just"/>
            <a:r>
              <a:rPr lang="es-ES" sz="2400" b="1" dirty="0"/>
              <a:t>Capa de Presentación</a:t>
            </a:r>
            <a:r>
              <a:rPr lang="es-ES" sz="2400" dirty="0"/>
              <a:t>: Representa</a:t>
            </a:r>
            <a:r>
              <a:rPr lang="es-ES" sz="2400" b="1" dirty="0"/>
              <a:t> la interfaz de usuario, por lo que está formada por las actividades, </a:t>
            </a:r>
            <a:r>
              <a:rPr lang="es-ES" sz="2400" b="1" dirty="0" err="1"/>
              <a:t>fragments</a:t>
            </a:r>
            <a:r>
              <a:rPr lang="es-ES" sz="2400" b="1" dirty="0"/>
              <a:t>, vistas </a:t>
            </a:r>
            <a:r>
              <a:rPr lang="es-ES" sz="2400" dirty="0"/>
              <a:t>y </a:t>
            </a:r>
            <a:r>
              <a:rPr lang="es-ES" sz="2400" b="1" dirty="0"/>
              <a:t>otros elementos </a:t>
            </a:r>
            <a:r>
              <a:rPr lang="es-ES" sz="2400" dirty="0"/>
              <a:t>con los que interactúa el usuario. Una de las </a:t>
            </a:r>
            <a:r>
              <a:rPr lang="es-ES" sz="2400" b="1" dirty="0"/>
              <a:t>características más importantes de esta arquitectura es la regla</a:t>
            </a:r>
            <a:r>
              <a:rPr lang="es-ES" sz="2400" dirty="0"/>
              <a:t> de </a:t>
            </a:r>
            <a:r>
              <a:rPr lang="es-ES" sz="2400" b="1" dirty="0"/>
              <a:t>dependencia entre capas</a:t>
            </a:r>
            <a:r>
              <a:rPr lang="es-ES" sz="2400" dirty="0"/>
              <a:t>. Para </a:t>
            </a:r>
            <a:r>
              <a:rPr lang="es-ES" sz="2400" b="1" dirty="0"/>
              <a:t>representar las dependencias se suelen usar un diagrama</a:t>
            </a:r>
            <a:r>
              <a:rPr lang="es-ES" sz="2400" dirty="0"/>
              <a:t> en forma de </a:t>
            </a:r>
            <a:r>
              <a:rPr lang="es-ES" sz="2400" b="1" dirty="0"/>
              <a:t>círculos concéntricos</a:t>
            </a:r>
            <a:r>
              <a:rPr lang="es-ES" sz="2400" dirty="0"/>
              <a:t>. Las </a:t>
            </a:r>
            <a:r>
              <a:rPr lang="es-ES" sz="2400" b="1" dirty="0"/>
              <a:t>capas más internas son aquellas </a:t>
            </a:r>
            <a:r>
              <a:rPr lang="es-ES" sz="2400" dirty="0"/>
              <a:t>que están </a:t>
            </a:r>
            <a:r>
              <a:rPr lang="es-ES" sz="2400" b="1" dirty="0"/>
              <a:t>más cercanas a nuestra lógica </a:t>
            </a:r>
            <a:r>
              <a:rPr lang="es-ES" sz="2400" dirty="0"/>
              <a:t>de dominio, </a:t>
            </a:r>
            <a:r>
              <a:rPr lang="es-ES" sz="2400" b="1" dirty="0"/>
              <a:t>no</a:t>
            </a:r>
            <a:r>
              <a:rPr lang="es-ES" sz="2400" dirty="0"/>
              <a:t> </a:t>
            </a:r>
            <a:r>
              <a:rPr lang="es-ES" sz="2400" b="1" dirty="0"/>
              <a:t>deben depender de las capas más externas </a:t>
            </a:r>
            <a:r>
              <a:rPr lang="es-ES" sz="2400" dirty="0"/>
              <a:t>del software, aquellas que están </a:t>
            </a:r>
            <a:r>
              <a:rPr lang="es-ES" sz="2400" b="1" dirty="0"/>
              <a:t>más cerca a los agentes externos como el </a:t>
            </a:r>
            <a:r>
              <a:rPr lang="es-ES" sz="2400" b="1" dirty="0" err="1"/>
              <a:t>framework</a:t>
            </a:r>
            <a:r>
              <a:rPr lang="es-ES" sz="2400" dirty="0"/>
              <a:t>, o </a:t>
            </a:r>
            <a:r>
              <a:rPr lang="es-ES" sz="2400" b="1" dirty="0"/>
              <a:t>el interfaz de usuario</a:t>
            </a:r>
            <a:r>
              <a:rPr lang="es-ES" sz="2400" dirty="0"/>
              <a:t>.</a:t>
            </a:r>
          </a:p>
        </p:txBody>
      </p:sp>
    </p:spTree>
    <p:extLst>
      <p:ext uri="{BB962C8B-B14F-4D97-AF65-F5344CB8AC3E}">
        <p14:creationId xmlns:p14="http://schemas.microsoft.com/office/powerpoint/2010/main" val="27253822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DCE50-3C88-4B87-87D1-557806A460F3}"/>
              </a:ext>
            </a:extLst>
          </p:cNvPr>
          <p:cNvSpPr>
            <a:spLocks noGrp="1"/>
          </p:cNvSpPr>
          <p:nvPr>
            <p:ph type="title"/>
          </p:nvPr>
        </p:nvSpPr>
        <p:spPr>
          <a:xfrm>
            <a:off x="4965430" y="629268"/>
            <a:ext cx="6586491" cy="1286160"/>
          </a:xfrm>
        </p:spPr>
        <p:txBody>
          <a:bodyPr anchor="b">
            <a:normAutofit/>
          </a:bodyPr>
          <a:lstStyle/>
          <a:p>
            <a:pPr algn="ctr"/>
            <a:r>
              <a:rPr lang="es-ES" dirty="0"/>
              <a:t>Capa </a:t>
            </a:r>
            <a:r>
              <a:rPr lang="es-ES" dirty="0" err="1"/>
              <a:t>clean</a:t>
            </a:r>
            <a:endParaRPr lang="es-ES" dirty="0"/>
          </a:p>
        </p:txBody>
      </p:sp>
      <p:sp>
        <p:nvSpPr>
          <p:cNvPr id="3" name="Marcador de contenido 2">
            <a:extLst>
              <a:ext uri="{FF2B5EF4-FFF2-40B4-BE49-F238E27FC236}">
                <a16:creationId xmlns:a16="http://schemas.microsoft.com/office/drawing/2014/main" id="{3F1DD2A2-1789-4BCF-AECE-26F6AF2A7489}"/>
              </a:ext>
            </a:extLst>
          </p:cNvPr>
          <p:cNvSpPr>
            <a:spLocks noGrp="1"/>
          </p:cNvSpPr>
          <p:nvPr>
            <p:ph idx="1"/>
          </p:nvPr>
        </p:nvSpPr>
        <p:spPr>
          <a:xfrm>
            <a:off x="4965431" y="2438400"/>
            <a:ext cx="6586489" cy="3785419"/>
          </a:xfrm>
        </p:spPr>
        <p:txBody>
          <a:bodyPr>
            <a:normAutofit/>
          </a:bodyPr>
          <a:lstStyle/>
          <a:p>
            <a:pPr algn="just"/>
            <a:r>
              <a:rPr lang="es-ES" sz="2400" dirty="0"/>
              <a:t>Por ejemplo, la </a:t>
            </a:r>
            <a:r>
              <a:rPr lang="es-ES" sz="2400" b="1" dirty="0"/>
              <a:t>clase Lugar </a:t>
            </a:r>
            <a:r>
              <a:rPr lang="es-ES" sz="2400" dirty="0"/>
              <a:t>que pertenecería a la </a:t>
            </a:r>
            <a:r>
              <a:rPr lang="es-ES" sz="2400" b="1" dirty="0"/>
              <a:t>capa de Modelo</a:t>
            </a:r>
            <a:r>
              <a:rPr lang="es-ES" sz="2400" dirty="0"/>
              <a:t>, va a poder ser utilizada por el resto de las capas. Por el contrario, </a:t>
            </a:r>
            <a:r>
              <a:rPr lang="es-ES" sz="2400" b="1" dirty="0"/>
              <a:t>una actividad perteneciente a la capa de presentación no debería usarse por el resto </a:t>
            </a:r>
            <a:r>
              <a:rPr lang="es-ES" sz="2400" dirty="0"/>
              <a:t>de las capas y </a:t>
            </a:r>
            <a:r>
              <a:rPr lang="es-ES" sz="2400" b="1" dirty="0"/>
              <a:t>puede usar cualquier capa interior</a:t>
            </a:r>
            <a:r>
              <a:rPr lang="es-ES" sz="2400" dirty="0"/>
              <a:t>.</a:t>
            </a:r>
          </a:p>
        </p:txBody>
      </p:sp>
      <p:pic>
        <p:nvPicPr>
          <p:cNvPr id="26626" name="Picture 2" descr="Resultado de imagen de metodologia clean">
            <a:extLst>
              <a:ext uri="{FF2B5EF4-FFF2-40B4-BE49-F238E27FC236}">
                <a16:creationId xmlns:a16="http://schemas.microsoft.com/office/drawing/2014/main" id="{7A82CE97-ABCC-42F7-A7C4-D627357000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81" r="10050"/>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26628"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1F41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246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FC37537-402F-4DE0-85EF-9E8B9EB9DF67}"/>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Clean en MisLugares</a:t>
            </a:r>
          </a:p>
        </p:txBody>
      </p:sp>
      <p:sp>
        <p:nvSpPr>
          <p:cNvPr id="3" name="Marcador de contenido 2">
            <a:extLst>
              <a:ext uri="{FF2B5EF4-FFF2-40B4-BE49-F238E27FC236}">
                <a16:creationId xmlns:a16="http://schemas.microsoft.com/office/drawing/2014/main" id="{1751F1F8-D333-431A-87C7-DC999FF13A7D}"/>
              </a:ext>
            </a:extLst>
          </p:cNvPr>
          <p:cNvSpPr>
            <a:spLocks noGrp="1"/>
          </p:cNvSpPr>
          <p:nvPr>
            <p:ph idx="1"/>
          </p:nvPr>
        </p:nvSpPr>
        <p:spPr>
          <a:xfrm>
            <a:off x="6382512" y="498698"/>
            <a:ext cx="4940808" cy="1185353"/>
          </a:xfrm>
        </p:spPr>
        <p:txBody>
          <a:bodyPr vert="horz" lIns="91440" tIns="45720" rIns="91440" bIns="45720" rtlCol="0" anchor="ctr">
            <a:normAutofit/>
          </a:bodyPr>
          <a:lstStyle/>
          <a:p>
            <a:pPr marL="0" indent="0">
              <a:buNone/>
            </a:pPr>
            <a:r>
              <a:rPr lang="en-US" sz="2400" dirty="0" err="1"/>
              <a:t>Vamos</a:t>
            </a:r>
            <a:r>
              <a:rPr lang="en-US" sz="2400" dirty="0"/>
              <a:t> a </a:t>
            </a:r>
            <a:r>
              <a:rPr lang="en-US" sz="2400" dirty="0" err="1"/>
              <a:t>crear</a:t>
            </a:r>
            <a:r>
              <a:rPr lang="en-US" sz="2400" dirty="0"/>
              <a:t> </a:t>
            </a:r>
            <a:r>
              <a:rPr lang="en-US" sz="2400" b="1" dirty="0"/>
              <a:t>una </a:t>
            </a:r>
            <a:r>
              <a:rPr lang="en-US" sz="2400" b="1" dirty="0" err="1"/>
              <a:t>serie</a:t>
            </a:r>
            <a:r>
              <a:rPr lang="en-US" sz="2400" b="1" dirty="0"/>
              <a:t> de </a:t>
            </a:r>
            <a:r>
              <a:rPr lang="en-US" sz="2400" b="1" dirty="0" err="1"/>
              <a:t>paquetes</a:t>
            </a:r>
            <a:r>
              <a:rPr lang="en-US" sz="2400" b="1" dirty="0"/>
              <a:t> o </a:t>
            </a:r>
            <a:r>
              <a:rPr lang="en-US" sz="2400" b="1" dirty="0" err="1"/>
              <a:t>capas</a:t>
            </a:r>
            <a:r>
              <a:rPr lang="en-US" sz="2400" b="1" dirty="0"/>
              <a:t> </a:t>
            </a:r>
            <a:r>
              <a:rPr lang="en-US" sz="2400" b="1" dirty="0" err="1"/>
              <a:t>en</a:t>
            </a:r>
            <a:r>
              <a:rPr lang="en-US" sz="2400" b="1" dirty="0"/>
              <a:t> </a:t>
            </a:r>
            <a:r>
              <a:rPr lang="en-US" sz="2400" b="1" dirty="0" err="1"/>
              <a:t>MisLugares</a:t>
            </a:r>
            <a:r>
              <a:rPr lang="en-US" sz="2400" b="1" dirty="0"/>
              <a:t> </a:t>
            </a:r>
            <a:r>
              <a:rPr lang="en-US" sz="2400" dirty="0" err="1"/>
              <a:t>siguiendo</a:t>
            </a:r>
            <a:r>
              <a:rPr lang="en-US" sz="2400" dirty="0"/>
              <a:t> la </a:t>
            </a:r>
            <a:r>
              <a:rPr lang="en-US" sz="2400" dirty="0" err="1"/>
              <a:t>metodología</a:t>
            </a:r>
            <a:r>
              <a:rPr lang="en-US" sz="2400" dirty="0"/>
              <a:t> clean.</a:t>
            </a:r>
          </a:p>
        </p:txBody>
      </p:sp>
      <p:sp>
        <p:nvSpPr>
          <p:cNvPr id="14" name="Rectangle 1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97EE5C95-B17A-4FF8-A163-A3E1751A7C6A}"/>
              </a:ext>
            </a:extLst>
          </p:cNvPr>
          <p:cNvPicPr>
            <a:picLocks noChangeAspect="1"/>
          </p:cNvPicPr>
          <p:nvPr/>
        </p:nvPicPr>
        <p:blipFill>
          <a:blip r:embed="rId2"/>
          <a:stretch>
            <a:fillRect/>
          </a:stretch>
        </p:blipFill>
        <p:spPr>
          <a:xfrm>
            <a:off x="1325182" y="1684051"/>
            <a:ext cx="4563133" cy="4206240"/>
          </a:xfrm>
          <a:prstGeom prst="rect">
            <a:avLst/>
          </a:prstGeom>
        </p:spPr>
      </p:pic>
      <p:pic>
        <p:nvPicPr>
          <p:cNvPr id="6" name="Imagen 5">
            <a:extLst>
              <a:ext uri="{FF2B5EF4-FFF2-40B4-BE49-F238E27FC236}">
                <a16:creationId xmlns:a16="http://schemas.microsoft.com/office/drawing/2014/main" id="{858C1961-1482-46D2-B3CE-C245E2D2EB69}"/>
              </a:ext>
            </a:extLst>
          </p:cNvPr>
          <p:cNvPicPr>
            <a:picLocks noChangeAspect="1"/>
          </p:cNvPicPr>
          <p:nvPr/>
        </p:nvPicPr>
        <p:blipFill>
          <a:blip r:embed="rId3"/>
          <a:stretch>
            <a:fillRect/>
          </a:stretch>
        </p:blipFill>
        <p:spPr>
          <a:xfrm>
            <a:off x="6382511" y="2310852"/>
            <a:ext cx="4707173" cy="2809788"/>
          </a:xfrm>
          <a:prstGeom prst="rect">
            <a:avLst/>
          </a:prstGeom>
        </p:spPr>
      </p:pic>
    </p:spTree>
    <p:extLst>
      <p:ext uri="{BB962C8B-B14F-4D97-AF65-F5344CB8AC3E}">
        <p14:creationId xmlns:p14="http://schemas.microsoft.com/office/powerpoint/2010/main" val="16133062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2B364B-6FB9-486A-85C1-917F5910C22D}"/>
              </a:ext>
            </a:extLst>
          </p:cNvPr>
          <p:cNvSpPr>
            <a:spLocks noGrp="1"/>
          </p:cNvSpPr>
          <p:nvPr>
            <p:ph type="title"/>
          </p:nvPr>
        </p:nvSpPr>
        <p:spPr/>
        <p:txBody>
          <a:bodyPr/>
          <a:lstStyle/>
          <a:p>
            <a:pPr algn="ctr"/>
            <a:r>
              <a:rPr lang="es-ES" dirty="0"/>
              <a:t>Paquetes o capas usadas en la aplicación</a:t>
            </a:r>
          </a:p>
        </p:txBody>
      </p:sp>
      <p:sp>
        <p:nvSpPr>
          <p:cNvPr id="3" name="Marcador de contenido 2">
            <a:extLst>
              <a:ext uri="{FF2B5EF4-FFF2-40B4-BE49-F238E27FC236}">
                <a16:creationId xmlns:a16="http://schemas.microsoft.com/office/drawing/2014/main" id="{17329039-6DB8-4572-9EDB-72C3F6F4B628}"/>
              </a:ext>
            </a:extLst>
          </p:cNvPr>
          <p:cNvSpPr>
            <a:spLocks noGrp="1"/>
          </p:cNvSpPr>
          <p:nvPr>
            <p:ph idx="1"/>
          </p:nvPr>
        </p:nvSpPr>
        <p:spPr/>
        <p:txBody>
          <a:bodyPr>
            <a:normAutofit lnSpcReduction="10000"/>
          </a:bodyPr>
          <a:lstStyle/>
          <a:p>
            <a:pPr algn="just"/>
            <a:r>
              <a:rPr lang="es-ES" b="1" dirty="0"/>
              <a:t>Usaremos </a:t>
            </a:r>
            <a:r>
              <a:rPr lang="es-ES" dirty="0"/>
              <a:t>cuatro/ cinco capas/paquetes </a:t>
            </a:r>
            <a:r>
              <a:rPr lang="es-ES" b="1" dirty="0"/>
              <a:t>en nuestro modelo.</a:t>
            </a:r>
          </a:p>
          <a:p>
            <a:pPr algn="just"/>
            <a:r>
              <a:rPr lang="es-ES" b="1" dirty="0"/>
              <a:t>Modelo</a:t>
            </a:r>
            <a:r>
              <a:rPr lang="es-ES" dirty="0"/>
              <a:t>: contendrá los </a:t>
            </a:r>
            <a:r>
              <a:rPr lang="es-ES" b="1" dirty="0"/>
              <a:t>datos de la aplicación </a:t>
            </a:r>
            <a:r>
              <a:rPr lang="es-ES" dirty="0"/>
              <a:t>son </a:t>
            </a:r>
            <a:r>
              <a:rPr lang="es-ES" b="1" dirty="0"/>
              <a:t>clases java puras</a:t>
            </a:r>
            <a:r>
              <a:rPr lang="es-ES" dirty="0"/>
              <a:t>, manejan los datos de nuestra aplicación. Nuestra lógica de negocio, en J2EE se conocen como POJO.</a:t>
            </a:r>
          </a:p>
          <a:p>
            <a:pPr algn="just"/>
            <a:r>
              <a:rPr lang="es-ES" b="1" dirty="0"/>
              <a:t>Adaptadores</a:t>
            </a:r>
            <a:r>
              <a:rPr lang="es-ES" dirty="0"/>
              <a:t>: es una </a:t>
            </a:r>
            <a:r>
              <a:rPr lang="es-ES" b="1" dirty="0"/>
              <a:t>elección personal </a:t>
            </a:r>
            <a:r>
              <a:rPr lang="es-ES" dirty="0"/>
              <a:t>colocar los </a:t>
            </a:r>
            <a:r>
              <a:rPr lang="es-ES" b="1" dirty="0"/>
              <a:t>adaptadores en un paquete aparte</a:t>
            </a:r>
            <a:r>
              <a:rPr lang="es-ES" dirty="0"/>
              <a:t>. Están a medio camino entre las clases de datos, dependientes de la arquitectura Android, como veremos más adelante. Son </a:t>
            </a:r>
            <a:r>
              <a:rPr lang="es-ES" b="1" dirty="0"/>
              <a:t>dependientes de la arquitectura Android</a:t>
            </a:r>
            <a:r>
              <a:rPr lang="es-ES" dirty="0"/>
              <a:t>, parcialmente al menos y dan soporte a la </a:t>
            </a:r>
            <a:r>
              <a:rPr lang="es-ES" b="1" dirty="0"/>
              <a:t>base de datos SQLite </a:t>
            </a:r>
            <a:r>
              <a:rPr lang="es-ES" dirty="0"/>
              <a:t>y la </a:t>
            </a:r>
            <a:r>
              <a:rPr lang="es-ES" b="1" dirty="0"/>
              <a:t>vista </a:t>
            </a:r>
            <a:r>
              <a:rPr lang="es-ES" b="1" dirty="0" err="1"/>
              <a:t>Recicler</a:t>
            </a:r>
            <a:r>
              <a:rPr lang="es-ES" b="1" dirty="0"/>
              <a:t> View,</a:t>
            </a:r>
            <a:r>
              <a:rPr lang="es-ES" dirty="0"/>
              <a:t> dos clases de arquitectura de Android. Podría llevarse a  </a:t>
            </a:r>
            <a:r>
              <a:rPr lang="es-ES" b="1" dirty="0"/>
              <a:t>modelo o datos</a:t>
            </a:r>
            <a:r>
              <a:rPr lang="es-ES" dirty="0"/>
              <a:t>.</a:t>
            </a:r>
          </a:p>
        </p:txBody>
      </p:sp>
    </p:spTree>
    <p:extLst>
      <p:ext uri="{BB962C8B-B14F-4D97-AF65-F5344CB8AC3E}">
        <p14:creationId xmlns:p14="http://schemas.microsoft.com/office/powerpoint/2010/main" val="19293202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CB9A978-3A2F-4BC2-B984-E34E59FBF866}"/>
              </a:ext>
            </a:extLst>
          </p:cNvPr>
          <p:cNvSpPr>
            <a:spLocks noGrp="1"/>
          </p:cNvSpPr>
          <p:nvPr>
            <p:ph type="title"/>
          </p:nvPr>
        </p:nvSpPr>
        <p:spPr>
          <a:xfrm>
            <a:off x="838200" y="253397"/>
            <a:ext cx="10515600" cy="1273233"/>
          </a:xfrm>
        </p:spPr>
        <p:txBody>
          <a:bodyPr>
            <a:normAutofit/>
          </a:bodyPr>
          <a:lstStyle/>
          <a:p>
            <a:r>
              <a:rPr lang="es-ES" sz="4000"/>
              <a:t>Paquetes o capas usadas en la aplicación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2B1AD4E0-E3D7-4C9C-BE11-747981DF9A69}"/>
              </a:ext>
            </a:extLst>
          </p:cNvPr>
          <p:cNvSpPr>
            <a:spLocks noGrp="1"/>
          </p:cNvSpPr>
          <p:nvPr>
            <p:ph idx="1"/>
          </p:nvPr>
        </p:nvSpPr>
        <p:spPr>
          <a:xfrm>
            <a:off x="838200" y="2478024"/>
            <a:ext cx="10515600" cy="3694176"/>
          </a:xfrm>
        </p:spPr>
        <p:txBody>
          <a:bodyPr>
            <a:normAutofit/>
          </a:bodyPr>
          <a:lstStyle/>
          <a:p>
            <a:pPr algn="just"/>
            <a:r>
              <a:rPr lang="es-ES" sz="2200" b="1" dirty="0"/>
              <a:t>Casos de uso</a:t>
            </a:r>
            <a:r>
              <a:rPr lang="es-ES" sz="2200" dirty="0"/>
              <a:t>: van a </a:t>
            </a:r>
            <a:r>
              <a:rPr lang="es-ES" sz="2200" b="1" dirty="0"/>
              <a:t>encargarse de manejar los objetos de modelo y de datos, funcionan como “</a:t>
            </a:r>
            <a:r>
              <a:rPr lang="es-ES" sz="2200" b="1" dirty="0" err="1"/>
              <a:t>interactor</a:t>
            </a:r>
            <a:r>
              <a:rPr lang="es-ES" sz="2200" dirty="0"/>
              <a:t>”. Realizarán </a:t>
            </a:r>
            <a:r>
              <a:rPr lang="es-ES" sz="2200" b="1" dirty="0"/>
              <a:t>operaciones de manejo de clases de modelo</a:t>
            </a:r>
            <a:r>
              <a:rPr lang="es-ES" sz="2200" dirty="0"/>
              <a:t>, de </a:t>
            </a:r>
            <a:r>
              <a:rPr lang="es-ES" sz="2200" b="1" dirty="0"/>
              <a:t>transición entre actividades, permisos, y datos</a:t>
            </a:r>
            <a:r>
              <a:rPr lang="es-ES" sz="2200" dirty="0"/>
              <a:t>. Liberan de mucha carga a las actividades. Dependiente de la arquitectura Android parcialmente.</a:t>
            </a:r>
          </a:p>
          <a:p>
            <a:pPr algn="just"/>
            <a:r>
              <a:rPr lang="es-ES" sz="2200" b="1" dirty="0"/>
              <a:t>Datos</a:t>
            </a:r>
            <a:r>
              <a:rPr lang="es-ES" sz="2200" dirty="0"/>
              <a:t>: contiene </a:t>
            </a:r>
            <a:r>
              <a:rPr lang="es-ES" sz="2200" b="1" dirty="0"/>
              <a:t>las clase manejadoras de acceso a datos </a:t>
            </a:r>
            <a:r>
              <a:rPr lang="es-ES" sz="2200" dirty="0"/>
              <a:t>de la aplicación. En nuestro caso una, pues tenemos una </a:t>
            </a:r>
            <a:r>
              <a:rPr lang="es-ES" sz="2200" dirty="0" err="1"/>
              <a:t>sóla</a:t>
            </a:r>
            <a:r>
              <a:rPr lang="es-ES" sz="2200" dirty="0"/>
              <a:t> tabla.</a:t>
            </a:r>
          </a:p>
          <a:p>
            <a:pPr algn="just"/>
            <a:r>
              <a:rPr lang="es-ES" sz="2200" b="1" dirty="0"/>
              <a:t>Presentación</a:t>
            </a:r>
            <a:r>
              <a:rPr lang="es-ES" sz="2200" dirty="0"/>
              <a:t>: contiene </a:t>
            </a:r>
            <a:r>
              <a:rPr lang="es-ES" sz="2200" b="1" dirty="0"/>
              <a:t>el contexto de aplicación y todas las actividades de Android</a:t>
            </a:r>
            <a:r>
              <a:rPr lang="es-ES" sz="2200" dirty="0"/>
              <a:t>, es </a:t>
            </a:r>
            <a:r>
              <a:rPr lang="es-ES" sz="2200" b="1" dirty="0"/>
              <a:t>muy dependiente </a:t>
            </a:r>
            <a:r>
              <a:rPr lang="es-ES" sz="2200" dirty="0"/>
              <a:t>de </a:t>
            </a:r>
            <a:r>
              <a:rPr lang="es-ES" sz="2200" b="1" dirty="0"/>
              <a:t>la arquitectura Android.</a:t>
            </a:r>
          </a:p>
        </p:txBody>
      </p:sp>
    </p:spTree>
    <p:extLst>
      <p:ext uri="{BB962C8B-B14F-4D97-AF65-F5344CB8AC3E}">
        <p14:creationId xmlns:p14="http://schemas.microsoft.com/office/powerpoint/2010/main" val="19754122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DF5C5C4-124F-4BCA-879B-E267B4ABE27B}"/>
              </a:ext>
            </a:extLst>
          </p:cNvPr>
          <p:cNvSpPr>
            <a:spLocks noGrp="1"/>
          </p:cNvSpPr>
          <p:nvPr>
            <p:ph type="title"/>
          </p:nvPr>
        </p:nvSpPr>
        <p:spPr>
          <a:xfrm>
            <a:off x="838200" y="253397"/>
            <a:ext cx="10515600" cy="1273233"/>
          </a:xfrm>
        </p:spPr>
        <p:txBody>
          <a:bodyPr>
            <a:normAutofit/>
          </a:bodyPr>
          <a:lstStyle/>
          <a:p>
            <a:r>
              <a:rPr lang="es-ES" sz="4000" b="1"/>
              <a:t>Casos de uso</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16383323-00FC-43A8-8AED-8A54F37A1DA6}"/>
              </a:ext>
            </a:extLst>
          </p:cNvPr>
          <p:cNvSpPr>
            <a:spLocks noGrp="1"/>
          </p:cNvSpPr>
          <p:nvPr>
            <p:ph idx="1"/>
          </p:nvPr>
        </p:nvSpPr>
        <p:spPr>
          <a:xfrm>
            <a:off x="838200" y="2478024"/>
            <a:ext cx="10515600" cy="3694176"/>
          </a:xfrm>
        </p:spPr>
        <p:txBody>
          <a:bodyPr>
            <a:normAutofit/>
          </a:bodyPr>
          <a:lstStyle/>
          <a:p>
            <a:pPr algn="just"/>
            <a:r>
              <a:rPr lang="es-ES" sz="2200" b="1" dirty="0" err="1"/>
              <a:t>CasosDeUsoLugar</a:t>
            </a:r>
            <a:r>
              <a:rPr lang="es-ES" sz="2200" dirty="0"/>
              <a:t>: se encarga de las actividades. Lanzamiento de nuevas actividades, mostrar fotos, etc.</a:t>
            </a:r>
          </a:p>
          <a:p>
            <a:pPr algn="just"/>
            <a:r>
              <a:rPr lang="es-ES" sz="2200" b="1" dirty="0" err="1"/>
              <a:t>CasoDeUsoLocalización</a:t>
            </a:r>
            <a:r>
              <a:rPr lang="es-ES" sz="2200" dirty="0"/>
              <a:t>: manejará el GPS, redes y permisos de uso de estos.</a:t>
            </a:r>
          </a:p>
          <a:p>
            <a:pPr algn="just"/>
            <a:r>
              <a:rPr lang="es-ES" sz="2200" b="1" dirty="0" err="1"/>
              <a:t>CasoDeUsoAlmacenamiento</a:t>
            </a:r>
            <a:r>
              <a:rPr lang="es-ES" sz="2200" dirty="0"/>
              <a:t>: manejará los permisos de almacenamiento en memoria SD.</a:t>
            </a:r>
          </a:p>
          <a:p>
            <a:pPr algn="just"/>
            <a:r>
              <a:rPr lang="es-ES" sz="2200" b="1" dirty="0" err="1"/>
              <a:t>CasoDeUsoLugarFecha</a:t>
            </a:r>
            <a:r>
              <a:rPr lang="es-ES" sz="2200" dirty="0"/>
              <a:t>: se encarga del dialogo fechas y su manejo.</a:t>
            </a:r>
          </a:p>
          <a:p>
            <a:endParaRPr lang="es-ES" sz="2200" dirty="0"/>
          </a:p>
        </p:txBody>
      </p:sp>
    </p:spTree>
    <p:extLst>
      <p:ext uri="{BB962C8B-B14F-4D97-AF65-F5344CB8AC3E}">
        <p14:creationId xmlns:p14="http://schemas.microsoft.com/office/powerpoint/2010/main" val="14631846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DD1B686-F308-4643-8522-FBA027B737F9}"/>
              </a:ext>
            </a:extLst>
          </p:cNvPr>
          <p:cNvSpPr>
            <a:spLocks noGrp="1"/>
          </p:cNvSpPr>
          <p:nvPr>
            <p:ph type="title"/>
          </p:nvPr>
        </p:nvSpPr>
        <p:spPr>
          <a:xfrm>
            <a:off x="838200" y="253397"/>
            <a:ext cx="10515600" cy="1273233"/>
          </a:xfrm>
        </p:spPr>
        <p:txBody>
          <a:bodyPr>
            <a:normAutofit/>
          </a:bodyPr>
          <a:lstStyle/>
          <a:p>
            <a:r>
              <a:rPr lang="es-ES" sz="4000" b="1"/>
              <a:t>CasoDeUsoLugar</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CF19E29C-A8D0-4309-AC3E-3ED243C77318}"/>
              </a:ext>
            </a:extLst>
          </p:cNvPr>
          <p:cNvSpPr>
            <a:spLocks noGrp="1"/>
          </p:cNvSpPr>
          <p:nvPr>
            <p:ph idx="1"/>
          </p:nvPr>
        </p:nvSpPr>
        <p:spPr>
          <a:xfrm>
            <a:off x="838200" y="2478024"/>
            <a:ext cx="10515600" cy="3694176"/>
          </a:xfrm>
        </p:spPr>
        <p:txBody>
          <a:bodyPr>
            <a:normAutofit/>
          </a:bodyPr>
          <a:lstStyle/>
          <a:p>
            <a:pPr algn="just"/>
            <a:r>
              <a:rPr lang="es-ES" sz="2200" dirty="0"/>
              <a:t>Empezamos </a:t>
            </a:r>
            <a:r>
              <a:rPr lang="es-ES" sz="2200" b="1" dirty="0"/>
              <a:t>llevando a caso de uso </a:t>
            </a:r>
            <a:r>
              <a:rPr lang="es-ES" sz="2200" dirty="0"/>
              <a:t>el </a:t>
            </a:r>
            <a:r>
              <a:rPr lang="es-ES" sz="2200" b="1" dirty="0"/>
              <a:t>manejo de actividades, el inicio</a:t>
            </a:r>
            <a:r>
              <a:rPr lang="es-ES" sz="2200" dirty="0"/>
              <a:t>. </a:t>
            </a:r>
            <a:r>
              <a:rPr lang="es-ES" sz="2200" b="1" dirty="0"/>
              <a:t>Seguimos el tutorial c</a:t>
            </a:r>
            <a:r>
              <a:rPr lang="es-ES" sz="2200" dirty="0"/>
              <a:t>on cosas que iremos cambiando. </a:t>
            </a:r>
          </a:p>
          <a:p>
            <a:pPr algn="just"/>
            <a:r>
              <a:rPr lang="es-ES" sz="2200" dirty="0"/>
              <a:t>Esta </a:t>
            </a:r>
            <a:r>
              <a:rPr lang="es-ES" sz="2200" b="1" dirty="0"/>
              <a:t>presentación complementa al tutorial</a:t>
            </a:r>
            <a:r>
              <a:rPr lang="es-ES" sz="2200" dirty="0"/>
              <a:t>, </a:t>
            </a:r>
            <a:r>
              <a:rPr lang="es-ES" sz="2200" b="1" dirty="0"/>
              <a:t>aclara dudas y extiende la parte </a:t>
            </a:r>
            <a:r>
              <a:rPr lang="es-ES" sz="2200" dirty="0"/>
              <a:t>de </a:t>
            </a:r>
            <a:r>
              <a:rPr lang="es-ES" sz="2200" b="1" dirty="0"/>
              <a:t>arquitectura Android</a:t>
            </a:r>
            <a:r>
              <a:rPr lang="es-ES" sz="2200" dirty="0"/>
              <a:t>. Es </a:t>
            </a:r>
            <a:r>
              <a:rPr lang="es-ES" sz="2200" b="1" dirty="0"/>
              <a:t>un complemento</a:t>
            </a:r>
            <a:r>
              <a:rPr lang="es-ES" sz="2200" dirty="0"/>
              <a:t>. Seguimos las dos cosas.</a:t>
            </a:r>
          </a:p>
        </p:txBody>
      </p:sp>
    </p:spTree>
    <p:extLst>
      <p:ext uri="{BB962C8B-B14F-4D97-AF65-F5344CB8AC3E}">
        <p14:creationId xmlns:p14="http://schemas.microsoft.com/office/powerpoint/2010/main" val="5741726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0204AB6-E99C-40CE-90C4-396F768EAABA}"/>
              </a:ext>
            </a:extLst>
          </p:cNvPr>
          <p:cNvSpPr>
            <a:spLocks noGrp="1"/>
          </p:cNvSpPr>
          <p:nvPr>
            <p:ph type="title"/>
          </p:nvPr>
        </p:nvSpPr>
        <p:spPr>
          <a:xfrm>
            <a:off x="838200" y="1412488"/>
            <a:ext cx="2899189" cy="4363844"/>
          </a:xfrm>
        </p:spPr>
        <p:txBody>
          <a:bodyPr anchor="t">
            <a:normAutofit/>
          </a:bodyPr>
          <a:lstStyle/>
          <a:p>
            <a:r>
              <a:rPr lang="es-ES" sz="3100" b="1">
                <a:solidFill>
                  <a:srgbClr val="FFFFFF"/>
                </a:solidFill>
              </a:rPr>
              <a:t>CasoDeUsoLugar</a:t>
            </a:r>
            <a:endParaRPr lang="es-ES" sz="3100">
              <a:solidFill>
                <a:srgbClr val="FFFFFF"/>
              </a:solidFill>
            </a:endParaRPr>
          </a:p>
        </p:txBody>
      </p:sp>
      <p:sp>
        <p:nvSpPr>
          <p:cNvPr id="3" name="Marcador de contenido 2">
            <a:extLst>
              <a:ext uri="{FF2B5EF4-FFF2-40B4-BE49-F238E27FC236}">
                <a16:creationId xmlns:a16="http://schemas.microsoft.com/office/drawing/2014/main" id="{8DFC6C5A-D861-4EAD-B52B-3573F43A68E5}"/>
              </a:ext>
            </a:extLst>
          </p:cNvPr>
          <p:cNvSpPr>
            <a:spLocks noGrp="1"/>
          </p:cNvSpPr>
          <p:nvPr>
            <p:ph sz="half" idx="1"/>
          </p:nvPr>
        </p:nvSpPr>
        <p:spPr>
          <a:xfrm>
            <a:off x="4380855" y="1412489"/>
            <a:ext cx="3427283" cy="4363844"/>
          </a:xfrm>
        </p:spPr>
        <p:txBody>
          <a:bodyPr>
            <a:normAutofit/>
          </a:bodyPr>
          <a:lstStyle/>
          <a:p>
            <a:pPr marL="0" indent="0">
              <a:buNone/>
            </a:pPr>
            <a:r>
              <a:rPr lang="es-ES" sz="2000"/>
              <a:t>public class CasosUsoLugar {</a:t>
            </a:r>
          </a:p>
          <a:p>
            <a:pPr marL="0" indent="0">
              <a:buNone/>
            </a:pPr>
            <a:r>
              <a:rPr lang="es-ES" sz="2000"/>
              <a:t>   private Activity actividad;</a:t>
            </a:r>
          </a:p>
          <a:p>
            <a:pPr marL="0" indent="0">
              <a:buNone/>
            </a:pPr>
            <a:r>
              <a:rPr lang="es-ES" sz="2000"/>
              <a:t>   private RepositorioLugares lugares;</a:t>
            </a:r>
          </a:p>
          <a:p>
            <a:pPr marL="0" indent="0">
              <a:buNone/>
            </a:pPr>
            <a:r>
              <a:rPr lang="es-ES" sz="2000"/>
              <a:t>   public CasosUsoLugar(Activity actividad, RepositorioLugares lugares) {</a:t>
            </a:r>
          </a:p>
          <a:p>
            <a:pPr marL="0" indent="0">
              <a:buNone/>
            </a:pPr>
            <a:r>
              <a:rPr lang="es-ES" sz="2000"/>
              <a:t>      this.actividad = actividad;</a:t>
            </a:r>
          </a:p>
          <a:p>
            <a:pPr marL="0" indent="0">
              <a:buNone/>
            </a:pPr>
            <a:r>
              <a:rPr lang="es-ES" sz="2000"/>
              <a:t>      this.lugares = lugares;</a:t>
            </a:r>
          </a:p>
          <a:p>
            <a:pPr marL="0" indent="0">
              <a:buNone/>
            </a:pPr>
            <a:r>
              <a:rPr lang="es-ES" sz="2000"/>
              <a:t>   }</a:t>
            </a:r>
          </a:p>
          <a:p>
            <a:endParaRPr lang="es-E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FF1D59BC-7033-4F5B-82A9-3C3CBFCD27A6}"/>
              </a:ext>
            </a:extLst>
          </p:cNvPr>
          <p:cNvSpPr>
            <a:spLocks noGrp="1"/>
          </p:cNvSpPr>
          <p:nvPr>
            <p:ph sz="half" idx="2"/>
          </p:nvPr>
        </p:nvSpPr>
        <p:spPr>
          <a:xfrm>
            <a:off x="8451604" y="1412489"/>
            <a:ext cx="3197701" cy="4363844"/>
          </a:xfrm>
        </p:spPr>
        <p:txBody>
          <a:bodyPr>
            <a:normAutofit/>
          </a:bodyPr>
          <a:lstStyle/>
          <a:p>
            <a:pPr marL="0" indent="0">
              <a:buNone/>
            </a:pPr>
            <a:r>
              <a:rPr lang="es-ES" sz="2000"/>
              <a:t>// OPERACIONES BÁSICAS</a:t>
            </a:r>
          </a:p>
          <a:p>
            <a:pPr marL="0" indent="0">
              <a:buNone/>
            </a:pPr>
            <a:r>
              <a:rPr lang="es-ES" sz="2000"/>
              <a:t>   public void mostrar(int pos) {</a:t>
            </a:r>
          </a:p>
          <a:p>
            <a:pPr marL="0" indent="0">
              <a:buNone/>
            </a:pPr>
            <a:r>
              <a:rPr lang="es-ES" sz="2000"/>
              <a:t>      Intent i = new Intent(actividad, VistaLugarActivity.class);</a:t>
            </a:r>
          </a:p>
          <a:p>
            <a:pPr marL="0" indent="0">
              <a:buNone/>
            </a:pPr>
            <a:r>
              <a:rPr lang="es-ES" sz="2000"/>
              <a:t>      i.putExtra("pos", pos);</a:t>
            </a:r>
          </a:p>
          <a:p>
            <a:pPr marL="0" indent="0">
              <a:buNone/>
            </a:pPr>
            <a:r>
              <a:rPr lang="es-ES" sz="2000"/>
              <a:t>      actividad.startActivity(i);</a:t>
            </a:r>
          </a:p>
          <a:p>
            <a:pPr marL="0" indent="0">
              <a:buNone/>
            </a:pPr>
            <a:r>
              <a:rPr lang="es-ES" sz="2000"/>
              <a:t>   }</a:t>
            </a:r>
          </a:p>
          <a:p>
            <a:pPr marL="0" indent="0">
              <a:buNone/>
            </a:pPr>
            <a:r>
              <a:rPr lang="es-ES" sz="2000"/>
              <a:t>} </a:t>
            </a:r>
          </a:p>
          <a:p>
            <a:endParaRPr lang="es-ES" sz="2000"/>
          </a:p>
        </p:txBody>
      </p:sp>
    </p:spTree>
    <p:extLst>
      <p:ext uri="{BB962C8B-B14F-4D97-AF65-F5344CB8AC3E}">
        <p14:creationId xmlns:p14="http://schemas.microsoft.com/office/powerpoint/2010/main" val="402223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FF78E2B9-67C3-4218-A18D-D2065A94872D}"/>
              </a:ext>
            </a:extLst>
          </p:cNvPr>
          <p:cNvSpPr>
            <a:spLocks noGrp="1"/>
          </p:cNvSpPr>
          <p:nvPr>
            <p:ph type="ctrTitle"/>
          </p:nvPr>
        </p:nvSpPr>
        <p:spPr>
          <a:xfrm>
            <a:off x="3045368" y="2043663"/>
            <a:ext cx="6105194" cy="2031055"/>
          </a:xfrm>
        </p:spPr>
        <p:txBody>
          <a:bodyPr>
            <a:normAutofit/>
          </a:bodyPr>
          <a:lstStyle/>
          <a:p>
            <a:r>
              <a:rPr lang="es-ES">
                <a:solidFill>
                  <a:srgbClr val="FFFFFF"/>
                </a:solidFill>
              </a:rPr>
              <a:t>Iniciar actividades con resultado</a:t>
            </a:r>
          </a:p>
        </p:txBody>
      </p:sp>
      <p:sp>
        <p:nvSpPr>
          <p:cNvPr id="3" name="Subtítulo 2">
            <a:extLst>
              <a:ext uri="{FF2B5EF4-FFF2-40B4-BE49-F238E27FC236}">
                <a16:creationId xmlns:a16="http://schemas.microsoft.com/office/drawing/2014/main" id="{C127437B-DBDA-48BD-85BC-40C06FBF10EA}"/>
              </a:ext>
            </a:extLst>
          </p:cNvPr>
          <p:cNvSpPr>
            <a:spLocks noGrp="1"/>
          </p:cNvSpPr>
          <p:nvPr>
            <p:ph type="subTitle" idx="1"/>
          </p:nvPr>
        </p:nvSpPr>
        <p:spPr>
          <a:xfrm>
            <a:off x="3045368" y="4074718"/>
            <a:ext cx="6105194" cy="682079"/>
          </a:xfrm>
        </p:spPr>
        <p:txBody>
          <a:bodyPr>
            <a:normAutofit/>
          </a:bodyPr>
          <a:lstStyle/>
          <a:p>
            <a:r>
              <a:rPr lang="es-ES" sz="2000">
                <a:solidFill>
                  <a:srgbClr val="FFFFFF"/>
                </a:solidFill>
              </a:rPr>
              <a:t>Nos basamos en los ejemplos de VistaLugarActivity  y EdicionLugarActivity de la aplicación mis lugares</a:t>
            </a:r>
          </a:p>
        </p:txBody>
      </p:sp>
    </p:spTree>
    <p:extLst>
      <p:ext uri="{BB962C8B-B14F-4D97-AF65-F5344CB8AC3E}">
        <p14:creationId xmlns:p14="http://schemas.microsoft.com/office/powerpoint/2010/main" val="24475809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373FD4F-40F6-4C7D-99AE-52781B9052B5}"/>
              </a:ext>
            </a:extLst>
          </p:cNvPr>
          <p:cNvSpPr>
            <a:spLocks noGrp="1"/>
          </p:cNvSpPr>
          <p:nvPr>
            <p:ph type="title"/>
          </p:nvPr>
        </p:nvSpPr>
        <p:spPr>
          <a:xfrm>
            <a:off x="838200" y="253397"/>
            <a:ext cx="10515600" cy="1273233"/>
          </a:xfrm>
        </p:spPr>
        <p:txBody>
          <a:bodyPr>
            <a:normAutofit/>
          </a:bodyPr>
          <a:lstStyle/>
          <a:p>
            <a:r>
              <a:rPr lang="es-ES" sz="4000"/>
              <a:t>Introducimos CasoUsoLugar en MainActivity</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7925554C-C3D8-46BA-9C60-F8ECAC235F27}"/>
              </a:ext>
            </a:extLst>
          </p:cNvPr>
          <p:cNvSpPr>
            <a:spLocks noGrp="1"/>
          </p:cNvSpPr>
          <p:nvPr>
            <p:ph idx="1"/>
          </p:nvPr>
        </p:nvSpPr>
        <p:spPr>
          <a:xfrm>
            <a:off x="838200" y="2478024"/>
            <a:ext cx="10515600" cy="3694176"/>
          </a:xfrm>
        </p:spPr>
        <p:txBody>
          <a:bodyPr>
            <a:normAutofit/>
          </a:bodyPr>
          <a:lstStyle/>
          <a:p>
            <a:pPr marL="0" indent="0">
              <a:buNone/>
            </a:pPr>
            <a:r>
              <a:rPr lang="es-ES" sz="2200"/>
              <a:t>private RepositorioLugares lugares;</a:t>
            </a:r>
          </a:p>
          <a:p>
            <a:pPr marL="0" indent="0">
              <a:buNone/>
            </a:pPr>
            <a:r>
              <a:rPr lang="es-ES" sz="2200"/>
              <a:t>private CasosUsoLugar usoLugar;</a:t>
            </a:r>
          </a:p>
          <a:p>
            <a:pPr marL="0" indent="0">
              <a:buNone/>
            </a:pPr>
            <a:endParaRPr lang="es-ES" sz="2200"/>
          </a:p>
          <a:p>
            <a:pPr marL="0" indent="0">
              <a:buNone/>
            </a:pPr>
            <a:r>
              <a:rPr lang="es-ES" sz="2200"/>
              <a:t>@Override protected void onCreate(Bundle savedInstanceState) {</a:t>
            </a:r>
          </a:p>
          <a:p>
            <a:pPr marL="0" indent="0">
              <a:buNone/>
            </a:pPr>
            <a:r>
              <a:rPr lang="es-ES" sz="2200"/>
              <a:t>   …</a:t>
            </a:r>
          </a:p>
          <a:p>
            <a:pPr marL="0" indent="0">
              <a:buNone/>
            </a:pPr>
            <a:r>
              <a:rPr lang="es-ES" sz="2200"/>
              <a:t>   lugares = ((Aplicacion) getApplication()).lugares;</a:t>
            </a:r>
          </a:p>
          <a:p>
            <a:pPr marL="0" indent="0">
              <a:buNone/>
            </a:pPr>
            <a:r>
              <a:rPr lang="es-ES" sz="2200"/>
              <a:t>   usoLugar = new CasosUsoLugar(this, lugares);</a:t>
            </a:r>
          </a:p>
          <a:p>
            <a:pPr marL="0" indent="0">
              <a:buNone/>
            </a:pPr>
            <a:r>
              <a:rPr lang="es-ES" sz="2200"/>
              <a:t>} </a:t>
            </a:r>
          </a:p>
        </p:txBody>
      </p:sp>
    </p:spTree>
    <p:extLst>
      <p:ext uri="{BB962C8B-B14F-4D97-AF65-F5344CB8AC3E}">
        <p14:creationId xmlns:p14="http://schemas.microsoft.com/office/powerpoint/2010/main" val="33058816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95F85F2-D68C-42EF-9EAF-CF8573635113}"/>
              </a:ext>
            </a:extLst>
          </p:cNvPr>
          <p:cNvSpPr>
            <a:spLocks noGrp="1"/>
          </p:cNvSpPr>
          <p:nvPr>
            <p:ph type="title"/>
          </p:nvPr>
        </p:nvSpPr>
        <p:spPr>
          <a:xfrm>
            <a:off x="838200" y="253397"/>
            <a:ext cx="10515600" cy="1273233"/>
          </a:xfrm>
        </p:spPr>
        <p:txBody>
          <a:bodyPr>
            <a:normAutofit/>
          </a:bodyPr>
          <a:lstStyle/>
          <a:p>
            <a:r>
              <a:rPr lang="es-ES" sz="4000"/>
              <a:t>CasoUsoLugar en MainActivity</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C7799941-DFA7-45B5-819C-B618976D91CE}"/>
              </a:ext>
            </a:extLst>
          </p:cNvPr>
          <p:cNvSpPr>
            <a:spLocks noGrp="1"/>
          </p:cNvSpPr>
          <p:nvPr>
            <p:ph idx="1"/>
          </p:nvPr>
        </p:nvSpPr>
        <p:spPr>
          <a:xfrm>
            <a:off x="838200" y="2478024"/>
            <a:ext cx="10515600" cy="3694176"/>
          </a:xfrm>
        </p:spPr>
        <p:txBody>
          <a:bodyPr>
            <a:normAutofit/>
          </a:bodyPr>
          <a:lstStyle/>
          <a:p>
            <a:pPr marL="0" indent="0">
              <a:buNone/>
            </a:pPr>
            <a:r>
              <a:rPr lang="es-ES" sz="1900" dirty="0"/>
              <a:t>Cada vez que queramos </a:t>
            </a:r>
            <a:r>
              <a:rPr lang="es-ES" sz="1900" b="1" dirty="0"/>
              <a:t>ejecutar este caso de uso </a:t>
            </a:r>
            <a:r>
              <a:rPr lang="es-ES" sz="1900" dirty="0"/>
              <a:t>usaremos el código:</a:t>
            </a:r>
          </a:p>
          <a:p>
            <a:pPr marL="0" indent="0">
              <a:buNone/>
            </a:pPr>
            <a:r>
              <a:rPr lang="es-ES" sz="1900" dirty="0" err="1"/>
              <a:t>usoLugar.mostrar</a:t>
            </a:r>
            <a:r>
              <a:rPr lang="es-ES" sz="1900" dirty="0"/>
              <a:t>(</a:t>
            </a:r>
            <a:r>
              <a:rPr lang="es-ES" sz="1900" dirty="0" err="1"/>
              <a:t>pos</a:t>
            </a:r>
            <a:r>
              <a:rPr lang="es-ES" sz="1900" dirty="0"/>
              <a:t>) ;</a:t>
            </a:r>
          </a:p>
          <a:p>
            <a:pPr marL="0" indent="0">
              <a:buNone/>
            </a:pPr>
            <a:endParaRPr lang="es-ES" sz="1900" dirty="0"/>
          </a:p>
          <a:p>
            <a:pPr marL="0" indent="0">
              <a:buNone/>
            </a:pPr>
            <a:r>
              <a:rPr lang="es-ES" sz="1900" dirty="0"/>
              <a:t>Ver el tutorial para complementar el código:</a:t>
            </a:r>
          </a:p>
          <a:p>
            <a:pPr marL="514350" indent="-514350">
              <a:buFont typeface="+mj-lt"/>
              <a:buAutoNum type="arabicPeriod"/>
            </a:pPr>
            <a:r>
              <a:rPr lang="es-ES" sz="1900" b="1" dirty="0"/>
              <a:t> </a:t>
            </a:r>
            <a:r>
              <a:rPr lang="es-ES" sz="1900" dirty="0"/>
              <a:t>Crea la clase </a:t>
            </a:r>
            <a:r>
              <a:rPr lang="es-ES" sz="1900" dirty="0" err="1"/>
              <a:t>CasoUsoLugar</a:t>
            </a:r>
            <a:r>
              <a:rPr lang="es-ES" sz="1900" dirty="0"/>
              <a:t> dentro del paquete </a:t>
            </a:r>
            <a:r>
              <a:rPr lang="es-ES" sz="1900" dirty="0" err="1"/>
              <a:t>casos_uso</a:t>
            </a:r>
            <a:r>
              <a:rPr lang="es-ES" sz="1900" dirty="0"/>
              <a:t>.</a:t>
            </a:r>
          </a:p>
          <a:p>
            <a:pPr marL="514350" indent="-514350">
              <a:buFont typeface="+mj-lt"/>
              <a:buAutoNum type="arabicPeriod"/>
            </a:pPr>
            <a:r>
              <a:rPr lang="es-ES" sz="1900" dirty="0"/>
              <a:t> Crea la función </a:t>
            </a:r>
            <a:r>
              <a:rPr lang="es-ES" sz="1900" dirty="0" err="1"/>
              <a:t>lanzarAcerdaDe</a:t>
            </a:r>
            <a:r>
              <a:rPr lang="es-ES" sz="1900" dirty="0"/>
              <a:t>(). Ha de contener el código necesario para arrancar </a:t>
            </a:r>
            <a:r>
              <a:rPr lang="es-ES" sz="1900" dirty="0" err="1"/>
              <a:t>AcerdaDeActivity</a:t>
            </a:r>
            <a:r>
              <a:rPr lang="es-ES" sz="1900" dirty="0"/>
              <a:t>.</a:t>
            </a:r>
          </a:p>
          <a:p>
            <a:pPr marL="514350" indent="-514350">
              <a:buFont typeface="+mj-lt"/>
              <a:buAutoNum type="arabicPeriod"/>
            </a:pPr>
            <a:r>
              <a:rPr lang="es-ES" sz="1900" dirty="0"/>
              <a:t>Añade en </a:t>
            </a:r>
            <a:r>
              <a:rPr lang="es-ES" sz="1900" dirty="0" err="1"/>
              <a:t>MainActivity</a:t>
            </a:r>
            <a:r>
              <a:rPr lang="es-ES" sz="1900" dirty="0"/>
              <a:t> el código necesario para usar este caso de uso.</a:t>
            </a:r>
          </a:p>
          <a:p>
            <a:pPr marL="514350" indent="-514350">
              <a:buFont typeface="+mj-lt"/>
              <a:buAutoNum type="arabicPeriod"/>
            </a:pPr>
            <a:r>
              <a:rPr lang="es-ES" sz="1900" dirty="0"/>
              <a:t> En esta clase también se puedes añadir otros casos de uso como </a:t>
            </a:r>
            <a:r>
              <a:rPr lang="es-ES" sz="1900" dirty="0" err="1"/>
              <a:t>lanzarPreferencias</a:t>
            </a:r>
            <a:r>
              <a:rPr lang="es-ES" sz="1900" dirty="0"/>
              <a:t>() o </a:t>
            </a:r>
            <a:r>
              <a:rPr lang="es-ES" sz="1900" dirty="0" err="1"/>
              <a:t>lanzarMapa</a:t>
            </a:r>
            <a:r>
              <a:rPr lang="es-ES" sz="1900" dirty="0"/>
              <a:t>(), para abrir las actividades adecuadas.</a:t>
            </a:r>
          </a:p>
        </p:txBody>
      </p:sp>
    </p:spTree>
    <p:extLst>
      <p:ext uri="{BB962C8B-B14F-4D97-AF65-F5344CB8AC3E}">
        <p14:creationId xmlns:p14="http://schemas.microsoft.com/office/powerpoint/2010/main" val="386980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C21FA5-F3BA-4150-B6B6-B06DA5FE2D29}"/>
              </a:ext>
            </a:extLst>
          </p:cNvPr>
          <p:cNvSpPr>
            <a:spLocks noGrp="1"/>
          </p:cNvSpPr>
          <p:nvPr>
            <p:ph type="title"/>
          </p:nvPr>
        </p:nvSpPr>
        <p:spPr>
          <a:xfrm>
            <a:off x="1913468" y="365125"/>
            <a:ext cx="9440332" cy="1325563"/>
          </a:xfrm>
        </p:spPr>
        <p:txBody>
          <a:bodyPr>
            <a:normAutofit/>
          </a:bodyPr>
          <a:lstStyle/>
          <a:p>
            <a:r>
              <a:rPr lang="es-ES" sz="5400"/>
              <a:t>startActivityForResult</a:t>
            </a:r>
          </a:p>
        </p:txBody>
      </p:sp>
      <p:sp>
        <p:nvSpPr>
          <p:cNvPr id="19" name="Rectangle 18">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2D6D67B0-B7A8-46EE-BE0C-928A8D7AAC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3" name="Marcador de contenido 2">
            <a:extLst>
              <a:ext uri="{FF2B5EF4-FFF2-40B4-BE49-F238E27FC236}">
                <a16:creationId xmlns:a16="http://schemas.microsoft.com/office/drawing/2014/main" id="{0FF95A63-33A8-451F-B25A-E4EB681F61BB}"/>
              </a:ext>
            </a:extLst>
          </p:cNvPr>
          <p:cNvSpPr>
            <a:spLocks noGrp="1"/>
          </p:cNvSpPr>
          <p:nvPr>
            <p:ph idx="1"/>
          </p:nvPr>
        </p:nvSpPr>
        <p:spPr>
          <a:xfrm>
            <a:off x="838200" y="1825625"/>
            <a:ext cx="10515600" cy="4351338"/>
          </a:xfrm>
        </p:spPr>
        <p:txBody>
          <a:bodyPr>
            <a:normAutofit/>
          </a:bodyPr>
          <a:lstStyle/>
          <a:p>
            <a:pPr marL="0" indent="0">
              <a:buNone/>
            </a:pPr>
            <a:r>
              <a:rPr lang="es-ES" sz="2600" dirty="0"/>
              <a:t>El código para iniciar la </a:t>
            </a:r>
            <a:r>
              <a:rPr lang="es-ES" sz="2600" b="1" dirty="0"/>
              <a:t>actividad </a:t>
            </a:r>
            <a:r>
              <a:rPr lang="es-ES" sz="2600" b="1" dirty="0" err="1"/>
              <a:t>EdicionLugarActivity</a:t>
            </a:r>
            <a:r>
              <a:rPr lang="es-ES" sz="2600" b="1" dirty="0"/>
              <a:t> </a:t>
            </a:r>
            <a:r>
              <a:rPr lang="es-ES" sz="2600" dirty="0"/>
              <a:t>y </a:t>
            </a:r>
            <a:r>
              <a:rPr lang="es-ES" sz="2600" b="1" dirty="0"/>
              <a:t>recibir un resultado </a:t>
            </a:r>
            <a:r>
              <a:rPr lang="es-ES" sz="2600" dirty="0"/>
              <a:t>sería el siguiente: </a:t>
            </a:r>
          </a:p>
          <a:p>
            <a:pPr marL="0" indent="0">
              <a:buNone/>
            </a:pPr>
            <a:r>
              <a:rPr lang="es-ES" sz="2600" dirty="0"/>
              <a:t>//declaramos el código a principio de la clase como constante</a:t>
            </a:r>
          </a:p>
          <a:p>
            <a:pPr marL="0" indent="0">
              <a:buNone/>
            </a:pPr>
            <a:r>
              <a:rPr lang="es-ES" sz="2600" dirty="0"/>
              <a:t>final </a:t>
            </a:r>
            <a:r>
              <a:rPr lang="es-ES" sz="2600" dirty="0" err="1"/>
              <a:t>static</a:t>
            </a:r>
            <a:r>
              <a:rPr lang="es-ES" sz="2600" dirty="0"/>
              <a:t> </a:t>
            </a:r>
            <a:r>
              <a:rPr lang="es-ES" sz="2600" dirty="0" err="1"/>
              <a:t>int</a:t>
            </a:r>
            <a:r>
              <a:rPr lang="es-ES" sz="2600" dirty="0"/>
              <a:t> RESULTADO_EDITAR = 1;</a:t>
            </a:r>
          </a:p>
          <a:p>
            <a:pPr marL="0" indent="0">
              <a:buNone/>
            </a:pPr>
            <a:endParaRPr lang="es-ES" sz="2600" dirty="0"/>
          </a:p>
          <a:p>
            <a:pPr marL="0" indent="0">
              <a:buNone/>
            </a:pPr>
            <a:r>
              <a:rPr lang="es-ES" sz="2600" dirty="0"/>
              <a:t>//Declaramos la llamada para abrir la ventana en un </a:t>
            </a:r>
            <a:r>
              <a:rPr lang="es-ES" sz="2600" dirty="0" err="1"/>
              <a:t>listener</a:t>
            </a:r>
            <a:endParaRPr lang="es-ES" sz="2600" dirty="0"/>
          </a:p>
          <a:p>
            <a:pPr marL="0" indent="0">
              <a:buNone/>
            </a:pPr>
            <a:r>
              <a:rPr lang="es-ES" sz="2600" dirty="0" err="1"/>
              <a:t>Intent</a:t>
            </a:r>
            <a:r>
              <a:rPr lang="es-ES" sz="2600" dirty="0"/>
              <a:t> i = new </a:t>
            </a:r>
            <a:r>
              <a:rPr lang="es-ES" sz="2600" dirty="0" err="1"/>
              <a:t>Intent</a:t>
            </a:r>
            <a:r>
              <a:rPr lang="es-ES" sz="2600" dirty="0"/>
              <a:t>(</a:t>
            </a:r>
            <a:r>
              <a:rPr lang="es-ES" sz="2600" dirty="0" err="1"/>
              <a:t>getBaseContext</a:t>
            </a:r>
            <a:r>
              <a:rPr lang="es-ES" sz="2600" dirty="0"/>
              <a:t>(), </a:t>
            </a:r>
            <a:r>
              <a:rPr lang="es-ES" sz="2600" dirty="0" err="1"/>
              <a:t>EdicionLugarActivity.class</a:t>
            </a:r>
            <a:r>
              <a:rPr lang="es-ES" sz="2600" dirty="0"/>
              <a:t>);</a:t>
            </a:r>
          </a:p>
          <a:p>
            <a:pPr marL="0" indent="0">
              <a:buNone/>
            </a:pPr>
            <a:r>
              <a:rPr lang="es-ES" sz="2600" dirty="0"/>
              <a:t> </a:t>
            </a:r>
            <a:r>
              <a:rPr lang="es-ES" sz="2600" dirty="0" err="1"/>
              <a:t>i.putExtra</a:t>
            </a:r>
            <a:r>
              <a:rPr lang="es-ES" sz="2600" dirty="0"/>
              <a:t>("</a:t>
            </a:r>
            <a:r>
              <a:rPr lang="es-ES" sz="2600" dirty="0" err="1"/>
              <a:t>pos</a:t>
            </a:r>
            <a:r>
              <a:rPr lang="es-ES" sz="2600" dirty="0"/>
              <a:t>", </a:t>
            </a:r>
            <a:r>
              <a:rPr lang="es-ES" sz="2600" dirty="0" err="1"/>
              <a:t>pos</a:t>
            </a:r>
            <a:r>
              <a:rPr lang="es-ES" sz="2600" dirty="0"/>
              <a:t>);</a:t>
            </a:r>
          </a:p>
          <a:p>
            <a:pPr marL="0" indent="0">
              <a:buNone/>
            </a:pPr>
            <a:r>
              <a:rPr lang="es-ES" sz="2600" dirty="0"/>
              <a:t>   </a:t>
            </a:r>
            <a:r>
              <a:rPr lang="es-ES" sz="2600" dirty="0" err="1"/>
              <a:t>startActivityForResult</a:t>
            </a:r>
            <a:r>
              <a:rPr lang="es-ES" sz="2600" dirty="0"/>
              <a:t>(i, RESULTADO_EDITAR);</a:t>
            </a:r>
          </a:p>
        </p:txBody>
      </p:sp>
    </p:spTree>
    <p:extLst>
      <p:ext uri="{BB962C8B-B14F-4D97-AF65-F5344CB8AC3E}">
        <p14:creationId xmlns:p14="http://schemas.microsoft.com/office/powerpoint/2010/main" val="6214403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1722</TotalTime>
  <Words>5858</Words>
  <Application>Microsoft Office PowerPoint</Application>
  <PresentationFormat>Panorámica</PresentationFormat>
  <Paragraphs>383</Paragraphs>
  <Slides>81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81</vt:i4>
      </vt:variant>
    </vt:vector>
  </HeadingPairs>
  <TitlesOfParts>
    <vt:vector size="86" baseType="lpstr">
      <vt:lpstr>Arial</vt:lpstr>
      <vt:lpstr>Calibri</vt:lpstr>
      <vt:lpstr>Calibri Light</vt:lpstr>
      <vt:lpstr>Courier New</vt:lpstr>
      <vt:lpstr>Tema de Office</vt:lpstr>
      <vt:lpstr>Tema 4. Trabajando con Actividades y contexto de aplicación</vt:lpstr>
      <vt:lpstr>Indice</vt:lpstr>
      <vt:lpstr>Lanzando nuevas actividades</vt:lpstr>
      <vt:lpstr>Método de activity startActivity </vt:lpstr>
      <vt:lpstr>Intent</vt:lpstr>
      <vt:lpstr>Diseccionando el código</vt:lpstr>
      <vt:lpstr>startActivity</vt:lpstr>
      <vt:lpstr>Iniciar actividades con resultado</vt:lpstr>
      <vt:lpstr>startActivityForResult</vt:lpstr>
      <vt:lpstr>Diseccionando el código</vt:lpstr>
      <vt:lpstr>Diseccionando el código</vt:lpstr>
      <vt:lpstr>Recogiendo valores en vistalugaractivity</vt:lpstr>
      <vt:lpstr>EdicionLugarActivity</vt:lpstr>
      <vt:lpstr>Diseccionando el código</vt:lpstr>
      <vt:lpstr>Diseccionando el código</vt:lpstr>
      <vt:lpstr>startActivityForResult</vt:lpstr>
      <vt:lpstr>Recibiendo resultados. onActivityResult</vt:lpstr>
      <vt:lpstr>requestCode</vt:lpstr>
      <vt:lpstr>Clases e interfaces para comunicaciones entre procesos y elementos de aplicación</vt:lpstr>
      <vt:lpstr>Parceable</vt:lpstr>
      <vt:lpstr>Presentación de PowerPoint</vt:lpstr>
      <vt:lpstr>IBinder</vt:lpstr>
      <vt:lpstr>Binder</vt:lpstr>
      <vt:lpstr>BINDER LOCAL</vt:lpstr>
      <vt:lpstr>Binder remoto</vt:lpstr>
      <vt:lpstr>RPC en Android</vt:lpstr>
      <vt:lpstr>Resumiendo</vt:lpstr>
      <vt:lpstr>Presentación de PowerPoint</vt:lpstr>
      <vt:lpstr>Añadiendo listener a botones</vt:lpstr>
      <vt:lpstr>Primer manejo de eventos</vt:lpstr>
      <vt:lpstr>En el xml del layout</vt:lpstr>
      <vt:lpstr>Onclick en XML</vt:lpstr>
      <vt:lpstr>Añadiendo onclick en el xml del boton</vt:lpstr>
      <vt:lpstr>Añadiendo listeners en código</vt:lpstr>
      <vt:lpstr>Añadiendo listeners en código</vt:lpstr>
      <vt:lpstr>Añadiendo listeners en código</vt:lpstr>
      <vt:lpstr>onClick en view</vt:lpstr>
      <vt:lpstr>Preferencias</vt:lpstr>
      <vt:lpstr>Creando preferencias de aplicación</vt:lpstr>
      <vt:lpstr>Presentación de PowerPoint</vt:lpstr>
      <vt:lpstr>Preferencias.xml</vt:lpstr>
      <vt:lpstr>Preferencias.xml</vt:lpstr>
      <vt:lpstr>Presentación de PowerPoint</vt:lpstr>
      <vt:lpstr>Arrays.xml</vt:lpstr>
      <vt:lpstr>Layout de preferencias</vt:lpstr>
      <vt:lpstr>Creando la actividad para manejarlo</vt:lpstr>
      <vt:lpstr>PreferenciasActivity</vt:lpstr>
      <vt:lpstr>Diseccionando código</vt:lpstr>
      <vt:lpstr>Creamos la clase PreferenciasFragment</vt:lpstr>
      <vt:lpstr>addPreferencesFromResource</vt:lpstr>
      <vt:lpstr>Contexto de aplicación</vt:lpstr>
      <vt:lpstr>Declarando la aplicación en el manifest</vt:lpstr>
      <vt:lpstr>Allow backup</vt:lpstr>
      <vt:lpstr>Clase Aplicación hereda de Application</vt:lpstr>
      <vt:lpstr>Métodos a sobre escribir</vt:lpstr>
      <vt:lpstr>Creando una clase Aplicación de tipo Application para mis lugares</vt:lpstr>
      <vt:lpstr>clase Application Aplicacion</vt:lpstr>
      <vt:lpstr>Accediendo al contexto de aplicación</vt:lpstr>
      <vt:lpstr>Recogiendo datos de Aplicación.</vt:lpstr>
      <vt:lpstr>Método getSharePreferences(), accediendo a preferencias de la aplicación</vt:lpstr>
      <vt:lpstr>Metodología clean</vt:lpstr>
      <vt:lpstr>Metodología Clean</vt:lpstr>
      <vt:lpstr>Metodología Clean</vt:lpstr>
      <vt:lpstr>Metodología Clean</vt:lpstr>
      <vt:lpstr>Reglas de dependencia.</vt:lpstr>
      <vt:lpstr>Arquitectura Clean</vt:lpstr>
      <vt:lpstr>Interface Adapters</vt:lpstr>
      <vt:lpstr>Capas</vt:lpstr>
      <vt:lpstr>Capas</vt:lpstr>
      <vt:lpstr>Capas</vt:lpstr>
      <vt:lpstr>Nuestras Capas en metodología clean, mis lugares.</vt:lpstr>
      <vt:lpstr>Capas en metodología clean</vt:lpstr>
      <vt:lpstr>Capa clean</vt:lpstr>
      <vt:lpstr>Clean en MisLugares</vt:lpstr>
      <vt:lpstr>Paquetes o capas usadas en la aplicación</vt:lpstr>
      <vt:lpstr>Paquetes o capas usadas en la aplicación</vt:lpstr>
      <vt:lpstr>Casos de uso</vt:lpstr>
      <vt:lpstr>CasoDeUsoLugar</vt:lpstr>
      <vt:lpstr>CasoDeUsoLugar</vt:lpstr>
      <vt:lpstr>Introducimos CasoUsoLugar en MainActivity</vt:lpstr>
      <vt:lpstr>CasoUsoLugar en MainActivity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Trabajando con Actividades y contexto de aplicación</dc:title>
  <dc:creator>Carlos Cano Ladera</dc:creator>
  <cp:lastModifiedBy>Carlos Cano Ladera</cp:lastModifiedBy>
  <cp:revision>5</cp:revision>
  <dcterms:created xsi:type="dcterms:W3CDTF">2020-01-11T17:01:55Z</dcterms:created>
  <dcterms:modified xsi:type="dcterms:W3CDTF">2020-11-05T17:41:44Z</dcterms:modified>
</cp:coreProperties>
</file>