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77" r:id="rId4"/>
    <p:sldId id="259" r:id="rId5"/>
    <p:sldId id="261" r:id="rId6"/>
    <p:sldId id="262" r:id="rId7"/>
    <p:sldId id="266" r:id="rId8"/>
    <p:sldId id="263" r:id="rId9"/>
    <p:sldId id="264" r:id="rId10"/>
    <p:sldId id="265" r:id="rId11"/>
    <p:sldId id="267" r:id="rId12"/>
    <p:sldId id="269" r:id="rId13"/>
    <p:sldId id="274" r:id="rId14"/>
    <p:sldId id="275" r:id="rId15"/>
    <p:sldId id="270" r:id="rId16"/>
    <p:sldId id="271" r:id="rId17"/>
    <p:sldId id="276" r:id="rId18"/>
    <p:sldId id="272" r:id="rId19"/>
    <p:sldId id="273" r:id="rId20"/>
    <p:sldId id="279" r:id="rId21"/>
    <p:sldId id="278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98B97-087B-4001-889A-FF5138A81E85}" type="datetimeFigureOut">
              <a:rPr lang="es-PE" smtClean="0"/>
              <a:t>10/01/2024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6FC7-DB4D-4448-99D3-B0EDFB4677B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3702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98B97-087B-4001-889A-FF5138A81E85}" type="datetimeFigureOut">
              <a:rPr lang="es-PE" smtClean="0"/>
              <a:t>10/01/2024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6FC7-DB4D-4448-99D3-B0EDFB4677B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062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98B97-087B-4001-889A-FF5138A81E85}" type="datetimeFigureOut">
              <a:rPr lang="es-PE" smtClean="0"/>
              <a:t>10/01/2024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6FC7-DB4D-4448-99D3-B0EDFB4677B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6482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98B97-087B-4001-889A-FF5138A81E85}" type="datetimeFigureOut">
              <a:rPr lang="es-PE" smtClean="0"/>
              <a:t>10/01/2024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6FC7-DB4D-4448-99D3-B0EDFB4677B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66065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98B97-087B-4001-889A-FF5138A81E85}" type="datetimeFigureOut">
              <a:rPr lang="es-PE" smtClean="0"/>
              <a:t>10/01/2024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6FC7-DB4D-4448-99D3-B0EDFB4677B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10012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98B97-087B-4001-889A-FF5138A81E85}" type="datetimeFigureOut">
              <a:rPr lang="es-PE" smtClean="0"/>
              <a:t>10/01/2024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6FC7-DB4D-4448-99D3-B0EDFB4677B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3947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98B97-087B-4001-889A-FF5138A81E85}" type="datetimeFigureOut">
              <a:rPr lang="es-PE" smtClean="0"/>
              <a:t>10/01/2024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6FC7-DB4D-4448-99D3-B0EDFB4677B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964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98B97-087B-4001-889A-FF5138A81E85}" type="datetimeFigureOut">
              <a:rPr lang="es-PE" smtClean="0"/>
              <a:t>10/01/2024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6FC7-DB4D-4448-99D3-B0EDFB4677B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5021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98B97-087B-4001-889A-FF5138A81E85}" type="datetimeFigureOut">
              <a:rPr lang="es-PE" smtClean="0"/>
              <a:t>10/01/2024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6FC7-DB4D-4448-99D3-B0EDFB4677B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4940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98B97-087B-4001-889A-FF5138A81E85}" type="datetimeFigureOut">
              <a:rPr lang="es-PE" smtClean="0"/>
              <a:t>10/01/2024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6FC7-DB4D-4448-99D3-B0EDFB4677B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1290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98B97-087B-4001-889A-FF5138A81E85}" type="datetimeFigureOut">
              <a:rPr lang="es-PE" smtClean="0"/>
              <a:t>10/01/2024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6FC7-DB4D-4448-99D3-B0EDFB4677B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55168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98B97-087B-4001-889A-FF5138A81E85}" type="datetimeFigureOut">
              <a:rPr lang="es-PE" smtClean="0"/>
              <a:t>10/01/2024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06FC7-DB4D-4448-99D3-B0EDFB4677B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07808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ccarrenovi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apache/airflow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smtClean="0"/>
              <a:t>Apache Airflow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Por: Carlos Carreño</a:t>
            </a:r>
          </a:p>
          <a:p>
            <a:r>
              <a:rPr lang="es-PE" dirty="0" smtClean="0">
                <a:hlinkClick r:id="rId2"/>
              </a:rPr>
              <a:t>ccarrenovi@Gmail.com</a:t>
            </a:r>
            <a:endParaRPr lang="es-PE" dirty="0" smtClean="0"/>
          </a:p>
          <a:p>
            <a:r>
              <a:rPr lang="es-PE" dirty="0" smtClean="0"/>
              <a:t>Enero, 2024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346" y="1201403"/>
            <a:ext cx="2210108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020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Actualización de </a:t>
            </a:r>
            <a:r>
              <a:rPr lang="es-PE" dirty="0" err="1" smtClean="0"/>
              <a:t>pip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 </a:t>
            </a:r>
            <a:r>
              <a:rPr lang="es-PE" dirty="0" smtClean="0">
                <a:solidFill>
                  <a:srgbClr val="00B050"/>
                </a:solidFill>
              </a:rPr>
              <a:t>python3</a:t>
            </a:r>
            <a:r>
              <a:rPr lang="es-PE" dirty="0" smtClean="0"/>
              <a:t> </a:t>
            </a:r>
            <a:r>
              <a:rPr lang="es-PE" dirty="0" smtClean="0">
                <a:solidFill>
                  <a:srgbClr val="00B050"/>
                </a:solidFill>
              </a:rPr>
              <a:t>-m</a:t>
            </a:r>
            <a:r>
              <a:rPr lang="es-PE" dirty="0" smtClean="0"/>
              <a:t> </a:t>
            </a:r>
            <a:r>
              <a:rPr lang="es-PE" dirty="0" err="1" smtClean="0"/>
              <a:t>pip</a:t>
            </a:r>
            <a:r>
              <a:rPr lang="es-PE" dirty="0" smtClean="0"/>
              <a:t> install </a:t>
            </a:r>
            <a:r>
              <a:rPr lang="es-PE" dirty="0" smtClean="0">
                <a:solidFill>
                  <a:srgbClr val="00B050"/>
                </a:solidFill>
              </a:rPr>
              <a:t>--</a:t>
            </a:r>
            <a:r>
              <a:rPr lang="es-PE" dirty="0" err="1" smtClean="0">
                <a:solidFill>
                  <a:srgbClr val="00B050"/>
                </a:solidFill>
              </a:rPr>
              <a:t>upgrade</a:t>
            </a:r>
            <a:r>
              <a:rPr lang="es-PE" dirty="0" smtClean="0">
                <a:solidFill>
                  <a:srgbClr val="00B050"/>
                </a:solidFill>
              </a:rPr>
              <a:t> </a:t>
            </a:r>
            <a:r>
              <a:rPr lang="es-PE" dirty="0" err="1" smtClean="0"/>
              <a:t>pip</a:t>
            </a:r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877" y="2501368"/>
            <a:ext cx="10612331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20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Instalación de Airflow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Asegúrate de tener la version compatible de python y ejecuta en un terminal el siguiente comando:</a:t>
            </a:r>
            <a:endParaRPr lang="es-PE" dirty="0"/>
          </a:p>
        </p:txBody>
      </p:sp>
      <p:sp>
        <p:nvSpPr>
          <p:cNvPr id="6" name="CuadroTexto 5"/>
          <p:cNvSpPr txBox="1"/>
          <p:nvPr/>
        </p:nvSpPr>
        <p:spPr>
          <a:xfrm>
            <a:off x="1160895" y="6359249"/>
            <a:ext cx="6140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/>
              <a:t>Nota</a:t>
            </a:r>
            <a:r>
              <a:rPr lang="es-PE" dirty="0" smtClean="0"/>
              <a:t>: La instalación puede tomar unos minutos, no desesperes.</a:t>
            </a:r>
            <a:endParaRPr lang="es-PE" dirty="0"/>
          </a:p>
        </p:txBody>
      </p:sp>
      <p:sp>
        <p:nvSpPr>
          <p:cNvPr id="7" name="CuadroTexto 6"/>
          <p:cNvSpPr txBox="1"/>
          <p:nvPr/>
        </p:nvSpPr>
        <p:spPr>
          <a:xfrm>
            <a:off x="1151165" y="2659736"/>
            <a:ext cx="9751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pip install 'apache-airflow==2.0.1'  \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--constraint "https://raw.githubusercontent.com/apache/airflow/constraints-2.0.1/constraints-3.7.txt"</a:t>
            </a:r>
            <a:endParaRPr lang="es-PE" dirty="0">
              <a:solidFill>
                <a:srgbClr val="00B0F0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165" y="3441004"/>
            <a:ext cx="10399643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281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Inicializar la Base de Datos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Airflow por defecto usa una base de datos </a:t>
            </a:r>
            <a:r>
              <a:rPr lang="es-PE" dirty="0" err="1" smtClean="0"/>
              <a:t>sqlite</a:t>
            </a:r>
            <a:endParaRPr lang="es-PE" dirty="0"/>
          </a:p>
        </p:txBody>
      </p:sp>
      <p:sp>
        <p:nvSpPr>
          <p:cNvPr id="5" name="CuadroTexto 4"/>
          <p:cNvSpPr txBox="1"/>
          <p:nvPr/>
        </p:nvSpPr>
        <p:spPr>
          <a:xfrm>
            <a:off x="1046922" y="2478156"/>
            <a:ext cx="5181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[admin@server1 </a:t>
            </a:r>
            <a:r>
              <a:rPr lang="en-US" dirty="0" err="1" smtClean="0">
                <a:solidFill>
                  <a:srgbClr val="00B0F0"/>
                </a:solidFill>
              </a:rPr>
              <a:t>Airflow_Workspace</a:t>
            </a:r>
            <a:r>
              <a:rPr lang="en-US" dirty="0" smtClean="0">
                <a:solidFill>
                  <a:srgbClr val="00B0F0"/>
                </a:solidFill>
              </a:rPr>
              <a:t>]$ airflow </a:t>
            </a:r>
            <a:r>
              <a:rPr lang="en-US" dirty="0" err="1" smtClean="0">
                <a:solidFill>
                  <a:srgbClr val="00B0F0"/>
                </a:solidFill>
              </a:rPr>
              <a:t>db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init</a:t>
            </a:r>
            <a:endParaRPr lang="es-PE" dirty="0">
              <a:solidFill>
                <a:srgbClr val="00B0F0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82425"/>
            <a:ext cx="10612331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291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Instalación de paquetes con </a:t>
            </a:r>
            <a:r>
              <a:rPr lang="es-PE" dirty="0" err="1" smtClean="0"/>
              <a:t>pip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Instala los siguientes paquetes:</a:t>
            </a:r>
          </a:p>
          <a:p>
            <a:r>
              <a:rPr lang="es-PE" dirty="0" err="1" smtClean="0">
                <a:solidFill>
                  <a:srgbClr val="00B0F0"/>
                </a:solidFill>
              </a:rPr>
              <a:t>pip</a:t>
            </a:r>
            <a:r>
              <a:rPr lang="es-PE" dirty="0" smtClean="0">
                <a:solidFill>
                  <a:srgbClr val="00B0F0"/>
                </a:solidFill>
              </a:rPr>
              <a:t> install </a:t>
            </a:r>
            <a:r>
              <a:rPr lang="es-PE" dirty="0" smtClean="0">
                <a:solidFill>
                  <a:srgbClr val="00B050"/>
                </a:solidFill>
              </a:rPr>
              <a:t>apache-</a:t>
            </a:r>
            <a:r>
              <a:rPr lang="es-PE" dirty="0" err="1" smtClean="0">
                <a:solidFill>
                  <a:srgbClr val="00B050"/>
                </a:solidFill>
              </a:rPr>
              <a:t>airflow</a:t>
            </a:r>
            <a:r>
              <a:rPr lang="es-PE" dirty="0" smtClean="0">
                <a:solidFill>
                  <a:srgbClr val="00B050"/>
                </a:solidFill>
              </a:rPr>
              <a:t>[</a:t>
            </a:r>
            <a:r>
              <a:rPr lang="es-PE" dirty="0" err="1" smtClean="0">
                <a:solidFill>
                  <a:srgbClr val="00B050"/>
                </a:solidFill>
              </a:rPr>
              <a:t>cncf.kubernetes</a:t>
            </a:r>
            <a:r>
              <a:rPr lang="es-PE" dirty="0" smtClean="0">
                <a:solidFill>
                  <a:srgbClr val="00B050"/>
                </a:solidFill>
              </a:rPr>
              <a:t>]</a:t>
            </a:r>
          </a:p>
          <a:p>
            <a:r>
              <a:rPr lang="es-PE" dirty="0" err="1" smtClean="0">
                <a:solidFill>
                  <a:srgbClr val="00B0F0"/>
                </a:solidFill>
              </a:rPr>
              <a:t>pip</a:t>
            </a:r>
            <a:r>
              <a:rPr lang="es-PE" dirty="0" smtClean="0">
                <a:solidFill>
                  <a:srgbClr val="00B0F0"/>
                </a:solidFill>
              </a:rPr>
              <a:t> install </a:t>
            </a:r>
            <a:r>
              <a:rPr lang="es-PE" dirty="0" smtClean="0">
                <a:solidFill>
                  <a:srgbClr val="00B050"/>
                </a:solidFill>
              </a:rPr>
              <a:t>pandas</a:t>
            </a:r>
          </a:p>
          <a:p>
            <a:r>
              <a:rPr lang="es-PE" dirty="0" err="1" smtClean="0">
                <a:solidFill>
                  <a:srgbClr val="00B0F0"/>
                </a:solidFill>
              </a:rPr>
              <a:t>pip</a:t>
            </a:r>
            <a:r>
              <a:rPr lang="es-PE" dirty="0" smtClean="0">
                <a:solidFill>
                  <a:srgbClr val="00B0F0"/>
                </a:solidFill>
              </a:rPr>
              <a:t> install </a:t>
            </a:r>
            <a:r>
              <a:rPr lang="es-PE" dirty="0" err="1" smtClean="0">
                <a:solidFill>
                  <a:srgbClr val="00B050"/>
                </a:solidFill>
              </a:rPr>
              <a:t>virtualenv</a:t>
            </a:r>
            <a:endParaRPr lang="es-PE" dirty="0" smtClean="0">
              <a:solidFill>
                <a:srgbClr val="00B050"/>
              </a:solidFill>
            </a:endParaRPr>
          </a:p>
          <a:p>
            <a:r>
              <a:rPr lang="es-PE" dirty="0" err="1" smtClean="0">
                <a:solidFill>
                  <a:srgbClr val="00B0F0"/>
                </a:solidFill>
              </a:rPr>
              <a:t>pip</a:t>
            </a:r>
            <a:r>
              <a:rPr lang="es-PE" dirty="0" smtClean="0">
                <a:solidFill>
                  <a:srgbClr val="00B0F0"/>
                </a:solidFill>
              </a:rPr>
              <a:t> install </a:t>
            </a:r>
            <a:r>
              <a:rPr lang="es-PE" dirty="0" err="1" smtClean="0">
                <a:solidFill>
                  <a:srgbClr val="00B050"/>
                </a:solidFill>
              </a:rPr>
              <a:t>connexion</a:t>
            </a:r>
            <a:r>
              <a:rPr lang="es-PE" dirty="0" smtClean="0">
                <a:solidFill>
                  <a:srgbClr val="00B050"/>
                </a:solidFill>
              </a:rPr>
              <a:t>[</a:t>
            </a:r>
            <a:r>
              <a:rPr lang="es-PE" dirty="0" err="1" smtClean="0">
                <a:solidFill>
                  <a:srgbClr val="00B050"/>
                </a:solidFill>
              </a:rPr>
              <a:t>swagger-ui</a:t>
            </a:r>
            <a:r>
              <a:rPr lang="es-PE" dirty="0" smtClean="0">
                <a:solidFill>
                  <a:srgbClr val="00B050"/>
                </a:solidFill>
              </a:rPr>
              <a:t>]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56058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Migración de la Base de Datos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Ejecuta: </a:t>
            </a:r>
            <a:r>
              <a:rPr lang="es-PE" dirty="0" err="1" smtClean="0">
                <a:solidFill>
                  <a:srgbClr val="00B0F0"/>
                </a:solidFill>
              </a:rPr>
              <a:t>airflow</a:t>
            </a:r>
            <a:r>
              <a:rPr lang="es-PE" dirty="0" smtClean="0">
                <a:solidFill>
                  <a:srgbClr val="00B0F0"/>
                </a:solidFill>
              </a:rPr>
              <a:t> </a:t>
            </a:r>
            <a:r>
              <a:rPr lang="es-PE" dirty="0" err="1" smtClean="0">
                <a:solidFill>
                  <a:srgbClr val="00B0F0"/>
                </a:solidFill>
              </a:rPr>
              <a:t>db</a:t>
            </a:r>
            <a:r>
              <a:rPr lang="es-PE" dirty="0" smtClean="0">
                <a:solidFill>
                  <a:srgbClr val="00B0F0"/>
                </a:solidFill>
              </a:rPr>
              <a:t> </a:t>
            </a:r>
            <a:r>
              <a:rPr lang="es-PE" dirty="0" err="1" smtClean="0">
                <a:solidFill>
                  <a:srgbClr val="00B0F0"/>
                </a:solidFill>
              </a:rPr>
              <a:t>migrate</a:t>
            </a:r>
            <a:endParaRPr lang="es-PE" dirty="0" smtClean="0">
              <a:solidFill>
                <a:srgbClr val="00B0F0"/>
              </a:solidFill>
            </a:endParaRPr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31" y="2717495"/>
            <a:ext cx="9231013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085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Creación de usuario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Crea el usuario administrador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airflow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users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create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--username</a:t>
            </a:r>
            <a:r>
              <a:rPr lang="en-US" dirty="0" smtClean="0"/>
              <a:t> admin </a:t>
            </a:r>
            <a:r>
              <a:rPr lang="en-US" dirty="0" smtClean="0">
                <a:solidFill>
                  <a:srgbClr val="00B050"/>
                </a:solidFill>
              </a:rPr>
              <a:t>--</a:t>
            </a:r>
            <a:r>
              <a:rPr lang="en-US" dirty="0" err="1" smtClean="0">
                <a:solidFill>
                  <a:srgbClr val="00B050"/>
                </a:solidFill>
              </a:rPr>
              <a:t>firstname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/>
              <a:t>carlos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--</a:t>
            </a:r>
            <a:r>
              <a:rPr lang="en-US" dirty="0" err="1" smtClean="0">
                <a:solidFill>
                  <a:srgbClr val="00B050"/>
                </a:solidFill>
              </a:rPr>
              <a:t>lastname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/>
              <a:t>carreno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--role </a:t>
            </a:r>
            <a:r>
              <a:rPr lang="en-US" dirty="0"/>
              <a:t>A</a:t>
            </a:r>
            <a:r>
              <a:rPr lang="en-US" dirty="0" smtClean="0"/>
              <a:t>dmin </a:t>
            </a:r>
            <a:r>
              <a:rPr lang="en-US" dirty="0" smtClean="0">
                <a:solidFill>
                  <a:srgbClr val="00B050"/>
                </a:solidFill>
              </a:rPr>
              <a:t>--email </a:t>
            </a:r>
            <a:r>
              <a:rPr lang="en-US" dirty="0" smtClean="0"/>
              <a:t>ccarrenovi@gmail.com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860" y="3246179"/>
            <a:ext cx="10612331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364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Iniciando Airflow </a:t>
            </a:r>
            <a:r>
              <a:rPr lang="es-PE" dirty="0" err="1" smtClean="0"/>
              <a:t>Webserver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Inicia el servidor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[admin@server1 </a:t>
            </a:r>
            <a:r>
              <a:rPr lang="en-US" dirty="0" err="1" smtClean="0">
                <a:solidFill>
                  <a:srgbClr val="00B0F0"/>
                </a:solidFill>
              </a:rPr>
              <a:t>Airflow_Workspace</a:t>
            </a:r>
            <a:r>
              <a:rPr lang="en-US" dirty="0" smtClean="0">
                <a:solidFill>
                  <a:srgbClr val="00B0F0"/>
                </a:solidFill>
              </a:rPr>
              <a:t>]$ airflow webserver -p 8080</a:t>
            </a:r>
            <a:endParaRPr lang="es-PE" dirty="0">
              <a:solidFill>
                <a:srgbClr val="00B0F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616" y="2941378"/>
            <a:ext cx="10612331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680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Inicia el Scheduler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Ejecuta: </a:t>
            </a:r>
            <a:r>
              <a:rPr lang="es-PE" dirty="0" smtClean="0">
                <a:solidFill>
                  <a:srgbClr val="00B0F0"/>
                </a:solidFill>
              </a:rPr>
              <a:t>source py_env/</a:t>
            </a:r>
            <a:r>
              <a:rPr lang="es-PE" dirty="0" err="1" smtClean="0">
                <a:solidFill>
                  <a:srgbClr val="00B0F0"/>
                </a:solidFill>
              </a:rPr>
              <a:t>bin</a:t>
            </a:r>
            <a:r>
              <a:rPr lang="es-PE" dirty="0" smtClean="0">
                <a:solidFill>
                  <a:srgbClr val="00B0F0"/>
                </a:solidFill>
              </a:rPr>
              <a:t>/actívate </a:t>
            </a:r>
            <a:r>
              <a:rPr lang="es-PE" dirty="0" smtClean="0"/>
              <a:t>y luego </a:t>
            </a:r>
            <a:r>
              <a:rPr lang="es-PE" dirty="0" err="1" smtClean="0">
                <a:solidFill>
                  <a:srgbClr val="00B0F0"/>
                </a:solidFill>
              </a:rPr>
              <a:t>airflow</a:t>
            </a:r>
            <a:r>
              <a:rPr lang="es-PE" dirty="0" smtClean="0">
                <a:solidFill>
                  <a:srgbClr val="00B0F0"/>
                </a:solidFill>
              </a:rPr>
              <a:t> </a:t>
            </a:r>
            <a:r>
              <a:rPr lang="es-PE" dirty="0" err="1" smtClean="0">
                <a:solidFill>
                  <a:srgbClr val="00B0F0"/>
                </a:solidFill>
              </a:rPr>
              <a:t>scheduler</a:t>
            </a:r>
            <a:endParaRPr lang="es-PE" dirty="0">
              <a:solidFill>
                <a:srgbClr val="00B0F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80155"/>
            <a:ext cx="10869542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698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Ingresando a Airflow Console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Abre la URL http://192.168.56.101:8080/login/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02" y="2432707"/>
            <a:ext cx="5911151" cy="387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55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… continuación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Airflow Console Home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51516"/>
            <a:ext cx="7405429" cy="440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580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Módulo 1: Introducción a Apache Airflow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¿Por qué Apache Airflow en Administración BI</a:t>
            </a:r>
            <a:r>
              <a:rPr lang="es-MX" dirty="0" smtClean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Instalación y configuración del entorno de desarrollo.</a:t>
            </a:r>
            <a:endParaRPr lang="es-P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 smtClean="0"/>
              <a:t>Conceptos </a:t>
            </a:r>
            <a:r>
              <a:rPr lang="es-MX" dirty="0"/>
              <a:t>fundamentales y arquitectura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18136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Requisitos de Instalación de Airflow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Ambiente Linux</a:t>
            </a:r>
          </a:p>
          <a:p>
            <a:r>
              <a:rPr lang="es-PE" dirty="0" smtClean="0"/>
              <a:t>Python3</a:t>
            </a:r>
          </a:p>
          <a:p>
            <a:r>
              <a:rPr lang="es-PE" dirty="0" smtClean="0"/>
              <a:t>Git</a:t>
            </a:r>
          </a:p>
          <a:p>
            <a:r>
              <a:rPr lang="es-PE" dirty="0" err="1" smtClean="0"/>
              <a:t>Pip</a:t>
            </a:r>
            <a:endParaRPr lang="es-PE" dirty="0" smtClean="0"/>
          </a:p>
          <a:p>
            <a:r>
              <a:rPr lang="es-PE" dirty="0" smtClean="0"/>
              <a:t>Hardware o MV</a:t>
            </a:r>
          </a:p>
          <a:p>
            <a:pPr lvl="1"/>
            <a:r>
              <a:rPr lang="es-PE" dirty="0" smtClean="0"/>
              <a:t>RAM 4 GB</a:t>
            </a:r>
          </a:p>
          <a:p>
            <a:pPr lvl="1"/>
            <a:r>
              <a:rPr lang="es-PE" dirty="0" smtClean="0"/>
              <a:t>CPU 1 o 3 </a:t>
            </a:r>
            <a:r>
              <a:rPr lang="es-PE" dirty="0" err="1" smtClean="0"/>
              <a:t>CPUs</a:t>
            </a:r>
            <a:endParaRPr lang="es-PE" dirty="0" smtClean="0"/>
          </a:p>
          <a:p>
            <a:pPr lvl="1"/>
            <a:r>
              <a:rPr lang="es-PE" dirty="0" smtClean="0"/>
              <a:t>HD 24 G</a:t>
            </a:r>
          </a:p>
          <a:p>
            <a:pPr lvl="1"/>
            <a:r>
              <a:rPr lang="es-PE" dirty="0" err="1" smtClean="0"/>
              <a:t>NICs</a:t>
            </a:r>
            <a:r>
              <a:rPr lang="es-PE" dirty="0" smtClean="0"/>
              <a:t>: 1 </a:t>
            </a:r>
            <a:r>
              <a:rPr lang="es-PE" dirty="0" err="1" smtClean="0"/>
              <a:t>Nat</a:t>
            </a:r>
            <a:r>
              <a:rPr lang="es-PE" dirty="0" smtClean="0"/>
              <a:t> y 1 Solo Anfitrión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133" y="1825625"/>
            <a:ext cx="4940693" cy="370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592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Lab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Instalación de Apache Airflow en Linux.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404" y="3598800"/>
            <a:ext cx="4096322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17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Conceptos Fundamentales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¿Que es Apache Airflow?</a:t>
            </a:r>
          </a:p>
          <a:p>
            <a:pPr marL="0" indent="0">
              <a:buNone/>
            </a:pPr>
            <a:r>
              <a:rPr lang="es-MX" dirty="0"/>
              <a:t>Apache Airflow es una herramienta de tipo </a:t>
            </a:r>
            <a:r>
              <a:rPr lang="es-MX" dirty="0" smtClean="0">
                <a:solidFill>
                  <a:srgbClr val="00B0F0"/>
                </a:solidFill>
                <a:latin typeface="Ink Free" panose="03080402000500000000" pitchFamily="66" charset="0"/>
              </a:rPr>
              <a:t>Workflow </a:t>
            </a:r>
            <a:r>
              <a:rPr lang="es-MX" dirty="0">
                <a:solidFill>
                  <a:srgbClr val="00B0F0"/>
                </a:solidFill>
                <a:latin typeface="Ink Free" panose="03080402000500000000" pitchFamily="66" charset="0"/>
              </a:rPr>
              <a:t>manager</a:t>
            </a:r>
            <a:r>
              <a:rPr lang="es-MX" dirty="0"/>
              <a:t>, o en español: gestionar, monitorizar y planificar flujos de trabajo, usada como orquestador de servicios.</a:t>
            </a:r>
          </a:p>
          <a:p>
            <a:endParaRPr lang="es-PE" dirty="0"/>
          </a:p>
        </p:txBody>
      </p:sp>
      <p:sp>
        <p:nvSpPr>
          <p:cNvPr id="6" name="CuadroTexto 5"/>
          <p:cNvSpPr txBox="1"/>
          <p:nvPr/>
        </p:nvSpPr>
        <p:spPr>
          <a:xfrm rot="20840364">
            <a:off x="1905460" y="4387481"/>
            <a:ext cx="7975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dirty="0" smtClean="0">
                <a:solidFill>
                  <a:srgbClr val="00B0F0"/>
                </a:solidFill>
                <a:latin typeface="Ink Free" panose="03080402000500000000" pitchFamily="66" charset="0"/>
              </a:rPr>
              <a:t>Plataforma para administrar Workflows</a:t>
            </a:r>
            <a:endParaRPr lang="es-PE" sz="3600" dirty="0">
              <a:solidFill>
                <a:srgbClr val="00B0F0"/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475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Evolución de Apache Airflow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proyecto fue creado en octubre de 2014 en </a:t>
            </a:r>
            <a:r>
              <a:rPr lang="es-MX" sz="3200" dirty="0">
                <a:solidFill>
                  <a:srgbClr val="00B050"/>
                </a:solidFill>
              </a:rPr>
              <a:t>Airbnb</a:t>
            </a:r>
            <a:r>
              <a:rPr lang="es-MX" dirty="0"/>
              <a:t> por </a:t>
            </a:r>
            <a:r>
              <a:rPr lang="es-MX" dirty="0">
                <a:solidFill>
                  <a:srgbClr val="00B0F0"/>
                </a:solidFill>
              </a:rPr>
              <a:t>Maxime Beauchemin</a:t>
            </a:r>
            <a:r>
              <a:rPr lang="es-MX" dirty="0"/>
              <a:t> y publicado con licencia open source en junio de 2015</a:t>
            </a:r>
            <a:r>
              <a:rPr lang="es-MX" dirty="0" smtClean="0"/>
              <a:t>.</a:t>
            </a:r>
          </a:p>
          <a:p>
            <a:r>
              <a:rPr lang="es-MX" dirty="0" smtClean="0"/>
              <a:t> </a:t>
            </a:r>
            <a:r>
              <a:rPr lang="es-MX" dirty="0"/>
              <a:t>En marzo de 2016 el proyecto se acoge a la incubadora de la </a:t>
            </a:r>
            <a:r>
              <a:rPr lang="es-MX" dirty="0">
                <a:solidFill>
                  <a:srgbClr val="00B050"/>
                </a:solidFill>
              </a:rPr>
              <a:t>Apache Software Foundation</a:t>
            </a:r>
            <a:r>
              <a:rPr lang="es-MX" dirty="0"/>
              <a:t>, y en enero de 2019 es graduado como top level project, donde se mantiene en la actualidad. </a:t>
            </a:r>
            <a:endParaRPr lang="es-MX" dirty="0" smtClean="0"/>
          </a:p>
          <a:p>
            <a:r>
              <a:rPr lang="es-MX" dirty="0" smtClean="0"/>
              <a:t>La </a:t>
            </a:r>
            <a:r>
              <a:rPr lang="es-MX" dirty="0"/>
              <a:t>adopción de Airflow en entornos productivos ha crecido recientemente, integrándose en el stack de </a:t>
            </a:r>
            <a:r>
              <a:rPr lang="es-MX" dirty="0">
                <a:solidFill>
                  <a:srgbClr val="00B050"/>
                </a:solidFill>
              </a:rPr>
              <a:t>Google Cloud </a:t>
            </a:r>
            <a:r>
              <a:rPr lang="es-MX" dirty="0"/>
              <a:t>en 2018 como su orquestador de servicios.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55431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Que es un Workflow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Un Workflow es un secuencia de tareas, en Airflow un Workflow es </a:t>
            </a:r>
            <a:r>
              <a:rPr lang="es-PE" b="1" dirty="0" smtClean="0">
                <a:solidFill>
                  <a:srgbClr val="00B0F0"/>
                </a:solidFill>
              </a:rPr>
              <a:t>dirigido</a:t>
            </a:r>
            <a:r>
              <a:rPr lang="es-PE" dirty="0" smtClean="0"/>
              <a:t> y  </a:t>
            </a:r>
            <a:r>
              <a:rPr lang="es-PE" b="1" dirty="0" smtClean="0">
                <a:solidFill>
                  <a:srgbClr val="00B0F0"/>
                </a:solidFill>
              </a:rPr>
              <a:t>aciclico</a:t>
            </a:r>
            <a:r>
              <a:rPr lang="es-PE" dirty="0" smtClean="0"/>
              <a:t>.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997" y="2796684"/>
            <a:ext cx="6325483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1623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Workflow Dirigido y Aciclico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En Airflow un Workflow se representa en un grafo </a:t>
            </a:r>
            <a:r>
              <a:rPr lang="es-PE" dirty="0" smtClean="0">
                <a:solidFill>
                  <a:srgbClr val="00B0F0"/>
                </a:solidFill>
              </a:rPr>
              <a:t>DAG</a:t>
            </a:r>
            <a:r>
              <a:rPr lang="es-PE" dirty="0" smtClean="0"/>
              <a:t> (Directed Acyclic Graph), tiene dos restricciones dirigido se refiere a que las conexiones entre los nodos tienen un sentido y aciclico un nodo o tarea ya ejecutada no se puede volver a ejecutar.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73" y="3611524"/>
            <a:ext cx="4784670" cy="232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218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Cíclico y Aciclico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Airflow usa el concepto de Workflow Aciclico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327" y="2438976"/>
            <a:ext cx="6277851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8076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Dirigido Cíclico &amp; Dirigido Aciclico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Gafos no dirigidos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r>
              <a:rPr lang="es-PE" dirty="0" smtClean="0"/>
              <a:t>Grafos Dirigidos Cíclico &amp; Aciclico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056" y="2297251"/>
            <a:ext cx="5214753" cy="164050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056" y="4471751"/>
            <a:ext cx="6134954" cy="1705212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4492487" y="4471751"/>
            <a:ext cx="2881523" cy="196880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CuadroTexto 6"/>
          <p:cNvSpPr txBox="1"/>
          <p:nvPr/>
        </p:nvSpPr>
        <p:spPr>
          <a:xfrm>
            <a:off x="6546574" y="6071225"/>
            <a:ext cx="601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DAG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922114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Workflow: Ejemplo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Por ejemplo, un </a:t>
            </a:r>
            <a:r>
              <a:rPr lang="es-MX" dirty="0" smtClean="0"/>
              <a:t>Workflow </a:t>
            </a:r>
            <a:r>
              <a:rPr lang="es-MX" dirty="0"/>
              <a:t>sencillo podría contener las siguientes tareas: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 smtClean="0"/>
              <a:t>Descargar </a:t>
            </a:r>
            <a:r>
              <a:rPr lang="es-MX" dirty="0"/>
              <a:t>datos de una base de datos MySQL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Enviar los datos a un clúster de Apache Kafka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Realizar transformaciones sobre los datos con Apache Spark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Generar un mensaje de terminación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227064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Tareas y Operadores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Cada una de las tareas del DAG representada como un nodo, se describe con un </a:t>
            </a:r>
            <a:r>
              <a:rPr lang="es-MX" dirty="0">
                <a:solidFill>
                  <a:srgbClr val="00B0F0"/>
                </a:solidFill>
              </a:rPr>
              <a:t>operador</a:t>
            </a:r>
            <a:r>
              <a:rPr lang="es-MX" dirty="0"/>
              <a:t> y generalmente es atómica.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008" y="2923173"/>
            <a:ext cx="5725324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971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Introducción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199" y="1825625"/>
            <a:ext cx="10956235" cy="4351338"/>
          </a:xfrm>
        </p:spPr>
        <p:txBody>
          <a:bodyPr>
            <a:normAutofit/>
          </a:bodyPr>
          <a:lstStyle/>
          <a:p>
            <a:r>
              <a:rPr lang="es-PE" dirty="0" smtClean="0"/>
              <a:t>¿Por qué usar </a:t>
            </a:r>
            <a:r>
              <a:rPr lang="es-PE" smtClean="0"/>
              <a:t>Apache Airflow en BI?</a:t>
            </a:r>
            <a:endParaRPr lang="es-PE" dirty="0" smtClean="0"/>
          </a:p>
          <a:p>
            <a:pPr marL="0" indent="0">
              <a:buNone/>
            </a:pPr>
            <a:r>
              <a:rPr lang="es-MX" dirty="0"/>
              <a:t>Airflow se usa para </a:t>
            </a:r>
            <a:r>
              <a:rPr lang="es-MX" i="1" dirty="0">
                <a:solidFill>
                  <a:srgbClr val="00B0F0"/>
                </a:solidFill>
              </a:rPr>
              <a:t>automatizar trabajos </a:t>
            </a:r>
            <a:r>
              <a:rPr lang="es-MX" dirty="0"/>
              <a:t>programáticamente dividiéndolos en subtareas. </a:t>
            </a:r>
            <a:r>
              <a:rPr lang="es-MX" dirty="0" smtClean="0"/>
              <a:t>Los </a:t>
            </a:r>
            <a:r>
              <a:rPr lang="es-MX" dirty="0"/>
              <a:t>casos de uso más </a:t>
            </a:r>
            <a:r>
              <a:rPr lang="es-MX" dirty="0" smtClean="0"/>
              <a:t>comunes son </a:t>
            </a:r>
            <a:r>
              <a:rPr lang="es-MX" dirty="0">
                <a:solidFill>
                  <a:srgbClr val="00B0F0"/>
                </a:solidFill>
              </a:rPr>
              <a:t>la </a:t>
            </a:r>
            <a:r>
              <a:rPr lang="es-MX" i="1" dirty="0">
                <a:solidFill>
                  <a:srgbClr val="00B0F0"/>
                </a:solidFill>
              </a:rPr>
              <a:t>automatización de ingestas de datos</a:t>
            </a:r>
            <a:r>
              <a:rPr lang="es-MX" dirty="0">
                <a:solidFill>
                  <a:srgbClr val="00B0F0"/>
                </a:solidFill>
              </a:rPr>
              <a:t>, </a:t>
            </a:r>
            <a:r>
              <a:rPr lang="es-MX" i="1" dirty="0">
                <a:solidFill>
                  <a:srgbClr val="00B0F0"/>
                </a:solidFill>
              </a:rPr>
              <a:t>acciones de mantenimiento periódicas y tareas de administración</a:t>
            </a:r>
            <a:r>
              <a:rPr lang="es-MX" dirty="0"/>
              <a:t>. 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76" y="4272123"/>
            <a:ext cx="2943636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2882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Operadores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>
                <a:solidFill>
                  <a:srgbClr val="00B0F0"/>
                </a:solidFill>
              </a:rPr>
              <a:t>Bash Operator</a:t>
            </a:r>
            <a:r>
              <a:rPr lang="es-MX" dirty="0"/>
              <a:t>: Permite ejecutar scripts en Bash, aunque es posible modificarlo.</a:t>
            </a:r>
          </a:p>
          <a:p>
            <a:r>
              <a:rPr lang="es-MX" dirty="0">
                <a:solidFill>
                  <a:srgbClr val="00B0F0"/>
                </a:solidFill>
              </a:rPr>
              <a:t>Database Operator</a:t>
            </a:r>
            <a:r>
              <a:rPr lang="es-MX" dirty="0"/>
              <a:t>: Nos permite interactuar con bases de datos. Se usan al obtener datos de una base de datos mediante consultas SQL e información de autenticación. Es compatible con bases de datos populares como MySQL, Postgres, Sqlite o con JDBC.</a:t>
            </a:r>
          </a:p>
          <a:p>
            <a:r>
              <a:rPr lang="es-MX" dirty="0">
                <a:solidFill>
                  <a:srgbClr val="00B0F0"/>
                </a:solidFill>
              </a:rPr>
              <a:t>Python Operator</a:t>
            </a:r>
            <a:r>
              <a:rPr lang="es-MX" dirty="0"/>
              <a:t>: Ejecuta scripts en Python y operaciones creadas para el DAG.</a:t>
            </a:r>
          </a:p>
          <a:p>
            <a:r>
              <a:rPr lang="es-MX" dirty="0">
                <a:solidFill>
                  <a:srgbClr val="00B0F0"/>
                </a:solidFill>
              </a:rPr>
              <a:t>Sensor Operator</a:t>
            </a:r>
            <a:r>
              <a:rPr lang="es-MX" dirty="0"/>
              <a:t>: Está a la espera de detectar modificaciones en sistemas externos como ficheros o fuentes de datos.</a:t>
            </a:r>
          </a:p>
          <a:p>
            <a:r>
              <a:rPr lang="es-MX" dirty="0">
                <a:solidFill>
                  <a:srgbClr val="00B0F0"/>
                </a:solidFill>
              </a:rPr>
              <a:t>Email Operator</a:t>
            </a:r>
            <a:r>
              <a:rPr lang="es-MX" dirty="0"/>
              <a:t>: Este operador permite enviar un email a modo de notificación.</a:t>
            </a:r>
          </a:p>
          <a:p>
            <a:r>
              <a:rPr lang="es-MX" dirty="0">
                <a:solidFill>
                  <a:srgbClr val="00B0F0"/>
                </a:solidFill>
              </a:rPr>
              <a:t>HTTP Operator</a:t>
            </a:r>
            <a:r>
              <a:rPr lang="es-MX" dirty="0"/>
              <a:t>: Permite usar una API HTTP que necesite autenticación.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2994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Task Instance &amp; DAG run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Una Task Instance, es una instancia de una tarea que se ejecuta en momento dado del tiempo (execution date).</a:t>
            </a:r>
          </a:p>
          <a:p>
            <a:r>
              <a:rPr lang="es-PE" dirty="0" smtClean="0"/>
              <a:t>DAG run es una instancia del DAG en un momento dado del tiempo.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994" y="3421335"/>
            <a:ext cx="5744377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1133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Estado de una Tarea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Mientras el DAG está en modo de ejecución, observamos que cada instancia de tarea cambia el color de las líneas, lo que indica que pasa de un estado a otro. 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234" y="3112238"/>
            <a:ext cx="7568938" cy="265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9709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Ciclo de Vida de una Tarea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El conjunto de estados posibles de una tarea se denomina ciclo de vida de una tarea, </a:t>
            </a:r>
            <a:r>
              <a:rPr lang="es-MX" dirty="0"/>
              <a:t>la finalización exitosa de una tarea en el primer intento pasa por cinco pasos: </a:t>
            </a:r>
            <a:r>
              <a:rPr lang="es-MX" b="1" dirty="0"/>
              <a:t>none</a:t>
            </a:r>
            <a:r>
              <a:rPr lang="es-MX" dirty="0"/>
              <a:t>, </a:t>
            </a:r>
            <a:r>
              <a:rPr lang="es-MX" b="1" dirty="0"/>
              <a:t>scheduled</a:t>
            </a:r>
            <a:r>
              <a:rPr lang="es-MX" dirty="0"/>
              <a:t>, </a:t>
            </a:r>
            <a:r>
              <a:rPr lang="es-MX" b="1" dirty="0"/>
              <a:t>queued</a:t>
            </a:r>
            <a:r>
              <a:rPr lang="es-MX" dirty="0" smtClean="0"/>
              <a:t>,  </a:t>
            </a:r>
            <a:r>
              <a:rPr lang="es-MX" b="1" dirty="0" smtClean="0"/>
              <a:t>running</a:t>
            </a:r>
            <a:r>
              <a:rPr lang="es-MX" dirty="0" smtClean="0"/>
              <a:t> y </a:t>
            </a:r>
            <a:r>
              <a:rPr lang="es-MX" b="1" dirty="0" err="1" smtClean="0"/>
              <a:t>success</a:t>
            </a:r>
            <a:r>
              <a:rPr lang="es-MX" dirty="0"/>
              <a:t>.</a:t>
            </a:r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55" y="3531553"/>
            <a:ext cx="6573167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31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Up for rescheduled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Ciclo de vida de una tarea que se reprograma cada cierto tiempo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360" y="2578002"/>
            <a:ext cx="6230219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9936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Arquitectura de Airflow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Arquitectura Básica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360" y="2720474"/>
            <a:ext cx="7763958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584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Lab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Explorando los componentes de Airflow.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478" y="3444475"/>
            <a:ext cx="4096322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052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Requisitos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Git</a:t>
            </a:r>
          </a:p>
          <a:p>
            <a:r>
              <a:rPr lang="es-PE" dirty="0" smtClean="0"/>
              <a:t>Python3 (https://www.python.org/downloads/)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96" y="3094325"/>
            <a:ext cx="6838788" cy="321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322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Verificación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Verifica la version de Git y Python</a:t>
            </a:r>
            <a:endParaRPr lang="es-PE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22349"/>
            <a:ext cx="7179485" cy="404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122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Editor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Una buena opción es Visual Studio Code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737" y="2367334"/>
            <a:ext cx="7091864" cy="429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551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Creando un proyecto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Crea la carpeta </a:t>
            </a:r>
            <a:r>
              <a:rPr lang="es-PE" dirty="0" err="1" smtClean="0"/>
              <a:t>Airflow_Workspace</a:t>
            </a:r>
            <a:endParaRPr lang="es-PE" dirty="0" smtClean="0"/>
          </a:p>
          <a:p>
            <a:r>
              <a:rPr lang="en-US" dirty="0" smtClean="0"/>
              <a:t>[admin@server1 ~]$ </a:t>
            </a:r>
            <a:r>
              <a:rPr lang="en-US" dirty="0" err="1" smtClean="0">
                <a:solidFill>
                  <a:srgbClr val="00B0F0"/>
                </a:solidFill>
              </a:rPr>
              <a:t>mkdir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Airflow_Workspace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smtClean="0"/>
              <a:t>[admin@server1 ~]$ </a:t>
            </a:r>
            <a:r>
              <a:rPr lang="en-US" dirty="0" smtClean="0">
                <a:solidFill>
                  <a:srgbClr val="00B0F0"/>
                </a:solidFill>
              </a:rPr>
              <a:t>cd </a:t>
            </a:r>
            <a:r>
              <a:rPr lang="en-US" dirty="0" err="1" smtClean="0">
                <a:solidFill>
                  <a:srgbClr val="00B0F0"/>
                </a:solidFill>
              </a:rPr>
              <a:t>Airflow_Workspace</a:t>
            </a:r>
            <a:r>
              <a:rPr lang="en-US" dirty="0" smtClean="0">
                <a:solidFill>
                  <a:srgbClr val="00B0F0"/>
                </a:solidFill>
              </a:rPr>
              <a:t>/</a:t>
            </a:r>
            <a:endParaRPr lang="es-PE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038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Abre un terminal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199" y="1825625"/>
            <a:ext cx="11141765" cy="4351338"/>
          </a:xfrm>
        </p:spPr>
        <p:txBody>
          <a:bodyPr/>
          <a:lstStyle/>
          <a:p>
            <a:r>
              <a:rPr lang="es-PE" dirty="0" smtClean="0"/>
              <a:t>Ejecuta los siguientes comandos:</a:t>
            </a:r>
          </a:p>
          <a:p>
            <a:r>
              <a:rPr lang="en-US" dirty="0" smtClean="0"/>
              <a:t>[admin@server1 </a:t>
            </a:r>
            <a:r>
              <a:rPr lang="en-US" dirty="0" err="1" smtClean="0"/>
              <a:t>Airflow_Workspace</a:t>
            </a:r>
            <a:r>
              <a:rPr lang="en-US" dirty="0" smtClean="0"/>
              <a:t>]$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python3</a:t>
            </a:r>
            <a:r>
              <a:rPr lang="en-US" dirty="0" smtClean="0">
                <a:solidFill>
                  <a:srgbClr val="00B0F0"/>
                </a:solidFill>
              </a:rPr>
              <a:t> -m </a:t>
            </a:r>
            <a:r>
              <a:rPr lang="en-US" dirty="0" err="1" smtClean="0">
                <a:solidFill>
                  <a:srgbClr val="00B0F0"/>
                </a:solidFill>
              </a:rPr>
              <a:t>venv</a:t>
            </a:r>
            <a:r>
              <a:rPr lang="en-US" dirty="0" smtClean="0">
                <a:solidFill>
                  <a:srgbClr val="00B0F0"/>
                </a:solidFill>
              </a:rPr>
              <a:t> py_env</a:t>
            </a:r>
          </a:p>
          <a:p>
            <a:r>
              <a:rPr lang="en-US" dirty="0" smtClean="0"/>
              <a:t>[admin@server1 </a:t>
            </a:r>
            <a:r>
              <a:rPr lang="en-US" dirty="0" err="1" smtClean="0"/>
              <a:t>Airflow_Workspace</a:t>
            </a:r>
            <a:r>
              <a:rPr lang="en-US" dirty="0" smtClean="0"/>
              <a:t>]$ </a:t>
            </a:r>
            <a:r>
              <a:rPr lang="en-US" dirty="0" smtClean="0">
                <a:solidFill>
                  <a:srgbClr val="00B050"/>
                </a:solidFill>
              </a:rPr>
              <a:t>source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./py_env/bin/activate</a:t>
            </a:r>
            <a:endParaRPr lang="es-PE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922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Instalación de Airflow Localmente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Utiliza el repositorio Git mas reciente. </a:t>
            </a:r>
            <a:r>
              <a:rPr lang="es-PE" dirty="0" smtClean="0">
                <a:hlinkClick r:id="rId2"/>
              </a:rPr>
              <a:t>https://github.com/apache/airflow</a:t>
            </a:r>
            <a:endParaRPr lang="es-PE" dirty="0" smtClean="0"/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488" y="2688931"/>
            <a:ext cx="5812373" cy="4010537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959488" y="6102460"/>
            <a:ext cx="5428060" cy="2238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91280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1934</TotalTime>
  <Words>933</Words>
  <Application>Microsoft Office PowerPoint</Application>
  <PresentationFormat>Panorámica</PresentationFormat>
  <Paragraphs>119</Paragraphs>
  <Slides>36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Ink Free</vt:lpstr>
      <vt:lpstr>Tema de Office</vt:lpstr>
      <vt:lpstr>Apache Airflow</vt:lpstr>
      <vt:lpstr>Módulo 1: Introducción a Apache Airflow</vt:lpstr>
      <vt:lpstr>Introducción</vt:lpstr>
      <vt:lpstr>Requisitos</vt:lpstr>
      <vt:lpstr>Verificación</vt:lpstr>
      <vt:lpstr>Editor</vt:lpstr>
      <vt:lpstr>Creando un proyecto</vt:lpstr>
      <vt:lpstr>Abre un terminal</vt:lpstr>
      <vt:lpstr>Instalación de Airflow Localmente</vt:lpstr>
      <vt:lpstr>Actualización de pip</vt:lpstr>
      <vt:lpstr>Instalación de Airflow</vt:lpstr>
      <vt:lpstr>Inicializar la Base de Datos</vt:lpstr>
      <vt:lpstr>Instalación de paquetes con pip</vt:lpstr>
      <vt:lpstr>Migración de la Base de Datos</vt:lpstr>
      <vt:lpstr>Creación de usuario</vt:lpstr>
      <vt:lpstr>Iniciando Airflow Webserver</vt:lpstr>
      <vt:lpstr>Inicia el Scheduler</vt:lpstr>
      <vt:lpstr>Ingresando a Airflow Console</vt:lpstr>
      <vt:lpstr>… continuación</vt:lpstr>
      <vt:lpstr>Requisitos de Instalación de Airflow</vt:lpstr>
      <vt:lpstr>Lab</vt:lpstr>
      <vt:lpstr>Conceptos Fundamentales</vt:lpstr>
      <vt:lpstr>Evolución de Apache Airflow</vt:lpstr>
      <vt:lpstr>Que es un Workflow</vt:lpstr>
      <vt:lpstr>Workflow Dirigido y Aciclico</vt:lpstr>
      <vt:lpstr>Cíclico y Aciclico</vt:lpstr>
      <vt:lpstr>Dirigido Cíclico &amp; Dirigido Aciclico</vt:lpstr>
      <vt:lpstr>Workflow: Ejemplo</vt:lpstr>
      <vt:lpstr>Tareas y Operadores</vt:lpstr>
      <vt:lpstr>Operadores</vt:lpstr>
      <vt:lpstr>Task Instance &amp; DAG run</vt:lpstr>
      <vt:lpstr>Estado de una Tarea</vt:lpstr>
      <vt:lpstr>Ciclo de Vida de una Tarea</vt:lpstr>
      <vt:lpstr>Up for rescheduled</vt:lpstr>
      <vt:lpstr>Arquitectura de Airflow</vt:lpstr>
      <vt:lpstr>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AirFlow</dc:title>
  <dc:creator>Daddy</dc:creator>
  <cp:lastModifiedBy>Daddy</cp:lastModifiedBy>
  <cp:revision>31</cp:revision>
  <dcterms:created xsi:type="dcterms:W3CDTF">2024-01-04T18:01:54Z</dcterms:created>
  <dcterms:modified xsi:type="dcterms:W3CDTF">2024-01-10T16:36:25Z</dcterms:modified>
</cp:coreProperties>
</file>