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15" r:id="rId28"/>
    <p:sldId id="314" r:id="rId29"/>
    <p:sldId id="313" r:id="rId30"/>
    <p:sldId id="296" r:id="rId31"/>
    <p:sldId id="297" r:id="rId32"/>
    <p:sldId id="302" r:id="rId33"/>
    <p:sldId id="303" r:id="rId34"/>
    <p:sldId id="312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298" r:id="rId43"/>
    <p:sldId id="311" r:id="rId44"/>
    <p:sldId id="292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30/01/2024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390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30/01/2024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159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30/01/2024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825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30/01/2024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553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30/01/2024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115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30/01/2024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62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30/01/2024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900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30/01/2024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044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30/01/2024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757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30/01/2024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66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DE-7D26-4A69-83D0-43A9AB061EEC}" type="datetimeFigureOut">
              <a:rPr lang="es-PE" smtClean="0"/>
              <a:t>30/01/2024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477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9FDE-7D26-4A69-83D0-43A9AB061EEC}" type="datetimeFigureOut">
              <a:rPr lang="es-PE" smtClean="0"/>
              <a:t>30/01/2024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B82C0-EA84-4125-942F-0142AF8381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1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carrenov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in.io/docs/minio/container/operations/install-deploy-manage/deploy-minio-single-node-single-driv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puckel/docker-airflow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carloscarreno/Airflow-Docker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Apache Airflow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Presentado por: Carlos Carreño</a:t>
            </a:r>
          </a:p>
          <a:p>
            <a:r>
              <a:rPr lang="es-PE" dirty="0">
                <a:hlinkClick r:id="rId2"/>
              </a:rPr>
              <a:t>ccarrenovi@Gmail.com</a:t>
            </a:r>
            <a:endParaRPr lang="es-PE" dirty="0"/>
          </a:p>
          <a:p>
            <a:r>
              <a:rPr lang="es-PE" dirty="0"/>
              <a:t>Enero,2024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46" y="1212792"/>
            <a:ext cx="221010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A7183-4A1A-9778-470C-701E5763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Airflow Postgres Connection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4B740-4F67-D74C-0BB3-025F3DF4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82ACD1-623A-A6A4-1F70-7EDFE7E1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894040" cy="42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4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DEFF4-6339-9249-4508-7ECAA2FE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MINIO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1C0C55-980C-DE20-A501-C81083D7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Minio es una solución de almacenamiento compatible con AMAZON S3 api</a:t>
            </a:r>
          </a:p>
          <a:p>
            <a:r>
              <a:rPr lang="es-PE" dirty="0">
                <a:hlinkClick r:id="rId2"/>
              </a:rPr>
              <a:t>https://min.io/docs/minio/container/operations/install-deploy-manage/deploy-minio-single-node-single-drive.html</a:t>
            </a:r>
            <a:endParaRPr lang="es-E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2509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73C33-D42E-1375-5CB7-EBE59638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MINIO y Docker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184BD-E48D-5814-431E-9F9FF985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docker pull quay.io/minio/minio:latest</a:t>
            </a:r>
          </a:p>
          <a:p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touch</a:t>
            </a:r>
            <a:r>
              <a:rPr lang="fr-FR" dirty="0"/>
              <a:t> /</a:t>
            </a:r>
            <a:r>
              <a:rPr lang="fr-FR" dirty="0" err="1"/>
              <a:t>etc</a:t>
            </a:r>
            <a:r>
              <a:rPr lang="fr-FR" dirty="0"/>
              <a:t>/default/</a:t>
            </a:r>
            <a:r>
              <a:rPr lang="fr-FR" dirty="0" err="1"/>
              <a:t>minio</a:t>
            </a:r>
            <a:endParaRPr lang="es-PE" dirty="0"/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E238B4-D067-B001-F9C2-52528DB34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58" y="2923475"/>
            <a:ext cx="9675739" cy="29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7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397F4-721A-9922-620A-F3C63E38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continuación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E5DEB3-1DBB-38DE-DBB3-DE8C30C6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docker run -</a:t>
            </a:r>
            <a:r>
              <a:rPr lang="es-PE" dirty="0" err="1"/>
              <a:t>dt</a:t>
            </a:r>
            <a:r>
              <a:rPr lang="es-PE" dirty="0"/>
              <a:t>                                  \</a:t>
            </a:r>
          </a:p>
          <a:p>
            <a:pPr marL="457200" lvl="1" indent="0">
              <a:buNone/>
            </a:pPr>
            <a:r>
              <a:rPr lang="es-PE" dirty="0"/>
              <a:t>  -p 9000:9000 -p 9090:9090                     \</a:t>
            </a:r>
          </a:p>
          <a:p>
            <a:pPr marL="457200" lvl="1" indent="0">
              <a:buNone/>
            </a:pPr>
            <a:r>
              <a:rPr lang="es-PE" dirty="0"/>
              <a:t>  -v PATH:/</a:t>
            </a:r>
            <a:r>
              <a:rPr lang="es-PE" dirty="0" err="1"/>
              <a:t>mnt</a:t>
            </a:r>
            <a:r>
              <a:rPr lang="es-PE" dirty="0"/>
              <a:t>/data                             \</a:t>
            </a:r>
          </a:p>
          <a:p>
            <a:pPr marL="457200" lvl="1" indent="0">
              <a:buNone/>
            </a:pPr>
            <a:r>
              <a:rPr lang="es-PE" dirty="0"/>
              <a:t>  -v /</a:t>
            </a:r>
            <a:r>
              <a:rPr lang="es-PE" dirty="0" err="1"/>
              <a:t>etc</a:t>
            </a:r>
            <a:r>
              <a:rPr lang="es-PE" dirty="0"/>
              <a:t>/default/minio:/</a:t>
            </a:r>
            <a:r>
              <a:rPr lang="es-PE" dirty="0" err="1"/>
              <a:t>etc</a:t>
            </a:r>
            <a:r>
              <a:rPr lang="es-PE" dirty="0"/>
              <a:t>/</a:t>
            </a:r>
            <a:r>
              <a:rPr lang="es-PE" dirty="0" err="1"/>
              <a:t>config.env</a:t>
            </a:r>
            <a:r>
              <a:rPr lang="es-PE" dirty="0"/>
              <a:t>         \</a:t>
            </a:r>
          </a:p>
          <a:p>
            <a:pPr marL="457200" lvl="1" indent="0">
              <a:buNone/>
            </a:pPr>
            <a:r>
              <a:rPr lang="es-PE" dirty="0"/>
              <a:t>  -e "MINIO_CONFIG_ENV_FILE=/</a:t>
            </a:r>
            <a:r>
              <a:rPr lang="es-PE" dirty="0" err="1"/>
              <a:t>etc</a:t>
            </a:r>
            <a:r>
              <a:rPr lang="es-PE" dirty="0"/>
              <a:t>/</a:t>
            </a:r>
            <a:r>
              <a:rPr lang="es-PE" dirty="0" err="1"/>
              <a:t>config.env</a:t>
            </a:r>
            <a:r>
              <a:rPr lang="es-PE" dirty="0"/>
              <a:t>"    \</a:t>
            </a:r>
          </a:p>
          <a:p>
            <a:pPr marL="457200" lvl="1" indent="0">
              <a:buNone/>
            </a:pPr>
            <a:r>
              <a:rPr lang="es-PE" dirty="0"/>
              <a:t>  --</a:t>
            </a:r>
            <a:r>
              <a:rPr lang="es-PE" dirty="0" err="1"/>
              <a:t>name</a:t>
            </a:r>
            <a:r>
              <a:rPr lang="es-PE" dirty="0"/>
              <a:t> "minio"                                \</a:t>
            </a:r>
          </a:p>
          <a:p>
            <a:pPr marL="457200" lvl="1" indent="0">
              <a:buNone/>
            </a:pPr>
            <a:r>
              <a:rPr lang="es-PE" dirty="0"/>
              <a:t>    minio/minio server --</a:t>
            </a:r>
            <a:r>
              <a:rPr lang="es-PE" dirty="0" err="1"/>
              <a:t>console-address</a:t>
            </a:r>
            <a:r>
              <a:rPr lang="es-PE" dirty="0"/>
              <a:t> ":9090"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3489C0-A8AF-B455-ED5C-205E3462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86" y="4821837"/>
            <a:ext cx="10238414" cy="13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3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A7F97-DC88-44D3-6EF3-E0575850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57A31-2E86-7DB9-0196-EA9EB86DD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docker logs minio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FA67F7-84D4-1B43-A915-A5CBC744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7" y="2473089"/>
            <a:ext cx="10219603" cy="300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7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BE35D-A05E-A568-193D-FDE4AF46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MINIO Console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832B1-D58D-BEE5-8A3A-D1BE980C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4F6F22-4655-6957-9E9A-D67C0EC4F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93155" cy="491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4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3B88D-29CF-3D37-AA9C-183C915D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Cargar Archivos al </a:t>
            </a:r>
            <a:r>
              <a:rPr lang="es-ES" dirty="0" err="1"/>
              <a:t>Bucket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AB1739-D6F8-70D7-AEFF-0DEBF9DA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56EC8D-FE3F-71C6-D140-AB6ED59B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9427"/>
            <a:ext cx="7432428" cy="468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E760B-D18E-71F5-8B3D-3453FD64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 un </a:t>
            </a:r>
            <a:r>
              <a:rPr lang="es-ES" dirty="0" err="1"/>
              <a:t>Bucket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7676B-03EB-AF6A-3B1A-DAF62A1C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5C5806-4B49-8715-BFC4-039C8FAB4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713"/>
            <a:ext cx="7424039" cy="46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6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Despliega MINIO usando contenedores Docker crea el </a:t>
            </a:r>
            <a:r>
              <a:rPr lang="es-PE" dirty="0" err="1"/>
              <a:t>bucket</a:t>
            </a:r>
            <a:r>
              <a:rPr lang="es-PE" dirty="0"/>
              <a:t> Airflow y carga el archivo sample-products.csv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2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8E8C1-1339-5391-27A4-160E2682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S3  Sensor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7E22B-DEA0-070C-659C-2428A636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337210-3B79-4E41-4752-FD7FDAFF4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85" y="2541834"/>
            <a:ext cx="58769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5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 4: Optimización y Escalabilidad de Tareas con Apache Airflow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Estrategias de optimización de ejecuciones.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Configuración para la escalabilidad de flujos de trabajo.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472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BB995-8B14-E3E6-BDF8-1611C9D1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Airflow Soporte S3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EF49B-6DDA-E34B-0874-5C945180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E79A73-DCE5-89C9-5716-6B6D636E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6818"/>
            <a:ext cx="8459704" cy="50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73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68FE1-3C79-A4E7-F873-19217394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Airflow Container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D7F06-88CF-25AB-BBC2-58A63F63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Abre una sesión </a:t>
            </a:r>
            <a:r>
              <a:rPr lang="es-ES" dirty="0" err="1"/>
              <a:t>ssh</a:t>
            </a:r>
            <a:r>
              <a:rPr lang="es-ES" dirty="0"/>
              <a:t> en el container de un Airflow Scheduler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90467EC-E558-B9CB-AFDE-BF6FD096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1900"/>
            <a:ext cx="10058400" cy="399097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BE5B9507-5810-F6F5-3102-A456C991EC26}"/>
              </a:ext>
            </a:extLst>
          </p:cNvPr>
          <p:cNvSpPr/>
          <p:nvPr/>
        </p:nvSpPr>
        <p:spPr>
          <a:xfrm>
            <a:off x="967666" y="4643021"/>
            <a:ext cx="9747682" cy="337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0665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E8CFE-E4E6-DE2A-3DEE-5B8C8862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Iniciando MINIO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FCE0A6-E0B1-5EC4-8B02-DF2A6E53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Inicia el container MINIO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D545AB-6495-5B86-477F-6247FF60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466836"/>
            <a:ext cx="100012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83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5DD79-DA3E-0B57-51BD-622DB29D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Documentación de Amazon </a:t>
            </a:r>
            <a:r>
              <a:rPr lang="es-ES" dirty="0" err="1"/>
              <a:t>Provider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E8FFCC-CF87-D9E7-0BB1-752F941C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721D14-5697-EB01-C25B-98FCCF9D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2062"/>
            <a:ext cx="9019713" cy="46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05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F704B-A0F0-800B-C7E8-25442738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B59E9-2CDF-5F1B-B41B-FB631B31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9127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977B1-A960-47D2-46DC-63DD2DEB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073B48-BD5E-CA5B-C73B-BDEF0428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5900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BA270-14AA-8603-1FCE-E61A40D3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A4D4A-C47D-3A65-01D2-8FC94B22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5785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2A2B6-FB97-F1E0-8574-E47035A6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Escalabilidad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BCB91A-9C5C-EB33-2ED7-14FAF692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 la capacidad de </a:t>
            </a:r>
            <a:r>
              <a:rPr lang="es-ES" dirty="0">
                <a:solidFill>
                  <a:srgbClr val="0070C0"/>
                </a:solidFill>
              </a:rPr>
              <a:t>aumentar el tamaño de la infraestructura </a:t>
            </a:r>
            <a:r>
              <a:rPr lang="es-ES" dirty="0"/>
              <a:t>existente (con software o aplicaciones) debido a la carga de trabajo. La escalabilidad se usa comúnmente cuando hay una necesidad de implementar recursos para manejar la carga de trabajo de forma dinámica.</a:t>
            </a:r>
          </a:p>
          <a:p>
            <a:r>
              <a:rPr lang="es-ES" dirty="0"/>
              <a:t>La escalabilidad puede ser </a:t>
            </a:r>
            <a:r>
              <a:rPr lang="es-ES" dirty="0">
                <a:solidFill>
                  <a:srgbClr val="0070C0"/>
                </a:solidFill>
              </a:rPr>
              <a:t>vertical</a:t>
            </a:r>
            <a:r>
              <a:rPr lang="es-ES" dirty="0"/>
              <a:t>, cuando se escala un sistema, u </a:t>
            </a:r>
            <a:r>
              <a:rPr lang="es-ES" dirty="0">
                <a:solidFill>
                  <a:srgbClr val="0070C0"/>
                </a:solidFill>
              </a:rPr>
              <a:t>horizontal</a:t>
            </a:r>
            <a:r>
              <a:rPr lang="es-ES" dirty="0"/>
              <a:t>, cuando se escalan nodos de sistemas, pero no siempre de forma lineal. Las aplicaciones obtienen incremento de capacidad de cómputo para manejar y procesar cantidades mayores de datos, interfaces, transacciones, entre otros, en un momento determinado.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78641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F6496-F7FF-A171-C2D2-256EE486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Airflow y Contenedores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C82894-147E-9D81-7805-A8E302C9C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Cada componente en un solo contenedor</a:t>
            </a:r>
            <a:endParaRPr lang="es-P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5668EA-9658-7D2A-71FD-598770D09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34" y="2440219"/>
            <a:ext cx="6913716" cy="387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76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1C11E-70F6-9035-D918-38B809E4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Airflow y Kubernetes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12514-0B47-8F53-25B2-333FF4B8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mejor arquitectura para la alta disponibilidad.</a:t>
            </a:r>
            <a:endParaRPr lang="es-PE" dirty="0"/>
          </a:p>
        </p:txBody>
      </p:sp>
      <p:pic>
        <p:nvPicPr>
          <p:cNvPr id="1026" name="Picture 2" descr="Build-blocks">
            <a:extLst>
              <a:ext uri="{FF2B5EF4-FFF2-40B4-BE49-F238E27FC236}">
                <a16:creationId xmlns:a16="http://schemas.microsoft.com/office/drawing/2014/main" id="{67C3538E-C84E-CEAD-686B-8E11CA65C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23" y="2447510"/>
            <a:ext cx="4572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3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B1140-0C47-28A1-2512-3BF04245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Estrategias de optimización de ejecuciones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E6F72-B855-F460-F85D-F2BDF9C9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Operadores Avanzados</a:t>
            </a:r>
          </a:p>
          <a:p>
            <a:r>
              <a:rPr lang="es-ES" dirty="0"/>
              <a:t>Escalabilidad</a:t>
            </a:r>
          </a:p>
          <a:p>
            <a:r>
              <a:rPr lang="es-ES" dirty="0"/>
              <a:t>Airflow y Contenedores</a:t>
            </a:r>
          </a:p>
          <a:p>
            <a:r>
              <a:rPr lang="es-ES" dirty="0"/>
              <a:t>Airflow y Kubernetes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95035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2F4D2-E98D-738C-3DA1-9666DD59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para la escalabilidad de flujos de trabajo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4BCAD9-9DB2-503C-459E-AC7BB68B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Aunque Airflow tiene varios ejecutores, el ejecutor Celery es más adecuado para la escalabilidad.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0C53A1-BA24-7CCD-5AD1-40A3F726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71" y="2875872"/>
            <a:ext cx="6041213" cy="34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11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F463D-3E7C-AE09-FC21-8591B203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continuación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4E9B8-401C-1AA4-CAE5-9310085C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Airflow tiene tres componentes principales Web server, el Scheduler y la Meta Database.</a:t>
            </a:r>
          </a:p>
          <a:p>
            <a:r>
              <a:rPr lang="es-ES" dirty="0">
                <a:solidFill>
                  <a:srgbClr val="242424"/>
                </a:solidFill>
                <a:latin typeface="source-serif-pro"/>
              </a:rPr>
              <a:t>El Web Server es responsable de la GUI, El Scheduler se encarga de la programación en el tiempo del dag y La Meta Database contiene los datos de la programación.</a:t>
            </a:r>
          </a:p>
          <a:p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Celery es usado para la escalabilidad de Airflow añade tres componentes más Workers, Broker y el Monitor de Workers.</a:t>
            </a:r>
          </a:p>
          <a:p>
            <a:r>
              <a:rPr lang="es-ES" dirty="0">
                <a:solidFill>
                  <a:srgbClr val="242424"/>
                </a:solidFill>
                <a:latin typeface="source-serif-pro"/>
              </a:rPr>
              <a:t>Los Workers son utilizados para ejecutar el dag gatillado por el Scheduler, los Workers se distribuyen en múltiples instancias en el clúster. El Broker soporta los procesos asíncronos de Celery.</a:t>
            </a:r>
            <a:endParaRPr lang="es-E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3094048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844DA-2484-2A39-9508-C5546626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Múltiples Workers 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CEF5C-C9F1-32EB-506D-01A52794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crear un ambiente de múltiples Workers en un solo host utilizando Docker.</a:t>
            </a:r>
          </a:p>
          <a:p>
            <a:r>
              <a:rPr lang="es-ES" dirty="0"/>
              <a:t>La imagen Docker que usaremos es una imagen modificada de la oficial  </a:t>
            </a:r>
            <a:r>
              <a:rPr lang="es-ES" dirty="0">
                <a:hlinkClick r:id="rId2"/>
              </a:rPr>
              <a:t>https://github.com/puckel/docker-airflow</a:t>
            </a:r>
            <a:endParaRPr lang="es-ES" dirty="0"/>
          </a:p>
          <a:p>
            <a:r>
              <a:rPr lang="es-PE" dirty="0"/>
              <a:t>Como en algunos casos se requiere instalar paquetes y cambiar la configuración de </a:t>
            </a:r>
            <a:r>
              <a:rPr lang="es-PE" dirty="0">
                <a:solidFill>
                  <a:srgbClr val="00B050"/>
                </a:solidFill>
              </a:rPr>
              <a:t>airflow.cfg </a:t>
            </a:r>
            <a:r>
              <a:rPr lang="es-PE" dirty="0"/>
              <a:t>es mejor crear un Dockerfile.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4DA311-D0E3-7E06-DC6B-0F0DE0756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26" y="4623972"/>
            <a:ext cx="79343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83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0F64A-48D8-EDA9-9CB7-CE9447EF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los Contenedores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882D7-B573-1E3E-97CA-7477E84B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mejor opción es usar un archivo manifiesto </a:t>
            </a:r>
            <a:r>
              <a:rPr lang="es-ES" dirty="0">
                <a:solidFill>
                  <a:srgbClr val="00B050"/>
                </a:solidFill>
              </a:rPr>
              <a:t>docker-compose.yaml</a:t>
            </a:r>
          </a:p>
          <a:p>
            <a:r>
              <a:rPr lang="es-PE" dirty="0"/>
              <a:t>Meta Database</a:t>
            </a:r>
          </a:p>
          <a:p>
            <a:r>
              <a:rPr lang="es-PE" dirty="0"/>
              <a:t>Web Server</a:t>
            </a:r>
          </a:p>
          <a:p>
            <a:r>
              <a:rPr lang="es-PE" dirty="0"/>
              <a:t>Scheduler</a:t>
            </a:r>
          </a:p>
          <a:p>
            <a:r>
              <a:rPr lang="es-PE" dirty="0"/>
              <a:t>Redis</a:t>
            </a:r>
          </a:p>
          <a:p>
            <a:r>
              <a:rPr lang="es-PE" dirty="0"/>
              <a:t>Workers</a:t>
            </a:r>
          </a:p>
          <a:p>
            <a:r>
              <a:rPr lang="es-PE" dirty="0"/>
              <a:t>Flower</a:t>
            </a:r>
          </a:p>
        </p:txBody>
      </p:sp>
    </p:spTree>
    <p:extLst>
      <p:ext uri="{BB962C8B-B14F-4D97-AF65-F5344CB8AC3E}">
        <p14:creationId xmlns:p14="http://schemas.microsoft.com/office/powerpoint/2010/main" val="313196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B5C6E-E8B5-4DC6-6682-DC6AF7CB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Repositorio de Airflow Multi </a:t>
            </a:r>
            <a:r>
              <a:rPr lang="es-ES" dirty="0" err="1"/>
              <a:t>Worker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9E23A-4117-230C-926C-359BC484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5532" cy="4351338"/>
          </a:xfrm>
        </p:spPr>
        <p:txBody>
          <a:bodyPr/>
          <a:lstStyle/>
          <a:p>
            <a:r>
              <a:rPr lang="es-ES" dirty="0"/>
              <a:t>URL del Repositorio </a:t>
            </a:r>
            <a:r>
              <a:rPr lang="es-ES" dirty="0">
                <a:hlinkClick r:id="rId2"/>
              </a:rPr>
              <a:t>https://github.com/carloscarreno/Airflow-Docker</a:t>
            </a:r>
            <a:endParaRPr lang="es-ES" dirty="0"/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F6E96B-D8FB-FAD4-EF1E-EBC5F8395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41" y="2430779"/>
            <a:ext cx="6436311" cy="360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47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77945-B720-7D45-02F6-24824278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Meta Database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65AAA4-BED0-200E-76F4-325798F1A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Meta Database está basada en </a:t>
            </a:r>
            <a:r>
              <a:rPr lang="es-ES" dirty="0" err="1"/>
              <a:t>Postgresql</a:t>
            </a:r>
            <a:r>
              <a:rPr lang="es-ES" dirty="0"/>
              <a:t> 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2E5F9C-396A-0290-C7EE-D88A3016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84" y="2546828"/>
            <a:ext cx="70104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39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663C4-DF06-2E16-F3DD-F349BE5D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Redis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FA14A5-FE27-97A1-EDBE-CEBA2AE9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manejador de datos en cache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BD45CF-E9C2-C73A-0791-C03ADE72D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9" y="2463137"/>
            <a:ext cx="7134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8A3D0-ABC7-8ED3-1B0C-8784AEFB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Flower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DB0056-EB69-61C0-4F78-2447FC40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Ayuda al monitoreo de los trabajos en ejecución 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85D59F-F83E-1042-0410-3159D7FA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3208"/>
            <a:ext cx="76009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28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8DC7D-7622-65DB-F966-7B59817A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Web Server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06F24-2762-2DA4-C351-EBD8EB1F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Encargado de la interface de usuario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532989-11F1-FACB-0DE0-63BB8C12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65" y="2360240"/>
            <a:ext cx="7267113" cy="44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9E9F8-2492-89A7-C280-3815B06C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Scheduler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91B04-020E-BBCC-F825-A6917F3E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Encargado de la programación en el tiempo de los </a:t>
            </a:r>
            <a:r>
              <a:rPr lang="es-ES" dirty="0" err="1"/>
              <a:t>jobs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AE4EB2-3ADB-219A-FAD9-9C1CDB00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32" y="2423419"/>
            <a:ext cx="7581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A8C29-D8B1-8E47-33B1-D1E64D9D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Avanzados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0DA143-2519-3608-75C5-73FFCCA5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Sensor</a:t>
            </a:r>
          </a:p>
          <a:p>
            <a:r>
              <a:rPr lang="es-ES" dirty="0"/>
              <a:t>Gancho (Hook)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1444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BAE1F-8723-CAA6-66C2-AF54677C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Workers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C113DC-CA1B-1FC2-DEB9-667660D7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Workers son los que procesan la carga de trabajo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7C4A09-F8AA-8915-4DA8-2DE52F40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81" y="2288451"/>
            <a:ext cx="5601671" cy="40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24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DD977-0AFA-3152-F0C6-21007E9E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Inicio del Ambiente Multi </a:t>
            </a:r>
            <a:r>
              <a:rPr lang="es-ES" dirty="0" err="1"/>
              <a:t>Worker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FCF976-B8EF-E6EE-ADF2-9FA9179C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0" i="0" dirty="0">
                <a:solidFill>
                  <a:srgbClr val="1F2328"/>
                </a:solidFill>
                <a:effectLst/>
                <a:latin typeface="-apple-system"/>
              </a:rPr>
              <a:t>Para el despliegue ejecuta: </a:t>
            </a:r>
            <a:r>
              <a:rPr lang="es-PE" b="0" i="0" dirty="0">
                <a:solidFill>
                  <a:srgbClr val="0070C0"/>
                </a:solidFill>
                <a:effectLst/>
                <a:latin typeface="-apple-system"/>
              </a:rPr>
              <a:t>docker compose up -d --</a:t>
            </a:r>
            <a:r>
              <a:rPr lang="es-PE" b="0" i="0" dirty="0" err="1">
                <a:solidFill>
                  <a:srgbClr val="0070C0"/>
                </a:solidFill>
                <a:effectLst/>
                <a:latin typeface="-apple-system"/>
              </a:rPr>
              <a:t>build</a:t>
            </a:r>
            <a:endParaRPr lang="es-PE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9AFB42-5323-02BE-1463-9BD065B4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38" y="2435225"/>
            <a:ext cx="7315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80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3125D-EBB1-2D5F-BAD3-B96B264B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Monitoreando los contenedores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0BD15-1302-FA3D-740D-2FF4AADD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Start </a:t>
            </a:r>
            <a:r>
              <a:rPr lang="es-PE" dirty="0" err="1"/>
              <a:t>containers</a:t>
            </a:r>
            <a:r>
              <a:rPr lang="es-PE" dirty="0"/>
              <a:t> : </a:t>
            </a:r>
            <a:r>
              <a:rPr lang="es-PE" dirty="0" err="1">
                <a:solidFill>
                  <a:srgbClr val="0070C0"/>
                </a:solidFill>
              </a:rPr>
              <a:t>docker-compose</a:t>
            </a:r>
            <a:r>
              <a:rPr lang="es-PE" dirty="0">
                <a:solidFill>
                  <a:srgbClr val="0070C0"/>
                </a:solidFill>
              </a:rPr>
              <a:t> up -d -- </a:t>
            </a:r>
            <a:r>
              <a:rPr lang="es-PE" dirty="0" err="1">
                <a:solidFill>
                  <a:srgbClr val="0070C0"/>
                </a:solidFill>
              </a:rPr>
              <a:t>build</a:t>
            </a:r>
            <a:endParaRPr lang="es-PE" dirty="0">
              <a:solidFill>
                <a:srgbClr val="0070C0"/>
              </a:solidFill>
            </a:endParaRPr>
          </a:p>
          <a:p>
            <a:r>
              <a:rPr lang="es-PE" dirty="0"/>
              <a:t>Stop </a:t>
            </a:r>
            <a:r>
              <a:rPr lang="es-PE" dirty="0" err="1"/>
              <a:t>containers</a:t>
            </a:r>
            <a:r>
              <a:rPr lang="es-PE" dirty="0"/>
              <a:t> : </a:t>
            </a:r>
            <a:r>
              <a:rPr lang="es-PE" dirty="0" err="1">
                <a:solidFill>
                  <a:srgbClr val="0070C0"/>
                </a:solidFill>
              </a:rPr>
              <a:t>docker-compose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down</a:t>
            </a:r>
            <a:endParaRPr lang="es-PE" dirty="0">
              <a:solidFill>
                <a:srgbClr val="0070C0"/>
              </a:solidFill>
            </a:endParaRPr>
          </a:p>
          <a:p>
            <a:r>
              <a:rPr lang="es-PE" dirty="0"/>
              <a:t>View Container : </a:t>
            </a:r>
            <a:r>
              <a:rPr lang="es-PE" dirty="0">
                <a:solidFill>
                  <a:srgbClr val="0070C0"/>
                </a:solidFill>
              </a:rPr>
              <a:t>docker </a:t>
            </a:r>
            <a:r>
              <a:rPr lang="es-PE" dirty="0" err="1">
                <a:solidFill>
                  <a:srgbClr val="0070C0"/>
                </a:solidFill>
              </a:rPr>
              <a:t>ps</a:t>
            </a:r>
            <a:endParaRPr lang="es-PE" dirty="0">
              <a:solidFill>
                <a:srgbClr val="0070C0"/>
              </a:solidFill>
            </a:endParaRPr>
          </a:p>
          <a:p>
            <a:r>
              <a:rPr lang="es-PE" dirty="0" err="1"/>
              <a:t>Go</a:t>
            </a:r>
            <a:r>
              <a:rPr lang="es-PE" dirty="0"/>
              <a:t> </a:t>
            </a:r>
            <a:r>
              <a:rPr lang="es-PE" dirty="0" err="1"/>
              <a:t>inside</a:t>
            </a:r>
            <a:r>
              <a:rPr lang="es-PE" dirty="0"/>
              <a:t> a container : </a:t>
            </a:r>
            <a:r>
              <a:rPr lang="es-PE" dirty="0">
                <a:solidFill>
                  <a:srgbClr val="0070C0"/>
                </a:solidFill>
              </a:rPr>
              <a:t>docker </a:t>
            </a:r>
            <a:r>
              <a:rPr lang="es-PE" dirty="0" err="1">
                <a:solidFill>
                  <a:srgbClr val="0070C0"/>
                </a:solidFill>
              </a:rPr>
              <a:t>exec</a:t>
            </a:r>
            <a:r>
              <a:rPr lang="es-PE" dirty="0">
                <a:solidFill>
                  <a:srgbClr val="0070C0"/>
                </a:solidFill>
              </a:rPr>
              <a:t> -</a:t>
            </a:r>
            <a:r>
              <a:rPr lang="es-PE" dirty="0" err="1">
                <a:solidFill>
                  <a:srgbClr val="0070C0"/>
                </a:solidFill>
              </a:rPr>
              <a:t>it</a:t>
            </a:r>
            <a:r>
              <a:rPr lang="es-PE" dirty="0">
                <a:solidFill>
                  <a:srgbClr val="0070C0"/>
                </a:solidFill>
              </a:rPr>
              <a:t> &lt;container-id&gt; </a:t>
            </a:r>
            <a:r>
              <a:rPr lang="es-PE" dirty="0" err="1">
                <a:solidFill>
                  <a:srgbClr val="0070C0"/>
                </a:solidFill>
              </a:rPr>
              <a:t>bash</a:t>
            </a:r>
            <a:endParaRPr lang="es-PE" dirty="0">
              <a:solidFill>
                <a:srgbClr val="0070C0"/>
              </a:solidFill>
            </a:endParaRPr>
          </a:p>
          <a:p>
            <a:r>
              <a:rPr lang="es-PE" dirty="0" err="1"/>
              <a:t>See</a:t>
            </a:r>
            <a:r>
              <a:rPr lang="es-PE" dirty="0"/>
              <a:t> logs </a:t>
            </a:r>
            <a:r>
              <a:rPr lang="es-PE" dirty="0" err="1"/>
              <a:t>of</a:t>
            </a:r>
            <a:r>
              <a:rPr lang="es-PE" dirty="0"/>
              <a:t> a container: </a:t>
            </a:r>
            <a:r>
              <a:rPr lang="es-PE" dirty="0">
                <a:solidFill>
                  <a:srgbClr val="0070C0"/>
                </a:solidFill>
              </a:rPr>
              <a:t>docker logs &lt;container-id&gt;</a:t>
            </a:r>
          </a:p>
          <a:p>
            <a:r>
              <a:rPr lang="es-PE" dirty="0"/>
              <a:t>Monitor </a:t>
            </a:r>
            <a:r>
              <a:rPr lang="es-PE" dirty="0" err="1"/>
              <a:t>containers</a:t>
            </a:r>
            <a:r>
              <a:rPr lang="es-PE" dirty="0"/>
              <a:t> : </a:t>
            </a:r>
            <a:r>
              <a:rPr lang="es-PE" dirty="0">
                <a:solidFill>
                  <a:srgbClr val="0070C0"/>
                </a:solidFill>
              </a:rPr>
              <a:t>docker </a:t>
            </a:r>
            <a:r>
              <a:rPr lang="es-PE" dirty="0" err="1">
                <a:solidFill>
                  <a:srgbClr val="0070C0"/>
                </a:solidFill>
              </a:rPr>
              <a:t>stats</a:t>
            </a:r>
            <a:endParaRPr lang="es-P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26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AA9BF-5D8C-1AA9-AD86-07C455D7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Accediendo a Flower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4CFD7-76ED-257B-D0B1-FC1A8CC6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Abre la URL </a:t>
            </a:r>
            <a:r>
              <a:rPr lang="es-ES" dirty="0">
                <a:solidFill>
                  <a:srgbClr val="0070C0"/>
                </a:solidFill>
              </a:rPr>
              <a:t>http://&lt;ip del servidor&gt;:5555/dashboard</a:t>
            </a:r>
            <a:endParaRPr lang="es-PE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1D6A67-8671-4FAD-54BC-FBF2387DF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9014"/>
            <a:ext cx="6883443" cy="343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36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Realiza el despliegue del ambiente Multi Workers de Airflow usando contenedores. Modifica el programa DAG exercise0_dag.py ejecuta varias instancias y monitorea con la consola de Flower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78" y="3444475"/>
            <a:ext cx="40963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2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C01C8-0EA7-1158-049F-3E686EE1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EA82A-4F24-5C88-ED85-31C54AA1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4790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CD902-817E-1978-CFBF-FFAE702F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6EC17-6A91-38EB-700B-A48CC406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6626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2549F-D7E3-F399-4FA1-24B11E6E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A0870-BAE2-B7C3-43EE-9567B600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452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711B4-C9EB-A7CA-759D-3A970F63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Sensor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EDC08-181F-5090-27B5-E1369A75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sensor es una variación de un operador que encuentra aplicación en las canalizaciones dirigidas por eventos.</a:t>
            </a:r>
          </a:p>
          <a:p>
            <a:r>
              <a:rPr lang="es-ES" dirty="0"/>
              <a:t> Ejemplos:</a:t>
            </a:r>
          </a:p>
          <a:p>
            <a:pPr lvl="1"/>
            <a:r>
              <a:rPr lang="es-ES" dirty="0">
                <a:solidFill>
                  <a:srgbClr val="00B0F0"/>
                </a:solidFill>
              </a:rPr>
              <a:t>PythonSensor</a:t>
            </a:r>
            <a:r>
              <a:rPr lang="es-ES" dirty="0"/>
              <a:t> espera a que la función devuelva True</a:t>
            </a:r>
          </a:p>
          <a:p>
            <a:pPr lvl="1"/>
            <a:r>
              <a:rPr lang="es-ES" dirty="0">
                <a:solidFill>
                  <a:srgbClr val="00B0F0"/>
                </a:solidFill>
              </a:rPr>
              <a:t>S3Sensor</a:t>
            </a:r>
            <a:r>
              <a:rPr lang="es-ES" dirty="0"/>
              <a:t> comprueba la disponibilidad del objeto por la clave en el </a:t>
            </a:r>
            <a:r>
              <a:rPr lang="es-ES" dirty="0" err="1"/>
              <a:t>bucket</a:t>
            </a:r>
            <a:r>
              <a:rPr lang="es-ES" dirty="0"/>
              <a:t> S3</a:t>
            </a:r>
            <a:endParaRPr lang="es-PE" dirty="0"/>
          </a:p>
        </p:txBody>
      </p:sp>
      <p:pic>
        <p:nvPicPr>
          <p:cNvPr id="1026" name="Picture 2" descr="How to improve Airlfow 2.0 performance with Smart Sensors? | DS Stream">
            <a:extLst>
              <a:ext uri="{FF2B5EF4-FFF2-40B4-BE49-F238E27FC236}">
                <a16:creationId xmlns:a16="http://schemas.microsoft.com/office/drawing/2014/main" id="{6710DF65-4E0C-6006-52DC-78A60FE9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817" y="4035104"/>
            <a:ext cx="2131701" cy="271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66B6-3346-360F-6DB3-229CECB8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Ganchos (Hooks)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84D87B-3AB5-EBAA-7240-B5CB162D9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ganchos son servicios de terceros que interactúan con plataformas externas (bases de datos y recursos API).</a:t>
            </a:r>
          </a:p>
          <a:p>
            <a:r>
              <a:rPr lang="es-ES" dirty="0"/>
              <a:t> Los ganchos no deben poseer información vulnerable para evitar fugas de datos.</a:t>
            </a:r>
            <a:endParaRPr lang="es-PE" dirty="0"/>
          </a:p>
        </p:txBody>
      </p:sp>
      <p:pic>
        <p:nvPicPr>
          <p:cNvPr id="2050" name="Picture 2" descr="Apache Beam Vs Apache Airflow - Knoldus Blogs">
            <a:extLst>
              <a:ext uri="{FF2B5EF4-FFF2-40B4-BE49-F238E27FC236}">
                <a16:creationId xmlns:a16="http://schemas.microsoft.com/office/drawing/2014/main" id="{CF0534EB-5ECC-97D8-51FA-8F4ED5A28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87" y="3693252"/>
            <a:ext cx="4063068" cy="304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20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685F0-F580-F94B-F712-37DA0BFD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Postgres Connection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0ABE0-0C7C-C97D-F0F4-FB829EE9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E15B37-9F97-AF56-FDED-0C88BA04A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3621"/>
            <a:ext cx="8256624" cy="49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3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6C831-C05A-3761-C383-6833D995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Dbaver Connection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070A0A-9B47-C2D5-29B2-6D1EB42A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Prueba la conexión a Postgres con Dbaver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BC9251-7657-80E9-1D5F-AB700E39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86" y="2371186"/>
            <a:ext cx="4115667" cy="38066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A6D163-EA79-5942-C94E-7FEE80D8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311" y="2755765"/>
            <a:ext cx="4056563" cy="37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0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C68C6-B422-A60F-B168-D2048B78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la base de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D7DB77-8D32-3D24-2D1E-A79D881F0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 la base de datos test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5FBEE5-0460-040C-6A64-40E84BD96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95" y="2315626"/>
            <a:ext cx="7415265" cy="417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08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872</Words>
  <Application>Microsoft Office PowerPoint</Application>
  <PresentationFormat>Panorámica</PresentationFormat>
  <Paragraphs>109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3" baseType="lpstr">
      <vt:lpstr>-apple-system</vt:lpstr>
      <vt:lpstr>Arial</vt:lpstr>
      <vt:lpstr>Calibri</vt:lpstr>
      <vt:lpstr>Calibri Light</vt:lpstr>
      <vt:lpstr>source-serif-pro</vt:lpstr>
      <vt:lpstr>Tema de Office</vt:lpstr>
      <vt:lpstr>Apache Airflow</vt:lpstr>
      <vt:lpstr>Módulo 4: Optimización y Escalabilidad de Tareas con Apache Airflow</vt:lpstr>
      <vt:lpstr>Estrategias de optimización de ejecuciones</vt:lpstr>
      <vt:lpstr>Operadores Avanzados</vt:lpstr>
      <vt:lpstr>Sensor</vt:lpstr>
      <vt:lpstr>Ganchos (Hooks)</vt:lpstr>
      <vt:lpstr>Postgres Connection</vt:lpstr>
      <vt:lpstr>Dbaver Connection</vt:lpstr>
      <vt:lpstr>Creación de la base de datos</vt:lpstr>
      <vt:lpstr>Airflow Postgres Connection</vt:lpstr>
      <vt:lpstr>MINIO</vt:lpstr>
      <vt:lpstr>MINIO y Docker</vt:lpstr>
      <vt:lpstr>continuación</vt:lpstr>
      <vt:lpstr>Presentación de PowerPoint</vt:lpstr>
      <vt:lpstr>MINIO Console</vt:lpstr>
      <vt:lpstr>Cargar Archivos al Bucket</vt:lpstr>
      <vt:lpstr>Crea un Bucket</vt:lpstr>
      <vt:lpstr>Lab</vt:lpstr>
      <vt:lpstr>S3  Sensor</vt:lpstr>
      <vt:lpstr>Airflow Soporte S3</vt:lpstr>
      <vt:lpstr>Airflow Container</vt:lpstr>
      <vt:lpstr>Iniciando MINIO</vt:lpstr>
      <vt:lpstr>Documentación de Amazon Provider</vt:lpstr>
      <vt:lpstr>Presentación de PowerPoint</vt:lpstr>
      <vt:lpstr>Presentación de PowerPoint</vt:lpstr>
      <vt:lpstr>Presentación de PowerPoint</vt:lpstr>
      <vt:lpstr>Escalabilidad</vt:lpstr>
      <vt:lpstr>Airflow y Contenedores</vt:lpstr>
      <vt:lpstr>Airflow y Kubernetes</vt:lpstr>
      <vt:lpstr>Configuración para la escalabilidad de flujos de trabajo</vt:lpstr>
      <vt:lpstr>continuación</vt:lpstr>
      <vt:lpstr>Múltiples Workers </vt:lpstr>
      <vt:lpstr>Creando los Contenedores</vt:lpstr>
      <vt:lpstr>Repositorio de Airflow Multi Worker</vt:lpstr>
      <vt:lpstr>Meta Database</vt:lpstr>
      <vt:lpstr>Redis</vt:lpstr>
      <vt:lpstr>Flower</vt:lpstr>
      <vt:lpstr>Web Server</vt:lpstr>
      <vt:lpstr>Scheduler</vt:lpstr>
      <vt:lpstr>Workers</vt:lpstr>
      <vt:lpstr>Inicio del Ambiente Multi Worker</vt:lpstr>
      <vt:lpstr>Monitoreando los contenedores</vt:lpstr>
      <vt:lpstr>Accediendo a Flower</vt:lpstr>
      <vt:lpstr>Lab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</dc:title>
  <dc:creator>ambar millones</dc:creator>
  <cp:lastModifiedBy>CARLOS AUGUSTO CARREÑO VILLARREYES</cp:lastModifiedBy>
  <cp:revision>36</cp:revision>
  <dcterms:created xsi:type="dcterms:W3CDTF">2024-01-23T13:51:10Z</dcterms:created>
  <dcterms:modified xsi:type="dcterms:W3CDTF">2024-01-30T20:17:19Z</dcterms:modified>
</cp:coreProperties>
</file>