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9" r:id="rId3"/>
    <p:sldId id="257" r:id="rId4"/>
    <p:sldId id="270" r:id="rId5"/>
    <p:sldId id="305" r:id="rId6"/>
    <p:sldId id="307" r:id="rId7"/>
    <p:sldId id="271" r:id="rId8"/>
    <p:sldId id="272" r:id="rId9"/>
    <p:sldId id="297" r:id="rId10"/>
    <p:sldId id="273" r:id="rId11"/>
    <p:sldId id="274" r:id="rId12"/>
    <p:sldId id="276" r:id="rId13"/>
    <p:sldId id="277" r:id="rId14"/>
    <p:sldId id="278" r:id="rId15"/>
    <p:sldId id="290" r:id="rId16"/>
    <p:sldId id="291" r:id="rId17"/>
    <p:sldId id="279" r:id="rId18"/>
    <p:sldId id="281" r:id="rId19"/>
    <p:sldId id="292" r:id="rId20"/>
    <p:sldId id="294" r:id="rId21"/>
    <p:sldId id="293" r:id="rId22"/>
    <p:sldId id="295" r:id="rId23"/>
    <p:sldId id="296" r:id="rId24"/>
    <p:sldId id="280" r:id="rId25"/>
    <p:sldId id="282" r:id="rId26"/>
    <p:sldId id="283" r:id="rId27"/>
    <p:sldId id="288" r:id="rId28"/>
    <p:sldId id="298" r:id="rId29"/>
    <p:sldId id="289" r:id="rId30"/>
    <p:sldId id="299" r:id="rId31"/>
    <p:sldId id="300" r:id="rId32"/>
    <p:sldId id="301" r:id="rId33"/>
    <p:sldId id="302" r:id="rId34"/>
    <p:sldId id="285" r:id="rId35"/>
    <p:sldId id="303" r:id="rId36"/>
    <p:sldId id="286" r:id="rId37"/>
    <p:sldId id="306" r:id="rId38"/>
    <p:sldId id="304" r:id="rId3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75B23-9D20-49DE-A316-0E3BF0D7C979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64C0-5F96-4461-BED9-372AFE6114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30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b="1" dirty="0"/>
              <a:t>Modos de Conversión del Conocimiento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el </a:t>
            </a:r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 caso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 un modo de conversión del conocimiento que nos permite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transformar el conocimiento tácito a través de la interacción entre los individuos, se debe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considerar algo importante de ser analizado y es que el individuo dentro de la organización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 adquirir un conocimiento tácito sin lenguaje, un ejemplo que se aplica es el de los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aprendices que trabajan con sus mentores y estos a su vez aprenden a elaborar artesanías no a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través del lenguaje, sino por la observación, la imitación y la práctica. En un entorno comercial,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formación en el puesto de trabajo utiliza este mismo principio. La clave para la adquisición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tácito es la experiencia. Si no existe la experiencia compartida, es extremadamente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difícil para las personas que compartan entre otros procesos de pensamiento. Este proceso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creación de conocimiento tácito a través de compartir experiencia se lo conoce como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socialización.</a:t>
            </a:r>
          </a:p>
          <a:p>
            <a:endParaRPr lang="es-P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</a:t>
            </a:r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segundo modo de conocimiento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conversión implica la utilización de procesos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sociales para combinar distintos análisis de conocimiento explícito celebrada por los individuos.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personas buscan intercambiar y combinar conocimiento a través de los mecanismos como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reuniones y conversaciones telefónicas. La reconfiguración de la información existente a través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clasificación, adición y re contextualización y re categorización de conocimiento explícito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 conducir hacia nuevos conocimientos. Los modernos sistemas informáticos proporcionan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ejemplo claro de lo que se busca en este proceso de crear conocimiento explícito del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y este se transforma en combinación.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tercero y cuarto modo de conversión de conocimiento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refieren a patrones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conversión que involucra tanto el conocimiento tácito y explícito. Estos modos de conversión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buscan captar la idea de que el conocimiento tácito y explícito se complementa y pueden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expandirse a lo largo del tiempo a través de un proceso de interacción mutua. Esta interacción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involucra dos operaciones diferentes. Uno de ellos es la conversión del conocimiento tácito en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explícito, que se llamará la externalización, y la otra es la conversión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conocimiento explícito en conocimiento tácito, que tiene cierta similitud con el concepto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tradicional de aprendizaje y que se lo conoce como internalización.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Tres de los cuatro tipos de conocimiento de conversión de socialización, combinación 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internalización, tienen parcialmente análogos con aspectos de la teoría organizacional. Un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 claro de esto es la socialización que se encuentra conectada a las teorías de la cultura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organizacional, mientras que la combinación de todas está relacionada con en el procesamiento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información y la internalización que tiene asociaciones con el aprendizaje organizacional.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(Nonaka, 1994)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64C0-5F96-4461-BED9-372AFE6114AD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41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 err="1">
                <a:solidFill>
                  <a:schemeClr val="bg1"/>
                </a:solidFill>
              </a:rPr>
              <a:t>Gestion</a:t>
            </a:r>
            <a:r>
              <a:rPr lang="es-MX" b="1" dirty="0">
                <a:solidFill>
                  <a:schemeClr val="bg1"/>
                </a:solidFill>
              </a:rPr>
              <a:t> de Datos con la </a:t>
            </a:r>
            <a:r>
              <a:rPr lang="es-MX" b="1" dirty="0" err="1">
                <a:solidFill>
                  <a:schemeClr val="bg1"/>
                </a:solidFill>
              </a:rPr>
              <a:t>Guia</a:t>
            </a:r>
            <a:r>
              <a:rPr lang="es-MX" b="1" dirty="0">
                <a:solidFill>
                  <a:schemeClr val="bg1"/>
                </a:solidFill>
              </a:rPr>
              <a:t> DAMA DMBOK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 </a:t>
            </a:r>
            <a:r>
              <a:rPr lang="es-MX" b="1" dirty="0">
                <a:solidFill>
                  <a:schemeClr val="bg1"/>
                </a:solidFill>
              </a:rPr>
              <a:t>IGP – </a:t>
            </a:r>
            <a:r>
              <a:rPr lang="es-MX" b="1" dirty="0" err="1">
                <a:solidFill>
                  <a:schemeClr val="bg1"/>
                </a:solidFill>
              </a:rPr>
              <a:t>Peru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30h</a:t>
            </a:r>
          </a:p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8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Velocidad de Generación de Nuevos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8" y="1690688"/>
            <a:ext cx="5080224" cy="48496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0123" y="1753504"/>
            <a:ext cx="4839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Cada minuto que pasa, los más </a:t>
            </a:r>
            <a:r>
              <a:rPr lang="es-MX" sz="2400" b="1" dirty="0"/>
              <a:t>4.500 millones</a:t>
            </a:r>
            <a:r>
              <a:rPr lang="es-MX" sz="2400" dirty="0"/>
              <a:t> de personas con acceso a Internet que se calcula que hay actualmente en el mundo envían casi </a:t>
            </a:r>
            <a:r>
              <a:rPr lang="es-MX" sz="2400" b="1" dirty="0"/>
              <a:t>42</a:t>
            </a:r>
            <a:r>
              <a:rPr lang="es-MX" sz="2400" dirty="0"/>
              <a:t> </a:t>
            </a:r>
            <a:r>
              <a:rPr lang="es-MX" sz="2400" b="1" dirty="0"/>
              <a:t>millones de mensajes de WhatsApp</a:t>
            </a:r>
            <a:r>
              <a:rPr lang="es-MX" sz="2400" dirty="0"/>
              <a:t>, se instalan </a:t>
            </a:r>
            <a:r>
              <a:rPr lang="es-MX" sz="2400" b="1" dirty="0"/>
              <a:t>2.704 veces la aplicación </a:t>
            </a:r>
            <a:r>
              <a:rPr lang="es-MX" sz="2400" b="1" dirty="0" err="1"/>
              <a:t>TikTok</a:t>
            </a:r>
            <a:r>
              <a:rPr lang="es-MX" sz="2400" dirty="0"/>
              <a:t>, suben </a:t>
            </a:r>
            <a:r>
              <a:rPr lang="es-MX" sz="2400" b="1" dirty="0"/>
              <a:t>500 horas de vídeo a YouTube</a:t>
            </a:r>
            <a:r>
              <a:rPr lang="es-MX" sz="2400" dirty="0"/>
              <a:t>, se unen </a:t>
            </a:r>
            <a:r>
              <a:rPr lang="es-MX" sz="2400" b="1" dirty="0"/>
              <a:t>319 nuevos seguidores</a:t>
            </a:r>
            <a:r>
              <a:rPr lang="es-MX" sz="2400" dirty="0"/>
              <a:t> en Twitter, publican casi </a:t>
            </a:r>
            <a:r>
              <a:rPr lang="es-MX" sz="2400" b="1" dirty="0"/>
              <a:t>348.000 post en Instagram</a:t>
            </a:r>
            <a:r>
              <a:rPr lang="es-MX" sz="2400" dirty="0"/>
              <a:t> y suben más de </a:t>
            </a:r>
            <a:r>
              <a:rPr lang="es-MX" sz="2400" b="1" dirty="0"/>
              <a:t>147.000 fotografías</a:t>
            </a:r>
            <a:r>
              <a:rPr lang="es-MX" sz="2400" dirty="0"/>
              <a:t> </a:t>
            </a:r>
            <a:r>
              <a:rPr lang="es-MX" sz="2400" b="1" dirty="0"/>
              <a:t>a Facebook</a:t>
            </a:r>
            <a:r>
              <a:rPr lang="es-MX" sz="2400" dirty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25991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Vacíos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vacíos de información hacen difícil la toma de decisiones importantes en las organización.</a:t>
            </a:r>
          </a:p>
          <a:p>
            <a:r>
              <a:rPr lang="es-PE" dirty="0"/>
              <a:t>Un vacío de información es la </a:t>
            </a:r>
            <a:r>
              <a:rPr lang="es-PE" sz="3200" b="1" dirty="0">
                <a:solidFill>
                  <a:srgbClr val="0070C0"/>
                </a:solidFill>
              </a:rPr>
              <a:t>diferencia entre lo que sabemos y necesitamos saber</a:t>
            </a:r>
            <a:r>
              <a:rPr lang="es-PE" sz="3200" dirty="0">
                <a:solidFill>
                  <a:srgbClr val="0070C0"/>
                </a:solidFill>
              </a:rPr>
              <a:t> </a:t>
            </a:r>
            <a:r>
              <a:rPr lang="es-PE" dirty="0"/>
              <a:t>para tomar una </a:t>
            </a:r>
            <a:r>
              <a:rPr lang="es-PE" sz="3200" b="1" dirty="0">
                <a:solidFill>
                  <a:srgbClr val="0070C0"/>
                </a:solidFill>
              </a:rPr>
              <a:t>decisión eficaz</a:t>
            </a:r>
            <a:r>
              <a:rPr lang="es-PE" dirty="0"/>
              <a:t>.</a:t>
            </a:r>
          </a:p>
        </p:txBody>
      </p:sp>
      <p:pic>
        <p:nvPicPr>
          <p:cNvPr id="1026" name="Picture 2" descr="Tableros De Información De Madera Dibujados a Mano Y Vacíos. Cliente De  Signpost Para Descarga. Paneles De Información En Blanco. Ilustración del  Vector - Ilustración de aislado, resorte: 1940880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8" y="3602994"/>
            <a:ext cx="3065927" cy="31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2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Datos, Información y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datos son la representación de hechos como texto, números, gráficos , sonidos o video.</a:t>
            </a:r>
          </a:p>
          <a:p>
            <a:r>
              <a:rPr lang="es-PE" dirty="0"/>
              <a:t>La información son datos en un contexto. Sin contexto los datos no tienen: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significado que tienen los elementos de datos para el negocio y términos relacionados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formato en que se presentan los datos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El periodo de tiempo representado por los datos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La importancia de los datos  para un uso determinado</a:t>
            </a:r>
          </a:p>
        </p:txBody>
      </p:sp>
      <p:pic>
        <p:nvPicPr>
          <p:cNvPr id="4" name="Picture 2" descr="Qué es el Conocimiento? – Romero Rich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51" y="4428545"/>
            <a:ext cx="2797468" cy="17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2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El conocimiento es información en perspectiva</a:t>
            </a:r>
            <a:r>
              <a:rPr lang="es-PE" dirty="0"/>
              <a:t>, integrado desde un punto de vista basado en el reconocimiento y la interpretación de los patrones, como las tendencias, formado con otra información y </a:t>
            </a:r>
            <a:r>
              <a:rPr lang="es-PE" b="1" dirty="0"/>
              <a:t>experiencia</a:t>
            </a:r>
            <a:r>
              <a:rPr lang="es-PE" dirty="0"/>
              <a:t>.</a:t>
            </a:r>
          </a:p>
          <a:p>
            <a:endParaRPr lang="es-PE" dirty="0"/>
          </a:p>
        </p:txBody>
      </p:sp>
      <p:grpSp>
        <p:nvGrpSpPr>
          <p:cNvPr id="12" name="Grupo 11"/>
          <p:cNvGrpSpPr/>
          <p:nvPr/>
        </p:nvGrpSpPr>
        <p:grpSpPr>
          <a:xfrm>
            <a:off x="1434904" y="3515728"/>
            <a:ext cx="7476978" cy="3105613"/>
            <a:chOff x="1434904" y="3515728"/>
            <a:chExt cx="7476978" cy="3105613"/>
          </a:xfrm>
        </p:grpSpPr>
        <p:sp>
          <p:nvSpPr>
            <p:cNvPr id="5" name="Rectángulo redondeado 4"/>
            <p:cNvSpPr/>
            <p:nvPr/>
          </p:nvSpPr>
          <p:spPr>
            <a:xfrm>
              <a:off x="1434904" y="5763211"/>
              <a:ext cx="2067951" cy="85813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Datos</a:t>
              </a: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473525" y="5045759"/>
              <a:ext cx="1772530" cy="92846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Información</a:t>
              </a:r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7111218" y="4199206"/>
              <a:ext cx="1800664" cy="9847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Conocimiento</a:t>
              </a:r>
            </a:p>
          </p:txBody>
        </p:sp>
        <p:sp>
          <p:nvSpPr>
            <p:cNvPr id="8" name="Flecha doblada 7"/>
            <p:cNvSpPr/>
            <p:nvPr/>
          </p:nvSpPr>
          <p:spPr>
            <a:xfrm>
              <a:off x="2398540" y="5183945"/>
              <a:ext cx="1723293" cy="63304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9" name="Flecha doblada 8"/>
            <p:cNvSpPr/>
            <p:nvPr/>
          </p:nvSpPr>
          <p:spPr>
            <a:xfrm>
              <a:off x="5380892" y="4454021"/>
              <a:ext cx="1730326" cy="57677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955092" y="4049994"/>
              <a:ext cx="22174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Definición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Formato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Periodo de tiempo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Pertinencia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121328" y="3515728"/>
              <a:ext cx="2529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Patrones y tendencias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Relaciones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s-PE" dirty="0"/>
                <a:t>Suposiciones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29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Pirámide D-I-K-W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117" y="1341560"/>
            <a:ext cx="10515600" cy="4351338"/>
          </a:xfrm>
        </p:spPr>
        <p:txBody>
          <a:bodyPr/>
          <a:lstStyle/>
          <a:p>
            <a:r>
              <a:rPr lang="es-MX" dirty="0"/>
              <a:t>La pirámide es un </a:t>
            </a:r>
            <a:r>
              <a:rPr lang="es-MX" b="1" dirty="0"/>
              <a:t>modelo sobre la gestión de la información </a:t>
            </a:r>
            <a:r>
              <a:rPr lang="es-MX" dirty="0"/>
              <a:t>realizado por el arquitecto norteamericano </a:t>
            </a:r>
            <a:r>
              <a:rPr lang="es-MX" b="1" dirty="0"/>
              <a:t>Russell Ackoff </a:t>
            </a:r>
            <a:r>
              <a:rPr lang="es-MX" dirty="0"/>
              <a:t>que muestra el camino que lleva de los datos a la </a:t>
            </a:r>
            <a:r>
              <a:rPr lang="es-MX" b="1" dirty="0"/>
              <a:t>sabiduría</a:t>
            </a:r>
            <a:r>
              <a:rPr lang="es-MX" dirty="0"/>
              <a:t> y la estrategia.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5202"/>
            <a:ext cx="6167511" cy="37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Pirámide D-I-K-W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Datos</a:t>
            </a:r>
          </a:p>
          <a:p>
            <a:pPr lvl="1"/>
            <a:r>
              <a:rPr lang="es-MX" dirty="0"/>
              <a:t>Es el nivel más básico, es la información sin tratamiento alguno.</a:t>
            </a:r>
          </a:p>
          <a:p>
            <a:pPr lvl="1"/>
            <a:r>
              <a:rPr lang="es-MX" dirty="0"/>
              <a:t>Dentro de los datos se pueden incluir:</a:t>
            </a:r>
          </a:p>
          <a:p>
            <a:pPr lvl="2"/>
            <a:r>
              <a:rPr lang="es-MX" b="1" dirty="0"/>
              <a:t>Hechos o conjuntos de hechos del mundo real </a:t>
            </a:r>
            <a:r>
              <a:rPr lang="es-MX" dirty="0"/>
              <a:t>en bruto. Como carecen de interpretación y de contexto no tienen ninguna utilidad por sí mismos.</a:t>
            </a:r>
          </a:p>
          <a:p>
            <a:pPr lvl="2"/>
            <a:r>
              <a:rPr lang="es-MX" b="1" dirty="0"/>
              <a:t>Señales</a:t>
            </a:r>
            <a:r>
              <a:rPr lang="es-MX" dirty="0"/>
              <a:t> que recibimos de la realidad ( luz, sonido, calor, etc)</a:t>
            </a:r>
          </a:p>
          <a:p>
            <a:pPr lvl="2"/>
            <a:r>
              <a:rPr lang="es-MX" b="1" dirty="0"/>
              <a:t>Símbolos</a:t>
            </a:r>
            <a:r>
              <a:rPr lang="es-MX" dirty="0"/>
              <a:t> que representan esa realidad ( grabaciones, imágenes, textos, diagramas)</a:t>
            </a:r>
          </a:p>
          <a:p>
            <a:r>
              <a:rPr lang="es-PE" b="1" dirty="0"/>
              <a:t>Información</a:t>
            </a:r>
          </a:p>
          <a:p>
            <a:pPr lvl="1"/>
            <a:r>
              <a:rPr lang="es-MX" dirty="0"/>
              <a:t>Son los datos más relevantes extraídos de los datos básicos buscando sentido en ellos. Los datos que responden a preguntas como  ¿quién? , ¿qué?,  ¿cuándo?, ¿dónde? ¿cuántos? Son datos con significado.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6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Conocimiento</a:t>
            </a:r>
          </a:p>
          <a:p>
            <a:pPr lvl="1"/>
            <a:r>
              <a:rPr lang="es-MX" dirty="0"/>
              <a:t>Es la información organizada, </a:t>
            </a:r>
            <a:r>
              <a:rPr lang="es-MX" b="1" dirty="0"/>
              <a:t>conectada</a:t>
            </a:r>
            <a:r>
              <a:rPr lang="es-MX" dirty="0"/>
              <a:t> entre sí y contextualizada para generar entendimiento y aprendizaje.</a:t>
            </a:r>
          </a:p>
          <a:p>
            <a:pPr lvl="1"/>
            <a:r>
              <a:rPr lang="es-MX" dirty="0"/>
              <a:t>Es la respuesta a la pregunta cómo. Si se quiere compartir el conocimiento, se ha de compartir el entorno en el que se ha generado.</a:t>
            </a:r>
          </a:p>
          <a:p>
            <a:r>
              <a:rPr lang="es-MX" b="1" dirty="0"/>
              <a:t>Sabiduría</a:t>
            </a:r>
          </a:p>
          <a:p>
            <a:pPr lvl="1"/>
            <a:r>
              <a:rPr lang="es-MX" dirty="0"/>
              <a:t>Es el resultado de </a:t>
            </a:r>
            <a:r>
              <a:rPr lang="es-MX" b="1" dirty="0"/>
              <a:t>aplicar</a:t>
            </a:r>
            <a:r>
              <a:rPr lang="es-MX" dirty="0"/>
              <a:t> nuestras creencias, valores y </a:t>
            </a:r>
            <a:r>
              <a:rPr lang="es-MX" b="1" dirty="0"/>
              <a:t>experiencias</a:t>
            </a:r>
            <a:r>
              <a:rPr lang="es-MX" dirty="0"/>
              <a:t> </a:t>
            </a:r>
            <a:r>
              <a:rPr lang="es-MX" b="1" dirty="0"/>
              <a:t>al conocimiento</a:t>
            </a:r>
            <a:r>
              <a:rPr lang="es-MX" dirty="0"/>
              <a:t>. </a:t>
            </a:r>
            <a:r>
              <a:rPr lang="es-MX" b="1" i="1" dirty="0">
                <a:solidFill>
                  <a:srgbClr val="00B050"/>
                </a:solidFill>
              </a:rPr>
              <a:t>Es saber qué es lo que tenemos que hacer</a:t>
            </a:r>
            <a:r>
              <a:rPr lang="es-MX" dirty="0"/>
              <a:t>, diseñar una estrategia.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0311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Pirámide D-I-K-W: 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pirámide D-I-K-W permite relacionar los conceptos datos, información, conocimiento.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47" y="2688694"/>
            <a:ext cx="8626064" cy="36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Certeza y verdad</a:t>
            </a:r>
          </a:p>
          <a:p>
            <a:r>
              <a:rPr lang="es-PE" dirty="0"/>
              <a:t>El Conocimiento Empírico</a:t>
            </a:r>
          </a:p>
          <a:p>
            <a:r>
              <a:rPr lang="es-PE" dirty="0"/>
              <a:t>El Conocimiento Científico</a:t>
            </a:r>
          </a:p>
          <a:p>
            <a:r>
              <a:rPr lang="es-PE" dirty="0"/>
              <a:t>El Conocimiento Matemático</a:t>
            </a:r>
          </a:p>
          <a:p>
            <a:r>
              <a:rPr lang="es-PE" dirty="0"/>
              <a:t>Conocimiento Emocional</a:t>
            </a:r>
          </a:p>
          <a:p>
            <a:r>
              <a:rPr lang="es-PE" dirty="0"/>
              <a:t>El Conocimiento Doctrinal</a:t>
            </a:r>
          </a:p>
          <a:p>
            <a:endParaRPr lang="es-PE" dirty="0"/>
          </a:p>
        </p:txBody>
      </p:sp>
      <p:pic>
        <p:nvPicPr>
          <p:cNvPr id="3074" name="Picture 2" descr="5 Consejos para mantener organizada su base de conocimiento - Mill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82" y="3191234"/>
            <a:ext cx="2772965" cy="31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14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Teoría de la Gestión del Conocimiento Organizacional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Nonaka &amp; Takeuchi, 1995 </a:t>
            </a:r>
            <a:r>
              <a:rPr lang="es-MX" dirty="0"/>
              <a:t>proponen una Teoría para explicar el fenómeno de la creación de conocimiento organizacional, cuyo conocimiento lo definen como "creencia </a:t>
            </a:r>
            <a:r>
              <a:rPr lang="es-PE" dirty="0"/>
              <a:t>verdadera justificada“.</a:t>
            </a:r>
          </a:p>
          <a:p>
            <a:r>
              <a:rPr lang="es-MX" dirty="0"/>
              <a:t>Esta creación de conocimiento organizacional se definió como: la </a:t>
            </a:r>
            <a:r>
              <a:rPr lang="es-MX" b="1" dirty="0"/>
              <a:t>capacidad de una organización</a:t>
            </a:r>
            <a:r>
              <a:rPr lang="es-MX" dirty="0"/>
              <a:t> en su conjunto para </a:t>
            </a:r>
            <a:r>
              <a:rPr lang="es-MX" b="1" dirty="0"/>
              <a:t>crear nuevos conocimientos</a:t>
            </a:r>
            <a:r>
              <a:rPr lang="es-MX" dirty="0"/>
              <a:t>, así como </a:t>
            </a:r>
            <a:r>
              <a:rPr lang="es-MX" b="1" dirty="0"/>
              <a:t>difundirlo en toda la organización </a:t>
            </a:r>
            <a:r>
              <a:rPr lang="es-MX" dirty="0"/>
              <a:t>y que queden establecidos en </a:t>
            </a:r>
            <a:r>
              <a:rPr lang="es-MX" b="1" dirty="0"/>
              <a:t>productos, servicios y sistemas.</a:t>
            </a:r>
          </a:p>
          <a:p>
            <a:r>
              <a:rPr lang="es-PE" dirty="0"/>
              <a:t>El conocimiento </a:t>
            </a:r>
            <a:r>
              <a:rPr lang="es-PE" b="1" dirty="0"/>
              <a:t>es creado </a:t>
            </a:r>
            <a:r>
              <a:rPr lang="es-MX" b="1" dirty="0"/>
              <a:t>inicialmente por los individuos </a:t>
            </a:r>
            <a:r>
              <a:rPr lang="es-MX" dirty="0"/>
              <a:t>dentro de las organizaciones y que el mismo se convierte en conocimiento organizacional, descrito a través de un proceso establecido por la teoría.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266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09600" y="685801"/>
            <a:ext cx="1107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solidFill>
                  <a:srgbClr val="C00000"/>
                </a:solidFill>
              </a:rPr>
              <a:t>Acerca del Instructor</a:t>
            </a:r>
            <a:endParaRPr lang="es-MX" sz="4800" dirty="0">
              <a:solidFill>
                <a:srgbClr val="C00000"/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9600" y="1516798"/>
            <a:ext cx="8900160" cy="46699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4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Carlos Carreño, </a:t>
            </a:r>
            <a:r>
              <a:rPr lang="es-PE" sz="2000" b="1" i="1" kern="0" dirty="0"/>
              <a:t>ccarrenovi@Gmail.com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Ingeniero de Sistemas, Físico Matemático, Data </a:t>
            </a:r>
            <a:r>
              <a:rPr lang="es-PE" sz="2000" kern="0" dirty="0" err="1"/>
              <a:t>Scientist</a:t>
            </a:r>
            <a:r>
              <a:rPr lang="es-PE" sz="2000" kern="0" dirty="0"/>
              <a:t> (UAH).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Certificaciones: OCP, ScrumMaster, RHCJA, RHCBPM, RHCBRMS, otros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Oracle WDP Instructor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Red Hat Certified Instructor Latam/</a:t>
            </a:r>
            <a:r>
              <a:rPr lang="es-PE" sz="2000" kern="0" dirty="0" err="1"/>
              <a:t>Spain</a:t>
            </a:r>
            <a:endParaRPr lang="es-PE" sz="2000" kern="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NIIT India Instructor </a:t>
            </a:r>
            <a:r>
              <a:rPr lang="es-PE" sz="2000" kern="0" dirty="0" err="1"/>
              <a:t>Spain</a:t>
            </a:r>
            <a:endParaRPr lang="es-PE" sz="2000" kern="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NH Instructor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iQuatro Bolivia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Sonda Red Hat  Chile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IGP, NH, Red Hat </a:t>
            </a:r>
            <a:r>
              <a:rPr lang="es-PE" sz="2000" kern="0" dirty="0" err="1"/>
              <a:t>Peru</a:t>
            </a:r>
            <a:endParaRPr lang="es-PE" sz="2000" kern="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2000" kern="0" dirty="0"/>
              <a:t>Red Hat Consulting Arquitecto de Soluciones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RHPAM, Nginx, Kafka, MS </a:t>
            </a:r>
            <a:r>
              <a:rPr lang="es-PE" sz="2000" kern="0" dirty="0" err="1">
                <a:solidFill>
                  <a:sysClr val="windowText" lastClr="000000"/>
                </a:solidFill>
              </a:rPr>
              <a:t>Azure,AWS,Fuse</a:t>
            </a:r>
            <a:r>
              <a:rPr lang="es-PE" sz="2000" kern="0" dirty="0">
                <a:solidFill>
                  <a:sysClr val="windowText" lastClr="000000"/>
                </a:solidFill>
              </a:rPr>
              <a:t>, Camel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Red Hat Openshift,   Kubernetes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ysClr val="windowText" lastClr="000000"/>
                </a:solidFill>
              </a:rPr>
              <a:t>Proyectos de Desarrollo e Implementación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788" y="2734282"/>
            <a:ext cx="2836092" cy="333222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2069" y="6311900"/>
            <a:ext cx="19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</a:rPr>
              <a:t>Docker para desarrolladores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0" y="6186769"/>
            <a:ext cx="12192000" cy="4021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387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Proceso de Creación del Conocimiento Organizacional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(</a:t>
            </a:r>
            <a:r>
              <a:rPr lang="es-MX" b="1" dirty="0"/>
              <a:t>McLean, 2004</a:t>
            </a:r>
            <a:r>
              <a:rPr lang="es-MX" dirty="0"/>
              <a:t>) Se describieron dos dimensiones para la creación del conocimiento organizacional, una es la epistemológica y la otra la ontológica. En lo epistemológico los autores Nonaka &amp; Takeuchi (</a:t>
            </a:r>
            <a:r>
              <a:rPr lang="es-MX" b="1" dirty="0"/>
              <a:t>1995</a:t>
            </a:r>
            <a:r>
              <a:rPr lang="es-MX" dirty="0"/>
              <a:t>), reconocen dos tipos de conocimiento: tácito y explícito.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49" y="3466322"/>
            <a:ext cx="4334241" cy="30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Modos de Conversión del Conocimiento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833" y="1690688"/>
            <a:ext cx="6185359" cy="411926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De acuerdo a los descrito por Nonaka, (1994), </a:t>
            </a:r>
            <a:r>
              <a:rPr lang="es-MX" b="1" dirty="0"/>
              <a:t>existen cuatro modos de conversión del conocimiento</a:t>
            </a:r>
            <a:r>
              <a:rPr lang="es-MX" dirty="0"/>
              <a:t>, esto se da a través de una conversión entre el conocimiento tácito y el explícito que permite postular diferentes modos de conversión del conocimiento: </a:t>
            </a:r>
          </a:p>
          <a:p>
            <a:r>
              <a:rPr lang="es-MX" dirty="0"/>
              <a:t>(1) de conocimiento tácito al conocimiento tácito, (2) del conocimiento explícito al conocimiento explícito, (3) del conocimiento tácito al conocimiento explícito, y (4) del conocimiento explícito al conocimiento tácito.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59" y="1690687"/>
            <a:ext cx="4674052" cy="41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5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 Estratégico de las Tecnologías de la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s-MX" dirty="0"/>
              <a:t>El </a:t>
            </a:r>
            <a:r>
              <a:rPr lang="es-MX" b="1" dirty="0"/>
              <a:t>modelo de alineación estratégica (SAM)</a:t>
            </a:r>
            <a:r>
              <a:rPr lang="es-MX" dirty="0"/>
              <a:t> propuesto por </a:t>
            </a:r>
            <a:r>
              <a:rPr lang="es-MX" b="1" i="1" dirty="0"/>
              <a:t>Henderson</a:t>
            </a:r>
            <a:r>
              <a:rPr lang="es-MX" dirty="0"/>
              <a:t> y </a:t>
            </a:r>
            <a:r>
              <a:rPr lang="es-MX" b="1" i="1" dirty="0"/>
              <a:t>Venkatraman</a:t>
            </a:r>
            <a:r>
              <a:rPr lang="es-MX" dirty="0"/>
              <a:t> es uno de los modelos de alineación estratégica más citados (Chan y Reich, 2007a). </a:t>
            </a:r>
          </a:p>
          <a:p>
            <a:r>
              <a:rPr lang="es-MX" dirty="0"/>
              <a:t>El Modelo se compone de dos dimensiones principales: </a:t>
            </a:r>
            <a:r>
              <a:rPr lang="es-MX" b="1" dirty="0"/>
              <a:t>ajuste estratégico e integración funcional</a:t>
            </a:r>
            <a:r>
              <a:rPr lang="es-MX" dirty="0"/>
              <a:t>. </a:t>
            </a:r>
            <a:r>
              <a:rPr lang="es-MX" b="1" dirty="0"/>
              <a:t>El ajuste estratégico </a:t>
            </a:r>
            <a:r>
              <a:rPr lang="es-MX" dirty="0"/>
              <a:t>se refiere a la concordancia entre los </a:t>
            </a:r>
            <a:r>
              <a:rPr lang="es-MX" b="1" dirty="0"/>
              <a:t>dominios internos y externos</a:t>
            </a:r>
            <a:r>
              <a:rPr lang="es-MX" dirty="0"/>
              <a:t>. La </a:t>
            </a:r>
            <a:r>
              <a:rPr lang="es-MX" b="1" dirty="0"/>
              <a:t>integración funcional </a:t>
            </a:r>
            <a:r>
              <a:rPr lang="es-MX" dirty="0"/>
              <a:t>se refiere a dos tipos de integración entre </a:t>
            </a:r>
            <a:r>
              <a:rPr lang="es-MX" b="1" dirty="0"/>
              <a:t>el negocio y los dominios de TI</a:t>
            </a:r>
            <a:r>
              <a:rPr lang="es-MX" dirty="0"/>
              <a:t> .</a:t>
            </a:r>
          </a:p>
          <a:p>
            <a:r>
              <a:rPr lang="es-MX" dirty="0"/>
              <a:t>SAM es un </a:t>
            </a:r>
            <a:r>
              <a:rPr lang="es-MX" b="1" dirty="0"/>
              <a:t>modelo conceptual </a:t>
            </a:r>
            <a:r>
              <a:rPr lang="es-MX" dirty="0"/>
              <a:t>que se ha utilizado para comprender la alineación estratégica desde la perspectiva de cuatro componentes, es decir, </a:t>
            </a:r>
            <a:r>
              <a:rPr lang="es-MX" b="1" dirty="0"/>
              <a:t>estrategia comercial, estrategia de TI, infraestructura organizativa e infraestructura de TI</a:t>
            </a:r>
            <a:r>
              <a:rPr lang="es-MX" dirty="0"/>
              <a:t>, y sus interdependencias.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7454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215659"/>
            <a:ext cx="8070103" cy="61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4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Ciclo de Vida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Las organizaciones gestionan el ciclo de vida de los datos.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109"/>
            <a:ext cx="9410744" cy="37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Función de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Gestión de Datos (DM) es la función de planificación de negocio, controlar y entregar datos y activos de información. Esta función incluye: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Las disciplinas de </a:t>
            </a:r>
            <a:r>
              <a:rPr lang="es-PE" sz="3200" b="1" dirty="0">
                <a:solidFill>
                  <a:srgbClr val="0070C0"/>
                </a:solidFill>
              </a:rPr>
              <a:t>desarrollo</a:t>
            </a:r>
            <a:r>
              <a:rPr lang="es-PE" sz="3200" dirty="0">
                <a:solidFill>
                  <a:srgbClr val="0070C0"/>
                </a:solidFill>
              </a:rPr>
              <a:t>, </a:t>
            </a:r>
            <a:r>
              <a:rPr lang="es-PE" sz="3200" b="1" dirty="0">
                <a:solidFill>
                  <a:srgbClr val="0070C0"/>
                </a:solidFill>
              </a:rPr>
              <a:t>ejecución</a:t>
            </a:r>
            <a:r>
              <a:rPr lang="es-PE" sz="3200" dirty="0">
                <a:solidFill>
                  <a:srgbClr val="0070C0"/>
                </a:solidFill>
              </a:rPr>
              <a:t> y </a:t>
            </a:r>
            <a:r>
              <a:rPr lang="es-PE" sz="3200" b="1" dirty="0">
                <a:solidFill>
                  <a:srgbClr val="0070C0"/>
                </a:solidFill>
              </a:rPr>
              <a:t>supervisión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Planes, políticas, programas, </a:t>
            </a:r>
            <a:r>
              <a:rPr lang="es-PE" sz="3200" b="1" dirty="0">
                <a:solidFill>
                  <a:srgbClr val="0070C0"/>
                </a:solidFill>
              </a:rPr>
              <a:t>proyectos</a:t>
            </a:r>
            <a:r>
              <a:rPr lang="es-PE" sz="3200" dirty="0">
                <a:solidFill>
                  <a:srgbClr val="0070C0"/>
                </a:solidFill>
              </a:rPr>
              <a:t>, procesos, practicas y procedimientos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b="1" dirty="0">
                <a:solidFill>
                  <a:srgbClr val="0070C0"/>
                </a:solidFill>
              </a:rPr>
              <a:t>Controlar</a:t>
            </a:r>
            <a:r>
              <a:rPr lang="es-PE" sz="3200" dirty="0">
                <a:solidFill>
                  <a:srgbClr val="0070C0"/>
                </a:solidFill>
              </a:rPr>
              <a:t>, proteger, entregar y mejorar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3200" dirty="0">
                <a:solidFill>
                  <a:srgbClr val="0070C0"/>
                </a:solidFill>
              </a:rPr>
              <a:t>El valor de los datos y </a:t>
            </a:r>
            <a:r>
              <a:rPr lang="es-PE" sz="3200" b="1" dirty="0">
                <a:solidFill>
                  <a:srgbClr val="0070C0"/>
                </a:solidFill>
              </a:rPr>
              <a:t>activos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01846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Custodios y Profesionales de los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</a:t>
            </a:r>
            <a:r>
              <a:rPr lang="es-PE" sz="3200" b="1" dirty="0">
                <a:solidFill>
                  <a:srgbClr val="0070C0"/>
                </a:solidFill>
              </a:rPr>
              <a:t>custodios de los datos </a:t>
            </a:r>
            <a:r>
              <a:rPr lang="es-PE" dirty="0"/>
              <a:t>representan los intereses colectivos de los productores y consumidores de información.</a:t>
            </a:r>
          </a:p>
          <a:p>
            <a:r>
              <a:rPr lang="es-PE" dirty="0"/>
              <a:t>Los </a:t>
            </a:r>
            <a:r>
              <a:rPr lang="es-PE" sz="3200" b="1" dirty="0">
                <a:solidFill>
                  <a:srgbClr val="0070C0"/>
                </a:solidFill>
              </a:rPr>
              <a:t>profesionales de la gestión de datos </a:t>
            </a:r>
            <a:r>
              <a:rPr lang="es-PE" dirty="0"/>
              <a:t>actúan como curadores y custodios técnicos de dichos activos de datos</a:t>
            </a:r>
          </a:p>
        </p:txBody>
      </p:sp>
      <p:pic>
        <p:nvPicPr>
          <p:cNvPr id="4098" name="Picture 2" descr="Definición de rol - Qué es, Significado y Concep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27" y="3583598"/>
            <a:ext cx="2854911" cy="28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4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DAMA DMBOK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>
                <a:solidFill>
                  <a:srgbClr val="0070C0"/>
                </a:solidFill>
              </a:rPr>
              <a:t>DAMA</a:t>
            </a:r>
            <a:r>
              <a:rPr lang="es-PE" dirty="0"/>
              <a:t> internacional </a:t>
            </a:r>
            <a:r>
              <a:rPr lang="es-PE" sz="3200" b="1" i="1" dirty="0">
                <a:solidFill>
                  <a:srgbClr val="0070C0"/>
                </a:solidFill>
              </a:rPr>
              <a:t>Data Management Association</a:t>
            </a:r>
            <a:r>
              <a:rPr lang="es-PE" dirty="0"/>
              <a:t>), produjo la </a:t>
            </a:r>
            <a:r>
              <a:rPr lang="es-PE" b="1" dirty="0">
                <a:solidFill>
                  <a:srgbClr val="0070C0"/>
                </a:solidFill>
              </a:rPr>
              <a:t>Guía DAMA DMBok </a:t>
            </a:r>
            <a:r>
              <a:rPr lang="es-PE" dirty="0"/>
              <a:t>para promover la profesión de gestión de datos.</a:t>
            </a:r>
          </a:p>
        </p:txBody>
      </p:sp>
      <p:pic>
        <p:nvPicPr>
          <p:cNvPr id="6146" name="Picture 2" descr="DMBoK - Data Management Body of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91" y="2761970"/>
            <a:ext cx="4432909" cy="389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5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DMBOK</a:t>
            </a:r>
            <a:r>
              <a:rPr lang="en-US" dirty="0"/>
              <a:t> (Data Management Body Of Knowledge)</a:t>
            </a:r>
            <a:r>
              <a:rPr lang="es-PE" dirty="0"/>
              <a:t>: Cuerpo de Conocimientos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2017 la asociación de profesionales en gerencia de Datos (DAMA Internacional) publica la segunda versión del DMBOK (</a:t>
            </a:r>
            <a:r>
              <a:rPr lang="es-MX" sz="3200" b="1" dirty="0">
                <a:solidFill>
                  <a:srgbClr val="0070C0"/>
                </a:solidFill>
              </a:rPr>
              <a:t>Data Management </a:t>
            </a:r>
            <a:r>
              <a:rPr lang="es-MX" sz="3200" b="1" dirty="0" err="1">
                <a:solidFill>
                  <a:srgbClr val="0070C0"/>
                </a:solidFill>
              </a:rPr>
              <a:t>Body</a:t>
            </a:r>
            <a:r>
              <a:rPr lang="es-MX" sz="3200" b="1" dirty="0">
                <a:solidFill>
                  <a:srgbClr val="0070C0"/>
                </a:solidFill>
              </a:rPr>
              <a:t> Of Knowledge</a:t>
            </a:r>
            <a:r>
              <a:rPr lang="es-MX" dirty="0"/>
              <a:t>)</a:t>
            </a:r>
          </a:p>
          <a:p>
            <a:r>
              <a:rPr lang="es-MX" b="1" dirty="0"/>
              <a:t>DMBOK</a:t>
            </a:r>
            <a:r>
              <a:rPr lang="es-MX" dirty="0"/>
              <a:t> es un marco que busca </a:t>
            </a:r>
            <a:r>
              <a:rPr lang="es-MX" b="1" dirty="0"/>
              <a:t>unificar conceptos</a:t>
            </a:r>
            <a:r>
              <a:rPr lang="es-MX" dirty="0"/>
              <a:t>, </a:t>
            </a:r>
            <a:r>
              <a:rPr lang="es-MX" b="1" dirty="0"/>
              <a:t>buenas prácticas </a:t>
            </a:r>
            <a:r>
              <a:rPr lang="es-MX" dirty="0"/>
              <a:t>y ser una </a:t>
            </a:r>
            <a:r>
              <a:rPr lang="es-MX" b="1" dirty="0"/>
              <a:t>referencia</a:t>
            </a:r>
            <a:r>
              <a:rPr lang="es-MX" dirty="0"/>
              <a:t> sobre </a:t>
            </a:r>
            <a:r>
              <a:rPr lang="es-MX" b="1" dirty="0"/>
              <a:t>la gestión de datos</a:t>
            </a:r>
            <a:r>
              <a:rPr lang="es-MX" dirty="0"/>
              <a:t> para profesionales y empresas. </a:t>
            </a:r>
          </a:p>
          <a:p>
            <a:r>
              <a:rPr lang="es-MX" b="1" dirty="0"/>
              <a:t>DMBOK</a:t>
            </a:r>
            <a:r>
              <a:rPr lang="es-MX" dirty="0"/>
              <a:t>  propone </a:t>
            </a:r>
            <a:r>
              <a:rPr lang="es-MX" b="1" dirty="0"/>
              <a:t>11 áreas de conocimiento</a:t>
            </a:r>
            <a:r>
              <a:rPr lang="es-MX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151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DMBOK</a:t>
            </a:r>
            <a:r>
              <a:rPr lang="es-PE" dirty="0"/>
              <a:t>: 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Construir un consenso </a:t>
            </a:r>
            <a:r>
              <a:rPr lang="es-PE" dirty="0"/>
              <a:t>para una visión general de aplicación de las funciones de gestión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Proporcionar definiciones estándar </a:t>
            </a:r>
            <a:r>
              <a:rPr lang="es-PE" dirty="0"/>
              <a:t>para funciones de datos, entregables, roles y otras terminologías.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Identificar principios básicos </a:t>
            </a:r>
            <a:r>
              <a:rPr lang="es-PE" dirty="0"/>
              <a:t>para la gestión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Mantener a la vista las </a:t>
            </a:r>
            <a:r>
              <a:rPr lang="es-PE" b="1" dirty="0">
                <a:solidFill>
                  <a:srgbClr val="002060"/>
                </a:solidFill>
              </a:rPr>
              <a:t>buenas practicas comúnmente aceptadas</a:t>
            </a:r>
            <a:r>
              <a:rPr lang="es-PE" dirty="0"/>
              <a:t>, métodos y técnicas ampliamente adoptadas y enfoques alternativos significativos, sin referencia a proveedores de tecnología específicos o sus productos.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Identificar brevemente cuestiones comunes de </a:t>
            </a:r>
            <a:r>
              <a:rPr lang="es-PE" b="1" dirty="0">
                <a:solidFill>
                  <a:srgbClr val="002060"/>
                </a:solidFill>
              </a:rPr>
              <a:t>organización y cultura</a:t>
            </a:r>
            <a:r>
              <a:rPr lang="es-PE"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s-PE" dirty="0"/>
              <a:t>Aclarar el </a:t>
            </a:r>
            <a:r>
              <a:rPr lang="es-PE" b="1" dirty="0">
                <a:solidFill>
                  <a:srgbClr val="002060"/>
                </a:solidFill>
              </a:rPr>
              <a:t>alcance y limites</a:t>
            </a:r>
            <a:r>
              <a:rPr lang="es-PE" dirty="0"/>
              <a:t> de la gestión  de datos</a:t>
            </a:r>
          </a:p>
          <a:p>
            <a:pPr marL="514350" indent="-514350">
              <a:buFont typeface="+mj-lt"/>
              <a:buAutoNum type="arabicParenR"/>
            </a:pPr>
            <a:r>
              <a:rPr lang="es-PE" b="1" dirty="0">
                <a:solidFill>
                  <a:srgbClr val="002060"/>
                </a:solidFill>
              </a:rPr>
              <a:t>Guiar a los lectores a recursos adicionales </a:t>
            </a:r>
            <a:r>
              <a:rPr lang="es-PE" dirty="0"/>
              <a:t>para una mayor comprensión.</a:t>
            </a:r>
          </a:p>
        </p:txBody>
      </p:sp>
    </p:spTree>
    <p:extLst>
      <p:ext uri="{BB962C8B-B14F-4D97-AF65-F5344CB8AC3E}">
        <p14:creationId xmlns:p14="http://schemas.microsoft.com/office/powerpoint/2010/main" val="385214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es-PE" b="1" dirty="0"/>
              <a:t>Capitulo 1</a:t>
            </a:r>
            <a:r>
              <a:rPr lang="es-PE" dirty="0"/>
              <a:t> </a:t>
            </a:r>
            <a:r>
              <a:rPr lang="es-MX" b="1" dirty="0"/>
              <a:t>La Era de la Información: Principios y Definiciones básicas</a:t>
            </a:r>
            <a:r>
              <a:rPr lang="es-MX" dirty="0"/>
              <a:t>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Datos como activo empresarial</a:t>
            </a:r>
          </a:p>
          <a:p>
            <a:r>
              <a:rPr lang="es-MX" dirty="0"/>
              <a:t>¿Por qué los datos son un activo en la empresa?</a:t>
            </a:r>
          </a:p>
          <a:p>
            <a:r>
              <a:rPr lang="es-MX" dirty="0"/>
              <a:t>Cantidad de datos disponibles en el mundo</a:t>
            </a:r>
          </a:p>
          <a:p>
            <a:r>
              <a:rPr lang="es-MX" dirty="0"/>
              <a:t>Vacíos de información</a:t>
            </a:r>
          </a:p>
          <a:p>
            <a:r>
              <a:rPr lang="es-MX" dirty="0"/>
              <a:t>Datos, Información y Conocimiento</a:t>
            </a:r>
          </a:p>
          <a:p>
            <a:r>
              <a:rPr lang="es-MX" dirty="0"/>
              <a:t>Tipos de conocimiento</a:t>
            </a:r>
          </a:p>
          <a:p>
            <a:r>
              <a:rPr lang="es-MX" dirty="0"/>
              <a:t>Pirámide D-I-K-W</a:t>
            </a:r>
          </a:p>
          <a:p>
            <a:r>
              <a:rPr lang="es-MX" dirty="0"/>
              <a:t>Ciclo de vida de los datos</a:t>
            </a:r>
          </a:p>
          <a:p>
            <a:r>
              <a:rPr lang="es-MX" dirty="0"/>
              <a:t>Custodios y profesionales de datos</a:t>
            </a:r>
          </a:p>
          <a:p>
            <a:r>
              <a:rPr lang="es-MX" dirty="0"/>
              <a:t>DAMA DMBOK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amautah.org.sites4good.a2hosted.com/wp-content/uploads/2020/12/dama_whe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39" y="1020417"/>
            <a:ext cx="7860551" cy="570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53803" y="0"/>
            <a:ext cx="9078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dirty="0">
                <a:solidFill>
                  <a:srgbClr val="C00000"/>
                </a:solidFill>
              </a:rPr>
              <a:t>DMBOK Áreas de Conocimiento</a:t>
            </a:r>
          </a:p>
        </p:txBody>
      </p:sp>
    </p:spTree>
    <p:extLst>
      <p:ext uri="{BB962C8B-B14F-4D97-AF65-F5344CB8AC3E}">
        <p14:creationId xmlns:p14="http://schemas.microsoft.com/office/powerpoint/2010/main" val="3205425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DMBOK: Cuerpo de Conocimientos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Gobierno de Datos</a:t>
            </a:r>
            <a:r>
              <a:rPr lang="es-MX" dirty="0"/>
              <a:t>: Como centro el Gobierno o Gobernanza de los Datos, que incluye las políticas, procedimientos y definiciones organizacionales que garantizan la correcta gestión de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 Arquitectura de Datos</a:t>
            </a:r>
            <a:r>
              <a:rPr lang="es-MX" dirty="0"/>
              <a:t>: que se asocia con la capacidad para definir necesidades de la empresa y construir los planos que la guíen. El Modelado y diseño de datos, relacionado con la capacidad para construir soluciones que satisfacen las necesidades del negocio. </a:t>
            </a:r>
          </a:p>
          <a:p>
            <a:r>
              <a:rPr lang="es-MX" b="1" dirty="0">
                <a:solidFill>
                  <a:srgbClr val="002060"/>
                </a:solidFill>
              </a:rPr>
              <a:t>El Almacenamiento y Operación de los Datos</a:t>
            </a:r>
            <a:r>
              <a:rPr lang="es-MX" dirty="0"/>
              <a:t>: Asociado a la protección, disponibilidad y rendimiento de los datos.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322" y="5262245"/>
            <a:ext cx="1459638" cy="12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La Seguridad de los Datos</a:t>
            </a:r>
            <a:r>
              <a:rPr lang="es-MX" dirty="0"/>
              <a:t>: para definir y controlar la confidencialidad, el acceso y la integridad.</a:t>
            </a:r>
          </a:p>
          <a:p>
            <a:r>
              <a:rPr lang="es-MX" b="1" dirty="0">
                <a:solidFill>
                  <a:srgbClr val="002060"/>
                </a:solidFill>
              </a:rPr>
              <a:t>La Integración e Interoperabilidad de los Datos</a:t>
            </a:r>
            <a:r>
              <a:rPr lang="es-MX" dirty="0"/>
              <a:t>: que controla como se comparten, replican y consolidan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 Documentación y el Contenido</a:t>
            </a:r>
            <a:r>
              <a:rPr lang="es-MX" dirty="0"/>
              <a:t>: enfocada a los datos no-estructurados que asegura la protección, disponibilidad y el rendimiento.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798589"/>
            <a:ext cx="1379220" cy="15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8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2680" cy="4351338"/>
          </a:xfrm>
        </p:spPr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Las Referencias y Datos Maestros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Se enfoca en lograr y gestionar una “versión única de la verdad” para los datos.</a:t>
            </a:r>
          </a:p>
          <a:p>
            <a:r>
              <a:rPr lang="es-MX" b="1" dirty="0">
                <a:solidFill>
                  <a:srgbClr val="002060"/>
                </a:solidFill>
              </a:rPr>
              <a:t>Las Bodegas de Datos y la Inteligencia de Negocio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que incluye herramientas para hacer de los datos y de la información un apoyo en la toma de decisiones.</a:t>
            </a:r>
          </a:p>
          <a:p>
            <a:r>
              <a:rPr lang="es-MX" b="1" dirty="0">
                <a:solidFill>
                  <a:srgbClr val="002060"/>
                </a:solidFill>
              </a:rPr>
              <a:t>Los Metadatos</a:t>
            </a:r>
            <a:r>
              <a:rPr lang="es-MX" dirty="0"/>
              <a:t>: para identificar el entorno de los datos ¿dónde?, ¿quién?, ¿qué?, ¿cómo? y ¿cuándo?, se definen, crean y utilizan los datos. Finalmente.</a:t>
            </a:r>
          </a:p>
          <a:p>
            <a:r>
              <a:rPr lang="es-MX" b="1" dirty="0">
                <a:solidFill>
                  <a:srgbClr val="002060"/>
                </a:solidFill>
              </a:rPr>
              <a:t>La Calidad</a:t>
            </a:r>
            <a:r>
              <a:rPr lang="es-MX" b="1" dirty="0">
                <a:solidFill>
                  <a:srgbClr val="C00000"/>
                </a:solidFill>
              </a:rPr>
              <a:t>: </a:t>
            </a:r>
            <a:r>
              <a:rPr lang="es-MX" dirty="0"/>
              <a:t>Que brinda la capacidad para medir, evaluar y mejorar la idoneidad de los datos para su uso.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88" y="5531168"/>
            <a:ext cx="1171624" cy="10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7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DMBOK: Elementos Ambientales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2060"/>
                </a:solidFill>
              </a:rPr>
              <a:t>DMBOK</a:t>
            </a:r>
            <a:r>
              <a:rPr lang="es-MX" dirty="0"/>
              <a:t> incluye </a:t>
            </a:r>
            <a:r>
              <a:rPr lang="es-MX" b="1" dirty="0">
                <a:solidFill>
                  <a:srgbClr val="00B0F0"/>
                </a:solidFill>
              </a:rPr>
              <a:t>7 elementos de contexto o ambientales </a:t>
            </a:r>
            <a:r>
              <a:rPr lang="es-MX" dirty="0"/>
              <a:t>que se deben </a:t>
            </a:r>
            <a:r>
              <a:rPr lang="es-MX" b="1" dirty="0"/>
              <a:t>tener en cuenta para facilitar cualquier iniciativa </a:t>
            </a:r>
            <a:r>
              <a:rPr lang="es-MX" dirty="0"/>
              <a:t>alrededor de los datos, tiene como centro las </a:t>
            </a:r>
            <a:r>
              <a:rPr lang="es-MX" b="1" dirty="0">
                <a:solidFill>
                  <a:srgbClr val="002060"/>
                </a:solidFill>
              </a:rPr>
              <a:t>“Metas y Principios” </a:t>
            </a:r>
            <a:r>
              <a:rPr lang="es-MX" dirty="0"/>
              <a:t>para la gestión de los datos y consta de </a:t>
            </a:r>
            <a:r>
              <a:rPr lang="es-MX" b="1" dirty="0"/>
              <a:t>tres pilares </a:t>
            </a:r>
            <a:r>
              <a:rPr lang="es-MX" dirty="0"/>
              <a:t>sobre los cuales soportar el gobierno: 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Personas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Procesos </a:t>
            </a:r>
          </a:p>
          <a:p>
            <a:pPr lvl="1"/>
            <a:r>
              <a:rPr lang="es-MX" sz="3200" b="1" dirty="0">
                <a:solidFill>
                  <a:srgbClr val="002060"/>
                </a:solidFill>
              </a:rPr>
              <a:t>Tecnología</a:t>
            </a:r>
            <a:endParaRPr lang="es-PE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7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64" y="3523922"/>
            <a:ext cx="6996536" cy="32269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6074" y="357832"/>
            <a:ext cx="51689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C00000"/>
                </a:solidFill>
              </a:rPr>
              <a:t>Las Personas: </a:t>
            </a:r>
            <a:r>
              <a:rPr lang="es-MX" sz="2400" dirty="0"/>
              <a:t>tienen asociadas inicialmente las capacidades de la organización y del personal para entender, direccionar correctamente y organizarse en cuanto a sus necesidades de datos, luego están la </a:t>
            </a:r>
            <a:r>
              <a:rPr lang="es-MX" sz="2400" b="1" dirty="0"/>
              <a:t>cultura</a:t>
            </a:r>
            <a:r>
              <a:rPr lang="es-MX" sz="2400" dirty="0"/>
              <a:t>, los roles y las </a:t>
            </a:r>
            <a:r>
              <a:rPr lang="es-MX" sz="2400" b="1" dirty="0"/>
              <a:t>responsabilidades</a:t>
            </a:r>
            <a:r>
              <a:rPr lang="es-MX" sz="2400" dirty="0"/>
              <a:t>.</a:t>
            </a:r>
          </a:p>
          <a:p>
            <a:r>
              <a:rPr lang="es-MX" sz="3200" b="1" dirty="0">
                <a:solidFill>
                  <a:srgbClr val="C00000"/>
                </a:solidFill>
              </a:rPr>
              <a:t>Los Procesos</a:t>
            </a:r>
            <a:r>
              <a:rPr lang="es-MX" sz="3200" dirty="0">
                <a:solidFill>
                  <a:srgbClr val="C00000"/>
                </a:solidFill>
              </a:rPr>
              <a:t>: </a:t>
            </a:r>
            <a:r>
              <a:rPr lang="es-MX" sz="2400" dirty="0"/>
              <a:t>tienen asociadas las </a:t>
            </a:r>
            <a:r>
              <a:rPr lang="es-MX" sz="2400" b="1" dirty="0"/>
              <a:t>actividades</a:t>
            </a:r>
            <a:r>
              <a:rPr lang="es-MX" sz="2400" dirty="0"/>
              <a:t> que se deben realizar, así como las </a:t>
            </a:r>
            <a:r>
              <a:rPr lang="es-MX" sz="2400" b="1" dirty="0"/>
              <a:t>prácticas y técnicas </a:t>
            </a:r>
            <a:r>
              <a:rPr lang="es-MX" sz="2400" dirty="0"/>
              <a:t>que se recomienda seguir para la gestión de datos.</a:t>
            </a:r>
          </a:p>
          <a:p>
            <a:r>
              <a:rPr lang="es-MX" sz="3200" b="1" dirty="0">
                <a:solidFill>
                  <a:srgbClr val="C00000"/>
                </a:solidFill>
              </a:rPr>
              <a:t>La Tecnología: </a:t>
            </a:r>
            <a:r>
              <a:rPr lang="es-MX" sz="2400" dirty="0"/>
              <a:t>que son los </a:t>
            </a:r>
            <a:r>
              <a:rPr lang="es-MX" sz="2400" b="1" dirty="0"/>
              <a:t>entregables</a:t>
            </a:r>
            <a:r>
              <a:rPr lang="es-MX" sz="2400" dirty="0"/>
              <a:t> y las </a:t>
            </a:r>
            <a:r>
              <a:rPr lang="es-MX" sz="2400" b="1" dirty="0"/>
              <a:t>herramientas</a:t>
            </a:r>
            <a:r>
              <a:rPr lang="es-MX" sz="2400" dirty="0"/>
              <a:t> necesarias para cumplir con una adecuada gestión de datos.</a:t>
            </a:r>
            <a:endParaRPr lang="es-PE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73" y="177381"/>
            <a:ext cx="4745410" cy="391133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 rot="18339891">
            <a:off x="5430765" y="1036597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Tecnología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11836" y="0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Personas</a:t>
            </a:r>
          </a:p>
        </p:txBody>
      </p:sp>
      <p:sp>
        <p:nvSpPr>
          <p:cNvPr id="9" name="CuadroTexto 8"/>
          <p:cNvSpPr txBox="1"/>
          <p:nvPr/>
        </p:nvSpPr>
        <p:spPr>
          <a:xfrm rot="3417148">
            <a:off x="9341212" y="103659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Procesos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311836" y="4025341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Personas</a:t>
            </a:r>
          </a:p>
        </p:txBody>
      </p:sp>
      <p:sp>
        <p:nvSpPr>
          <p:cNvPr id="11" name="CuadroTexto 10"/>
          <p:cNvSpPr txBox="1"/>
          <p:nvPr/>
        </p:nvSpPr>
        <p:spPr>
          <a:xfrm rot="18339891">
            <a:off x="9257599" y="2983417"/>
            <a:ext cx="119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Tecnología</a:t>
            </a:r>
          </a:p>
        </p:txBody>
      </p:sp>
      <p:sp>
        <p:nvSpPr>
          <p:cNvPr id="12" name="CuadroTexto 11"/>
          <p:cNvSpPr txBox="1"/>
          <p:nvPr/>
        </p:nvSpPr>
        <p:spPr>
          <a:xfrm rot="3417148">
            <a:off x="5466113" y="2993738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Procesos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560184" y="5831696"/>
            <a:ext cx="6048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rgbClr val="00B0F0"/>
                </a:solidFill>
              </a:rPr>
              <a:t>7 elementos de contexto o ambientales</a:t>
            </a:r>
          </a:p>
          <a:p>
            <a:r>
              <a:rPr lang="es-MX" sz="2800" b="1" dirty="0">
                <a:solidFill>
                  <a:srgbClr val="00B0F0"/>
                </a:solidFill>
              </a:rPr>
              <a:t>del DMBOK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280129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321" y="0"/>
            <a:ext cx="11184835" cy="1325563"/>
          </a:xfrm>
        </p:spPr>
        <p:txBody>
          <a:bodyPr/>
          <a:lstStyle/>
          <a:p>
            <a:r>
              <a:rPr lang="es-PE" dirty="0"/>
              <a:t>DAMA DMBOK: Marco Conceptual - Framework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0" y="1668082"/>
            <a:ext cx="7221872" cy="4715773"/>
          </a:xfrm>
          <a:prstGeom prst="rect">
            <a:avLst/>
          </a:prstGeom>
        </p:spPr>
      </p:pic>
      <p:sp>
        <p:nvSpPr>
          <p:cNvPr id="7" name="Flecha abajo 6"/>
          <p:cNvSpPr/>
          <p:nvPr/>
        </p:nvSpPr>
        <p:spPr>
          <a:xfrm>
            <a:off x="596348" y="1854976"/>
            <a:ext cx="480391" cy="4816129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Cuerpo</a:t>
            </a:r>
          </a:p>
          <a:p>
            <a:pPr algn="ctr"/>
            <a:r>
              <a:rPr lang="es-PE" sz="1000" dirty="0"/>
              <a:t> de</a:t>
            </a:r>
          </a:p>
          <a:p>
            <a:pPr algn="ctr"/>
            <a:r>
              <a:rPr lang="es-PE" sz="1000" dirty="0"/>
              <a:t> Conocimientos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1154594" y="1315864"/>
            <a:ext cx="7989405" cy="37482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Elementos de Contexto o Ambientales</a:t>
            </a:r>
          </a:p>
        </p:txBody>
      </p:sp>
      <p:pic>
        <p:nvPicPr>
          <p:cNvPr id="4098" name="Picture 2" descr="Qué le preguntarías a Homer Simpson? | Cine y Televisión | LOS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121" y="1690688"/>
            <a:ext cx="2410514" cy="18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704021" y="1399986"/>
            <a:ext cx="265044" cy="224941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4737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220D-ED26-0CAF-E7DA-DCC7E1D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Gobierno de datos…por donde comenzar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732F6-EFFE-9C63-B93C-1DEE3BEB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Definir el gobierno de datos para la organización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una estrategia de gobierno de datos</a:t>
            </a:r>
            <a:endParaRPr lang="es-ES" b="1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Realizar el diagnóstico/evaluación de preparación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Realizar el descubrimiento y alineación con el negocio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Definir la estrategia de gobierno de datos</a:t>
            </a:r>
            <a:r>
              <a:rPr lang="es-ES" b="0" i="0" dirty="0">
                <a:effectLst/>
                <a:latin typeface="-apple-system"/>
              </a:rPr>
              <a:t> 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Definir la estructura operativa del gobierno de datos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metas, principios y políticas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Comprometer la gestión del cambio</a:t>
            </a:r>
            <a:r>
              <a:rPr lang="es-ES" b="0" i="0" dirty="0">
                <a:effectLst/>
                <a:latin typeface="-apple-system"/>
              </a:rPr>
              <a:t>.</a:t>
            </a:r>
            <a:endParaRPr lang="es-ES" dirty="0">
              <a:latin typeface="-apple-system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Comprometerse en la gestión de problemas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0" i="0" dirty="0">
                <a:effectLst/>
                <a:latin typeface="-apple-system"/>
              </a:rPr>
              <a:t> </a:t>
            </a:r>
            <a:r>
              <a:rPr lang="es-ES" b="1" i="0" dirty="0">
                <a:effectLst/>
                <a:latin typeface="-apple-system"/>
              </a:rPr>
              <a:t>Evaluar los requisitos de cumplimiento normativo / regulatorio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b="0" i="0" dirty="0">
                <a:effectLst/>
                <a:latin typeface="-apple-system"/>
              </a:rPr>
              <a:t> </a:t>
            </a:r>
            <a:r>
              <a:rPr lang="es-PE" b="1" i="0" dirty="0">
                <a:effectLst/>
                <a:latin typeface="-apple-system"/>
              </a:rPr>
              <a:t>Implementar gobierno de datos</a:t>
            </a:r>
            <a:r>
              <a:rPr lang="es-PE" b="0" i="0" dirty="0">
                <a:effectLst/>
                <a:latin typeface="-apple-system"/>
              </a:rPr>
              <a:t> 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Patrocinar estándares y procedimientos de datos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Desarrollar un glosario de negocio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i="0" dirty="0">
                <a:effectLst/>
                <a:latin typeface="-apple-system"/>
              </a:rPr>
              <a:t>Coordinar con los grupos de arquitectura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0" i="0" dirty="0">
                <a:effectLst/>
                <a:latin typeface="-apple-system"/>
              </a:rPr>
              <a:t> </a:t>
            </a:r>
            <a:r>
              <a:rPr lang="es-ES" b="1" i="0" dirty="0">
                <a:effectLst/>
                <a:latin typeface="-apple-system"/>
              </a:rPr>
              <a:t>Promover valoración de los activos de datos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i="0" dirty="0">
                <a:effectLst/>
                <a:latin typeface="-apple-system"/>
              </a:rPr>
              <a:t>Embeber / incorporar el gobierno de datos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s-ES" b="1" dirty="0">
                <a:latin typeface="-apple-system"/>
              </a:rPr>
              <a:t>Formación continua, KPIs y métricas, cultura de responsabilidad, revisión continua, reconocimiento y recompensas.</a:t>
            </a:r>
            <a:endParaRPr lang="es-ES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765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22500"/>
            <a:ext cx="4201640" cy="4376708"/>
          </a:xfrm>
          <a:prstGeom prst="rect">
            <a:avLst/>
          </a:prstGeom>
        </p:spPr>
      </p:pic>
      <p:sp>
        <p:nvSpPr>
          <p:cNvPr id="6" name="Llamada rectangular redondeada 5"/>
          <p:cNvSpPr/>
          <p:nvPr/>
        </p:nvSpPr>
        <p:spPr>
          <a:xfrm>
            <a:off x="1099931" y="929640"/>
            <a:ext cx="4757530" cy="1783080"/>
          </a:xfrm>
          <a:prstGeom prst="wedgeRoundRectCallout">
            <a:avLst>
              <a:gd name="adj1" fmla="val 54654"/>
              <a:gd name="adj2" fmla="val 1179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>
                <a:solidFill>
                  <a:schemeClr val="tx1"/>
                </a:solidFill>
              </a:rPr>
              <a:t>¿Alguna pregunta, Aporte o Comentario?</a:t>
            </a:r>
          </a:p>
        </p:txBody>
      </p:sp>
    </p:spTree>
    <p:extLst>
      <p:ext uri="{BB962C8B-B14F-4D97-AF65-F5344CB8AC3E}">
        <p14:creationId xmlns:p14="http://schemas.microsoft.com/office/powerpoint/2010/main" val="21956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Datos como activo empresarial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Activos de la empresa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En la </a:t>
            </a:r>
            <a:r>
              <a:rPr lang="es-PE" b="1" dirty="0">
                <a:solidFill>
                  <a:srgbClr val="0070C0"/>
                </a:solidFill>
              </a:rPr>
              <a:t>era de la información </a:t>
            </a:r>
            <a:r>
              <a:rPr lang="es-PE" sz="3200" b="1" dirty="0">
                <a:solidFill>
                  <a:srgbClr val="0070C0"/>
                </a:solidFill>
              </a:rPr>
              <a:t>los datos </a:t>
            </a:r>
            <a:r>
              <a:rPr lang="es-PE" dirty="0"/>
              <a:t>se reconocen como un </a:t>
            </a:r>
            <a:r>
              <a:rPr lang="es-PE" sz="3200" b="1" dirty="0">
                <a:solidFill>
                  <a:srgbClr val="0070C0"/>
                </a:solidFill>
              </a:rPr>
              <a:t>activo vital</a:t>
            </a:r>
            <a:r>
              <a:rPr lang="es-PE" sz="3200" dirty="0"/>
              <a:t> </a:t>
            </a:r>
            <a:r>
              <a:rPr lang="es-PE" dirty="0"/>
              <a:t>de la empresa.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15" y="2591676"/>
            <a:ext cx="2781688" cy="21529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5575"/>
            <a:ext cx="2353363" cy="20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7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6B81F-4599-A620-0E7F-FD148ED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 dato como activo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3B061-BA3B-97B0-D814-79833EB4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78" y="1690688"/>
            <a:ext cx="10515600" cy="4351338"/>
          </a:xfrm>
        </p:spPr>
        <p:txBody>
          <a:bodyPr/>
          <a:lstStyle/>
          <a:p>
            <a:r>
              <a:rPr lang="es-ES" dirty="0"/>
              <a:t> A pesar que se conoce que los datos son un activo empresarial vital, </a:t>
            </a:r>
            <a:r>
              <a:rPr lang="es-ES" u="sng" dirty="0"/>
              <a:t>pocas organizaciones gestionan los datos como un activo </a:t>
            </a:r>
            <a:r>
              <a:rPr lang="es-ES" dirty="0"/>
              <a:t>del que pueden obtener valor. (Evans y Price, 2012)</a:t>
            </a:r>
          </a:p>
          <a:p>
            <a:endParaRPr lang="es-ES" dirty="0"/>
          </a:p>
          <a:p>
            <a:endParaRPr lang="es-ES" dirty="0"/>
          </a:p>
          <a:p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B9675A-4C2E-9A14-703A-70E7B4E4F751}"/>
              </a:ext>
            </a:extLst>
          </p:cNvPr>
          <p:cNvSpPr/>
          <p:nvPr/>
        </p:nvSpPr>
        <p:spPr>
          <a:xfrm>
            <a:off x="2139351" y="4425351"/>
            <a:ext cx="1871932" cy="10006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Visión de Negocio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EDBC09-1405-0AFB-562F-F9CC80427AED}"/>
              </a:ext>
            </a:extLst>
          </p:cNvPr>
          <p:cNvSpPr/>
          <p:nvPr/>
        </p:nvSpPr>
        <p:spPr>
          <a:xfrm>
            <a:off x="5969479" y="4442604"/>
            <a:ext cx="1871932" cy="100066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Visión de TI</a:t>
            </a:r>
            <a:endParaRPr lang="es-PE" dirty="0"/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E450F9B6-A93F-D9EE-0C8C-F5E60FEDD746}"/>
              </a:ext>
            </a:extLst>
          </p:cNvPr>
          <p:cNvSpPr/>
          <p:nvPr/>
        </p:nvSpPr>
        <p:spPr>
          <a:xfrm>
            <a:off x="4270075" y="3023559"/>
            <a:ext cx="1302589" cy="1086928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s-PE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CA4F949-11D0-452B-E4C5-0C5DF492A0BF}"/>
              </a:ext>
            </a:extLst>
          </p:cNvPr>
          <p:cNvCxnSpPr/>
          <p:nvPr/>
        </p:nvCxnSpPr>
        <p:spPr>
          <a:xfrm flipH="1">
            <a:off x="3674853" y="3838755"/>
            <a:ext cx="672860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0CC15E4-208B-F605-86AC-96D240DBD130}"/>
              </a:ext>
            </a:extLst>
          </p:cNvPr>
          <p:cNvCxnSpPr/>
          <p:nvPr/>
        </p:nvCxnSpPr>
        <p:spPr>
          <a:xfrm>
            <a:off x="5469147" y="3838755"/>
            <a:ext cx="854015" cy="54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FADBBAF5-347B-C9F1-3FEC-6DB570B1F28B}"/>
              </a:ext>
            </a:extLst>
          </p:cNvPr>
          <p:cNvSpPr/>
          <p:nvPr/>
        </p:nvSpPr>
        <p:spPr>
          <a:xfrm>
            <a:off x="4149306" y="4548277"/>
            <a:ext cx="1693651" cy="75481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Responsabilidad Compartida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28056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BC6B-29C6-2A95-9A24-85BAD3BB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la información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82E55A-1834-3F7D-D50A-AE88C0ACD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5" y="1452149"/>
            <a:ext cx="7700350" cy="4937068"/>
          </a:xfrm>
        </p:spPr>
      </p:pic>
    </p:spTree>
    <p:extLst>
      <p:ext uri="{BB962C8B-B14F-4D97-AF65-F5344CB8AC3E}">
        <p14:creationId xmlns:p14="http://schemas.microsoft.com/office/powerpoint/2010/main" val="83791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¿Por Qué los Datos son un Activo de la Empresa o de la Organización?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Ganar eficiencia operativa a través de la transparencia y compartiendo datos</a:t>
            </a:r>
          </a:p>
          <a:p>
            <a:r>
              <a:rPr lang="es-MX" dirty="0"/>
              <a:t>Hacer un mejor uso de los recursos humanos con la automatización.</a:t>
            </a:r>
          </a:p>
          <a:p>
            <a:r>
              <a:rPr lang="es-MX" dirty="0"/>
              <a:t>Llegar a nuevas audiencias con segmentación y personalización</a:t>
            </a:r>
          </a:p>
          <a:p>
            <a:r>
              <a:rPr lang="es-PE" dirty="0"/>
              <a:t>Innovar a través de la IA (Inteligencia Artificial)</a:t>
            </a:r>
          </a:p>
          <a:p>
            <a:r>
              <a:rPr lang="es-PE" dirty="0"/>
              <a:t>Monetización de datos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553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Cantidad de datos disponibles en el mundo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67843" cy="44214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72995" y="1690688"/>
            <a:ext cx="4304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En 2020, la capacidad mundial de almacenamiento (base instalada) alcanzó los </a:t>
            </a:r>
            <a:r>
              <a:rPr lang="es-MX" sz="2800" b="1" dirty="0"/>
              <a:t>6,7 zeta bytes</a:t>
            </a:r>
            <a:r>
              <a:rPr lang="es-MX" sz="2800" dirty="0"/>
              <a:t>, y se prevé que crezca una media de casi el </a:t>
            </a:r>
            <a:r>
              <a:rPr lang="es-MX" sz="2800" b="1" dirty="0"/>
              <a:t>20% anual </a:t>
            </a:r>
            <a:r>
              <a:rPr lang="es-MX" sz="2800" dirty="0"/>
              <a:t>durante el periodo 2020-2025.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6504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las Redes Sociales</a:t>
            </a:r>
          </a:p>
        </p:txBody>
      </p:sp>
      <p:pic>
        <p:nvPicPr>
          <p:cNvPr id="1026" name="Picture 2" descr="todas las redes soci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8521"/>
            <a:ext cx="10287000" cy="563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7223760" y="1356360"/>
            <a:ext cx="1722120" cy="530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22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</TotalTime>
  <Words>2674</Words>
  <Application>Microsoft Office PowerPoint</Application>
  <PresentationFormat>Panorámica</PresentationFormat>
  <Paragraphs>239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Wingdings</vt:lpstr>
      <vt:lpstr>Tema de Office</vt:lpstr>
      <vt:lpstr> Gestion de Datos con la Guia DAMA DMBOK</vt:lpstr>
      <vt:lpstr>Presentación de PowerPoint</vt:lpstr>
      <vt:lpstr>Capitulo 1 La Era de la Información: Principios y Definiciones básicas.</vt:lpstr>
      <vt:lpstr>Datos como activo empresarial</vt:lpstr>
      <vt:lpstr>… dato como activo</vt:lpstr>
      <vt:lpstr>Gestión de la información</vt:lpstr>
      <vt:lpstr>¿Por Qué los Datos son un Activo de la Empresa o de la Organización?</vt:lpstr>
      <vt:lpstr>Cantidad de datos disponibles en el mundo</vt:lpstr>
      <vt:lpstr>Evolución de las Redes Sociales</vt:lpstr>
      <vt:lpstr>Velocidad de Generación de Nuevos Datos</vt:lpstr>
      <vt:lpstr>Vacíos de Información</vt:lpstr>
      <vt:lpstr>Datos, Información y Conocimiento</vt:lpstr>
      <vt:lpstr>… continua</vt:lpstr>
      <vt:lpstr>Pirámide D-I-K-W</vt:lpstr>
      <vt:lpstr>La Pirámide D-I-K-W</vt:lpstr>
      <vt:lpstr>… continua</vt:lpstr>
      <vt:lpstr>Pirámide D-I-K-W: Ejemplo</vt:lpstr>
      <vt:lpstr>Tipos de conocimiento</vt:lpstr>
      <vt:lpstr>Teoría de la Gestión del Conocimiento Organizacional</vt:lpstr>
      <vt:lpstr>Proceso de Creación del Conocimiento Organizacional</vt:lpstr>
      <vt:lpstr>Modos de Conversión del Conocimiento</vt:lpstr>
      <vt:lpstr>Alineamiento Estratégico de las Tecnologías de la Información</vt:lpstr>
      <vt:lpstr>Presentación de PowerPoint</vt:lpstr>
      <vt:lpstr>El Ciclo de Vida de los Datos</vt:lpstr>
      <vt:lpstr>La Función de Gestión de Datos</vt:lpstr>
      <vt:lpstr>Custodios y Profesionales de los Datos</vt:lpstr>
      <vt:lpstr>DAMA DMBOK</vt:lpstr>
      <vt:lpstr>DMBOK (Data Management Body Of Knowledge): Cuerpo de Conocimientos</vt:lpstr>
      <vt:lpstr>DMBOK: Objetivos</vt:lpstr>
      <vt:lpstr>Presentación de PowerPoint</vt:lpstr>
      <vt:lpstr>DMBOK: Cuerpo de Conocimientos</vt:lpstr>
      <vt:lpstr>… continua</vt:lpstr>
      <vt:lpstr>…continua</vt:lpstr>
      <vt:lpstr>DMBOK: Elementos Ambientales de la Gestión de Datos</vt:lpstr>
      <vt:lpstr>Presentación de PowerPoint</vt:lpstr>
      <vt:lpstr>DAMA DMBOK: Marco Conceptual - Framework</vt:lpstr>
      <vt:lpstr>Gobierno de datos…por donde comenzar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103</cp:revision>
  <dcterms:created xsi:type="dcterms:W3CDTF">2022-10-18T20:55:37Z</dcterms:created>
  <dcterms:modified xsi:type="dcterms:W3CDTF">2024-04-22T17:44:20Z</dcterms:modified>
</cp:coreProperties>
</file>