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4" r:id="rId2"/>
    <p:sldId id="287" r:id="rId3"/>
    <p:sldId id="288" r:id="rId4"/>
    <p:sldId id="290" r:id="rId5"/>
    <p:sldId id="291" r:id="rId6"/>
    <p:sldId id="292" r:id="rId7"/>
    <p:sldId id="293" r:id="rId8"/>
    <p:sldId id="295" r:id="rId9"/>
    <p:sldId id="296" r:id="rId10"/>
    <p:sldId id="297" r:id="rId11"/>
    <p:sldId id="298" r:id="rId12"/>
    <p:sldId id="294" r:id="rId13"/>
    <p:sldId id="299" r:id="rId14"/>
    <p:sldId id="300" r:id="rId15"/>
    <p:sldId id="301" r:id="rId16"/>
    <p:sldId id="302" r:id="rId17"/>
    <p:sldId id="303" r:id="rId18"/>
    <p:sldId id="275" r:id="rId1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9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22528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471130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019309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rgbClr val="C00000"/>
                </a:solidFill>
              </a:defRPr>
            </a:lvl1pPr>
          </a:lstStyle>
          <a:p>
            <a:r>
              <a:rPr lang="es-ES" dirty="0"/>
              <a:t>Haga clic para modificar el estilo de título del patrón</a:t>
            </a:r>
            <a:endParaRPr lang="es-PE" dirty="0"/>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4126725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920381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8105921A-476E-493C-8FCE-D9890328680D}" type="datetimeFigureOut">
              <a:rPr lang="es-PE" smtClean="0"/>
              <a:t>22/04/2024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138157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8105921A-476E-493C-8FCE-D9890328680D}" type="datetimeFigureOut">
              <a:rPr lang="es-PE" smtClean="0"/>
              <a:t>22/04/2024</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073621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8105921A-476E-493C-8FCE-D9890328680D}" type="datetimeFigureOut">
              <a:rPr lang="es-PE" smtClean="0"/>
              <a:t>22/04/2024</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03909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105921A-476E-493C-8FCE-D9890328680D}" type="datetimeFigureOut">
              <a:rPr lang="es-PE" smtClean="0"/>
              <a:t>22/04/2024</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1515534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8105921A-476E-493C-8FCE-D9890328680D}" type="datetimeFigureOut">
              <a:rPr lang="es-PE" smtClean="0"/>
              <a:t>22/04/2024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407534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8105921A-476E-493C-8FCE-D9890328680D}" type="datetimeFigureOut">
              <a:rPr lang="es-PE" smtClean="0"/>
              <a:t>22/04/2024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4204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5921A-476E-493C-8FCE-D9890328680D}" type="datetimeFigureOut">
              <a:rPr lang="es-PE" smtClean="0"/>
              <a:t>22/04/2024</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F76DBE-3467-4C85-8F73-3A73D2E9D466}" type="slidenum">
              <a:rPr lang="es-PE" smtClean="0"/>
              <a:t>‹Nº›</a:t>
            </a:fld>
            <a:endParaRPr lang="es-PE"/>
          </a:p>
        </p:txBody>
      </p:sp>
    </p:spTree>
    <p:extLst>
      <p:ext uri="{BB962C8B-B14F-4D97-AF65-F5344CB8AC3E}">
        <p14:creationId xmlns:p14="http://schemas.microsoft.com/office/powerpoint/2010/main" val="737790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fundacionmapfre.org/blog/cuanta-informacion-se-genera-y-almacena-en-el-mundo/" TargetMode="External"/><Relationship Id="rId7" Type="http://schemas.openxmlformats.org/officeDocument/2006/relationships/hyperlink" Target="https://www.sdelsol.com/blog/tendencias/tipos-de-conocimiento/" TargetMode="External"/><Relationship Id="rId2" Type="http://schemas.openxmlformats.org/officeDocument/2006/relationships/hyperlink" Target="https://www.modus.es/por-que-los-datos-son-un-activo-empresarial/?cn-reloaded=1" TargetMode="External"/><Relationship Id="rId1" Type="http://schemas.openxmlformats.org/officeDocument/2006/relationships/slideLayout" Target="../slideLayouts/slideLayout2.xml"/><Relationship Id="rId6" Type="http://schemas.openxmlformats.org/officeDocument/2006/relationships/hyperlink" Target="http://soledadherrlein.blogspot.com/2014/10/dato-informacion-conocimiento-sabiduria.html" TargetMode="External"/><Relationship Id="rId5" Type="http://schemas.openxmlformats.org/officeDocument/2006/relationships/hyperlink" Target="https://keepcoding.io/blog/que-es-y-como-funciona-dikw/" TargetMode="External"/><Relationship Id="rId4" Type="http://schemas.openxmlformats.org/officeDocument/2006/relationships/hyperlink" Target="https://es.statista.com/grafico/26031/volumen-estimado-de-datos-digitales-creados-o-replicados-en-todo-el-mundo/#:~:text=En%202020%2C%20la%20capacidad%20mundial,durante%20el%20periodo%202020%2D202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68188" cy="6871447"/>
          </a:xfrm>
          <a:prstGeom prst="rect">
            <a:avLst/>
          </a:prstGeom>
        </p:spPr>
      </p:pic>
      <p:sp>
        <p:nvSpPr>
          <p:cNvPr id="2" name="Título 1"/>
          <p:cNvSpPr>
            <a:spLocks noGrp="1"/>
          </p:cNvSpPr>
          <p:nvPr>
            <p:ph type="ctrTitle"/>
          </p:nvPr>
        </p:nvSpPr>
        <p:spPr>
          <a:xfrm>
            <a:off x="1523999" y="1122363"/>
            <a:ext cx="10036629" cy="2387600"/>
          </a:xfrm>
        </p:spPr>
        <p:txBody>
          <a:bodyPr>
            <a:noAutofit/>
          </a:bodyPr>
          <a:lstStyle/>
          <a:p>
            <a:br>
              <a:rPr lang="es-PE" dirty="0"/>
            </a:br>
            <a:r>
              <a:rPr lang="es-MX" b="1" dirty="0" err="1">
                <a:solidFill>
                  <a:schemeClr val="bg1"/>
                </a:solidFill>
              </a:rPr>
              <a:t>Gestion</a:t>
            </a:r>
            <a:r>
              <a:rPr lang="es-MX" b="1" dirty="0">
                <a:solidFill>
                  <a:schemeClr val="bg1"/>
                </a:solidFill>
              </a:rPr>
              <a:t> de Datos con la </a:t>
            </a:r>
            <a:r>
              <a:rPr lang="es-MX" b="1" dirty="0" err="1">
                <a:solidFill>
                  <a:schemeClr val="bg1"/>
                </a:solidFill>
              </a:rPr>
              <a:t>Guia</a:t>
            </a:r>
            <a:r>
              <a:rPr lang="es-MX" b="1" dirty="0">
                <a:solidFill>
                  <a:schemeClr val="bg1"/>
                </a:solidFill>
              </a:rPr>
              <a:t> DAMA DMBOK</a:t>
            </a:r>
            <a:endParaRPr lang="es-PE" sz="4800" dirty="0">
              <a:solidFill>
                <a:schemeClr val="bg1"/>
              </a:solidFill>
            </a:endParaRPr>
          </a:p>
        </p:txBody>
      </p:sp>
      <p:sp>
        <p:nvSpPr>
          <p:cNvPr id="3" name="Subtítulo 2"/>
          <p:cNvSpPr>
            <a:spLocks noGrp="1"/>
          </p:cNvSpPr>
          <p:nvPr>
            <p:ph type="subTitle" idx="1"/>
          </p:nvPr>
        </p:nvSpPr>
        <p:spPr/>
        <p:txBody>
          <a:bodyPr>
            <a:normAutofit lnSpcReduction="10000"/>
          </a:bodyPr>
          <a:lstStyle/>
          <a:p>
            <a:r>
              <a:rPr lang="es-MX" dirty="0"/>
              <a:t> </a:t>
            </a:r>
            <a:r>
              <a:rPr lang="es-MX" b="1" dirty="0">
                <a:solidFill>
                  <a:schemeClr val="bg1"/>
                </a:solidFill>
              </a:rPr>
              <a:t>IGP – </a:t>
            </a:r>
            <a:r>
              <a:rPr lang="es-MX" b="1" dirty="0" err="1">
                <a:solidFill>
                  <a:schemeClr val="bg1"/>
                </a:solidFill>
              </a:rPr>
              <a:t>Peru</a:t>
            </a:r>
            <a:endParaRPr lang="es-MX" b="1" dirty="0">
              <a:solidFill>
                <a:schemeClr val="bg1"/>
              </a:solidFill>
            </a:endParaRPr>
          </a:p>
          <a:p>
            <a:r>
              <a:rPr lang="es-MX" b="1" dirty="0">
                <a:solidFill>
                  <a:schemeClr val="bg1"/>
                </a:solidFill>
              </a:rPr>
              <a:t>3</a:t>
            </a:r>
            <a:r>
              <a:rPr lang="es-MX" b="1">
                <a:solidFill>
                  <a:schemeClr val="bg1"/>
                </a:solidFill>
              </a:rPr>
              <a:t>0h</a:t>
            </a:r>
            <a:endParaRPr lang="es-MX" b="1" dirty="0">
              <a:solidFill>
                <a:schemeClr val="bg1"/>
              </a:solidFill>
            </a:endParaRPr>
          </a:p>
          <a:p>
            <a:r>
              <a:rPr lang="es-MX" b="1" dirty="0">
                <a:solidFill>
                  <a:schemeClr val="bg1"/>
                </a:solidFill>
              </a:rPr>
              <a:t>Instructor: Ing. Carlos </a:t>
            </a:r>
            <a:r>
              <a:rPr lang="es-MX" b="1" dirty="0" err="1">
                <a:solidFill>
                  <a:schemeClr val="bg1"/>
                </a:solidFill>
              </a:rPr>
              <a:t>Carreno</a:t>
            </a:r>
            <a:endParaRPr lang="es-MX" b="1" dirty="0">
              <a:solidFill>
                <a:schemeClr val="bg1"/>
              </a:solidFill>
            </a:endParaRPr>
          </a:p>
          <a:p>
            <a:r>
              <a:rPr lang="es-MX" b="1" dirty="0">
                <a:solidFill>
                  <a:schemeClr val="bg1"/>
                </a:solidFill>
              </a:rPr>
              <a:t>ccarrenovi@Gmail.com</a:t>
            </a:r>
            <a:endParaRPr lang="es-PE" dirty="0">
              <a:solidFill>
                <a:schemeClr val="bg1"/>
              </a:solidFill>
            </a:endParaRPr>
          </a:p>
        </p:txBody>
      </p:sp>
    </p:spTree>
    <p:extLst>
      <p:ext uri="{BB962C8B-B14F-4D97-AF65-F5344CB8AC3E}">
        <p14:creationId xmlns:p14="http://schemas.microsoft.com/office/powerpoint/2010/main" val="2944021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Gestión de Documentos: Actividades</a:t>
            </a:r>
          </a:p>
        </p:txBody>
      </p:sp>
      <p:pic>
        <p:nvPicPr>
          <p:cNvPr id="1026" name="Picture 2" descr="Cómo hacer un plan de gestión de recursos humanos eficaz? | Conexión ES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9872" y="2050027"/>
            <a:ext cx="3119178" cy="1755058"/>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838200" y="4055806"/>
            <a:ext cx="4546053" cy="646331"/>
          </a:xfrm>
          <a:prstGeom prst="rect">
            <a:avLst/>
          </a:prstGeom>
          <a:noFill/>
        </p:spPr>
        <p:txBody>
          <a:bodyPr wrap="none" rtlCol="0">
            <a:spAutoFit/>
          </a:bodyPr>
          <a:lstStyle/>
          <a:p>
            <a:pPr marL="0" lvl="3"/>
            <a:r>
              <a:rPr lang="es-ES" b="1" i="1" dirty="0"/>
              <a:t>Plan para la gestión de documentos/registros</a:t>
            </a:r>
            <a:endParaRPr lang="es-PE" b="1" i="1" dirty="0"/>
          </a:p>
          <a:p>
            <a:endParaRPr lang="es-PE" dirty="0"/>
          </a:p>
        </p:txBody>
      </p:sp>
      <p:pic>
        <p:nvPicPr>
          <p:cNvPr id="1028" name="Picture 4" descr="Qué es un CMS y cuáles son sus ventaj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1123" y="1690688"/>
            <a:ext cx="3780611" cy="2190905"/>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5966440" y="4101972"/>
            <a:ext cx="5748369" cy="1200329"/>
          </a:xfrm>
          <a:prstGeom prst="rect">
            <a:avLst/>
          </a:prstGeom>
          <a:noFill/>
        </p:spPr>
        <p:txBody>
          <a:bodyPr wrap="none" rtlCol="0">
            <a:spAutoFit/>
          </a:bodyPr>
          <a:lstStyle/>
          <a:p>
            <a:pPr marL="0" lvl="3"/>
            <a:r>
              <a:rPr lang="es-ES" b="1" i="1" dirty="0"/>
              <a:t>Implementar Sistemas de gestión de Documento/registros</a:t>
            </a:r>
          </a:p>
          <a:p>
            <a:pPr marL="0" lvl="3"/>
            <a:r>
              <a:rPr lang="es-ES" b="1" i="1" dirty="0"/>
              <a:t> para la adquisición, almacenamiento, acceso y</a:t>
            </a:r>
          </a:p>
          <a:p>
            <a:pPr marL="0" lvl="3"/>
            <a:r>
              <a:rPr lang="es-ES" b="1" i="1" dirty="0"/>
              <a:t> controles de seguridad</a:t>
            </a:r>
            <a:endParaRPr lang="es-PE" b="1" i="1" dirty="0"/>
          </a:p>
          <a:p>
            <a:endParaRPr lang="es-PE" dirty="0"/>
          </a:p>
        </p:txBody>
      </p:sp>
      <p:sp>
        <p:nvSpPr>
          <p:cNvPr id="6" name="Elipse 5"/>
          <p:cNvSpPr/>
          <p:nvPr/>
        </p:nvSpPr>
        <p:spPr>
          <a:xfrm>
            <a:off x="838200" y="1814056"/>
            <a:ext cx="589936" cy="545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1</a:t>
            </a:r>
          </a:p>
        </p:txBody>
      </p:sp>
      <p:sp>
        <p:nvSpPr>
          <p:cNvPr id="9" name="Elipse 8"/>
          <p:cNvSpPr/>
          <p:nvPr/>
        </p:nvSpPr>
        <p:spPr>
          <a:xfrm>
            <a:off x="5981187" y="1777182"/>
            <a:ext cx="589936" cy="545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2</a:t>
            </a:r>
          </a:p>
        </p:txBody>
      </p:sp>
      <p:sp>
        <p:nvSpPr>
          <p:cNvPr id="7" name="CuadroTexto 6"/>
          <p:cNvSpPr txBox="1"/>
          <p:nvPr/>
        </p:nvSpPr>
        <p:spPr>
          <a:xfrm>
            <a:off x="-870155" y="5477705"/>
            <a:ext cx="11999861" cy="1477328"/>
          </a:xfrm>
          <a:prstGeom prst="rect">
            <a:avLst/>
          </a:prstGeom>
          <a:noFill/>
        </p:spPr>
        <p:txBody>
          <a:bodyPr wrap="square" rtlCol="0">
            <a:spAutoFit/>
          </a:bodyPr>
          <a:lstStyle/>
          <a:p>
            <a:pPr lvl="4"/>
            <a:r>
              <a:rPr lang="es-ES" dirty="0"/>
              <a:t>Flujos de trabajo manuales que indican donde el usuario envía el documento.</a:t>
            </a:r>
            <a:endParaRPr lang="es-PE" dirty="0"/>
          </a:p>
          <a:p>
            <a:pPr lvl="4"/>
            <a:r>
              <a:rPr lang="es-ES" dirty="0"/>
              <a:t>Basado en reglas de flujo de trabajo, donde se crean normas que dictan el flujo del documento dentro de una organización.</a:t>
            </a:r>
            <a:endParaRPr lang="es-PE" dirty="0"/>
          </a:p>
          <a:p>
            <a:pPr lvl="4"/>
            <a:r>
              <a:rPr lang="es-ES" dirty="0"/>
              <a:t>Reglas dinámicas que permiten diferentes flujos de trabajo basados en el contenido.</a:t>
            </a:r>
            <a:endParaRPr lang="es-PE" dirty="0"/>
          </a:p>
          <a:p>
            <a:endParaRPr lang="es-PE" dirty="0"/>
          </a:p>
        </p:txBody>
      </p:sp>
      <p:sp>
        <p:nvSpPr>
          <p:cNvPr id="8" name="CuadroTexto 7"/>
          <p:cNvSpPr txBox="1"/>
          <p:nvPr/>
        </p:nvSpPr>
        <p:spPr>
          <a:xfrm>
            <a:off x="1065048" y="5131813"/>
            <a:ext cx="5296258" cy="369332"/>
          </a:xfrm>
          <a:prstGeom prst="rect">
            <a:avLst/>
          </a:prstGeom>
          <a:noFill/>
        </p:spPr>
        <p:txBody>
          <a:bodyPr wrap="none" rtlCol="0">
            <a:spAutoFit/>
          </a:bodyPr>
          <a:lstStyle/>
          <a:p>
            <a:r>
              <a:rPr lang="es-PE" b="1" dirty="0"/>
              <a:t>Sistema de Gestión de Documentos: Flujos de Trabajo</a:t>
            </a:r>
          </a:p>
        </p:txBody>
      </p:sp>
      <p:sp>
        <p:nvSpPr>
          <p:cNvPr id="10" name="Rectángulo redondeado 9"/>
          <p:cNvSpPr/>
          <p:nvPr/>
        </p:nvSpPr>
        <p:spPr>
          <a:xfrm>
            <a:off x="838200" y="5131813"/>
            <a:ext cx="10164097" cy="1578703"/>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674527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Actividades de la Gestión de Documentos y Contenidos</a:t>
            </a:r>
          </a:p>
        </p:txBody>
      </p:sp>
      <p:pic>
        <p:nvPicPr>
          <p:cNvPr id="2050" name="Picture 2" descr="Copia de seguridad 3,2,1 – Qué es y por qué salvará tus datos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982" y="2012746"/>
            <a:ext cx="2912090" cy="1962021"/>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838200" y="3850291"/>
            <a:ext cx="5435206" cy="646331"/>
          </a:xfrm>
          <a:prstGeom prst="rect">
            <a:avLst/>
          </a:prstGeom>
          <a:noFill/>
        </p:spPr>
        <p:txBody>
          <a:bodyPr wrap="none" rtlCol="0">
            <a:spAutoFit/>
          </a:bodyPr>
          <a:lstStyle/>
          <a:p>
            <a:pPr marL="0" lvl="3"/>
            <a:r>
              <a:rPr lang="es-ES" b="1" i="1" dirty="0"/>
              <a:t>Copia de seguridad y recuperar documentos / registros</a:t>
            </a:r>
            <a:endParaRPr lang="es-PE" b="1" i="1" dirty="0"/>
          </a:p>
          <a:p>
            <a:endParaRPr lang="es-PE" dirty="0"/>
          </a:p>
        </p:txBody>
      </p:sp>
      <p:sp>
        <p:nvSpPr>
          <p:cNvPr id="6" name="Elipse 5"/>
          <p:cNvSpPr/>
          <p:nvPr/>
        </p:nvSpPr>
        <p:spPr>
          <a:xfrm>
            <a:off x="838200" y="1814056"/>
            <a:ext cx="589936" cy="545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3</a:t>
            </a:r>
          </a:p>
        </p:txBody>
      </p:sp>
      <p:pic>
        <p:nvPicPr>
          <p:cNvPr id="5" name="Imagen 4"/>
          <p:cNvPicPr>
            <a:picLocks noChangeAspect="1"/>
          </p:cNvPicPr>
          <p:nvPr/>
        </p:nvPicPr>
        <p:blipFill>
          <a:blip r:embed="rId3"/>
          <a:stretch>
            <a:fillRect/>
          </a:stretch>
        </p:blipFill>
        <p:spPr>
          <a:xfrm>
            <a:off x="7135453" y="1814056"/>
            <a:ext cx="1698831" cy="1764805"/>
          </a:xfrm>
          <a:prstGeom prst="rect">
            <a:avLst/>
          </a:prstGeom>
        </p:spPr>
      </p:pic>
      <p:sp>
        <p:nvSpPr>
          <p:cNvPr id="7" name="CuadroTexto 6"/>
          <p:cNvSpPr txBox="1"/>
          <p:nvPr/>
        </p:nvSpPr>
        <p:spPr>
          <a:xfrm>
            <a:off x="6869982" y="3850291"/>
            <a:ext cx="4943854" cy="646331"/>
          </a:xfrm>
          <a:prstGeom prst="rect">
            <a:avLst/>
          </a:prstGeom>
          <a:noFill/>
        </p:spPr>
        <p:txBody>
          <a:bodyPr wrap="none" rtlCol="0">
            <a:spAutoFit/>
          </a:bodyPr>
          <a:lstStyle/>
          <a:p>
            <a:pPr marL="0" lvl="3"/>
            <a:r>
              <a:rPr lang="es-ES" b="1" i="1" dirty="0"/>
              <a:t>Retención y Disposición de Documentos/Registros</a:t>
            </a:r>
            <a:endParaRPr lang="es-PE" b="1" i="1" dirty="0"/>
          </a:p>
          <a:p>
            <a:endParaRPr lang="es-PE" dirty="0"/>
          </a:p>
        </p:txBody>
      </p:sp>
      <p:sp>
        <p:nvSpPr>
          <p:cNvPr id="9" name="Elipse 8"/>
          <p:cNvSpPr/>
          <p:nvPr/>
        </p:nvSpPr>
        <p:spPr>
          <a:xfrm>
            <a:off x="6307085" y="1689273"/>
            <a:ext cx="589936" cy="545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4</a:t>
            </a:r>
          </a:p>
        </p:txBody>
      </p:sp>
      <p:pic>
        <p:nvPicPr>
          <p:cNvPr id="10" name="Imagen 9"/>
          <p:cNvPicPr>
            <a:picLocks noChangeAspect="1"/>
          </p:cNvPicPr>
          <p:nvPr/>
        </p:nvPicPr>
        <p:blipFill>
          <a:blip r:embed="rId4"/>
          <a:stretch>
            <a:fillRect/>
          </a:stretch>
        </p:blipFill>
        <p:spPr>
          <a:xfrm>
            <a:off x="1514527" y="4296825"/>
            <a:ext cx="1904999" cy="1791268"/>
          </a:xfrm>
          <a:prstGeom prst="rect">
            <a:avLst/>
          </a:prstGeom>
        </p:spPr>
      </p:pic>
      <p:sp>
        <p:nvSpPr>
          <p:cNvPr id="11" name="CuadroTexto 10"/>
          <p:cNvSpPr txBox="1"/>
          <p:nvPr/>
        </p:nvSpPr>
        <p:spPr>
          <a:xfrm>
            <a:off x="838200" y="6134370"/>
            <a:ext cx="4342984" cy="646331"/>
          </a:xfrm>
          <a:prstGeom prst="rect">
            <a:avLst/>
          </a:prstGeom>
          <a:noFill/>
        </p:spPr>
        <p:txBody>
          <a:bodyPr wrap="none" rtlCol="0">
            <a:spAutoFit/>
          </a:bodyPr>
          <a:lstStyle/>
          <a:p>
            <a:pPr marL="0" lvl="3"/>
            <a:r>
              <a:rPr lang="es-ES" b="1" i="1" dirty="0"/>
              <a:t>Auditar la gestión de documentos/registros</a:t>
            </a:r>
            <a:endParaRPr lang="es-PE" b="1" i="1" dirty="0"/>
          </a:p>
          <a:p>
            <a:endParaRPr lang="es-PE" dirty="0"/>
          </a:p>
        </p:txBody>
      </p:sp>
      <p:sp>
        <p:nvSpPr>
          <p:cNvPr id="13" name="Elipse 12"/>
          <p:cNvSpPr/>
          <p:nvPr/>
        </p:nvSpPr>
        <p:spPr>
          <a:xfrm>
            <a:off x="838200" y="4270054"/>
            <a:ext cx="589936" cy="545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5</a:t>
            </a:r>
          </a:p>
        </p:txBody>
      </p:sp>
    </p:spTree>
    <p:extLst>
      <p:ext uri="{BB962C8B-B14F-4D97-AF65-F5344CB8AC3E}">
        <p14:creationId xmlns:p14="http://schemas.microsoft.com/office/powerpoint/2010/main" val="1306217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Medidas de Auditoria: Ejemplo</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860499452"/>
              </p:ext>
            </p:extLst>
          </p:nvPr>
        </p:nvGraphicFramePr>
        <p:xfrm>
          <a:off x="486697" y="1401464"/>
          <a:ext cx="11223522" cy="5293936"/>
        </p:xfrm>
        <a:graphic>
          <a:graphicData uri="http://schemas.openxmlformats.org/drawingml/2006/table">
            <a:tbl>
              <a:tblPr firstRow="1" firstCol="1" lastRow="1" lastCol="1" bandRow="1" bandCol="1">
                <a:tableStyleId>{5C22544A-7EE6-4342-B048-85BDC9FD1C3A}</a:tableStyleId>
              </a:tblPr>
              <a:tblGrid>
                <a:gridCol w="3772117">
                  <a:extLst>
                    <a:ext uri="{9D8B030D-6E8A-4147-A177-3AD203B41FA5}">
                      <a16:colId xmlns:a16="http://schemas.microsoft.com/office/drawing/2014/main" val="3347161732"/>
                    </a:ext>
                  </a:extLst>
                </a:gridCol>
                <a:gridCol w="7451405">
                  <a:extLst>
                    <a:ext uri="{9D8B030D-6E8A-4147-A177-3AD203B41FA5}">
                      <a16:colId xmlns:a16="http://schemas.microsoft.com/office/drawing/2014/main" val="2136209773"/>
                    </a:ext>
                  </a:extLst>
                </a:gridCol>
              </a:tblGrid>
              <a:tr h="840291">
                <a:tc>
                  <a:txBody>
                    <a:bodyPr/>
                    <a:lstStyle/>
                    <a:p>
                      <a:pPr marL="631825" marR="497840" indent="-121920">
                        <a:lnSpc>
                          <a:spcPct val="101000"/>
                        </a:lnSpc>
                        <a:spcBef>
                          <a:spcPts val="105"/>
                        </a:spcBef>
                        <a:spcAft>
                          <a:spcPts val="0"/>
                        </a:spcAft>
                      </a:pPr>
                      <a:endParaRPr lang="es-ES" sz="1600" dirty="0">
                        <a:solidFill>
                          <a:schemeClr val="tx1"/>
                        </a:solidFill>
                        <a:effectLst/>
                      </a:endParaRPr>
                    </a:p>
                    <a:p>
                      <a:pPr marL="631825" marR="497840" indent="-121920">
                        <a:lnSpc>
                          <a:spcPct val="101000"/>
                        </a:lnSpc>
                        <a:spcBef>
                          <a:spcPts val="105"/>
                        </a:spcBef>
                        <a:spcAft>
                          <a:spcPts val="0"/>
                        </a:spcAft>
                      </a:pPr>
                      <a:r>
                        <a:rPr lang="es-ES" sz="1600" dirty="0">
                          <a:solidFill>
                            <a:schemeClr val="tx1"/>
                          </a:solidFill>
                          <a:effectLst/>
                        </a:rPr>
                        <a:t>Componente</a:t>
                      </a:r>
                      <a:r>
                        <a:rPr lang="es-ES" sz="1600" spc="200" dirty="0">
                          <a:solidFill>
                            <a:schemeClr val="tx1"/>
                          </a:solidFill>
                          <a:effectLst/>
                        </a:rPr>
                        <a:t> </a:t>
                      </a:r>
                      <a:r>
                        <a:rPr lang="es-ES" sz="1600" dirty="0">
                          <a:solidFill>
                            <a:schemeClr val="tx1"/>
                          </a:solidFill>
                          <a:effectLst/>
                        </a:rPr>
                        <a:t>de</a:t>
                      </a:r>
                      <a:r>
                        <a:rPr lang="es-ES" sz="1600" spc="185" dirty="0">
                          <a:solidFill>
                            <a:schemeClr val="tx1"/>
                          </a:solidFill>
                          <a:effectLst/>
                        </a:rPr>
                        <a:t> </a:t>
                      </a:r>
                      <a:r>
                        <a:rPr lang="es-ES" sz="1600" dirty="0">
                          <a:solidFill>
                            <a:schemeClr val="tx1"/>
                          </a:solidFill>
                          <a:effectLst/>
                        </a:rPr>
                        <a:t>Gestión</a:t>
                      </a:r>
                      <a:r>
                        <a:rPr lang="es-ES" sz="1600" spc="-250" dirty="0">
                          <a:solidFill>
                            <a:schemeClr val="tx1"/>
                          </a:solidFill>
                          <a:effectLst/>
                        </a:rPr>
                        <a:t> </a:t>
                      </a:r>
                      <a:r>
                        <a:rPr lang="es-ES" sz="1600" dirty="0">
                          <a:solidFill>
                            <a:schemeClr val="tx1"/>
                          </a:solidFill>
                          <a:effectLst/>
                        </a:rPr>
                        <a:t>D</a:t>
                      </a:r>
                      <a:r>
                        <a:rPr lang="es-ES" sz="1600" spc="-5" dirty="0">
                          <a:solidFill>
                            <a:schemeClr val="tx1"/>
                          </a:solidFill>
                          <a:effectLst/>
                        </a:rPr>
                        <a:t>oc</a:t>
                      </a:r>
                      <a:r>
                        <a:rPr lang="es-ES" sz="1600" spc="-15" dirty="0">
                          <a:solidFill>
                            <a:schemeClr val="tx1"/>
                          </a:solidFill>
                          <a:effectLst/>
                        </a:rPr>
                        <a:t>u</a:t>
                      </a:r>
                      <a:r>
                        <a:rPr lang="es-ES" sz="1600" spc="5" dirty="0">
                          <a:solidFill>
                            <a:schemeClr val="tx1"/>
                          </a:solidFill>
                          <a:effectLst/>
                        </a:rPr>
                        <a:t>m</a:t>
                      </a:r>
                      <a:r>
                        <a:rPr lang="es-ES" sz="1600" dirty="0">
                          <a:solidFill>
                            <a:schemeClr val="tx1"/>
                          </a:solidFill>
                          <a:effectLst/>
                        </a:rPr>
                        <a:t>e</a:t>
                      </a:r>
                      <a:r>
                        <a:rPr lang="es-ES" sz="1600" spc="-5" dirty="0">
                          <a:solidFill>
                            <a:schemeClr val="tx1"/>
                          </a:solidFill>
                          <a:effectLst/>
                        </a:rPr>
                        <a:t>nt</a:t>
                      </a:r>
                      <a:r>
                        <a:rPr lang="es-ES" sz="1600" spc="-15" dirty="0">
                          <a:solidFill>
                            <a:schemeClr val="tx1"/>
                          </a:solidFill>
                          <a:effectLst/>
                        </a:rPr>
                        <a:t>o</a:t>
                      </a:r>
                      <a:r>
                        <a:rPr lang="es-ES" sz="1600" spc="5" dirty="0">
                          <a:solidFill>
                            <a:schemeClr val="tx1"/>
                          </a:solidFill>
                          <a:effectLst/>
                        </a:rPr>
                        <a:t>/</a:t>
                      </a:r>
                      <a:r>
                        <a:rPr lang="es-ES" sz="1600" dirty="0">
                          <a:solidFill>
                            <a:schemeClr val="tx1"/>
                          </a:solidFill>
                          <a:effectLst/>
                        </a:rPr>
                        <a:t>Re</a:t>
                      </a:r>
                      <a:r>
                        <a:rPr lang="es-ES" sz="1600" spc="-5" dirty="0">
                          <a:solidFill>
                            <a:schemeClr val="tx1"/>
                          </a:solidFill>
                          <a:effectLst/>
                        </a:rPr>
                        <a:t>g</a:t>
                      </a:r>
                      <a:r>
                        <a:rPr lang="es-ES" sz="1600" spc="-15" dirty="0">
                          <a:solidFill>
                            <a:schemeClr val="tx1"/>
                          </a:solidFill>
                          <a:effectLst/>
                        </a:rPr>
                        <a:t>i</a:t>
                      </a:r>
                      <a:r>
                        <a:rPr lang="es-ES" sz="1600" dirty="0">
                          <a:solidFill>
                            <a:schemeClr val="tx1"/>
                          </a:solidFill>
                          <a:effectLst/>
                        </a:rPr>
                        <a:t>s</a:t>
                      </a:r>
                      <a:r>
                        <a:rPr lang="es-ES" sz="1600" spc="-5" dirty="0">
                          <a:solidFill>
                            <a:schemeClr val="tx1"/>
                          </a:solidFill>
                          <a:effectLst/>
                        </a:rPr>
                        <a:t>t</a:t>
                      </a:r>
                      <a:r>
                        <a:rPr lang="es-ES" sz="1600" dirty="0">
                          <a:solidFill>
                            <a:schemeClr val="tx1"/>
                          </a:solidFill>
                          <a:effectLst/>
                        </a:rPr>
                        <a:t>ro</a:t>
                      </a:r>
                      <a:endParaRPr lang="es-PE" sz="1600" dirty="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rgbClr val="FFFF00"/>
                    </a:solidFill>
                  </a:tcPr>
                </a:tc>
                <a:tc>
                  <a:txBody>
                    <a:bodyPr/>
                    <a:lstStyle/>
                    <a:p>
                      <a:pPr marL="227965">
                        <a:spcBef>
                          <a:spcPts val="105"/>
                        </a:spcBef>
                        <a:spcAft>
                          <a:spcPts val="0"/>
                        </a:spcAft>
                      </a:pPr>
                      <a:endParaRPr lang="es-ES" sz="1600" dirty="0">
                        <a:solidFill>
                          <a:schemeClr val="tx1"/>
                        </a:solidFill>
                        <a:effectLst/>
                      </a:endParaRPr>
                    </a:p>
                    <a:p>
                      <a:pPr marL="227965">
                        <a:spcBef>
                          <a:spcPts val="105"/>
                        </a:spcBef>
                        <a:spcAft>
                          <a:spcPts val="0"/>
                        </a:spcAft>
                      </a:pPr>
                      <a:r>
                        <a:rPr lang="es-ES" sz="1600" dirty="0">
                          <a:solidFill>
                            <a:schemeClr val="tx1"/>
                          </a:solidFill>
                          <a:effectLst/>
                        </a:rPr>
                        <a:t>Medida</a:t>
                      </a:r>
                      <a:r>
                        <a:rPr lang="es-ES" sz="1600" spc="-40" dirty="0">
                          <a:solidFill>
                            <a:schemeClr val="tx1"/>
                          </a:solidFill>
                          <a:effectLst/>
                        </a:rPr>
                        <a:t> </a:t>
                      </a:r>
                      <a:r>
                        <a:rPr lang="es-ES" sz="1600" dirty="0">
                          <a:solidFill>
                            <a:schemeClr val="tx1"/>
                          </a:solidFill>
                          <a:effectLst/>
                        </a:rPr>
                        <a:t>de</a:t>
                      </a:r>
                      <a:r>
                        <a:rPr lang="es-ES" sz="1600" spc="-35" dirty="0">
                          <a:solidFill>
                            <a:schemeClr val="tx1"/>
                          </a:solidFill>
                          <a:effectLst/>
                        </a:rPr>
                        <a:t> </a:t>
                      </a:r>
                      <a:r>
                        <a:rPr lang="es-ES" sz="1600" dirty="0">
                          <a:solidFill>
                            <a:schemeClr val="tx1"/>
                          </a:solidFill>
                          <a:effectLst/>
                        </a:rPr>
                        <a:t>Auditoría</a:t>
                      </a:r>
                      <a:r>
                        <a:rPr lang="es-ES" sz="1600" spc="-40" dirty="0">
                          <a:solidFill>
                            <a:schemeClr val="tx1"/>
                          </a:solidFill>
                          <a:effectLst/>
                        </a:rPr>
                        <a:t> </a:t>
                      </a:r>
                      <a:r>
                        <a:rPr lang="es-ES" sz="1600" dirty="0">
                          <a:solidFill>
                            <a:schemeClr val="tx1"/>
                          </a:solidFill>
                          <a:effectLst/>
                        </a:rPr>
                        <a:t>de</a:t>
                      </a:r>
                      <a:r>
                        <a:rPr lang="es-ES" sz="1600" spc="-35" dirty="0">
                          <a:solidFill>
                            <a:schemeClr val="tx1"/>
                          </a:solidFill>
                          <a:effectLst/>
                        </a:rPr>
                        <a:t> </a:t>
                      </a:r>
                      <a:r>
                        <a:rPr lang="es-ES" sz="1600" dirty="0">
                          <a:solidFill>
                            <a:schemeClr val="tx1"/>
                          </a:solidFill>
                          <a:effectLst/>
                        </a:rPr>
                        <a:t>la</a:t>
                      </a:r>
                      <a:r>
                        <a:rPr lang="es-ES" sz="1600" spc="-40" dirty="0">
                          <a:solidFill>
                            <a:schemeClr val="tx1"/>
                          </a:solidFill>
                          <a:effectLst/>
                        </a:rPr>
                        <a:t> </a:t>
                      </a:r>
                      <a:r>
                        <a:rPr lang="es-ES" sz="1600" dirty="0">
                          <a:solidFill>
                            <a:schemeClr val="tx1"/>
                          </a:solidFill>
                          <a:effectLst/>
                        </a:rPr>
                        <a:t>muestra</a:t>
                      </a:r>
                      <a:endParaRPr lang="es-PE" sz="1600" dirty="0">
                        <a:solidFill>
                          <a:schemeClr val="tx1"/>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rgbClr val="FFFF00"/>
                    </a:solidFill>
                  </a:tcPr>
                </a:tc>
                <a:extLst>
                  <a:ext uri="{0D108BD9-81ED-4DB2-BD59-A6C34878D82A}">
                    <a16:rowId xmlns:a16="http://schemas.microsoft.com/office/drawing/2014/main" val="1961824898"/>
                  </a:ext>
                </a:extLst>
              </a:tr>
              <a:tr h="311823">
                <a:tc>
                  <a:txBody>
                    <a:bodyPr/>
                    <a:lstStyle/>
                    <a:p>
                      <a:pPr marL="67945">
                        <a:lnSpc>
                          <a:spcPts val="1285"/>
                        </a:lnSpc>
                        <a:spcBef>
                          <a:spcPts val="30"/>
                        </a:spcBef>
                        <a:spcAft>
                          <a:spcPts val="0"/>
                        </a:spcAft>
                      </a:pPr>
                      <a:r>
                        <a:rPr lang="es-ES" sz="1600">
                          <a:solidFill>
                            <a:srgbClr val="66FFFF"/>
                          </a:solidFill>
                          <a:effectLst/>
                        </a:rPr>
                        <a:t>Inventario</a:t>
                      </a:r>
                      <a:endParaRPr lang="es-PE" sz="1600">
                        <a:solidFill>
                          <a:srgbClr val="66FFFF"/>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nchor="ctr">
                    <a:solidFill>
                      <a:schemeClr val="tx1"/>
                    </a:solidFill>
                  </a:tcPr>
                </a:tc>
                <a:tc>
                  <a:txBody>
                    <a:bodyPr/>
                    <a:lstStyle/>
                    <a:p>
                      <a:pPr marL="67945" marR="292735">
                        <a:lnSpc>
                          <a:spcPct val="101000"/>
                        </a:lnSpc>
                        <a:spcBef>
                          <a:spcPts val="30"/>
                        </a:spcBef>
                        <a:spcAft>
                          <a:spcPts val="0"/>
                        </a:spcAft>
                      </a:pPr>
                      <a:r>
                        <a:rPr lang="es-ES" sz="1600">
                          <a:effectLst/>
                        </a:rPr>
                        <a:t>Cada</a:t>
                      </a:r>
                      <a:r>
                        <a:rPr lang="es-ES" sz="1600" spc="15">
                          <a:effectLst/>
                        </a:rPr>
                        <a:t> </a:t>
                      </a:r>
                      <a:r>
                        <a:rPr lang="es-ES" sz="1600">
                          <a:effectLst/>
                        </a:rPr>
                        <a:t>lugar</a:t>
                      </a:r>
                      <a:r>
                        <a:rPr lang="es-ES" sz="1600" spc="10">
                          <a:effectLst/>
                        </a:rPr>
                        <a:t> </a:t>
                      </a:r>
                      <a:r>
                        <a:rPr lang="es-ES" sz="1600">
                          <a:effectLst/>
                        </a:rPr>
                        <a:t>en</a:t>
                      </a:r>
                      <a:r>
                        <a:rPr lang="es-ES" sz="1600" spc="10">
                          <a:effectLst/>
                        </a:rPr>
                        <a:t> </a:t>
                      </a:r>
                      <a:r>
                        <a:rPr lang="es-ES" sz="1600">
                          <a:effectLst/>
                        </a:rPr>
                        <a:t>el</a:t>
                      </a:r>
                      <a:r>
                        <a:rPr lang="es-ES" sz="1600" spc="10">
                          <a:effectLst/>
                        </a:rPr>
                        <a:t> </a:t>
                      </a:r>
                      <a:r>
                        <a:rPr lang="es-ES" sz="1600">
                          <a:effectLst/>
                        </a:rPr>
                        <a:t>inventario</a:t>
                      </a:r>
                      <a:r>
                        <a:rPr lang="es-ES" sz="1600" spc="10">
                          <a:effectLst/>
                        </a:rPr>
                        <a:t> </a:t>
                      </a:r>
                      <a:r>
                        <a:rPr lang="es-ES" sz="1600">
                          <a:effectLst/>
                        </a:rPr>
                        <a:t>se</a:t>
                      </a:r>
                      <a:r>
                        <a:rPr lang="es-ES" sz="1600" spc="5">
                          <a:effectLst/>
                        </a:rPr>
                        <a:t> </a:t>
                      </a:r>
                      <a:r>
                        <a:rPr lang="es-ES" sz="1600">
                          <a:effectLst/>
                        </a:rPr>
                        <a:t>identifica</a:t>
                      </a:r>
                      <a:r>
                        <a:rPr lang="es-ES" sz="1600" spc="-250">
                          <a:effectLst/>
                        </a:rPr>
                        <a:t> </a:t>
                      </a:r>
                      <a:r>
                        <a:rPr lang="es-ES" sz="1600">
                          <a:effectLst/>
                        </a:rPr>
                        <a:t>unívocamente.</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1"/>
                    </a:solidFill>
                  </a:tcPr>
                </a:tc>
                <a:extLst>
                  <a:ext uri="{0D108BD9-81ED-4DB2-BD59-A6C34878D82A}">
                    <a16:rowId xmlns:a16="http://schemas.microsoft.com/office/drawing/2014/main" val="3274382716"/>
                  </a:ext>
                </a:extLst>
              </a:tr>
              <a:tr h="573462">
                <a:tc>
                  <a:txBody>
                    <a:bodyPr/>
                    <a:lstStyle/>
                    <a:p>
                      <a:pPr marL="67945">
                        <a:spcBef>
                          <a:spcPts val="45"/>
                        </a:spcBef>
                        <a:spcAft>
                          <a:spcPts val="0"/>
                        </a:spcAft>
                      </a:pPr>
                      <a:r>
                        <a:rPr lang="es-ES" sz="1600">
                          <a:solidFill>
                            <a:srgbClr val="66FFFF"/>
                          </a:solidFill>
                          <a:effectLst/>
                        </a:rPr>
                        <a:t>Almacenado</a:t>
                      </a:r>
                      <a:endParaRPr lang="es-PE" sz="1600">
                        <a:solidFill>
                          <a:srgbClr val="66FFFF"/>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nchor="ctr">
                    <a:solidFill>
                      <a:schemeClr val="tx1"/>
                    </a:solidFill>
                  </a:tcPr>
                </a:tc>
                <a:tc>
                  <a:txBody>
                    <a:bodyPr/>
                    <a:lstStyle/>
                    <a:p>
                      <a:pPr marL="67945" marR="345440">
                        <a:lnSpc>
                          <a:spcPct val="101000"/>
                        </a:lnSpc>
                        <a:spcBef>
                          <a:spcPts val="45"/>
                        </a:spcBef>
                        <a:spcAft>
                          <a:spcPts val="0"/>
                        </a:spcAft>
                      </a:pPr>
                      <a:r>
                        <a:rPr lang="es-ES" sz="1600">
                          <a:effectLst/>
                        </a:rPr>
                        <a:t>Las</a:t>
                      </a:r>
                      <a:r>
                        <a:rPr lang="es-ES" sz="1600" spc="5">
                          <a:effectLst/>
                        </a:rPr>
                        <a:t> </a:t>
                      </a:r>
                      <a:r>
                        <a:rPr lang="es-ES" sz="1600">
                          <a:effectLst/>
                        </a:rPr>
                        <a:t>áreas</a:t>
                      </a:r>
                      <a:r>
                        <a:rPr lang="es-ES" sz="1600" spc="5">
                          <a:effectLst/>
                        </a:rPr>
                        <a:t> </a:t>
                      </a:r>
                      <a:r>
                        <a:rPr lang="es-ES" sz="1600">
                          <a:effectLst/>
                        </a:rPr>
                        <a:t>de almacenamiento de</a:t>
                      </a:r>
                      <a:r>
                        <a:rPr lang="es-ES" sz="1600" spc="5">
                          <a:effectLst/>
                        </a:rPr>
                        <a:t> </a:t>
                      </a:r>
                      <a:r>
                        <a:rPr lang="es-ES" sz="1600">
                          <a:effectLst/>
                        </a:rPr>
                        <a:t>documentos</a:t>
                      </a:r>
                      <a:r>
                        <a:rPr lang="es-ES" sz="1600" spc="40">
                          <a:effectLst/>
                        </a:rPr>
                        <a:t> </a:t>
                      </a:r>
                      <a:r>
                        <a:rPr lang="es-ES" sz="1600">
                          <a:effectLst/>
                        </a:rPr>
                        <a:t>físicos</a:t>
                      </a:r>
                      <a:r>
                        <a:rPr lang="es-ES" sz="1600" spc="40">
                          <a:effectLst/>
                        </a:rPr>
                        <a:t> </a:t>
                      </a:r>
                      <a:r>
                        <a:rPr lang="es-ES" sz="1600">
                          <a:effectLst/>
                        </a:rPr>
                        <a:t>/</a:t>
                      </a:r>
                      <a:r>
                        <a:rPr lang="es-ES" sz="1600" spc="65">
                          <a:effectLst/>
                        </a:rPr>
                        <a:t> </a:t>
                      </a:r>
                      <a:r>
                        <a:rPr lang="es-ES" sz="1600">
                          <a:effectLst/>
                        </a:rPr>
                        <a:t>registros</a:t>
                      </a:r>
                      <a:r>
                        <a:rPr lang="es-ES" sz="1600" spc="40">
                          <a:effectLst/>
                        </a:rPr>
                        <a:t> </a:t>
                      </a:r>
                      <a:r>
                        <a:rPr lang="es-ES" sz="1600">
                          <a:effectLst/>
                        </a:rPr>
                        <a:t>tienen</a:t>
                      </a:r>
                      <a:r>
                        <a:rPr lang="es-ES" sz="1600" spc="30">
                          <a:effectLst/>
                        </a:rPr>
                        <a:t> </a:t>
                      </a:r>
                      <a:r>
                        <a:rPr lang="es-ES" sz="1600">
                          <a:effectLst/>
                        </a:rPr>
                        <a:t>un</a:t>
                      </a:r>
                      <a:r>
                        <a:rPr lang="es-ES" sz="1600" spc="-240">
                          <a:effectLst/>
                        </a:rPr>
                        <a:t> </a:t>
                      </a:r>
                      <a:r>
                        <a:rPr lang="es-ES" sz="1600">
                          <a:effectLst/>
                        </a:rPr>
                        <a:t>espacio</a:t>
                      </a:r>
                      <a:r>
                        <a:rPr lang="es-ES" sz="1600" spc="60">
                          <a:effectLst/>
                        </a:rPr>
                        <a:t> </a:t>
                      </a:r>
                      <a:r>
                        <a:rPr lang="es-ES" sz="1600">
                          <a:effectLst/>
                        </a:rPr>
                        <a:t>adecuado</a:t>
                      </a:r>
                      <a:r>
                        <a:rPr lang="es-ES" sz="1600" spc="50">
                          <a:effectLst/>
                        </a:rPr>
                        <a:t> </a:t>
                      </a:r>
                      <a:r>
                        <a:rPr lang="es-ES" sz="1600">
                          <a:effectLst/>
                        </a:rPr>
                        <a:t>para</a:t>
                      </a:r>
                      <a:r>
                        <a:rPr lang="es-ES" sz="1600" spc="45">
                          <a:effectLst/>
                        </a:rPr>
                        <a:t> </a:t>
                      </a:r>
                      <a:r>
                        <a:rPr lang="es-ES" sz="1600">
                          <a:effectLst/>
                        </a:rPr>
                        <a:t>acomodar</a:t>
                      </a:r>
                      <a:r>
                        <a:rPr lang="es-ES" sz="1600" spc="50">
                          <a:effectLst/>
                        </a:rPr>
                        <a:t> </a:t>
                      </a:r>
                      <a:r>
                        <a:rPr lang="es-ES" sz="1600">
                          <a:effectLst/>
                        </a:rPr>
                        <a:t>el</a:t>
                      </a:r>
                      <a:r>
                        <a:rPr lang="es-ES" sz="1600" spc="5">
                          <a:effectLst/>
                        </a:rPr>
                        <a:t> </a:t>
                      </a:r>
                      <a:r>
                        <a:rPr lang="es-ES" sz="1600">
                          <a:effectLst/>
                        </a:rPr>
                        <a:t>crecimiento.</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1"/>
                    </a:solidFill>
                  </a:tcPr>
                </a:tc>
                <a:extLst>
                  <a:ext uri="{0D108BD9-81ED-4DB2-BD59-A6C34878D82A}">
                    <a16:rowId xmlns:a16="http://schemas.microsoft.com/office/drawing/2014/main" val="889652310"/>
                  </a:ext>
                </a:extLst>
              </a:tr>
              <a:tr h="573462">
                <a:tc>
                  <a:txBody>
                    <a:bodyPr/>
                    <a:lstStyle/>
                    <a:p>
                      <a:pPr marL="67945">
                        <a:spcBef>
                          <a:spcPts val="45"/>
                        </a:spcBef>
                        <a:spcAft>
                          <a:spcPts val="0"/>
                        </a:spcAft>
                      </a:pPr>
                      <a:r>
                        <a:rPr lang="es-ES" sz="1600">
                          <a:solidFill>
                            <a:srgbClr val="66FFFF"/>
                          </a:solidFill>
                          <a:effectLst/>
                        </a:rPr>
                        <a:t>La</a:t>
                      </a:r>
                      <a:r>
                        <a:rPr lang="es-ES" sz="1600" spc="10">
                          <a:solidFill>
                            <a:srgbClr val="66FFFF"/>
                          </a:solidFill>
                          <a:effectLst/>
                        </a:rPr>
                        <a:t> </a:t>
                      </a:r>
                      <a:r>
                        <a:rPr lang="es-ES" sz="1600">
                          <a:solidFill>
                            <a:srgbClr val="66FFFF"/>
                          </a:solidFill>
                          <a:effectLst/>
                        </a:rPr>
                        <a:t>fiabilidad</a:t>
                      </a:r>
                      <a:r>
                        <a:rPr lang="es-ES" sz="1600" spc="5">
                          <a:solidFill>
                            <a:srgbClr val="66FFFF"/>
                          </a:solidFill>
                          <a:effectLst/>
                        </a:rPr>
                        <a:t> </a:t>
                      </a:r>
                      <a:r>
                        <a:rPr lang="es-ES" sz="1600">
                          <a:solidFill>
                            <a:srgbClr val="66FFFF"/>
                          </a:solidFill>
                          <a:effectLst/>
                        </a:rPr>
                        <a:t>y</a:t>
                      </a:r>
                      <a:r>
                        <a:rPr lang="es-ES" sz="1600" spc="10">
                          <a:solidFill>
                            <a:srgbClr val="66FFFF"/>
                          </a:solidFill>
                          <a:effectLst/>
                        </a:rPr>
                        <a:t> </a:t>
                      </a:r>
                      <a:r>
                        <a:rPr lang="es-ES" sz="1600">
                          <a:solidFill>
                            <a:srgbClr val="66FFFF"/>
                          </a:solidFill>
                          <a:effectLst/>
                        </a:rPr>
                        <a:t>la precisión</a:t>
                      </a:r>
                      <a:endParaRPr lang="es-PE" sz="1600">
                        <a:solidFill>
                          <a:srgbClr val="66FFFF"/>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nchor="ctr">
                    <a:solidFill>
                      <a:schemeClr val="tx1"/>
                    </a:solidFill>
                  </a:tcPr>
                </a:tc>
                <a:tc>
                  <a:txBody>
                    <a:bodyPr/>
                    <a:lstStyle/>
                    <a:p>
                      <a:pPr marL="67945" marR="126365">
                        <a:lnSpc>
                          <a:spcPct val="101000"/>
                        </a:lnSpc>
                        <a:spcBef>
                          <a:spcPts val="45"/>
                        </a:spcBef>
                        <a:spcAft>
                          <a:spcPts val="0"/>
                        </a:spcAft>
                      </a:pPr>
                      <a:r>
                        <a:rPr lang="es-ES" sz="1600">
                          <a:effectLst/>
                        </a:rPr>
                        <a:t>Controles</a:t>
                      </a:r>
                      <a:r>
                        <a:rPr lang="es-ES" sz="1600" spc="90">
                          <a:effectLst/>
                        </a:rPr>
                        <a:t> </a:t>
                      </a:r>
                      <a:r>
                        <a:rPr lang="es-ES" sz="1600">
                          <a:effectLst/>
                        </a:rPr>
                        <a:t>sobre</a:t>
                      </a:r>
                      <a:r>
                        <a:rPr lang="es-ES" sz="1600" spc="85">
                          <a:effectLst/>
                        </a:rPr>
                        <a:t> </a:t>
                      </a:r>
                      <a:r>
                        <a:rPr lang="es-ES" sz="1600">
                          <a:effectLst/>
                        </a:rPr>
                        <a:t>el</a:t>
                      </a:r>
                      <a:r>
                        <a:rPr lang="es-ES" sz="1600" spc="85">
                          <a:effectLst/>
                        </a:rPr>
                        <a:t> </a:t>
                      </a:r>
                      <a:r>
                        <a:rPr lang="es-ES" sz="1600">
                          <a:effectLst/>
                        </a:rPr>
                        <a:t>terreno</a:t>
                      </a:r>
                      <a:r>
                        <a:rPr lang="es-ES" sz="1600" spc="100">
                          <a:effectLst/>
                        </a:rPr>
                        <a:t> </a:t>
                      </a:r>
                      <a:r>
                        <a:rPr lang="es-ES" sz="1600">
                          <a:effectLst/>
                        </a:rPr>
                        <a:t>se</a:t>
                      </a:r>
                      <a:r>
                        <a:rPr lang="es-ES" sz="1600" spc="85">
                          <a:effectLst/>
                        </a:rPr>
                        <a:t> </a:t>
                      </a:r>
                      <a:r>
                        <a:rPr lang="es-ES" sz="1600">
                          <a:effectLst/>
                        </a:rPr>
                        <a:t>ejecutan</a:t>
                      </a:r>
                      <a:r>
                        <a:rPr lang="es-ES" sz="1600" spc="80">
                          <a:effectLst/>
                        </a:rPr>
                        <a:t> </a:t>
                      </a:r>
                      <a:r>
                        <a:rPr lang="es-ES" sz="1600">
                          <a:effectLst/>
                        </a:rPr>
                        <a:t>para</a:t>
                      </a:r>
                      <a:r>
                        <a:rPr lang="es-ES" sz="1600" spc="-235">
                          <a:effectLst/>
                        </a:rPr>
                        <a:t> </a:t>
                      </a:r>
                      <a:r>
                        <a:rPr lang="es-ES" sz="1600">
                          <a:effectLst/>
                        </a:rPr>
                        <a:t>confirmar</a:t>
                      </a:r>
                      <a:r>
                        <a:rPr lang="es-ES" sz="1600" spc="25">
                          <a:effectLst/>
                        </a:rPr>
                        <a:t> </a:t>
                      </a:r>
                      <a:r>
                        <a:rPr lang="es-ES" sz="1600">
                          <a:effectLst/>
                        </a:rPr>
                        <a:t>que</a:t>
                      </a:r>
                      <a:r>
                        <a:rPr lang="es-ES" sz="1600" spc="25">
                          <a:effectLst/>
                        </a:rPr>
                        <a:t> </a:t>
                      </a:r>
                      <a:r>
                        <a:rPr lang="es-ES" sz="1600">
                          <a:effectLst/>
                        </a:rPr>
                        <a:t>los</a:t>
                      </a:r>
                      <a:r>
                        <a:rPr lang="es-ES" sz="1600" spc="30">
                          <a:effectLst/>
                        </a:rPr>
                        <a:t> </a:t>
                      </a:r>
                      <a:r>
                        <a:rPr lang="es-ES" sz="1600">
                          <a:effectLst/>
                        </a:rPr>
                        <a:t>documentos</a:t>
                      </a:r>
                      <a:r>
                        <a:rPr lang="es-ES" sz="1600" spc="35">
                          <a:effectLst/>
                        </a:rPr>
                        <a:t> </a:t>
                      </a:r>
                      <a:r>
                        <a:rPr lang="es-ES" sz="1600">
                          <a:effectLst/>
                        </a:rPr>
                        <a:t>/</a:t>
                      </a:r>
                      <a:r>
                        <a:rPr lang="es-ES" sz="1600" spc="55">
                          <a:effectLst/>
                        </a:rPr>
                        <a:t> </a:t>
                      </a:r>
                      <a:r>
                        <a:rPr lang="es-ES" sz="1600">
                          <a:effectLst/>
                        </a:rPr>
                        <a:t>registros</a:t>
                      </a:r>
                      <a:r>
                        <a:rPr lang="es-ES" sz="1600" spc="5">
                          <a:effectLst/>
                        </a:rPr>
                        <a:t> </a:t>
                      </a:r>
                      <a:r>
                        <a:rPr lang="es-ES" sz="1600">
                          <a:effectLst/>
                        </a:rPr>
                        <a:t>son</a:t>
                      </a:r>
                      <a:r>
                        <a:rPr lang="es-ES" sz="1600" spc="55">
                          <a:effectLst/>
                        </a:rPr>
                        <a:t> </a:t>
                      </a:r>
                      <a:r>
                        <a:rPr lang="es-ES" sz="1600">
                          <a:effectLst/>
                        </a:rPr>
                        <a:t>un</a:t>
                      </a:r>
                      <a:r>
                        <a:rPr lang="es-ES" sz="1600" spc="45">
                          <a:effectLst/>
                        </a:rPr>
                        <a:t> </a:t>
                      </a:r>
                      <a:r>
                        <a:rPr lang="es-ES" sz="1600">
                          <a:effectLst/>
                        </a:rPr>
                        <a:t>reflejo</a:t>
                      </a:r>
                      <a:r>
                        <a:rPr lang="es-ES" sz="1600" spc="50">
                          <a:effectLst/>
                        </a:rPr>
                        <a:t> </a:t>
                      </a:r>
                      <a:r>
                        <a:rPr lang="es-ES" sz="1600">
                          <a:effectLst/>
                        </a:rPr>
                        <a:t>adecuado</a:t>
                      </a:r>
                      <a:r>
                        <a:rPr lang="es-ES" sz="1600" spc="35">
                          <a:effectLst/>
                        </a:rPr>
                        <a:t> </a:t>
                      </a:r>
                      <a:r>
                        <a:rPr lang="es-ES" sz="1600">
                          <a:effectLst/>
                        </a:rPr>
                        <a:t>de</a:t>
                      </a:r>
                      <a:r>
                        <a:rPr lang="es-ES" sz="1600" spc="60">
                          <a:effectLst/>
                        </a:rPr>
                        <a:t> </a:t>
                      </a:r>
                      <a:r>
                        <a:rPr lang="es-ES" sz="1600">
                          <a:effectLst/>
                        </a:rPr>
                        <a:t>lo</a:t>
                      </a:r>
                      <a:r>
                        <a:rPr lang="es-ES" sz="1600" spc="50">
                          <a:effectLst/>
                        </a:rPr>
                        <a:t> </a:t>
                      </a:r>
                      <a:r>
                        <a:rPr lang="es-ES" sz="1600">
                          <a:effectLst/>
                        </a:rPr>
                        <a:t>que</a:t>
                      </a:r>
                      <a:r>
                        <a:rPr lang="es-ES" sz="1600" spc="50">
                          <a:effectLst/>
                        </a:rPr>
                        <a:t> </a:t>
                      </a:r>
                      <a:r>
                        <a:rPr lang="es-ES" sz="1600">
                          <a:effectLst/>
                        </a:rPr>
                        <a:t>se</a:t>
                      </a:r>
                      <a:r>
                        <a:rPr lang="es-ES" sz="1600" spc="50">
                          <a:effectLst/>
                        </a:rPr>
                        <a:t> </a:t>
                      </a:r>
                      <a:r>
                        <a:rPr lang="es-ES" sz="1600">
                          <a:effectLst/>
                        </a:rPr>
                        <a:t>ha</a:t>
                      </a:r>
                      <a:r>
                        <a:rPr lang="es-ES" sz="1600" spc="5">
                          <a:effectLst/>
                        </a:rPr>
                        <a:t> </a:t>
                      </a:r>
                      <a:r>
                        <a:rPr lang="es-ES" sz="1600">
                          <a:effectLst/>
                        </a:rPr>
                        <a:t>creado</a:t>
                      </a:r>
                      <a:r>
                        <a:rPr lang="es-ES" sz="1600" spc="40">
                          <a:effectLst/>
                        </a:rPr>
                        <a:t> </a:t>
                      </a:r>
                      <a:r>
                        <a:rPr lang="es-ES" sz="1600">
                          <a:effectLst/>
                        </a:rPr>
                        <a:t>o</a:t>
                      </a:r>
                      <a:r>
                        <a:rPr lang="es-ES" sz="1600" spc="45">
                          <a:effectLst/>
                        </a:rPr>
                        <a:t> </a:t>
                      </a:r>
                      <a:r>
                        <a:rPr lang="es-ES" sz="1600">
                          <a:effectLst/>
                        </a:rPr>
                        <a:t>recibido.</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1"/>
                    </a:solidFill>
                  </a:tcPr>
                </a:tc>
                <a:extLst>
                  <a:ext uri="{0D108BD9-81ED-4DB2-BD59-A6C34878D82A}">
                    <a16:rowId xmlns:a16="http://schemas.microsoft.com/office/drawing/2014/main" val="3492937841"/>
                  </a:ext>
                </a:extLst>
              </a:tr>
              <a:tr h="316208">
                <a:tc>
                  <a:txBody>
                    <a:bodyPr/>
                    <a:lstStyle/>
                    <a:p>
                      <a:pPr marL="67945">
                        <a:spcBef>
                          <a:spcPts val="45"/>
                        </a:spcBef>
                        <a:spcAft>
                          <a:spcPts val="0"/>
                        </a:spcAft>
                      </a:pPr>
                      <a:r>
                        <a:rPr lang="es-ES" sz="1600">
                          <a:solidFill>
                            <a:srgbClr val="66FFFF"/>
                          </a:solidFill>
                          <a:effectLst/>
                        </a:rPr>
                        <a:t>Clasificación</a:t>
                      </a:r>
                      <a:r>
                        <a:rPr lang="es-ES" sz="1600" spc="-35">
                          <a:solidFill>
                            <a:srgbClr val="66FFFF"/>
                          </a:solidFill>
                          <a:effectLst/>
                        </a:rPr>
                        <a:t> </a:t>
                      </a:r>
                      <a:r>
                        <a:rPr lang="es-ES" sz="1600">
                          <a:solidFill>
                            <a:srgbClr val="66FFFF"/>
                          </a:solidFill>
                          <a:effectLst/>
                        </a:rPr>
                        <a:t>y</a:t>
                      </a:r>
                      <a:r>
                        <a:rPr lang="es-ES" sz="1600" spc="-25">
                          <a:solidFill>
                            <a:srgbClr val="66FFFF"/>
                          </a:solidFill>
                          <a:effectLst/>
                        </a:rPr>
                        <a:t> </a:t>
                      </a:r>
                      <a:r>
                        <a:rPr lang="es-ES" sz="1600">
                          <a:solidFill>
                            <a:srgbClr val="66FFFF"/>
                          </a:solidFill>
                          <a:effectLst/>
                        </a:rPr>
                        <a:t>Esquemas</a:t>
                      </a:r>
                      <a:r>
                        <a:rPr lang="es-ES" sz="1600" spc="-15">
                          <a:solidFill>
                            <a:srgbClr val="66FFFF"/>
                          </a:solidFill>
                          <a:effectLst/>
                        </a:rPr>
                        <a:t> </a:t>
                      </a:r>
                      <a:r>
                        <a:rPr lang="es-ES" sz="1600">
                          <a:solidFill>
                            <a:srgbClr val="66FFFF"/>
                          </a:solidFill>
                          <a:effectLst/>
                        </a:rPr>
                        <a:t>de</a:t>
                      </a:r>
                      <a:r>
                        <a:rPr lang="es-ES" sz="1600" spc="-20">
                          <a:solidFill>
                            <a:srgbClr val="66FFFF"/>
                          </a:solidFill>
                          <a:effectLst/>
                        </a:rPr>
                        <a:t> </a:t>
                      </a:r>
                      <a:r>
                        <a:rPr lang="es-ES" sz="1600">
                          <a:solidFill>
                            <a:srgbClr val="66FFFF"/>
                          </a:solidFill>
                          <a:effectLst/>
                        </a:rPr>
                        <a:t>indexación</a:t>
                      </a:r>
                      <a:endParaRPr lang="es-PE" sz="1600">
                        <a:solidFill>
                          <a:srgbClr val="66FFFF"/>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nchor="ctr">
                    <a:solidFill>
                      <a:schemeClr val="tx1"/>
                    </a:solidFill>
                  </a:tcPr>
                </a:tc>
                <a:tc>
                  <a:txBody>
                    <a:bodyPr/>
                    <a:lstStyle/>
                    <a:p>
                      <a:pPr marL="67945" marR="735330">
                        <a:lnSpc>
                          <a:spcPct val="101000"/>
                        </a:lnSpc>
                        <a:spcBef>
                          <a:spcPts val="45"/>
                        </a:spcBef>
                        <a:spcAft>
                          <a:spcPts val="0"/>
                        </a:spcAft>
                      </a:pPr>
                      <a:r>
                        <a:rPr lang="es-ES" sz="1600" dirty="0">
                          <a:effectLst/>
                        </a:rPr>
                        <a:t>Planes</a:t>
                      </a:r>
                      <a:r>
                        <a:rPr lang="es-ES" sz="1600" spc="105" dirty="0">
                          <a:effectLst/>
                        </a:rPr>
                        <a:t> </a:t>
                      </a:r>
                      <a:r>
                        <a:rPr lang="es-ES" sz="1600" dirty="0">
                          <a:effectLst/>
                        </a:rPr>
                        <a:t>de</a:t>
                      </a:r>
                      <a:r>
                        <a:rPr lang="es-ES" sz="1600" spc="105" dirty="0">
                          <a:effectLst/>
                        </a:rPr>
                        <a:t> </a:t>
                      </a:r>
                      <a:r>
                        <a:rPr lang="es-ES" sz="1600" dirty="0">
                          <a:effectLst/>
                        </a:rPr>
                        <a:t>metadatos</a:t>
                      </a:r>
                      <a:r>
                        <a:rPr lang="es-ES" sz="1600" spc="115" dirty="0">
                          <a:effectLst/>
                        </a:rPr>
                        <a:t> </a:t>
                      </a:r>
                      <a:r>
                        <a:rPr lang="es-ES" sz="1600" dirty="0">
                          <a:effectLst/>
                        </a:rPr>
                        <a:t>y</a:t>
                      </a:r>
                      <a:r>
                        <a:rPr lang="es-ES" sz="1600" spc="80" dirty="0">
                          <a:effectLst/>
                        </a:rPr>
                        <a:t> </a:t>
                      </a:r>
                      <a:r>
                        <a:rPr lang="es-ES" sz="1600" dirty="0">
                          <a:effectLst/>
                        </a:rPr>
                        <a:t>archivo</a:t>
                      </a:r>
                      <a:r>
                        <a:rPr lang="es-ES" sz="1600" spc="105" dirty="0">
                          <a:effectLst/>
                        </a:rPr>
                        <a:t> </a:t>
                      </a:r>
                      <a:r>
                        <a:rPr lang="es-ES" sz="1600" dirty="0">
                          <a:effectLst/>
                        </a:rPr>
                        <a:t>de</a:t>
                      </a:r>
                      <a:r>
                        <a:rPr lang="es-ES" sz="1600" spc="-240" dirty="0">
                          <a:effectLst/>
                        </a:rPr>
                        <a:t> </a:t>
                      </a:r>
                      <a:r>
                        <a:rPr lang="es-ES" sz="1600" dirty="0">
                          <a:effectLst/>
                        </a:rPr>
                        <a:t>documentos</a:t>
                      </a:r>
                      <a:r>
                        <a:rPr lang="es-ES" sz="1600" spc="95" dirty="0">
                          <a:effectLst/>
                        </a:rPr>
                        <a:t> </a:t>
                      </a:r>
                      <a:r>
                        <a:rPr lang="es-ES" sz="1600" dirty="0">
                          <a:effectLst/>
                        </a:rPr>
                        <a:t>están</a:t>
                      </a:r>
                      <a:r>
                        <a:rPr lang="es-ES" sz="1600" spc="75" dirty="0">
                          <a:effectLst/>
                        </a:rPr>
                        <a:t> </a:t>
                      </a:r>
                      <a:r>
                        <a:rPr lang="es-ES" sz="1600" dirty="0">
                          <a:effectLst/>
                        </a:rPr>
                        <a:t>bien</a:t>
                      </a:r>
                      <a:r>
                        <a:rPr lang="es-ES" sz="1600" spc="65" dirty="0">
                          <a:effectLst/>
                        </a:rPr>
                        <a:t> </a:t>
                      </a:r>
                      <a:r>
                        <a:rPr lang="es-ES" sz="1600" dirty="0">
                          <a:effectLst/>
                        </a:rPr>
                        <a:t>descritos.</a:t>
                      </a:r>
                      <a:endParaRPr lang="es-PE" sz="16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1"/>
                    </a:solidFill>
                  </a:tcPr>
                </a:tc>
                <a:extLst>
                  <a:ext uri="{0D108BD9-81ED-4DB2-BD59-A6C34878D82A}">
                    <a16:rowId xmlns:a16="http://schemas.microsoft.com/office/drawing/2014/main" val="2758338489"/>
                  </a:ext>
                </a:extLst>
              </a:tr>
              <a:tr h="513730">
                <a:tc>
                  <a:txBody>
                    <a:bodyPr/>
                    <a:lstStyle/>
                    <a:p>
                      <a:pPr marL="67945">
                        <a:spcBef>
                          <a:spcPts val="30"/>
                        </a:spcBef>
                        <a:spcAft>
                          <a:spcPts val="0"/>
                        </a:spcAft>
                      </a:pPr>
                      <a:r>
                        <a:rPr lang="es-ES" sz="1600">
                          <a:solidFill>
                            <a:srgbClr val="66FFFF"/>
                          </a:solidFill>
                          <a:effectLst/>
                        </a:rPr>
                        <a:t>Acceso</a:t>
                      </a:r>
                      <a:r>
                        <a:rPr lang="es-ES" sz="1600" spc="40">
                          <a:solidFill>
                            <a:srgbClr val="66FFFF"/>
                          </a:solidFill>
                          <a:effectLst/>
                        </a:rPr>
                        <a:t> </a:t>
                      </a:r>
                      <a:r>
                        <a:rPr lang="es-ES" sz="1600">
                          <a:solidFill>
                            <a:srgbClr val="66FFFF"/>
                          </a:solidFill>
                          <a:effectLst/>
                        </a:rPr>
                        <a:t>y</a:t>
                      </a:r>
                      <a:r>
                        <a:rPr lang="es-ES" sz="1600" spc="50">
                          <a:solidFill>
                            <a:srgbClr val="66FFFF"/>
                          </a:solidFill>
                          <a:effectLst/>
                        </a:rPr>
                        <a:t> </a:t>
                      </a:r>
                      <a:r>
                        <a:rPr lang="es-ES" sz="1600">
                          <a:solidFill>
                            <a:srgbClr val="66FFFF"/>
                          </a:solidFill>
                          <a:effectLst/>
                        </a:rPr>
                        <a:t>recuperación</a:t>
                      </a:r>
                      <a:endParaRPr lang="es-PE" sz="1600">
                        <a:solidFill>
                          <a:srgbClr val="66FFFF"/>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nchor="ctr">
                    <a:solidFill>
                      <a:schemeClr val="tx1"/>
                    </a:solidFill>
                  </a:tcPr>
                </a:tc>
                <a:tc>
                  <a:txBody>
                    <a:bodyPr/>
                    <a:lstStyle/>
                    <a:p>
                      <a:pPr marL="67945" marR="126365">
                        <a:lnSpc>
                          <a:spcPct val="102000"/>
                        </a:lnSpc>
                        <a:spcBef>
                          <a:spcPts val="30"/>
                        </a:spcBef>
                        <a:spcAft>
                          <a:spcPts val="0"/>
                        </a:spcAft>
                      </a:pPr>
                      <a:r>
                        <a:rPr lang="es-ES" sz="1600">
                          <a:effectLst/>
                        </a:rPr>
                        <a:t>Los usuarios finales pueden encontrar y</a:t>
                      </a:r>
                      <a:r>
                        <a:rPr lang="es-ES" sz="1600" spc="-255">
                          <a:effectLst/>
                        </a:rPr>
                        <a:t> </a:t>
                      </a:r>
                      <a:r>
                        <a:rPr lang="es-ES" sz="1600">
                          <a:effectLst/>
                        </a:rPr>
                        <a:t>recuperar</a:t>
                      </a:r>
                      <a:r>
                        <a:rPr lang="es-ES" sz="1600" spc="165">
                          <a:effectLst/>
                        </a:rPr>
                        <a:t> </a:t>
                      </a:r>
                      <a:r>
                        <a:rPr lang="es-ES" sz="1600">
                          <a:effectLst/>
                        </a:rPr>
                        <a:t>información</a:t>
                      </a:r>
                      <a:r>
                        <a:rPr lang="es-ES" sz="1600" spc="175">
                          <a:effectLst/>
                        </a:rPr>
                        <a:t> </a:t>
                      </a:r>
                      <a:r>
                        <a:rPr lang="es-ES" sz="1600">
                          <a:effectLst/>
                        </a:rPr>
                        <a:t>crítica</a:t>
                      </a:r>
                      <a:r>
                        <a:rPr lang="es-ES" sz="1600" spc="165">
                          <a:effectLst/>
                        </a:rPr>
                        <a:t> </a:t>
                      </a:r>
                      <a:r>
                        <a:rPr lang="es-ES" sz="1600">
                          <a:effectLst/>
                        </a:rPr>
                        <a:t>fácilmente.</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1"/>
                    </a:solidFill>
                  </a:tcPr>
                </a:tc>
                <a:extLst>
                  <a:ext uri="{0D108BD9-81ED-4DB2-BD59-A6C34878D82A}">
                    <a16:rowId xmlns:a16="http://schemas.microsoft.com/office/drawing/2014/main" val="422109160"/>
                  </a:ext>
                </a:extLst>
              </a:tr>
              <a:tr h="315233">
                <a:tc>
                  <a:txBody>
                    <a:bodyPr/>
                    <a:lstStyle/>
                    <a:p>
                      <a:pPr marL="67945">
                        <a:spcBef>
                          <a:spcPts val="30"/>
                        </a:spcBef>
                        <a:spcAft>
                          <a:spcPts val="0"/>
                        </a:spcAft>
                      </a:pPr>
                      <a:r>
                        <a:rPr lang="es-ES" sz="1600">
                          <a:solidFill>
                            <a:srgbClr val="66FFFF"/>
                          </a:solidFill>
                          <a:effectLst/>
                        </a:rPr>
                        <a:t>Procesos</a:t>
                      </a:r>
                      <a:r>
                        <a:rPr lang="es-ES" sz="1600" spc="35">
                          <a:solidFill>
                            <a:srgbClr val="66FFFF"/>
                          </a:solidFill>
                          <a:effectLst/>
                        </a:rPr>
                        <a:t> </a:t>
                      </a:r>
                      <a:r>
                        <a:rPr lang="es-ES" sz="1600">
                          <a:solidFill>
                            <a:srgbClr val="66FFFF"/>
                          </a:solidFill>
                          <a:effectLst/>
                        </a:rPr>
                        <a:t>de</a:t>
                      </a:r>
                      <a:r>
                        <a:rPr lang="es-ES" sz="1600" spc="30">
                          <a:solidFill>
                            <a:srgbClr val="66FFFF"/>
                          </a:solidFill>
                          <a:effectLst/>
                        </a:rPr>
                        <a:t> </a:t>
                      </a:r>
                      <a:r>
                        <a:rPr lang="es-ES" sz="1600">
                          <a:solidFill>
                            <a:srgbClr val="66FFFF"/>
                          </a:solidFill>
                          <a:effectLst/>
                        </a:rPr>
                        <a:t>retención</a:t>
                      </a:r>
                      <a:endParaRPr lang="es-PE" sz="1600">
                        <a:solidFill>
                          <a:srgbClr val="66FFFF"/>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nchor="ctr">
                    <a:solidFill>
                      <a:schemeClr val="tx1"/>
                    </a:solidFill>
                  </a:tcPr>
                </a:tc>
                <a:tc>
                  <a:txBody>
                    <a:bodyPr/>
                    <a:lstStyle/>
                    <a:p>
                      <a:pPr marL="67945" marR="162560">
                        <a:lnSpc>
                          <a:spcPct val="101000"/>
                        </a:lnSpc>
                        <a:spcBef>
                          <a:spcPts val="30"/>
                        </a:spcBef>
                        <a:spcAft>
                          <a:spcPts val="0"/>
                        </a:spcAft>
                      </a:pPr>
                      <a:r>
                        <a:rPr lang="es-ES" sz="1600">
                          <a:effectLst/>
                        </a:rPr>
                        <a:t>El</a:t>
                      </a:r>
                      <a:r>
                        <a:rPr lang="es-ES" sz="1600" spc="-45">
                          <a:effectLst/>
                        </a:rPr>
                        <a:t> </a:t>
                      </a:r>
                      <a:r>
                        <a:rPr lang="es-ES" sz="1600">
                          <a:effectLst/>
                        </a:rPr>
                        <a:t>programa</a:t>
                      </a:r>
                      <a:r>
                        <a:rPr lang="es-ES" sz="1600" spc="-55">
                          <a:effectLst/>
                        </a:rPr>
                        <a:t> </a:t>
                      </a:r>
                      <a:r>
                        <a:rPr lang="es-ES" sz="1600">
                          <a:effectLst/>
                        </a:rPr>
                        <a:t>de</a:t>
                      </a:r>
                      <a:r>
                        <a:rPr lang="es-ES" sz="1600" spc="-50">
                          <a:effectLst/>
                        </a:rPr>
                        <a:t> </a:t>
                      </a:r>
                      <a:r>
                        <a:rPr lang="es-ES" sz="1600">
                          <a:effectLst/>
                        </a:rPr>
                        <a:t>retención</a:t>
                      </a:r>
                      <a:r>
                        <a:rPr lang="es-ES" sz="1600" spc="-40">
                          <a:effectLst/>
                        </a:rPr>
                        <a:t> </a:t>
                      </a:r>
                      <a:r>
                        <a:rPr lang="es-ES" sz="1600">
                          <a:effectLst/>
                        </a:rPr>
                        <a:t>se</a:t>
                      </a:r>
                      <a:r>
                        <a:rPr lang="es-ES" sz="1600" spc="-50">
                          <a:effectLst/>
                        </a:rPr>
                        <a:t> </a:t>
                      </a:r>
                      <a:r>
                        <a:rPr lang="es-ES" sz="1600">
                          <a:effectLst/>
                        </a:rPr>
                        <a:t>estructura</a:t>
                      </a:r>
                      <a:r>
                        <a:rPr lang="es-ES" sz="1600" spc="-55">
                          <a:effectLst/>
                        </a:rPr>
                        <a:t> </a:t>
                      </a:r>
                      <a:r>
                        <a:rPr lang="es-ES" sz="1600">
                          <a:effectLst/>
                        </a:rPr>
                        <a:t>de</a:t>
                      </a:r>
                      <a:r>
                        <a:rPr lang="es-ES" sz="1600" spc="-250">
                          <a:effectLst/>
                        </a:rPr>
                        <a:t> </a:t>
                      </a:r>
                      <a:r>
                        <a:rPr lang="es-ES" sz="1600">
                          <a:effectLst/>
                        </a:rPr>
                        <a:t>una</a:t>
                      </a:r>
                      <a:r>
                        <a:rPr lang="es-ES" sz="1600" spc="40">
                          <a:effectLst/>
                        </a:rPr>
                        <a:t> </a:t>
                      </a:r>
                      <a:r>
                        <a:rPr lang="es-ES" sz="1600">
                          <a:effectLst/>
                        </a:rPr>
                        <a:t>manera</a:t>
                      </a:r>
                      <a:r>
                        <a:rPr lang="es-ES" sz="1600" spc="40">
                          <a:effectLst/>
                        </a:rPr>
                        <a:t> </a:t>
                      </a:r>
                      <a:r>
                        <a:rPr lang="es-ES" sz="1600">
                          <a:effectLst/>
                        </a:rPr>
                        <a:t>lógica.</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1"/>
                    </a:solidFill>
                  </a:tcPr>
                </a:tc>
                <a:extLst>
                  <a:ext uri="{0D108BD9-81ED-4DB2-BD59-A6C34878D82A}">
                    <a16:rowId xmlns:a16="http://schemas.microsoft.com/office/drawing/2014/main" val="2855641220"/>
                  </a:ext>
                </a:extLst>
              </a:tr>
              <a:tr h="316208">
                <a:tc>
                  <a:txBody>
                    <a:bodyPr/>
                    <a:lstStyle/>
                    <a:p>
                      <a:pPr marL="67945">
                        <a:spcBef>
                          <a:spcPts val="45"/>
                        </a:spcBef>
                        <a:spcAft>
                          <a:spcPts val="0"/>
                        </a:spcAft>
                      </a:pPr>
                      <a:r>
                        <a:rPr lang="es-ES" sz="1600">
                          <a:solidFill>
                            <a:srgbClr val="66FFFF"/>
                          </a:solidFill>
                          <a:effectLst/>
                        </a:rPr>
                        <a:t>Métodos</a:t>
                      </a:r>
                      <a:r>
                        <a:rPr lang="es-ES" sz="1600" spc="30">
                          <a:solidFill>
                            <a:srgbClr val="66FFFF"/>
                          </a:solidFill>
                          <a:effectLst/>
                        </a:rPr>
                        <a:t> </a:t>
                      </a:r>
                      <a:r>
                        <a:rPr lang="es-ES" sz="1600">
                          <a:solidFill>
                            <a:srgbClr val="66FFFF"/>
                          </a:solidFill>
                          <a:effectLst/>
                        </a:rPr>
                        <a:t>de</a:t>
                      </a:r>
                      <a:r>
                        <a:rPr lang="es-ES" sz="1600" spc="25">
                          <a:solidFill>
                            <a:srgbClr val="66FFFF"/>
                          </a:solidFill>
                          <a:effectLst/>
                        </a:rPr>
                        <a:t> </a:t>
                      </a:r>
                      <a:r>
                        <a:rPr lang="es-ES" sz="1600">
                          <a:solidFill>
                            <a:srgbClr val="66FFFF"/>
                          </a:solidFill>
                          <a:effectLst/>
                        </a:rPr>
                        <a:t>disposición</a:t>
                      </a:r>
                      <a:endParaRPr lang="es-PE" sz="1600">
                        <a:solidFill>
                          <a:srgbClr val="66FFFF"/>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nchor="ctr">
                    <a:solidFill>
                      <a:schemeClr val="tx1"/>
                    </a:solidFill>
                  </a:tcPr>
                </a:tc>
                <a:tc>
                  <a:txBody>
                    <a:bodyPr/>
                    <a:lstStyle/>
                    <a:p>
                      <a:pPr marL="67945" marR="292735">
                        <a:lnSpc>
                          <a:spcPct val="101000"/>
                        </a:lnSpc>
                        <a:spcBef>
                          <a:spcPts val="45"/>
                        </a:spcBef>
                        <a:spcAft>
                          <a:spcPts val="0"/>
                        </a:spcAft>
                      </a:pPr>
                      <a:r>
                        <a:rPr lang="es-ES" sz="1600">
                          <a:effectLst/>
                        </a:rPr>
                        <a:t>Documentos</a:t>
                      </a:r>
                      <a:r>
                        <a:rPr lang="es-ES" sz="1600" spc="215">
                          <a:effectLst/>
                        </a:rPr>
                        <a:t> </a:t>
                      </a:r>
                      <a:r>
                        <a:rPr lang="es-ES" sz="1600">
                          <a:effectLst/>
                        </a:rPr>
                        <a:t>/  registros</a:t>
                      </a:r>
                      <a:r>
                        <a:rPr lang="es-ES" sz="1600" spc="220">
                          <a:effectLst/>
                        </a:rPr>
                        <a:t> </a:t>
                      </a:r>
                      <a:r>
                        <a:rPr lang="es-ES" sz="1600">
                          <a:effectLst/>
                        </a:rPr>
                        <a:t>se</a:t>
                      </a:r>
                      <a:r>
                        <a:rPr lang="es-ES" sz="1600" spc="225">
                          <a:effectLst/>
                        </a:rPr>
                        <a:t> </a:t>
                      </a:r>
                      <a:r>
                        <a:rPr lang="es-ES" sz="1600">
                          <a:effectLst/>
                        </a:rPr>
                        <a:t>eliminen</a:t>
                      </a:r>
                      <a:r>
                        <a:rPr lang="es-ES" sz="1600" spc="200">
                          <a:effectLst/>
                        </a:rPr>
                        <a:t> </a:t>
                      </a:r>
                      <a:r>
                        <a:rPr lang="es-ES" sz="1600">
                          <a:effectLst/>
                        </a:rPr>
                        <a:t>de</a:t>
                      </a:r>
                      <a:r>
                        <a:rPr lang="es-ES" sz="1600" spc="-225">
                          <a:effectLst/>
                        </a:rPr>
                        <a:t> </a:t>
                      </a:r>
                      <a:r>
                        <a:rPr lang="es-ES" sz="1600">
                          <a:effectLst/>
                        </a:rPr>
                        <a:t>acuerdo</a:t>
                      </a:r>
                      <a:r>
                        <a:rPr lang="es-ES" sz="1600" spc="80">
                          <a:effectLst/>
                        </a:rPr>
                        <a:t> </a:t>
                      </a:r>
                      <a:r>
                        <a:rPr lang="es-ES" sz="1600">
                          <a:effectLst/>
                        </a:rPr>
                        <a:t>a</a:t>
                      </a:r>
                      <a:r>
                        <a:rPr lang="es-ES" sz="1600" spc="80">
                          <a:effectLst/>
                        </a:rPr>
                        <a:t> </a:t>
                      </a:r>
                      <a:r>
                        <a:rPr lang="es-ES" sz="1600">
                          <a:effectLst/>
                        </a:rPr>
                        <a:t>lo</a:t>
                      </a:r>
                      <a:r>
                        <a:rPr lang="es-ES" sz="1600" spc="80">
                          <a:effectLst/>
                        </a:rPr>
                        <a:t> </a:t>
                      </a:r>
                      <a:r>
                        <a:rPr lang="es-ES" sz="1600">
                          <a:effectLst/>
                        </a:rPr>
                        <a:t>recomendado.</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1"/>
                    </a:solidFill>
                  </a:tcPr>
                </a:tc>
                <a:extLst>
                  <a:ext uri="{0D108BD9-81ED-4DB2-BD59-A6C34878D82A}">
                    <a16:rowId xmlns:a16="http://schemas.microsoft.com/office/drawing/2014/main" val="2120299615"/>
                  </a:ext>
                </a:extLst>
              </a:tr>
              <a:tr h="770596">
                <a:tc>
                  <a:txBody>
                    <a:bodyPr/>
                    <a:lstStyle/>
                    <a:p>
                      <a:pPr marL="67945">
                        <a:spcBef>
                          <a:spcPts val="30"/>
                        </a:spcBef>
                        <a:spcAft>
                          <a:spcPts val="0"/>
                        </a:spcAft>
                      </a:pPr>
                      <a:r>
                        <a:rPr lang="es-ES" sz="1600">
                          <a:solidFill>
                            <a:srgbClr val="66FFFF"/>
                          </a:solidFill>
                          <a:effectLst/>
                        </a:rPr>
                        <a:t>Seguridad</a:t>
                      </a:r>
                      <a:r>
                        <a:rPr lang="es-ES" sz="1600" spc="-65">
                          <a:solidFill>
                            <a:srgbClr val="66FFFF"/>
                          </a:solidFill>
                          <a:effectLst/>
                        </a:rPr>
                        <a:t> </a:t>
                      </a:r>
                      <a:r>
                        <a:rPr lang="es-ES" sz="1600">
                          <a:solidFill>
                            <a:srgbClr val="66FFFF"/>
                          </a:solidFill>
                          <a:effectLst/>
                        </a:rPr>
                        <a:t>y</a:t>
                      </a:r>
                      <a:r>
                        <a:rPr lang="es-ES" sz="1600" spc="-55">
                          <a:solidFill>
                            <a:srgbClr val="66FFFF"/>
                          </a:solidFill>
                          <a:effectLst/>
                        </a:rPr>
                        <a:t> </a:t>
                      </a:r>
                      <a:r>
                        <a:rPr lang="es-ES" sz="1600">
                          <a:solidFill>
                            <a:srgbClr val="66FFFF"/>
                          </a:solidFill>
                          <a:effectLst/>
                        </a:rPr>
                        <a:t>confidencialidad</a:t>
                      </a:r>
                      <a:endParaRPr lang="es-PE" sz="1600">
                        <a:solidFill>
                          <a:srgbClr val="66FFFF"/>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nchor="ctr">
                    <a:solidFill>
                      <a:schemeClr val="tx1"/>
                    </a:solidFill>
                  </a:tcPr>
                </a:tc>
                <a:tc>
                  <a:txBody>
                    <a:bodyPr/>
                    <a:lstStyle/>
                    <a:p>
                      <a:pPr marL="67945" marR="266065">
                        <a:lnSpc>
                          <a:spcPct val="102000"/>
                        </a:lnSpc>
                        <a:spcBef>
                          <a:spcPts val="30"/>
                        </a:spcBef>
                        <a:spcAft>
                          <a:spcPts val="0"/>
                        </a:spcAft>
                      </a:pPr>
                      <a:r>
                        <a:rPr lang="es-ES" sz="1600">
                          <a:effectLst/>
                        </a:rPr>
                        <a:t>Las</a:t>
                      </a:r>
                      <a:r>
                        <a:rPr lang="es-ES" sz="1600" spc="55">
                          <a:effectLst/>
                        </a:rPr>
                        <a:t> </a:t>
                      </a:r>
                      <a:r>
                        <a:rPr lang="es-ES" sz="1600">
                          <a:effectLst/>
                        </a:rPr>
                        <a:t>infracciones</a:t>
                      </a:r>
                      <a:r>
                        <a:rPr lang="es-ES" sz="1600" spc="55">
                          <a:effectLst/>
                        </a:rPr>
                        <a:t> </a:t>
                      </a:r>
                      <a:r>
                        <a:rPr lang="es-ES" sz="1600">
                          <a:effectLst/>
                        </a:rPr>
                        <a:t>de</a:t>
                      </a:r>
                      <a:r>
                        <a:rPr lang="es-ES" sz="1600" spc="50">
                          <a:effectLst/>
                        </a:rPr>
                        <a:t> </a:t>
                      </a:r>
                      <a:r>
                        <a:rPr lang="es-ES" sz="1600">
                          <a:effectLst/>
                        </a:rPr>
                        <a:t>documento</a:t>
                      </a:r>
                      <a:r>
                        <a:rPr lang="es-ES" sz="1600" spc="40">
                          <a:effectLst/>
                        </a:rPr>
                        <a:t> </a:t>
                      </a:r>
                      <a:r>
                        <a:rPr lang="es-ES" sz="1600">
                          <a:effectLst/>
                        </a:rPr>
                        <a:t>/</a:t>
                      </a:r>
                      <a:r>
                        <a:rPr lang="es-ES" sz="1600" spc="5">
                          <a:effectLst/>
                        </a:rPr>
                        <a:t> </a:t>
                      </a:r>
                      <a:r>
                        <a:rPr lang="es-ES" sz="1600">
                          <a:effectLst/>
                        </a:rPr>
                        <a:t>confidencialidad</a:t>
                      </a:r>
                      <a:r>
                        <a:rPr lang="es-ES" sz="1600" spc="75">
                          <a:effectLst/>
                        </a:rPr>
                        <a:t> </a:t>
                      </a:r>
                      <a:r>
                        <a:rPr lang="es-ES" sz="1600">
                          <a:effectLst/>
                        </a:rPr>
                        <a:t>de</a:t>
                      </a:r>
                      <a:r>
                        <a:rPr lang="es-ES" sz="1600" spc="75">
                          <a:effectLst/>
                        </a:rPr>
                        <a:t> </a:t>
                      </a:r>
                      <a:r>
                        <a:rPr lang="es-ES" sz="1600">
                          <a:effectLst/>
                        </a:rPr>
                        <a:t>registro</a:t>
                      </a:r>
                      <a:r>
                        <a:rPr lang="es-ES" sz="1600" spc="80">
                          <a:effectLst/>
                        </a:rPr>
                        <a:t> </a:t>
                      </a:r>
                      <a:r>
                        <a:rPr lang="es-ES" sz="1600">
                          <a:effectLst/>
                        </a:rPr>
                        <a:t>y</a:t>
                      </a:r>
                      <a:r>
                        <a:rPr lang="es-ES" sz="1600" spc="70">
                          <a:effectLst/>
                        </a:rPr>
                        <a:t> </a:t>
                      </a:r>
                      <a:r>
                        <a:rPr lang="es-ES" sz="1600">
                          <a:effectLst/>
                        </a:rPr>
                        <a:t>pérdida</a:t>
                      </a:r>
                      <a:r>
                        <a:rPr lang="es-ES" sz="1600" spc="70">
                          <a:effectLst/>
                        </a:rPr>
                        <a:t> </a:t>
                      </a:r>
                      <a:r>
                        <a:rPr lang="es-ES" sz="1600">
                          <a:effectLst/>
                        </a:rPr>
                        <a:t>de</a:t>
                      </a:r>
                      <a:r>
                        <a:rPr lang="es-ES" sz="1600" spc="-235">
                          <a:effectLst/>
                        </a:rPr>
                        <a:t> </a:t>
                      </a:r>
                      <a:r>
                        <a:rPr lang="es-ES" sz="1600">
                          <a:effectLst/>
                        </a:rPr>
                        <a:t>documentos</a:t>
                      </a:r>
                      <a:r>
                        <a:rPr lang="es-ES" sz="1600" spc="15">
                          <a:effectLst/>
                        </a:rPr>
                        <a:t> </a:t>
                      </a:r>
                      <a:r>
                        <a:rPr lang="es-ES" sz="1600">
                          <a:effectLst/>
                        </a:rPr>
                        <a:t>/</a:t>
                      </a:r>
                      <a:r>
                        <a:rPr lang="es-ES" sz="1600" spc="50">
                          <a:effectLst/>
                        </a:rPr>
                        <a:t> </a:t>
                      </a:r>
                      <a:r>
                        <a:rPr lang="es-ES" sz="1600">
                          <a:effectLst/>
                        </a:rPr>
                        <a:t>registros se</a:t>
                      </a:r>
                      <a:r>
                        <a:rPr lang="es-ES" sz="1600" spc="25">
                          <a:effectLst/>
                        </a:rPr>
                        <a:t> </a:t>
                      </a:r>
                      <a:r>
                        <a:rPr lang="es-ES" sz="1600">
                          <a:effectLst/>
                        </a:rPr>
                        <a:t>registran</a:t>
                      </a:r>
                      <a:r>
                        <a:rPr lang="es-ES" sz="1600" spc="5">
                          <a:effectLst/>
                        </a:rPr>
                        <a:t> </a:t>
                      </a:r>
                      <a:r>
                        <a:rPr lang="es-ES" sz="1600">
                          <a:effectLst/>
                        </a:rPr>
                        <a:t>como</a:t>
                      </a:r>
                      <a:r>
                        <a:rPr lang="es-ES" sz="1600" spc="-240">
                          <a:effectLst/>
                        </a:rPr>
                        <a:t> </a:t>
                      </a:r>
                      <a:r>
                        <a:rPr lang="es-ES" sz="1600">
                          <a:effectLst/>
                        </a:rPr>
                        <a:t>incidentes</a:t>
                      </a:r>
                      <a:r>
                        <a:rPr lang="es-ES" sz="1600" spc="90">
                          <a:effectLst/>
                        </a:rPr>
                        <a:t> </a:t>
                      </a:r>
                      <a:r>
                        <a:rPr lang="es-ES" sz="1600">
                          <a:effectLst/>
                        </a:rPr>
                        <a:t>de</a:t>
                      </a:r>
                      <a:r>
                        <a:rPr lang="es-ES" sz="1600" spc="90">
                          <a:effectLst/>
                        </a:rPr>
                        <a:t> </a:t>
                      </a:r>
                      <a:r>
                        <a:rPr lang="es-ES" sz="1600">
                          <a:effectLst/>
                        </a:rPr>
                        <a:t>seguridad</a:t>
                      </a:r>
                      <a:r>
                        <a:rPr lang="es-ES" sz="1600" spc="85">
                          <a:effectLst/>
                        </a:rPr>
                        <a:t> </a:t>
                      </a:r>
                      <a:r>
                        <a:rPr lang="es-ES" sz="1600">
                          <a:effectLst/>
                        </a:rPr>
                        <a:t>y</a:t>
                      </a:r>
                      <a:r>
                        <a:rPr lang="es-ES" sz="1600" spc="95">
                          <a:effectLst/>
                        </a:rPr>
                        <a:t> </a:t>
                      </a:r>
                      <a:r>
                        <a:rPr lang="es-ES" sz="1600">
                          <a:effectLst/>
                        </a:rPr>
                        <a:t>se</a:t>
                      </a:r>
                      <a:r>
                        <a:rPr lang="es-ES" sz="1600" spc="90">
                          <a:effectLst/>
                        </a:rPr>
                        <a:t> </a:t>
                      </a:r>
                      <a:r>
                        <a:rPr lang="es-ES" sz="1600">
                          <a:effectLst/>
                        </a:rPr>
                        <a:t>manejen</a:t>
                      </a:r>
                      <a:r>
                        <a:rPr lang="es-ES" sz="1600" spc="80">
                          <a:effectLst/>
                        </a:rPr>
                        <a:t> </a:t>
                      </a:r>
                      <a:r>
                        <a:rPr lang="es-ES" sz="1600">
                          <a:effectLst/>
                        </a:rPr>
                        <a:t>de</a:t>
                      </a:r>
                      <a:r>
                        <a:rPr lang="es-ES" sz="1600" spc="5">
                          <a:effectLst/>
                        </a:rPr>
                        <a:t> </a:t>
                      </a:r>
                      <a:r>
                        <a:rPr lang="es-ES" sz="1600">
                          <a:effectLst/>
                        </a:rPr>
                        <a:t>forma</a:t>
                      </a:r>
                      <a:r>
                        <a:rPr lang="es-ES" sz="1600" spc="45">
                          <a:effectLst/>
                        </a:rPr>
                        <a:t> </a:t>
                      </a:r>
                      <a:r>
                        <a:rPr lang="es-ES" sz="1600">
                          <a:effectLst/>
                        </a:rPr>
                        <a:t>adecuada.</a:t>
                      </a:r>
                      <a:endParaRPr lang="es-PE" sz="16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1"/>
                    </a:solidFill>
                  </a:tcPr>
                </a:tc>
                <a:extLst>
                  <a:ext uri="{0D108BD9-81ED-4DB2-BD59-A6C34878D82A}">
                    <a16:rowId xmlns:a16="http://schemas.microsoft.com/office/drawing/2014/main" val="2739653813"/>
                  </a:ext>
                </a:extLst>
              </a:tr>
              <a:tr h="762923">
                <a:tc>
                  <a:txBody>
                    <a:bodyPr/>
                    <a:lstStyle/>
                    <a:p>
                      <a:pPr marL="67945" marR="241935">
                        <a:lnSpc>
                          <a:spcPct val="101000"/>
                        </a:lnSpc>
                        <a:spcBef>
                          <a:spcPts val="45"/>
                        </a:spcBef>
                        <a:spcAft>
                          <a:spcPts val="0"/>
                        </a:spcAft>
                      </a:pPr>
                      <a:r>
                        <a:rPr lang="es-ES" sz="1600" dirty="0">
                          <a:solidFill>
                            <a:srgbClr val="66FFFF"/>
                          </a:solidFill>
                          <a:effectLst/>
                        </a:rPr>
                        <a:t>Conocimiento</a:t>
                      </a:r>
                      <a:r>
                        <a:rPr lang="es-ES" sz="1600" spc="5" dirty="0">
                          <a:solidFill>
                            <a:srgbClr val="66FFFF"/>
                          </a:solidFill>
                          <a:effectLst/>
                        </a:rPr>
                        <a:t> </a:t>
                      </a:r>
                      <a:r>
                        <a:rPr lang="es-ES" sz="1600" dirty="0">
                          <a:solidFill>
                            <a:srgbClr val="66FFFF"/>
                          </a:solidFill>
                          <a:effectLst/>
                        </a:rPr>
                        <a:t>de</a:t>
                      </a:r>
                      <a:r>
                        <a:rPr lang="es-ES" sz="1600" spc="5" dirty="0">
                          <a:solidFill>
                            <a:srgbClr val="66FFFF"/>
                          </a:solidFill>
                          <a:effectLst/>
                        </a:rPr>
                        <a:t> </a:t>
                      </a:r>
                      <a:r>
                        <a:rPr lang="es-ES" sz="1600" dirty="0">
                          <a:solidFill>
                            <a:srgbClr val="66FFFF"/>
                          </a:solidFill>
                          <a:effectLst/>
                        </a:rPr>
                        <a:t>Organización</a:t>
                      </a:r>
                      <a:r>
                        <a:rPr lang="es-ES" sz="1600" spc="5" dirty="0">
                          <a:solidFill>
                            <a:srgbClr val="66FFFF"/>
                          </a:solidFill>
                          <a:effectLst/>
                        </a:rPr>
                        <a:t> </a:t>
                      </a:r>
                      <a:r>
                        <a:rPr lang="es-ES" sz="1600" dirty="0">
                          <a:solidFill>
                            <a:srgbClr val="66FFFF"/>
                          </a:solidFill>
                          <a:effectLst/>
                        </a:rPr>
                        <a:t>de</a:t>
                      </a:r>
                      <a:r>
                        <a:rPr lang="es-ES" sz="1600" spc="-230" dirty="0">
                          <a:solidFill>
                            <a:srgbClr val="66FFFF"/>
                          </a:solidFill>
                          <a:effectLst/>
                        </a:rPr>
                        <a:t> </a:t>
                      </a:r>
                      <a:r>
                        <a:rPr lang="es-ES" sz="1600" dirty="0">
                          <a:solidFill>
                            <a:srgbClr val="66FFFF"/>
                          </a:solidFill>
                          <a:effectLst/>
                        </a:rPr>
                        <a:t>gestión</a:t>
                      </a:r>
                      <a:r>
                        <a:rPr lang="es-ES" sz="1600" spc="165" dirty="0">
                          <a:solidFill>
                            <a:srgbClr val="66FFFF"/>
                          </a:solidFill>
                          <a:effectLst/>
                        </a:rPr>
                        <a:t> </a:t>
                      </a:r>
                      <a:r>
                        <a:rPr lang="es-ES" sz="1600" dirty="0">
                          <a:solidFill>
                            <a:srgbClr val="66FFFF"/>
                          </a:solidFill>
                          <a:effectLst/>
                        </a:rPr>
                        <a:t>de</a:t>
                      </a:r>
                      <a:r>
                        <a:rPr lang="es-ES" sz="1600" spc="175" dirty="0">
                          <a:solidFill>
                            <a:srgbClr val="66FFFF"/>
                          </a:solidFill>
                          <a:effectLst/>
                        </a:rPr>
                        <a:t> </a:t>
                      </a:r>
                      <a:r>
                        <a:rPr lang="es-ES" sz="1600" dirty="0">
                          <a:solidFill>
                            <a:srgbClr val="66FFFF"/>
                          </a:solidFill>
                          <a:effectLst/>
                        </a:rPr>
                        <a:t>documentos</a:t>
                      </a:r>
                      <a:r>
                        <a:rPr lang="es-ES" sz="1600" spc="185" dirty="0">
                          <a:solidFill>
                            <a:srgbClr val="66FFFF"/>
                          </a:solidFill>
                          <a:effectLst/>
                        </a:rPr>
                        <a:t> </a:t>
                      </a:r>
                      <a:r>
                        <a:rPr lang="es-ES" sz="1600" dirty="0">
                          <a:solidFill>
                            <a:srgbClr val="66FFFF"/>
                          </a:solidFill>
                          <a:effectLst/>
                        </a:rPr>
                        <a:t>/</a:t>
                      </a:r>
                      <a:r>
                        <a:rPr lang="es-ES" sz="1600" spc="195" dirty="0">
                          <a:solidFill>
                            <a:srgbClr val="66FFFF"/>
                          </a:solidFill>
                          <a:effectLst/>
                        </a:rPr>
                        <a:t> </a:t>
                      </a:r>
                      <a:r>
                        <a:rPr lang="es-ES" sz="1600" dirty="0">
                          <a:solidFill>
                            <a:srgbClr val="66FFFF"/>
                          </a:solidFill>
                          <a:effectLst/>
                        </a:rPr>
                        <a:t>registros</a:t>
                      </a:r>
                      <a:endParaRPr lang="es-PE" sz="1600" dirty="0">
                        <a:solidFill>
                          <a:srgbClr val="66FFFF"/>
                        </a:solidFill>
                        <a:effectLst/>
                        <a:latin typeface="Cambria" panose="02040503050406030204" pitchFamily="18" charset="0"/>
                        <a:ea typeface="Cambria" panose="02040503050406030204" pitchFamily="18" charset="0"/>
                        <a:cs typeface="Cambria" panose="02040503050406030204" pitchFamily="18" charset="0"/>
                      </a:endParaRPr>
                    </a:p>
                  </a:txBody>
                  <a:tcPr marL="0" marR="0" marT="0" marB="0" anchor="ctr">
                    <a:solidFill>
                      <a:schemeClr val="tx1"/>
                    </a:solidFill>
                  </a:tcPr>
                </a:tc>
                <a:tc>
                  <a:txBody>
                    <a:bodyPr/>
                    <a:lstStyle/>
                    <a:p>
                      <a:pPr marL="67945" marR="156210">
                        <a:lnSpc>
                          <a:spcPct val="101000"/>
                        </a:lnSpc>
                        <a:spcBef>
                          <a:spcPts val="45"/>
                        </a:spcBef>
                        <a:spcAft>
                          <a:spcPts val="0"/>
                        </a:spcAft>
                      </a:pPr>
                      <a:r>
                        <a:rPr lang="es-ES" sz="1600" dirty="0">
                          <a:effectLst/>
                        </a:rPr>
                        <a:t>Un</a:t>
                      </a:r>
                      <a:r>
                        <a:rPr lang="es-ES" sz="1600" spc="5" dirty="0">
                          <a:effectLst/>
                        </a:rPr>
                        <a:t> </a:t>
                      </a:r>
                      <a:r>
                        <a:rPr lang="es-ES" sz="1600" dirty="0">
                          <a:effectLst/>
                        </a:rPr>
                        <a:t>training</a:t>
                      </a:r>
                      <a:r>
                        <a:rPr lang="es-ES" sz="1600" spc="5" dirty="0">
                          <a:effectLst/>
                        </a:rPr>
                        <a:t> </a:t>
                      </a:r>
                      <a:r>
                        <a:rPr lang="es-ES" sz="1600" dirty="0">
                          <a:effectLst/>
                        </a:rPr>
                        <a:t>adecuado</a:t>
                      </a:r>
                      <a:r>
                        <a:rPr lang="es-ES" sz="1600" spc="5" dirty="0">
                          <a:effectLst/>
                        </a:rPr>
                        <a:t> </a:t>
                      </a:r>
                      <a:r>
                        <a:rPr lang="es-ES" sz="1600" dirty="0">
                          <a:effectLst/>
                        </a:rPr>
                        <a:t>se</a:t>
                      </a:r>
                      <a:r>
                        <a:rPr lang="es-ES" sz="1600" spc="5" dirty="0">
                          <a:effectLst/>
                        </a:rPr>
                        <a:t> </a:t>
                      </a:r>
                      <a:r>
                        <a:rPr lang="es-ES" sz="1600" dirty="0">
                          <a:effectLst/>
                        </a:rPr>
                        <a:t>proporcionará a</a:t>
                      </a:r>
                      <a:r>
                        <a:rPr lang="es-ES" sz="1600" spc="-240" dirty="0">
                          <a:effectLst/>
                        </a:rPr>
                        <a:t> </a:t>
                      </a:r>
                      <a:r>
                        <a:rPr lang="es-ES" sz="1600" dirty="0">
                          <a:effectLst/>
                        </a:rPr>
                        <a:t>los</a:t>
                      </a:r>
                      <a:r>
                        <a:rPr lang="es-ES" sz="1600" spc="5" dirty="0">
                          <a:effectLst/>
                        </a:rPr>
                        <a:t> </a:t>
                      </a:r>
                      <a:r>
                        <a:rPr lang="es-ES" sz="1600" dirty="0">
                          <a:effectLst/>
                        </a:rPr>
                        <a:t>interesados</a:t>
                      </a:r>
                      <a:r>
                        <a:rPr lang="es-ES" sz="1600" spc="5" dirty="0">
                          <a:effectLst/>
                        </a:rPr>
                        <a:t> </a:t>
                      </a:r>
                      <a:r>
                        <a:rPr lang="es-ES" sz="1600" dirty="0">
                          <a:effectLst/>
                        </a:rPr>
                        <a:t>y  al personal  en cuanto a</a:t>
                      </a:r>
                      <a:r>
                        <a:rPr lang="es-ES" sz="1600" spc="5" dirty="0">
                          <a:effectLst/>
                        </a:rPr>
                        <a:t> </a:t>
                      </a:r>
                      <a:r>
                        <a:rPr lang="es-ES" sz="1600" dirty="0">
                          <a:effectLst/>
                        </a:rPr>
                        <a:t>las</a:t>
                      </a:r>
                      <a:r>
                        <a:rPr lang="es-ES" sz="1600" spc="60" dirty="0">
                          <a:effectLst/>
                        </a:rPr>
                        <a:t> </a:t>
                      </a:r>
                      <a:r>
                        <a:rPr lang="es-ES" sz="1600" dirty="0">
                          <a:effectLst/>
                        </a:rPr>
                        <a:t>funciones</a:t>
                      </a:r>
                      <a:r>
                        <a:rPr lang="es-ES" sz="1600" spc="65" dirty="0">
                          <a:effectLst/>
                        </a:rPr>
                        <a:t> </a:t>
                      </a:r>
                      <a:r>
                        <a:rPr lang="es-ES" sz="1600" dirty="0">
                          <a:effectLst/>
                        </a:rPr>
                        <a:t>y</a:t>
                      </a:r>
                      <a:r>
                        <a:rPr lang="es-ES" sz="1600" spc="60" dirty="0">
                          <a:effectLst/>
                        </a:rPr>
                        <a:t> </a:t>
                      </a:r>
                      <a:r>
                        <a:rPr lang="es-ES" sz="1600" dirty="0">
                          <a:effectLst/>
                        </a:rPr>
                        <a:t>responsabilidades</a:t>
                      </a:r>
                      <a:r>
                        <a:rPr lang="es-ES" sz="1600" spc="5" dirty="0">
                          <a:effectLst/>
                        </a:rPr>
                        <a:t> </a:t>
                      </a:r>
                      <a:r>
                        <a:rPr lang="es-ES" sz="1600" dirty="0">
                          <a:effectLst/>
                        </a:rPr>
                        <a:t>relacionadas</a:t>
                      </a:r>
                      <a:r>
                        <a:rPr lang="es-ES" sz="1600" spc="30" dirty="0">
                          <a:effectLst/>
                        </a:rPr>
                        <a:t> </a:t>
                      </a:r>
                      <a:r>
                        <a:rPr lang="es-ES" sz="1600" dirty="0">
                          <a:effectLst/>
                        </a:rPr>
                        <a:t>con</a:t>
                      </a:r>
                      <a:r>
                        <a:rPr lang="es-ES" sz="1600" spc="20" dirty="0">
                          <a:effectLst/>
                        </a:rPr>
                        <a:t> </a:t>
                      </a:r>
                      <a:r>
                        <a:rPr lang="es-ES" sz="1600" dirty="0">
                          <a:effectLst/>
                        </a:rPr>
                        <a:t>el</a:t>
                      </a:r>
                      <a:r>
                        <a:rPr lang="es-ES" sz="1600" spc="25" dirty="0">
                          <a:effectLst/>
                        </a:rPr>
                        <a:t> </a:t>
                      </a:r>
                      <a:r>
                        <a:rPr lang="es-ES" sz="1600" dirty="0">
                          <a:effectLst/>
                        </a:rPr>
                        <a:t>documento</a:t>
                      </a:r>
                      <a:r>
                        <a:rPr lang="es-ES" sz="1600" spc="25" dirty="0">
                          <a:effectLst/>
                        </a:rPr>
                        <a:t> </a:t>
                      </a:r>
                      <a:r>
                        <a:rPr lang="es-ES" sz="1600" dirty="0">
                          <a:effectLst/>
                        </a:rPr>
                        <a:t>/</a:t>
                      </a:r>
                      <a:r>
                        <a:rPr lang="es-ES" sz="1600" spc="55" dirty="0">
                          <a:effectLst/>
                        </a:rPr>
                        <a:t> </a:t>
                      </a:r>
                      <a:r>
                        <a:rPr lang="es-ES" sz="1600" dirty="0">
                          <a:effectLst/>
                        </a:rPr>
                        <a:t>gestión</a:t>
                      </a:r>
                      <a:r>
                        <a:rPr lang="es-ES" sz="1600" spc="20" dirty="0">
                          <a:effectLst/>
                        </a:rPr>
                        <a:t> </a:t>
                      </a:r>
                      <a:r>
                        <a:rPr lang="es-ES" sz="1600" dirty="0">
                          <a:effectLst/>
                        </a:rPr>
                        <a:t>de</a:t>
                      </a:r>
                      <a:r>
                        <a:rPr lang="es-ES" sz="1600" spc="-240" dirty="0">
                          <a:effectLst/>
                        </a:rPr>
                        <a:t> </a:t>
                      </a:r>
                      <a:r>
                        <a:rPr lang="es-ES" sz="1600" dirty="0">
                          <a:effectLst/>
                        </a:rPr>
                        <a:t>registros.</a:t>
                      </a:r>
                      <a:endParaRPr lang="es-PE" sz="16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solidFill>
                      <a:schemeClr val="tx1"/>
                    </a:solidFill>
                  </a:tcPr>
                </a:tc>
                <a:extLst>
                  <a:ext uri="{0D108BD9-81ED-4DB2-BD59-A6C34878D82A}">
                    <a16:rowId xmlns:a16="http://schemas.microsoft.com/office/drawing/2014/main" val="2952210409"/>
                  </a:ext>
                </a:extLst>
              </a:tr>
            </a:tbl>
          </a:graphicData>
        </a:graphic>
      </p:graphicFrame>
    </p:spTree>
    <p:extLst>
      <p:ext uri="{BB962C8B-B14F-4D97-AF65-F5344CB8AC3E}">
        <p14:creationId xmlns:p14="http://schemas.microsoft.com/office/powerpoint/2010/main" val="2138288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Gestión de Contenidos</a:t>
            </a:r>
          </a:p>
        </p:txBody>
      </p:sp>
      <p:sp>
        <p:nvSpPr>
          <p:cNvPr id="3" name="Marcador de contenido 2"/>
          <p:cNvSpPr>
            <a:spLocks noGrp="1"/>
          </p:cNvSpPr>
          <p:nvPr>
            <p:ph idx="1"/>
          </p:nvPr>
        </p:nvSpPr>
        <p:spPr/>
        <p:txBody>
          <a:bodyPr>
            <a:normAutofit lnSpcReduction="10000"/>
          </a:bodyPr>
          <a:lstStyle/>
          <a:p>
            <a:r>
              <a:rPr lang="es-ES" dirty="0"/>
              <a:t>La gestión de contenidos es la </a:t>
            </a:r>
            <a:r>
              <a:rPr lang="es-ES" dirty="0">
                <a:solidFill>
                  <a:srgbClr val="0070C0"/>
                </a:solidFill>
              </a:rPr>
              <a:t>organización</a:t>
            </a:r>
            <a:r>
              <a:rPr lang="es-ES" dirty="0"/>
              <a:t>, </a:t>
            </a:r>
            <a:r>
              <a:rPr lang="es-ES" dirty="0">
                <a:solidFill>
                  <a:srgbClr val="0070C0"/>
                </a:solidFill>
              </a:rPr>
              <a:t>categorización</a:t>
            </a:r>
            <a:r>
              <a:rPr lang="es-ES" dirty="0"/>
              <a:t> y </a:t>
            </a:r>
            <a:r>
              <a:rPr lang="es-ES" dirty="0">
                <a:solidFill>
                  <a:srgbClr val="0070C0"/>
                </a:solidFill>
              </a:rPr>
              <a:t>la estructura de datos/recursos</a:t>
            </a:r>
            <a:r>
              <a:rPr lang="es-ES" dirty="0"/>
              <a:t> para que puedan ser almacenadas, publicadas y reutilizados en </a:t>
            </a:r>
            <a:r>
              <a:rPr lang="es-ES" b="1" dirty="0"/>
              <a:t>múltiples formas</a:t>
            </a:r>
            <a:r>
              <a:rPr lang="es-ES" dirty="0"/>
              <a:t>.</a:t>
            </a:r>
          </a:p>
          <a:p>
            <a:r>
              <a:rPr lang="es-ES" dirty="0"/>
              <a:t>El contenido </a:t>
            </a:r>
            <a:r>
              <a:rPr lang="es-ES" b="1" dirty="0"/>
              <a:t>incluye datos / información</a:t>
            </a:r>
            <a:r>
              <a:rPr lang="es-ES" dirty="0"/>
              <a:t>, que existe en muchas formas y en múltiples etapas dentro de su ciclo de vida hasta su finalización. El contenido puede ser encontrado en </a:t>
            </a:r>
            <a:r>
              <a:rPr lang="es-ES" b="1" dirty="0"/>
              <a:t>electrónica, papel </a:t>
            </a:r>
            <a:r>
              <a:rPr lang="es-ES" dirty="0"/>
              <a:t>u otros medios de comunicación. </a:t>
            </a:r>
          </a:p>
          <a:p>
            <a:r>
              <a:rPr lang="es-ES" dirty="0"/>
              <a:t>En el armado del formulario completo del contenido, parte del contenido </a:t>
            </a:r>
            <a:r>
              <a:rPr lang="es-ES" b="1" dirty="0"/>
              <a:t>puede llegar a haber un asunto de interés </a:t>
            </a:r>
            <a:r>
              <a:rPr lang="es-ES" dirty="0"/>
              <a:t>para una organización y requiere una protección diferente en su ciclo de vida como un registro.</a:t>
            </a:r>
            <a:endParaRPr lang="es-PE" dirty="0"/>
          </a:p>
          <a:p>
            <a:endParaRPr lang="es-PE" dirty="0"/>
          </a:p>
          <a:p>
            <a:endParaRPr lang="es-PE" dirty="0"/>
          </a:p>
        </p:txBody>
      </p:sp>
    </p:spTree>
    <p:extLst>
      <p:ext uri="{BB962C8B-B14F-4D97-AF65-F5344CB8AC3E}">
        <p14:creationId xmlns:p14="http://schemas.microsoft.com/office/powerpoint/2010/main" val="2116812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Ciclo de Vida del Contenido</a:t>
            </a:r>
          </a:p>
        </p:txBody>
      </p:sp>
      <p:sp>
        <p:nvSpPr>
          <p:cNvPr id="3" name="Marcador de contenido 2"/>
          <p:cNvSpPr>
            <a:spLocks noGrp="1"/>
          </p:cNvSpPr>
          <p:nvPr>
            <p:ph idx="1"/>
          </p:nvPr>
        </p:nvSpPr>
        <p:spPr/>
        <p:txBody>
          <a:bodyPr/>
          <a:lstStyle/>
          <a:p>
            <a:r>
              <a:rPr lang="es-ES" dirty="0"/>
              <a:t>El </a:t>
            </a:r>
            <a:r>
              <a:rPr lang="es-ES" b="1" dirty="0"/>
              <a:t>ciclo de vida del contenido </a:t>
            </a:r>
            <a:r>
              <a:rPr lang="es-ES" dirty="0"/>
              <a:t>puede ser activo, con </a:t>
            </a:r>
            <a:r>
              <a:rPr lang="es-ES" b="1" dirty="0"/>
              <a:t>cambios diarios a través de procesos controlados</a:t>
            </a:r>
            <a:r>
              <a:rPr lang="es-ES" dirty="0"/>
              <a:t> para la </a:t>
            </a:r>
            <a:r>
              <a:rPr lang="es-ES" dirty="0">
                <a:solidFill>
                  <a:srgbClr val="0070C0"/>
                </a:solidFill>
              </a:rPr>
              <a:t>creación</a:t>
            </a:r>
            <a:r>
              <a:rPr lang="es-ES" dirty="0"/>
              <a:t>, </a:t>
            </a:r>
            <a:r>
              <a:rPr lang="es-ES" dirty="0">
                <a:solidFill>
                  <a:srgbClr val="0070C0"/>
                </a:solidFill>
              </a:rPr>
              <a:t>modificación</a:t>
            </a:r>
            <a:r>
              <a:rPr lang="es-ES" dirty="0"/>
              <a:t> y la </a:t>
            </a:r>
            <a:r>
              <a:rPr lang="es-ES" dirty="0">
                <a:solidFill>
                  <a:srgbClr val="0070C0"/>
                </a:solidFill>
              </a:rPr>
              <a:t>colaboración de contenido </a:t>
            </a:r>
            <a:r>
              <a:rPr lang="es-ES" dirty="0"/>
              <a:t>antes de su </a:t>
            </a:r>
            <a:r>
              <a:rPr lang="es-ES" b="1" dirty="0"/>
              <a:t>difusión</a:t>
            </a:r>
            <a:r>
              <a:rPr lang="es-ES" dirty="0"/>
              <a:t>. Dependiendo de qué tipo de contenido está involucrado, puede necesitar ser tratado formalmente (estrictamente almacenado, administrado, auditado, retenido o eliminado), o informalmente.</a:t>
            </a:r>
            <a:endParaRPr lang="es-PE" dirty="0"/>
          </a:p>
          <a:p>
            <a:r>
              <a:rPr lang="es-ES" dirty="0"/>
              <a:t>Normalmente, </a:t>
            </a:r>
            <a:r>
              <a:rPr lang="es-ES" b="1" dirty="0"/>
              <a:t>los sistemas de gestión de contenido administran el contenido de un sitio web </a:t>
            </a:r>
            <a:r>
              <a:rPr lang="es-ES" dirty="0"/>
              <a:t>o intranet a través de la creación, edición, almacenamiento, organización y publicación de contenidos.</a:t>
            </a:r>
            <a:endParaRPr lang="es-PE" dirty="0"/>
          </a:p>
        </p:txBody>
      </p:sp>
    </p:spTree>
    <p:extLst>
      <p:ext uri="{BB962C8B-B14F-4D97-AF65-F5344CB8AC3E}">
        <p14:creationId xmlns:p14="http://schemas.microsoft.com/office/powerpoint/2010/main" val="3506871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Gestión de Contenidos: Actividades</a:t>
            </a:r>
          </a:p>
        </p:txBody>
      </p:sp>
      <p:pic>
        <p:nvPicPr>
          <p:cNvPr id="4" name="Imagen 3"/>
          <p:cNvPicPr>
            <a:picLocks noChangeAspect="1"/>
          </p:cNvPicPr>
          <p:nvPr/>
        </p:nvPicPr>
        <p:blipFill>
          <a:blip r:embed="rId2"/>
          <a:stretch>
            <a:fillRect/>
          </a:stretch>
        </p:blipFill>
        <p:spPr>
          <a:xfrm>
            <a:off x="1308152" y="1837249"/>
            <a:ext cx="2259862" cy="1599125"/>
          </a:xfrm>
          <a:prstGeom prst="rect">
            <a:avLst/>
          </a:prstGeom>
        </p:spPr>
      </p:pic>
      <p:sp>
        <p:nvSpPr>
          <p:cNvPr id="5" name="Elipse 4"/>
          <p:cNvSpPr/>
          <p:nvPr/>
        </p:nvSpPr>
        <p:spPr>
          <a:xfrm>
            <a:off x="838200" y="1814056"/>
            <a:ext cx="589936" cy="545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1</a:t>
            </a:r>
          </a:p>
        </p:txBody>
      </p:sp>
      <p:sp>
        <p:nvSpPr>
          <p:cNvPr id="6" name="CuadroTexto 5"/>
          <p:cNvSpPr txBox="1"/>
          <p:nvPr/>
        </p:nvSpPr>
        <p:spPr>
          <a:xfrm>
            <a:off x="838200" y="3459567"/>
            <a:ext cx="4883966" cy="923330"/>
          </a:xfrm>
          <a:prstGeom prst="rect">
            <a:avLst/>
          </a:prstGeom>
          <a:noFill/>
        </p:spPr>
        <p:txBody>
          <a:bodyPr wrap="none" rtlCol="0">
            <a:spAutoFit/>
          </a:bodyPr>
          <a:lstStyle/>
          <a:p>
            <a:pPr marL="0" lvl="3"/>
            <a:r>
              <a:rPr lang="es-ES" b="1" i="1" dirty="0"/>
              <a:t>Definir y mantener las taxonomías de la empresa</a:t>
            </a:r>
          </a:p>
          <a:p>
            <a:pPr marL="0" lvl="3"/>
            <a:r>
              <a:rPr lang="es-ES" b="1" i="1" dirty="0"/>
              <a:t> (Información de Arquitectura de contenido)</a:t>
            </a:r>
            <a:endParaRPr lang="es-PE" b="1" i="1" dirty="0"/>
          </a:p>
          <a:p>
            <a:endParaRPr lang="es-PE" dirty="0"/>
          </a:p>
        </p:txBody>
      </p:sp>
      <p:pic>
        <p:nvPicPr>
          <p:cNvPr id="7" name="Imagen 6"/>
          <p:cNvPicPr>
            <a:picLocks noChangeAspect="1"/>
          </p:cNvPicPr>
          <p:nvPr/>
        </p:nvPicPr>
        <p:blipFill>
          <a:blip r:embed="rId3"/>
          <a:stretch>
            <a:fillRect/>
          </a:stretch>
        </p:blipFill>
        <p:spPr>
          <a:xfrm>
            <a:off x="7849983" y="1821408"/>
            <a:ext cx="1692224" cy="1638159"/>
          </a:xfrm>
          <a:prstGeom prst="rect">
            <a:avLst/>
          </a:prstGeom>
        </p:spPr>
      </p:pic>
      <p:sp>
        <p:nvSpPr>
          <p:cNvPr id="8" name="Elipse 7"/>
          <p:cNvSpPr/>
          <p:nvPr/>
        </p:nvSpPr>
        <p:spPr>
          <a:xfrm>
            <a:off x="6801465" y="1756592"/>
            <a:ext cx="589936" cy="545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2</a:t>
            </a:r>
          </a:p>
        </p:txBody>
      </p:sp>
      <p:sp>
        <p:nvSpPr>
          <p:cNvPr id="9" name="CuadroTexto 8"/>
          <p:cNvSpPr txBox="1"/>
          <p:nvPr/>
        </p:nvSpPr>
        <p:spPr>
          <a:xfrm>
            <a:off x="6801465" y="3459567"/>
            <a:ext cx="3738139" cy="923330"/>
          </a:xfrm>
          <a:prstGeom prst="rect">
            <a:avLst/>
          </a:prstGeom>
          <a:noFill/>
        </p:spPr>
        <p:txBody>
          <a:bodyPr wrap="none" rtlCol="0">
            <a:spAutoFit/>
          </a:bodyPr>
          <a:lstStyle/>
          <a:p>
            <a:pPr marL="0" lvl="3"/>
            <a:r>
              <a:rPr lang="es-ES" b="1" i="1" dirty="0"/>
              <a:t>Documentar/Indexar información de </a:t>
            </a:r>
          </a:p>
          <a:p>
            <a:pPr marL="0" lvl="3"/>
            <a:r>
              <a:rPr lang="es-ES" b="1" i="1" dirty="0"/>
              <a:t>contenido de Metadatos</a:t>
            </a:r>
            <a:endParaRPr lang="es-PE" b="1" i="1" dirty="0"/>
          </a:p>
          <a:p>
            <a:endParaRPr lang="es-PE" dirty="0"/>
          </a:p>
        </p:txBody>
      </p:sp>
      <p:pic>
        <p:nvPicPr>
          <p:cNvPr id="4098" name="Picture 2" descr="La gestión de identidades y acceso muy importantes en España y Portugal -  MuyComputerPR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8152" y="4260805"/>
            <a:ext cx="2086180" cy="1888895"/>
          </a:xfrm>
          <a:prstGeom prst="rect">
            <a:avLst/>
          </a:prstGeom>
          <a:noFill/>
          <a:extLst>
            <a:ext uri="{909E8E84-426E-40DD-AFC4-6F175D3DCCD1}">
              <a14:hiddenFill xmlns:a14="http://schemas.microsoft.com/office/drawing/2010/main">
                <a:solidFill>
                  <a:srgbClr val="FFFFFF"/>
                </a:solidFill>
              </a14:hiddenFill>
            </a:ext>
          </a:extLst>
        </p:spPr>
      </p:pic>
      <p:sp>
        <p:nvSpPr>
          <p:cNvPr id="11" name="Elipse 10"/>
          <p:cNvSpPr/>
          <p:nvPr/>
        </p:nvSpPr>
        <p:spPr>
          <a:xfrm>
            <a:off x="802482" y="4266258"/>
            <a:ext cx="589936" cy="545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3</a:t>
            </a:r>
          </a:p>
        </p:txBody>
      </p:sp>
      <p:sp>
        <p:nvSpPr>
          <p:cNvPr id="10" name="CuadroTexto 9"/>
          <p:cNvSpPr txBox="1"/>
          <p:nvPr/>
        </p:nvSpPr>
        <p:spPr>
          <a:xfrm>
            <a:off x="838200" y="6077534"/>
            <a:ext cx="4857933" cy="646331"/>
          </a:xfrm>
          <a:prstGeom prst="rect">
            <a:avLst/>
          </a:prstGeom>
          <a:noFill/>
        </p:spPr>
        <p:txBody>
          <a:bodyPr wrap="none" rtlCol="0">
            <a:spAutoFit/>
          </a:bodyPr>
          <a:lstStyle/>
          <a:p>
            <a:pPr marL="0" lvl="3"/>
            <a:r>
              <a:rPr lang="es-ES" b="1" i="1" dirty="0"/>
              <a:t>Proporcionar acceso al contenido y Recuperación</a:t>
            </a:r>
            <a:endParaRPr lang="es-PE" b="1" i="1" dirty="0"/>
          </a:p>
          <a:p>
            <a:endParaRPr lang="es-PE" dirty="0"/>
          </a:p>
        </p:txBody>
      </p:sp>
      <p:pic>
        <p:nvPicPr>
          <p:cNvPr id="12" name="Imagen 11"/>
          <p:cNvPicPr>
            <a:picLocks noChangeAspect="1"/>
          </p:cNvPicPr>
          <p:nvPr/>
        </p:nvPicPr>
        <p:blipFill>
          <a:blip r:embed="rId5"/>
          <a:stretch>
            <a:fillRect/>
          </a:stretch>
        </p:blipFill>
        <p:spPr>
          <a:xfrm>
            <a:off x="7899144" y="4539103"/>
            <a:ext cx="1643063" cy="1608975"/>
          </a:xfrm>
          <a:prstGeom prst="rect">
            <a:avLst/>
          </a:prstGeom>
        </p:spPr>
      </p:pic>
      <p:sp>
        <p:nvSpPr>
          <p:cNvPr id="14" name="Elipse 13"/>
          <p:cNvSpPr/>
          <p:nvPr/>
        </p:nvSpPr>
        <p:spPr>
          <a:xfrm>
            <a:off x="6769559" y="4266258"/>
            <a:ext cx="589936" cy="545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4</a:t>
            </a:r>
          </a:p>
        </p:txBody>
      </p:sp>
      <p:sp>
        <p:nvSpPr>
          <p:cNvPr id="13" name="CuadroTexto 12"/>
          <p:cNvSpPr txBox="1"/>
          <p:nvPr/>
        </p:nvSpPr>
        <p:spPr>
          <a:xfrm>
            <a:off x="6867828" y="6148078"/>
            <a:ext cx="3605411" cy="646331"/>
          </a:xfrm>
          <a:prstGeom prst="rect">
            <a:avLst/>
          </a:prstGeom>
          <a:noFill/>
        </p:spPr>
        <p:txBody>
          <a:bodyPr wrap="none" rtlCol="0">
            <a:spAutoFit/>
          </a:bodyPr>
          <a:lstStyle/>
          <a:p>
            <a:pPr marL="0" lvl="3"/>
            <a:r>
              <a:rPr lang="es-ES" b="1" i="1" dirty="0"/>
              <a:t>Gobierno para contenido de calidad</a:t>
            </a:r>
            <a:endParaRPr lang="es-PE" b="1" i="1" dirty="0"/>
          </a:p>
          <a:p>
            <a:endParaRPr lang="es-PE" dirty="0"/>
          </a:p>
        </p:txBody>
      </p:sp>
    </p:spTree>
    <p:extLst>
      <p:ext uri="{BB962C8B-B14F-4D97-AF65-F5344CB8AC3E}">
        <p14:creationId xmlns:p14="http://schemas.microsoft.com/office/powerpoint/2010/main" val="1719913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Tipos de Taxonomías</a:t>
            </a:r>
          </a:p>
        </p:txBody>
      </p:sp>
      <p:sp>
        <p:nvSpPr>
          <p:cNvPr id="3" name="Marcador de contenido 2"/>
          <p:cNvSpPr>
            <a:spLocks noGrp="1"/>
          </p:cNvSpPr>
          <p:nvPr>
            <p:ph idx="1"/>
          </p:nvPr>
        </p:nvSpPr>
        <p:spPr/>
        <p:txBody>
          <a:bodyPr>
            <a:normAutofit fontScale="85000" lnSpcReduction="10000"/>
          </a:bodyPr>
          <a:lstStyle/>
          <a:p>
            <a:pPr lvl="0"/>
            <a:r>
              <a:rPr lang="es-ES" b="1" dirty="0">
                <a:solidFill>
                  <a:schemeClr val="accent2">
                    <a:lumMod val="50000"/>
                  </a:schemeClr>
                </a:solidFill>
              </a:rPr>
              <a:t>Una taxonomía plana </a:t>
            </a:r>
            <a:r>
              <a:rPr lang="es-ES" dirty="0"/>
              <a:t>no tiene ninguna relación entre el conjunto controlado de categorías como las categorías son iguales. Un ejemplo es una lista de países.</a:t>
            </a:r>
            <a:endParaRPr lang="es-PE" dirty="0"/>
          </a:p>
          <a:p>
            <a:pPr lvl="0"/>
            <a:r>
              <a:rPr lang="es-ES" b="1" dirty="0">
                <a:solidFill>
                  <a:schemeClr val="accent2">
                    <a:lumMod val="50000"/>
                  </a:schemeClr>
                </a:solidFill>
              </a:rPr>
              <a:t>Una faceta de la taxonomía </a:t>
            </a:r>
            <a:r>
              <a:rPr lang="es-ES" dirty="0"/>
              <a:t>parece una estrella en la que cada nodo está asociado con el nodo central. </a:t>
            </a:r>
            <a:r>
              <a:rPr lang="es-ES" b="1" dirty="0"/>
              <a:t>Facetas son atributos del objeto en el centro</a:t>
            </a:r>
            <a:r>
              <a:rPr lang="es-ES" dirty="0"/>
              <a:t>. Un ejemplo son los metadatos, donde cada atributo (creador, título, los derechos de acceso, palabras clave, versión, etc.) es una faceta de un objeto de contenido.</a:t>
            </a:r>
            <a:endParaRPr lang="es-PE" dirty="0"/>
          </a:p>
          <a:p>
            <a:pPr lvl="0"/>
            <a:r>
              <a:rPr lang="es-ES" b="1" dirty="0">
                <a:solidFill>
                  <a:schemeClr val="accent2">
                    <a:lumMod val="50000"/>
                  </a:schemeClr>
                </a:solidFill>
              </a:rPr>
              <a:t>Una taxonomía jerárquica </a:t>
            </a:r>
            <a:r>
              <a:rPr lang="es-ES" dirty="0"/>
              <a:t>es una estructura de árbol de al menos dos niveles y es </a:t>
            </a:r>
            <a:r>
              <a:rPr lang="es-ES" dirty="0" err="1"/>
              <a:t>bi</a:t>
            </a:r>
            <a:r>
              <a:rPr lang="es-ES" dirty="0"/>
              <a:t>-direccional. Ascender en la jerarquía se expande la categoría; bajando refina la categoría. Un ejemplo es la geografía, de continente a domicilio.</a:t>
            </a:r>
            <a:endParaRPr lang="es-PE" dirty="0"/>
          </a:p>
          <a:p>
            <a:r>
              <a:rPr lang="es-ES" b="1" dirty="0">
                <a:solidFill>
                  <a:schemeClr val="accent2">
                    <a:lumMod val="50000"/>
                  </a:schemeClr>
                </a:solidFill>
              </a:rPr>
              <a:t>Una taxonomía de red </a:t>
            </a:r>
            <a:r>
              <a:rPr lang="es-ES" dirty="0"/>
              <a:t>organiza el contenido en ambas categorías jerárquicas y de faceta. Cualquiera de los dos nodos en una taxonomía de red basados en sus asociaciones. Un ejemplo es un motor de recomendación (... si te gustó eso, tal vez te guste esto...). Otro ejemplo es un diccionario de sinónimos.</a:t>
            </a:r>
            <a:endParaRPr lang="es-PE" dirty="0"/>
          </a:p>
        </p:txBody>
      </p:sp>
    </p:spTree>
    <p:extLst>
      <p:ext uri="{BB962C8B-B14F-4D97-AF65-F5344CB8AC3E}">
        <p14:creationId xmlns:p14="http://schemas.microsoft.com/office/powerpoint/2010/main" val="2303793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Principios Rectores</a:t>
            </a:r>
          </a:p>
        </p:txBody>
      </p:sp>
      <p:sp>
        <p:nvSpPr>
          <p:cNvPr id="3" name="Marcador de contenido 2"/>
          <p:cNvSpPr>
            <a:spLocks noGrp="1"/>
          </p:cNvSpPr>
          <p:nvPr>
            <p:ph idx="1"/>
          </p:nvPr>
        </p:nvSpPr>
        <p:spPr/>
        <p:txBody>
          <a:bodyPr>
            <a:normAutofit/>
          </a:bodyPr>
          <a:lstStyle/>
          <a:p>
            <a:pPr marL="228600" lvl="3">
              <a:spcBef>
                <a:spcPts val="1000"/>
              </a:spcBef>
            </a:pPr>
            <a:r>
              <a:rPr lang="es-ES" sz="2400" b="1" i="1" dirty="0">
                <a:solidFill>
                  <a:srgbClr val="0070C0"/>
                </a:solidFill>
              </a:rPr>
              <a:t>Todos los miembros de una organización tienen un papel que desempeñar </a:t>
            </a:r>
            <a:r>
              <a:rPr lang="es-ES" sz="2400" dirty="0"/>
              <a:t>en la protección de su futuro. Todo el mundo debe crear, utilizar, recuperar y disponer de registros de acuerdo con las políticas y procedimientos establecidos.</a:t>
            </a:r>
            <a:endParaRPr lang="es-PE" sz="2400" dirty="0"/>
          </a:p>
          <a:p>
            <a:pPr lvl="0"/>
            <a:r>
              <a:rPr lang="es-ES" sz="2400" b="1" i="1" dirty="0">
                <a:solidFill>
                  <a:srgbClr val="0070C0"/>
                </a:solidFill>
              </a:rPr>
              <a:t>Expertos en el manejo de registros y contenidos deben participar </a:t>
            </a:r>
            <a:r>
              <a:rPr lang="es-ES" sz="2400" dirty="0"/>
              <a:t>plenamente en la política y la planificación. Normas regulatorias y mejores prácticas pueden variar significativamente según sectores de la industria y la jurisdicción legal.</a:t>
            </a:r>
            <a:endParaRPr lang="es-PE" sz="2400" dirty="0"/>
          </a:p>
          <a:p>
            <a:r>
              <a:rPr lang="es-ES" sz="2400" dirty="0"/>
              <a:t>Aunque  los profesionales  de  la gestión de documentos  no están disponibles para la organización, </a:t>
            </a:r>
            <a:r>
              <a:rPr lang="es-ES" sz="2400" b="1" i="1" dirty="0">
                <a:solidFill>
                  <a:srgbClr val="0070C0"/>
                </a:solidFill>
              </a:rPr>
              <a:t>todo el mundo puede ser entrenado </a:t>
            </a:r>
            <a:r>
              <a:rPr lang="es-ES" sz="2400" dirty="0"/>
              <a:t>y tener una comprensión de los temas. Una vez capacitados, los expertos de negocios y otras personas pueden colaborar con un enfoque eficaz para la gestión de documentos</a:t>
            </a:r>
            <a:endParaRPr lang="es-PE" sz="2400" dirty="0"/>
          </a:p>
        </p:txBody>
      </p:sp>
    </p:spTree>
    <p:extLst>
      <p:ext uri="{BB962C8B-B14F-4D97-AF65-F5344CB8AC3E}">
        <p14:creationId xmlns:p14="http://schemas.microsoft.com/office/powerpoint/2010/main" val="3771978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Referencias</a:t>
            </a:r>
          </a:p>
        </p:txBody>
      </p:sp>
      <p:sp>
        <p:nvSpPr>
          <p:cNvPr id="3" name="Marcador de contenido 2"/>
          <p:cNvSpPr>
            <a:spLocks noGrp="1"/>
          </p:cNvSpPr>
          <p:nvPr>
            <p:ph idx="1"/>
          </p:nvPr>
        </p:nvSpPr>
        <p:spPr/>
        <p:txBody>
          <a:bodyPr>
            <a:normAutofit fontScale="92500" lnSpcReduction="20000"/>
          </a:bodyPr>
          <a:lstStyle/>
          <a:p>
            <a:r>
              <a:rPr lang="es-PE" dirty="0">
                <a:hlinkClick r:id="rId2"/>
              </a:rPr>
              <a:t>https://www.modus.es/por-que-los-datos-son-un-activo-empresarial/?cn-reloaded=1</a:t>
            </a:r>
            <a:endParaRPr lang="es-PE" dirty="0"/>
          </a:p>
          <a:p>
            <a:r>
              <a:rPr lang="es-PE" dirty="0">
                <a:hlinkClick r:id="rId3"/>
              </a:rPr>
              <a:t>https://www.fundacionmapfre.org/blog/cuanta-informacion-se-genera-y-almacena-en-el-mundo/</a:t>
            </a:r>
            <a:endParaRPr lang="es-PE" dirty="0"/>
          </a:p>
          <a:p>
            <a:r>
              <a:rPr lang="es-PE" dirty="0">
                <a:hlinkClick r:id="rId4"/>
              </a:rPr>
              <a:t>https://es.statista.com/grafico/26031/volumen-estimado-de-datos-digitales-creados-o-replicados-en-todo-el-mundo/#:~:text=En%202020%2C%20la%20capacidad%20mundial,durante%20el%20periodo%202020%2D2025</a:t>
            </a:r>
            <a:r>
              <a:rPr lang="es-PE" dirty="0"/>
              <a:t>.</a:t>
            </a:r>
          </a:p>
          <a:p>
            <a:r>
              <a:rPr lang="es-PE" dirty="0">
                <a:hlinkClick r:id="rId5"/>
              </a:rPr>
              <a:t>https://keepcoding.io/blog/que-es-y-como-funciona-dikw/</a:t>
            </a:r>
            <a:endParaRPr lang="es-PE" dirty="0"/>
          </a:p>
          <a:p>
            <a:r>
              <a:rPr lang="es-PE" dirty="0">
                <a:hlinkClick r:id="rId6"/>
              </a:rPr>
              <a:t>http://soledadherrlein.blogspot.com/2014/10/dato-informacion-conocimiento-sabiduria.html</a:t>
            </a:r>
            <a:endParaRPr lang="es-PE" dirty="0"/>
          </a:p>
          <a:p>
            <a:r>
              <a:rPr lang="es-PE" dirty="0">
                <a:hlinkClick r:id="rId7"/>
              </a:rPr>
              <a:t>https://www.sdelsol.com/blog/tendencias/tipos-de-conocimiento/</a:t>
            </a:r>
            <a:endParaRPr lang="es-PE" dirty="0"/>
          </a:p>
          <a:p>
            <a:endParaRPr lang="es-PE" dirty="0"/>
          </a:p>
          <a:p>
            <a:endParaRPr lang="es-PE" dirty="0"/>
          </a:p>
          <a:p>
            <a:endParaRPr lang="es-PE" dirty="0"/>
          </a:p>
          <a:p>
            <a:endParaRPr lang="es-PE" dirty="0"/>
          </a:p>
          <a:p>
            <a:endParaRPr lang="es-PE" dirty="0"/>
          </a:p>
        </p:txBody>
      </p:sp>
    </p:spTree>
    <p:extLst>
      <p:ext uri="{BB962C8B-B14F-4D97-AF65-F5344CB8AC3E}">
        <p14:creationId xmlns:p14="http://schemas.microsoft.com/office/powerpoint/2010/main" val="320723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Capitulo 10 </a:t>
            </a:r>
            <a:r>
              <a:rPr lang="es-MX" dirty="0"/>
              <a:t>Gestión de Contenidos y Documentación</a:t>
            </a:r>
            <a:endParaRPr lang="es-PE" dirty="0"/>
          </a:p>
        </p:txBody>
      </p:sp>
      <p:sp>
        <p:nvSpPr>
          <p:cNvPr id="3" name="Marcador de contenido 2"/>
          <p:cNvSpPr>
            <a:spLocks noGrp="1"/>
          </p:cNvSpPr>
          <p:nvPr>
            <p:ph idx="1"/>
          </p:nvPr>
        </p:nvSpPr>
        <p:spPr/>
        <p:txBody>
          <a:bodyPr/>
          <a:lstStyle/>
          <a:p>
            <a:r>
              <a:rPr lang="es-PE" dirty="0"/>
              <a:t>Introduccion</a:t>
            </a:r>
          </a:p>
          <a:p>
            <a:r>
              <a:rPr lang="es-PE" dirty="0"/>
              <a:t>Actividades y Conceptos</a:t>
            </a:r>
          </a:p>
          <a:p>
            <a:r>
              <a:rPr lang="es-PE" dirty="0"/>
              <a:t>Gestión de Documentos</a:t>
            </a:r>
          </a:p>
          <a:p>
            <a:r>
              <a:rPr lang="es-PE" dirty="0"/>
              <a:t>Gestión de Contenidos</a:t>
            </a:r>
          </a:p>
          <a:p>
            <a:r>
              <a:rPr lang="es-PE" dirty="0"/>
              <a:t>Principios Rectores </a:t>
            </a:r>
          </a:p>
          <a:p>
            <a:endParaRPr lang="es-PE" dirty="0"/>
          </a:p>
          <a:p>
            <a:endParaRPr lang="es-PE" dirty="0"/>
          </a:p>
        </p:txBody>
      </p:sp>
    </p:spTree>
    <p:extLst>
      <p:ext uri="{BB962C8B-B14F-4D97-AF65-F5344CB8AC3E}">
        <p14:creationId xmlns:p14="http://schemas.microsoft.com/office/powerpoint/2010/main" val="485751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Introduccion</a:t>
            </a:r>
          </a:p>
        </p:txBody>
      </p:sp>
      <p:sp>
        <p:nvSpPr>
          <p:cNvPr id="3" name="Marcador de contenido 2"/>
          <p:cNvSpPr>
            <a:spLocks noGrp="1"/>
          </p:cNvSpPr>
          <p:nvPr>
            <p:ph idx="1"/>
          </p:nvPr>
        </p:nvSpPr>
        <p:spPr/>
        <p:txBody>
          <a:bodyPr>
            <a:normAutofit fontScale="92500" lnSpcReduction="20000"/>
          </a:bodyPr>
          <a:lstStyle/>
          <a:p>
            <a:r>
              <a:rPr lang="es-ES" dirty="0"/>
              <a:t>La gestión de documentación y de contenidos es el control sobre la captura, almacenamiento, acceso y uso de los datos y la </a:t>
            </a:r>
            <a:r>
              <a:rPr lang="es-ES" b="1" dirty="0">
                <a:solidFill>
                  <a:srgbClr val="0070C0"/>
                </a:solidFill>
              </a:rPr>
              <a:t>información almacenada fuera de las bases de datos relacionadas</a:t>
            </a:r>
            <a:r>
              <a:rPr lang="es-ES" dirty="0"/>
              <a:t>. La gestión de documentos abarca los procesos, técnicas y tecnologías para el control y la organización de documentos y registros ya sea almacenada electrónicamente o en papel.</a:t>
            </a:r>
          </a:p>
          <a:p>
            <a:r>
              <a:rPr lang="es-ES" b="1" dirty="0">
                <a:solidFill>
                  <a:srgbClr val="0070C0"/>
                </a:solidFill>
              </a:rPr>
              <a:t>La gestión de documentación y de contenidos se centra en la integridad y el acceso</a:t>
            </a:r>
            <a:r>
              <a:rPr lang="es-ES" dirty="0"/>
              <a:t>. Por lo tanto, es más o menos equivalente a la gestión de las operaciones de datos para bases de datos relacionadas.</a:t>
            </a:r>
          </a:p>
          <a:p>
            <a:r>
              <a:rPr lang="es-ES" dirty="0"/>
              <a:t> Dado que la mayoría de datos no estructurados tiene una relación directa con los datos almacenados en archivos estructurados y bases de datos relacionadas, las decisiones de gestión deben proveer consistencia a través de las tres áreas. </a:t>
            </a:r>
            <a:endParaRPr lang="es-PE" dirty="0"/>
          </a:p>
        </p:txBody>
      </p:sp>
    </p:spTree>
    <p:extLst>
      <p:ext uri="{BB962C8B-B14F-4D97-AF65-F5344CB8AC3E}">
        <p14:creationId xmlns:p14="http://schemas.microsoft.com/office/powerpoint/2010/main" val="3024319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61219" y="158647"/>
            <a:ext cx="10515600" cy="608269"/>
          </a:xfrm>
        </p:spPr>
        <p:txBody>
          <a:bodyPr>
            <a:normAutofit/>
          </a:bodyPr>
          <a:lstStyle/>
          <a:p>
            <a:r>
              <a:rPr lang="es-PE" sz="3600" dirty="0"/>
              <a:t>Actividades de la Gestión de Documentos y Contenidos</a:t>
            </a:r>
          </a:p>
        </p:txBody>
      </p:sp>
      <p:pic>
        <p:nvPicPr>
          <p:cNvPr id="4" name="Imagen 3"/>
          <p:cNvPicPr>
            <a:picLocks noChangeAspect="1"/>
          </p:cNvPicPr>
          <p:nvPr/>
        </p:nvPicPr>
        <p:blipFill>
          <a:blip r:embed="rId2"/>
          <a:stretch>
            <a:fillRect/>
          </a:stretch>
        </p:blipFill>
        <p:spPr>
          <a:xfrm>
            <a:off x="838199" y="883388"/>
            <a:ext cx="6609735" cy="5854014"/>
          </a:xfrm>
          <a:prstGeom prst="rect">
            <a:avLst/>
          </a:prstGeom>
        </p:spPr>
      </p:pic>
    </p:spTree>
    <p:extLst>
      <p:ext uri="{BB962C8B-B14F-4D97-AF65-F5344CB8AC3E}">
        <p14:creationId xmlns:p14="http://schemas.microsoft.com/office/powerpoint/2010/main" val="357655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Actividades y Conceptos</a:t>
            </a:r>
          </a:p>
        </p:txBody>
      </p:sp>
      <p:sp>
        <p:nvSpPr>
          <p:cNvPr id="3" name="Marcador de contenido 2"/>
          <p:cNvSpPr>
            <a:spLocks noGrp="1"/>
          </p:cNvSpPr>
          <p:nvPr>
            <p:ph idx="1"/>
          </p:nvPr>
        </p:nvSpPr>
        <p:spPr/>
        <p:txBody>
          <a:bodyPr/>
          <a:lstStyle/>
          <a:p>
            <a:r>
              <a:rPr lang="es-ES" dirty="0"/>
              <a:t>Un </a:t>
            </a:r>
            <a:r>
              <a:rPr lang="es-ES" b="1" dirty="0">
                <a:solidFill>
                  <a:schemeClr val="accent2">
                    <a:lumMod val="75000"/>
                  </a:schemeClr>
                </a:solidFill>
              </a:rPr>
              <a:t>sistema de gestión de documentos </a:t>
            </a:r>
            <a:r>
              <a:rPr lang="es-ES" dirty="0"/>
              <a:t>es una aplicación que se utiliza para rastrear y almacenar documentos electrónicos e imágenes electrónicas de los documentos en papel. </a:t>
            </a:r>
          </a:p>
          <a:p>
            <a:r>
              <a:rPr lang="es-ES" b="1" dirty="0">
                <a:solidFill>
                  <a:schemeClr val="accent2">
                    <a:lumMod val="75000"/>
                  </a:schemeClr>
                </a:solidFill>
              </a:rPr>
              <a:t>Sistemas de librerías de documentos, sistemas de correo electrónico y sistemas de gestión de imágenes </a:t>
            </a:r>
            <a:r>
              <a:rPr lang="es-ES" dirty="0"/>
              <a:t>son </a:t>
            </a:r>
            <a:r>
              <a:rPr lang="es-ES" b="1" dirty="0"/>
              <a:t>formas especializadas </a:t>
            </a:r>
            <a:r>
              <a:rPr lang="es-ES" dirty="0"/>
              <a:t>de un sistema de gestión de documentos. </a:t>
            </a:r>
          </a:p>
          <a:p>
            <a:r>
              <a:rPr lang="es-ES" dirty="0"/>
              <a:t>Los sistemas de gestión de documentos generalmente proporcionan </a:t>
            </a:r>
            <a:r>
              <a:rPr lang="es-ES" b="1" dirty="0">
                <a:solidFill>
                  <a:srgbClr val="0070C0"/>
                </a:solidFill>
              </a:rPr>
              <a:t>almacenamiento</a:t>
            </a:r>
            <a:r>
              <a:rPr lang="es-ES" b="1" dirty="0"/>
              <a:t>, </a:t>
            </a:r>
            <a:r>
              <a:rPr lang="es-ES" b="1" dirty="0">
                <a:solidFill>
                  <a:srgbClr val="0070C0"/>
                </a:solidFill>
              </a:rPr>
              <a:t>control de versiones</a:t>
            </a:r>
            <a:r>
              <a:rPr lang="es-ES" b="1" dirty="0"/>
              <a:t>, </a:t>
            </a:r>
            <a:r>
              <a:rPr lang="es-ES" b="1" dirty="0">
                <a:solidFill>
                  <a:srgbClr val="0070C0"/>
                </a:solidFill>
              </a:rPr>
              <a:t>seguridad</a:t>
            </a:r>
            <a:r>
              <a:rPr lang="es-ES" b="1" dirty="0"/>
              <a:t>, gestión de </a:t>
            </a:r>
            <a:r>
              <a:rPr lang="es-ES" b="1" dirty="0">
                <a:solidFill>
                  <a:srgbClr val="0070C0"/>
                </a:solidFill>
              </a:rPr>
              <a:t>metadatos</a:t>
            </a:r>
            <a:r>
              <a:rPr lang="es-ES" b="1" dirty="0"/>
              <a:t>, el contenido de la </a:t>
            </a:r>
            <a:r>
              <a:rPr lang="es-ES" b="1" dirty="0">
                <a:solidFill>
                  <a:srgbClr val="0070C0"/>
                </a:solidFill>
              </a:rPr>
              <a:t>indexación</a:t>
            </a:r>
            <a:r>
              <a:rPr lang="es-ES" b="1" dirty="0"/>
              <a:t> y capacidades de </a:t>
            </a:r>
            <a:r>
              <a:rPr lang="es-ES" b="1" dirty="0">
                <a:solidFill>
                  <a:srgbClr val="0070C0"/>
                </a:solidFill>
              </a:rPr>
              <a:t>recuperación</a:t>
            </a:r>
            <a:r>
              <a:rPr lang="es-ES" b="1" dirty="0"/>
              <a:t>.</a:t>
            </a:r>
            <a:endParaRPr lang="es-PE" b="1" dirty="0"/>
          </a:p>
          <a:p>
            <a:endParaRPr lang="es-PE" dirty="0"/>
          </a:p>
        </p:txBody>
      </p:sp>
    </p:spTree>
    <p:extLst>
      <p:ext uri="{BB962C8B-B14F-4D97-AF65-F5344CB8AC3E}">
        <p14:creationId xmlns:p14="http://schemas.microsoft.com/office/powerpoint/2010/main" val="401657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lnSpcReduction="10000"/>
          </a:bodyPr>
          <a:lstStyle/>
          <a:p>
            <a:r>
              <a:rPr lang="es-ES" dirty="0"/>
              <a:t>Un </a:t>
            </a:r>
            <a:r>
              <a:rPr lang="es-ES" b="1" dirty="0">
                <a:solidFill>
                  <a:schemeClr val="accent2">
                    <a:lumMod val="50000"/>
                  </a:schemeClr>
                </a:solidFill>
              </a:rPr>
              <a:t>sistema de gestión de contenidos </a:t>
            </a:r>
            <a:r>
              <a:rPr lang="es-ES" dirty="0"/>
              <a:t>se utiliza para </a:t>
            </a:r>
            <a:r>
              <a:rPr lang="es-ES" b="1" dirty="0">
                <a:solidFill>
                  <a:srgbClr val="0070C0"/>
                </a:solidFill>
              </a:rPr>
              <a:t>recopilar</a:t>
            </a:r>
            <a:r>
              <a:rPr lang="es-ES" dirty="0"/>
              <a:t>, </a:t>
            </a:r>
            <a:r>
              <a:rPr lang="es-ES" b="1" dirty="0">
                <a:solidFill>
                  <a:srgbClr val="0070C0"/>
                </a:solidFill>
              </a:rPr>
              <a:t>organizar</a:t>
            </a:r>
            <a:r>
              <a:rPr lang="es-ES" dirty="0"/>
              <a:t>, </a:t>
            </a:r>
            <a:r>
              <a:rPr lang="es-ES" b="1" dirty="0">
                <a:solidFill>
                  <a:srgbClr val="0070C0"/>
                </a:solidFill>
              </a:rPr>
              <a:t>indexar</a:t>
            </a:r>
            <a:r>
              <a:rPr lang="es-ES" dirty="0"/>
              <a:t> y </a:t>
            </a:r>
            <a:r>
              <a:rPr lang="es-ES" b="1" dirty="0">
                <a:solidFill>
                  <a:srgbClr val="0070C0"/>
                </a:solidFill>
              </a:rPr>
              <a:t>recuperar</a:t>
            </a:r>
            <a:r>
              <a:rPr lang="es-ES" dirty="0"/>
              <a:t> el contenido de la información; almacenar el contenido ya sea como componentes o documentos enteros, además del mantenimiento de los vínculos entre los componentes. </a:t>
            </a:r>
          </a:p>
          <a:p>
            <a:r>
              <a:rPr lang="es-ES" dirty="0"/>
              <a:t>También puede proporcionar </a:t>
            </a:r>
            <a:r>
              <a:rPr lang="es-ES" b="1" dirty="0">
                <a:solidFill>
                  <a:srgbClr val="0070C0"/>
                </a:solidFill>
              </a:rPr>
              <a:t>controles de revisión </a:t>
            </a:r>
            <a:r>
              <a:rPr lang="es-ES" dirty="0"/>
              <a:t>de contenido de información dentro de los documentos. Mientras que un sistema de gestión de documentos puede proporcionar la funcionalidad de gestión de contenidos en los documentos bajo su control, un sistema de gestión de contenidos es esencialmente </a:t>
            </a:r>
            <a:r>
              <a:rPr lang="es-ES" b="1" dirty="0"/>
              <a:t>independiente de dónde y cómo se almacenan los documentos</a:t>
            </a:r>
            <a:r>
              <a:rPr lang="es-ES" dirty="0"/>
              <a:t>.</a:t>
            </a:r>
            <a:endParaRPr lang="es-PE" dirty="0"/>
          </a:p>
          <a:p>
            <a:endParaRPr lang="es-PE" dirty="0"/>
          </a:p>
        </p:txBody>
      </p:sp>
    </p:spTree>
    <p:extLst>
      <p:ext uri="{BB962C8B-B14F-4D97-AF65-F5344CB8AC3E}">
        <p14:creationId xmlns:p14="http://schemas.microsoft.com/office/powerpoint/2010/main" val="2732225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Datos No Estructurados</a:t>
            </a:r>
          </a:p>
        </p:txBody>
      </p:sp>
      <p:sp>
        <p:nvSpPr>
          <p:cNvPr id="3" name="Marcador de contenido 2"/>
          <p:cNvSpPr>
            <a:spLocks noGrp="1"/>
          </p:cNvSpPr>
          <p:nvPr>
            <p:ph idx="1"/>
          </p:nvPr>
        </p:nvSpPr>
        <p:spPr/>
        <p:txBody>
          <a:bodyPr>
            <a:normAutofit fontScale="92500" lnSpcReduction="10000"/>
          </a:bodyPr>
          <a:lstStyle/>
          <a:p>
            <a:r>
              <a:rPr lang="es-ES" dirty="0"/>
              <a:t>Los datos no  estructurados  son  cualquier  documento,  archivo,  gráfico,  imagen, texto, informe, la formulario, video o grabación de sonido que </a:t>
            </a:r>
            <a:r>
              <a:rPr lang="es-ES" b="1" dirty="0">
                <a:solidFill>
                  <a:srgbClr val="0070C0"/>
                </a:solidFill>
              </a:rPr>
              <a:t>no ha sido etiquetado o no estructurado  en filas  y  columnas</a:t>
            </a:r>
            <a:r>
              <a:rPr lang="es-ES" dirty="0"/>
              <a:t>  o registros.</a:t>
            </a:r>
          </a:p>
          <a:p>
            <a:r>
              <a:rPr lang="es-ES" dirty="0"/>
              <a:t>Según muchas estimaciones, tanto como el </a:t>
            </a:r>
            <a:r>
              <a:rPr lang="es-ES" b="1" dirty="0">
                <a:solidFill>
                  <a:srgbClr val="0070C0"/>
                </a:solidFill>
              </a:rPr>
              <a:t>80% de todos los datos </a:t>
            </a:r>
            <a:r>
              <a:rPr lang="es-ES" dirty="0"/>
              <a:t>almacenados se mantienen </a:t>
            </a:r>
            <a:r>
              <a:rPr lang="es-ES" b="1" dirty="0">
                <a:solidFill>
                  <a:srgbClr val="0070C0"/>
                </a:solidFill>
              </a:rPr>
              <a:t>fuera de las bases de datos relacionales</a:t>
            </a:r>
            <a:r>
              <a:rPr lang="es-ES" dirty="0"/>
              <a:t>. </a:t>
            </a:r>
          </a:p>
          <a:p>
            <a:r>
              <a:rPr lang="es-ES" dirty="0"/>
              <a:t>Algunos se refieren a datos almacenados fuera de las bases de datos relacionales como </a:t>
            </a:r>
            <a:r>
              <a:rPr lang="es-ES" b="1" dirty="0">
                <a:solidFill>
                  <a:srgbClr val="0070C0"/>
                </a:solidFill>
              </a:rPr>
              <a:t>datos "no tabulares". </a:t>
            </a:r>
          </a:p>
          <a:p>
            <a:r>
              <a:rPr lang="es-ES" dirty="0"/>
              <a:t>Los datos no estructurados se encuentran en diferentes tipos de formatos electrónicos.</a:t>
            </a:r>
          </a:p>
          <a:p>
            <a:r>
              <a:rPr lang="es-ES" dirty="0"/>
              <a:t>Una enorme cantidad de datos no estructurados también existe en los archivos de papel</a:t>
            </a:r>
          </a:p>
          <a:p>
            <a:endParaRPr lang="es-PE" b="1" dirty="0">
              <a:solidFill>
                <a:srgbClr val="0070C0"/>
              </a:solidFill>
            </a:endParaRPr>
          </a:p>
        </p:txBody>
      </p:sp>
    </p:spTree>
    <p:extLst>
      <p:ext uri="{BB962C8B-B14F-4D97-AF65-F5344CB8AC3E}">
        <p14:creationId xmlns:p14="http://schemas.microsoft.com/office/powerpoint/2010/main" val="3727920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Gestión de Documentación/Registro</a:t>
            </a:r>
          </a:p>
        </p:txBody>
      </p:sp>
      <p:sp>
        <p:nvSpPr>
          <p:cNvPr id="3" name="Marcador de contenido 2"/>
          <p:cNvSpPr>
            <a:spLocks noGrp="1"/>
          </p:cNvSpPr>
          <p:nvPr>
            <p:ph idx="1"/>
          </p:nvPr>
        </p:nvSpPr>
        <p:spPr/>
        <p:txBody>
          <a:bodyPr>
            <a:normAutofit fontScale="92500"/>
          </a:bodyPr>
          <a:lstStyle/>
          <a:p>
            <a:r>
              <a:rPr lang="es-ES" dirty="0"/>
              <a:t>Gestión  de  registros/documentos  es  la  gestión  del  </a:t>
            </a:r>
            <a:r>
              <a:rPr lang="es-ES" b="1" dirty="0">
                <a:solidFill>
                  <a:srgbClr val="0070C0"/>
                </a:solidFill>
              </a:rPr>
              <a:t>ciclo  de  vida  de  los  documentos importantes designados en la organización</a:t>
            </a:r>
            <a:r>
              <a:rPr lang="es-ES" dirty="0"/>
              <a:t>. No todos los  documentos  son significativos como evidencia de las actividades comerciales de la organización y el cumplimiento normativo.</a:t>
            </a:r>
            <a:endParaRPr lang="es-PE" dirty="0"/>
          </a:p>
          <a:p>
            <a:r>
              <a:rPr lang="es-ES" dirty="0"/>
              <a:t>La administración  de  registros   </a:t>
            </a:r>
            <a:r>
              <a:rPr lang="es-ES" b="1" dirty="0">
                <a:solidFill>
                  <a:srgbClr val="0070C0"/>
                </a:solidFill>
              </a:rPr>
              <a:t>gestiona  registros   en  papel  y  microfichas/películas</a:t>
            </a:r>
            <a:r>
              <a:rPr lang="es-ES" dirty="0"/>
              <a:t> desde su creación o recepción a través del procesamiento, distribución, organización y recuperación de información, de acuerdo a su última tendencia.  Los  registros pueden ser físicos.</a:t>
            </a:r>
          </a:p>
          <a:p>
            <a:r>
              <a:rPr lang="es-ES" dirty="0"/>
              <a:t>Más del </a:t>
            </a:r>
            <a:r>
              <a:rPr lang="es-ES" b="1" dirty="0">
                <a:solidFill>
                  <a:srgbClr val="0070C0"/>
                </a:solidFill>
              </a:rPr>
              <a:t>90% de los registros creados hoy son electrónicos</a:t>
            </a:r>
            <a:r>
              <a:rPr lang="es-ES" dirty="0"/>
              <a:t>. El crecimiento en el correo electrónico y la mensajería instantánea ha hecho crítica la gestión de documentos electrónicos de una organización. </a:t>
            </a:r>
            <a:endParaRPr lang="es-PE" dirty="0"/>
          </a:p>
        </p:txBody>
      </p:sp>
    </p:spTree>
    <p:extLst>
      <p:ext uri="{BB962C8B-B14F-4D97-AF65-F5344CB8AC3E}">
        <p14:creationId xmlns:p14="http://schemas.microsoft.com/office/powerpoint/2010/main" val="3328538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Gestión de Registros: Actividades del Ciclo de Vida</a:t>
            </a:r>
          </a:p>
        </p:txBody>
      </p:sp>
      <p:sp>
        <p:nvSpPr>
          <p:cNvPr id="3" name="Marcador de contenido 2"/>
          <p:cNvSpPr>
            <a:spLocks noGrp="1"/>
          </p:cNvSpPr>
          <p:nvPr>
            <p:ph idx="1"/>
          </p:nvPr>
        </p:nvSpPr>
        <p:spPr/>
        <p:txBody>
          <a:bodyPr>
            <a:normAutofit fontScale="85000" lnSpcReduction="20000"/>
          </a:bodyPr>
          <a:lstStyle/>
          <a:p>
            <a:pPr marL="0" indent="0">
              <a:buNone/>
            </a:pPr>
            <a:r>
              <a:rPr lang="es-ES" dirty="0"/>
              <a:t>El ciclo de vida del documento/gestión  de  registros  incluye  las  siguientes actividades:</a:t>
            </a:r>
            <a:endParaRPr lang="es-PE" dirty="0"/>
          </a:p>
          <a:p>
            <a:pPr>
              <a:buFont typeface="Wingdings" panose="05000000000000000000" pitchFamily="2" charset="2"/>
              <a:buChar char="ü"/>
            </a:pPr>
            <a:r>
              <a:rPr lang="es-ES" dirty="0">
                <a:solidFill>
                  <a:schemeClr val="accent2">
                    <a:lumMod val="50000"/>
                  </a:schemeClr>
                </a:solidFill>
              </a:rPr>
              <a:t>Identificación de nuevos documentos/ registros</a:t>
            </a:r>
            <a:r>
              <a:rPr lang="es-ES" dirty="0"/>
              <a:t> o los ya existentes</a:t>
            </a:r>
            <a:endParaRPr lang="es-PE" dirty="0"/>
          </a:p>
          <a:p>
            <a:pPr>
              <a:buFont typeface="Wingdings" panose="05000000000000000000" pitchFamily="2" charset="2"/>
              <a:buChar char="ü"/>
            </a:pPr>
            <a:r>
              <a:rPr lang="es-ES" dirty="0"/>
              <a:t>Creación, aprobación y ejecución de </a:t>
            </a:r>
            <a:r>
              <a:rPr lang="es-ES" dirty="0">
                <a:solidFill>
                  <a:schemeClr val="accent2">
                    <a:lumMod val="50000"/>
                  </a:schemeClr>
                </a:solidFill>
              </a:rPr>
              <a:t>las políticas de documentos </a:t>
            </a:r>
            <a:r>
              <a:rPr lang="es-ES" dirty="0"/>
              <a:t>/ registros.</a:t>
            </a:r>
            <a:endParaRPr lang="es-PE" dirty="0"/>
          </a:p>
          <a:p>
            <a:pPr>
              <a:buFont typeface="Wingdings" panose="05000000000000000000" pitchFamily="2" charset="2"/>
              <a:buChar char="ü"/>
            </a:pPr>
            <a:r>
              <a:rPr lang="es-ES" dirty="0">
                <a:solidFill>
                  <a:schemeClr val="accent2">
                    <a:lumMod val="50000"/>
                  </a:schemeClr>
                </a:solidFill>
              </a:rPr>
              <a:t>Clasificación de los documentos </a:t>
            </a:r>
            <a:r>
              <a:rPr lang="es-ES" dirty="0"/>
              <a:t>/ registros.</a:t>
            </a:r>
            <a:endParaRPr lang="es-PE" dirty="0"/>
          </a:p>
          <a:p>
            <a:pPr>
              <a:buFont typeface="Wingdings" panose="05000000000000000000" pitchFamily="2" charset="2"/>
              <a:buChar char="ü"/>
            </a:pPr>
            <a:r>
              <a:rPr lang="es-ES" dirty="0"/>
              <a:t>Documentos / </a:t>
            </a:r>
            <a:r>
              <a:rPr lang="es-ES" dirty="0">
                <a:solidFill>
                  <a:schemeClr val="accent2">
                    <a:lumMod val="50000"/>
                  </a:schemeClr>
                </a:solidFill>
              </a:rPr>
              <a:t>Política de Retención de registros</a:t>
            </a:r>
            <a:endParaRPr lang="es-PE" dirty="0">
              <a:solidFill>
                <a:schemeClr val="accent2">
                  <a:lumMod val="50000"/>
                </a:schemeClr>
              </a:solidFill>
            </a:endParaRPr>
          </a:p>
          <a:p>
            <a:pPr>
              <a:buFont typeface="Wingdings" panose="05000000000000000000" pitchFamily="2" charset="2"/>
              <a:buChar char="ü"/>
            </a:pPr>
            <a:r>
              <a:rPr lang="es-ES" dirty="0">
                <a:solidFill>
                  <a:schemeClr val="accent2">
                    <a:lumMod val="50000"/>
                  </a:schemeClr>
                </a:solidFill>
              </a:rPr>
              <a:t>Almacenamiento</a:t>
            </a:r>
            <a:r>
              <a:rPr lang="es-ES" dirty="0"/>
              <a:t>: Corto y largo plazo de almacenamiento de documentos / registros físicos y electrónicos.</a:t>
            </a:r>
          </a:p>
          <a:p>
            <a:pPr lvl="0">
              <a:buFont typeface="Wingdings" panose="05000000000000000000" pitchFamily="2" charset="2"/>
              <a:buChar char="ü"/>
            </a:pPr>
            <a:r>
              <a:rPr lang="es-ES" dirty="0">
                <a:solidFill>
                  <a:schemeClr val="accent2">
                    <a:lumMod val="50000"/>
                  </a:schemeClr>
                </a:solidFill>
              </a:rPr>
              <a:t>Recuperación y Circulación</a:t>
            </a:r>
            <a:r>
              <a:rPr lang="es-ES" dirty="0"/>
              <a:t>: Permitir el acceso y la circulación de documentos/registros  de  acuerdo  con  las  políticas,  normas  de  </a:t>
            </a:r>
            <a:r>
              <a:rPr lang="es-ES" dirty="0" err="1"/>
              <a:t>seguridad,de</a:t>
            </a:r>
            <a:r>
              <a:rPr lang="es-ES" dirty="0"/>
              <a:t> control y los requisitos legales.</a:t>
            </a:r>
            <a:endParaRPr lang="es-PE" dirty="0"/>
          </a:p>
          <a:p>
            <a:pPr lvl="0">
              <a:buFont typeface="Wingdings" panose="05000000000000000000" pitchFamily="2" charset="2"/>
              <a:buChar char="ü"/>
            </a:pPr>
            <a:r>
              <a:rPr lang="es-ES" dirty="0">
                <a:solidFill>
                  <a:schemeClr val="accent2">
                    <a:lumMod val="50000"/>
                  </a:schemeClr>
                </a:solidFill>
              </a:rPr>
              <a:t>Conservación y Disposición</a:t>
            </a:r>
            <a:r>
              <a:rPr lang="es-ES" dirty="0"/>
              <a:t>: Archivado y destrucción de documentos  / registros de acuerdo a las necesidades de organización, estatutos y reglamentos.</a:t>
            </a:r>
            <a:endParaRPr lang="es-PE" dirty="0"/>
          </a:p>
          <a:p>
            <a:pPr>
              <a:buFont typeface="Wingdings" panose="05000000000000000000" pitchFamily="2" charset="2"/>
              <a:buChar char="ü"/>
            </a:pPr>
            <a:endParaRPr lang="es-PE" dirty="0"/>
          </a:p>
          <a:p>
            <a:endParaRPr lang="es-PE" dirty="0"/>
          </a:p>
        </p:txBody>
      </p:sp>
    </p:spTree>
    <p:extLst>
      <p:ext uri="{BB962C8B-B14F-4D97-AF65-F5344CB8AC3E}">
        <p14:creationId xmlns:p14="http://schemas.microsoft.com/office/powerpoint/2010/main" val="25583865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2377</TotalTime>
  <Words>1750</Words>
  <Application>Microsoft Office PowerPoint</Application>
  <PresentationFormat>Panorámica</PresentationFormat>
  <Paragraphs>119</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Calibri</vt:lpstr>
      <vt:lpstr>Calibri Light</vt:lpstr>
      <vt:lpstr>Cambria</vt:lpstr>
      <vt:lpstr>Wingdings</vt:lpstr>
      <vt:lpstr>Tema de Office</vt:lpstr>
      <vt:lpstr> Gestion de Datos con la Guia DAMA DMBOK</vt:lpstr>
      <vt:lpstr>Capitulo 10 Gestión de Contenidos y Documentación</vt:lpstr>
      <vt:lpstr>Introduccion</vt:lpstr>
      <vt:lpstr>Actividades de la Gestión de Documentos y Contenidos</vt:lpstr>
      <vt:lpstr>Actividades y Conceptos</vt:lpstr>
      <vt:lpstr>Presentación de PowerPoint</vt:lpstr>
      <vt:lpstr>Datos No Estructurados</vt:lpstr>
      <vt:lpstr>Gestión de Documentación/Registro</vt:lpstr>
      <vt:lpstr>Gestión de Registros: Actividades del Ciclo de Vida</vt:lpstr>
      <vt:lpstr>Gestión de Documentos: Actividades</vt:lpstr>
      <vt:lpstr>Actividades de la Gestión de Documentos y Contenidos</vt:lpstr>
      <vt:lpstr>Medidas de Auditoria: Ejemplo</vt:lpstr>
      <vt:lpstr>Gestión de Contenidos</vt:lpstr>
      <vt:lpstr>Ciclo de Vida del Contenido</vt:lpstr>
      <vt:lpstr>Gestión de Contenidos: Actividades</vt:lpstr>
      <vt:lpstr>Tipos de Taxonomías</vt:lpstr>
      <vt:lpstr>Principios Rectores</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dc:creator>
  <cp:lastModifiedBy>Carlos Augusto Carreño Villarreyes</cp:lastModifiedBy>
  <cp:revision>60</cp:revision>
  <dcterms:created xsi:type="dcterms:W3CDTF">2022-10-18T20:55:37Z</dcterms:created>
  <dcterms:modified xsi:type="dcterms:W3CDTF">2024-04-22T17:14:41Z</dcterms:modified>
</cp:coreProperties>
</file>