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1" r:id="rId2"/>
    <p:sldId id="257" r:id="rId3"/>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75" r:id="rId19"/>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96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PE"/>
          </a:p>
        </p:txBody>
      </p:sp>
      <p:sp>
        <p:nvSpPr>
          <p:cNvPr id="4" name="Marcador de fecha 3"/>
          <p:cNvSpPr>
            <a:spLocks noGrp="1"/>
          </p:cNvSpPr>
          <p:nvPr>
            <p:ph type="dt" sz="half" idx="10"/>
          </p:nvPr>
        </p:nvSpPr>
        <p:spPr/>
        <p:txBody>
          <a:bodyPr/>
          <a:lstStyle/>
          <a:p>
            <a:fld id="{8105921A-476E-493C-8FCE-D9890328680D}" type="datetimeFigureOut">
              <a:rPr lang="es-PE" smtClean="0"/>
              <a:t>22/04/2024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222528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8105921A-476E-493C-8FCE-D9890328680D}" type="datetimeFigureOut">
              <a:rPr lang="es-PE" smtClean="0"/>
              <a:t>22/04/2024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2471130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8105921A-476E-493C-8FCE-D9890328680D}" type="datetimeFigureOut">
              <a:rPr lang="es-PE" smtClean="0"/>
              <a:t>22/04/2024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2019309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solidFill>
                  <a:srgbClr val="C00000"/>
                </a:solidFill>
              </a:defRPr>
            </a:lvl1pPr>
          </a:lstStyle>
          <a:p>
            <a:r>
              <a:rPr lang="es-ES" dirty="0"/>
              <a:t>Haga clic para modificar el estilo de título del patrón</a:t>
            </a:r>
            <a:endParaRPr lang="es-PE" dirty="0"/>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8105921A-476E-493C-8FCE-D9890328680D}" type="datetimeFigureOut">
              <a:rPr lang="es-PE" smtClean="0"/>
              <a:t>22/04/2024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4126725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8105921A-476E-493C-8FCE-D9890328680D}" type="datetimeFigureOut">
              <a:rPr lang="es-PE" smtClean="0"/>
              <a:t>22/04/2024</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920381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p:cNvSpPr>
            <a:spLocks noGrp="1"/>
          </p:cNvSpPr>
          <p:nvPr>
            <p:ph type="dt" sz="half" idx="10"/>
          </p:nvPr>
        </p:nvSpPr>
        <p:spPr/>
        <p:txBody>
          <a:bodyPr/>
          <a:lstStyle/>
          <a:p>
            <a:fld id="{8105921A-476E-493C-8FCE-D9890328680D}" type="datetimeFigureOut">
              <a:rPr lang="es-PE" smtClean="0"/>
              <a:t>22/04/2024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1381577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p:cNvSpPr>
            <a:spLocks noGrp="1"/>
          </p:cNvSpPr>
          <p:nvPr>
            <p:ph type="dt" sz="half" idx="10"/>
          </p:nvPr>
        </p:nvSpPr>
        <p:spPr/>
        <p:txBody>
          <a:bodyPr/>
          <a:lstStyle/>
          <a:p>
            <a:fld id="{8105921A-476E-493C-8FCE-D9890328680D}" type="datetimeFigureOut">
              <a:rPr lang="es-PE" smtClean="0"/>
              <a:t>22/04/2024</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2073621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fecha 2"/>
          <p:cNvSpPr>
            <a:spLocks noGrp="1"/>
          </p:cNvSpPr>
          <p:nvPr>
            <p:ph type="dt" sz="half" idx="10"/>
          </p:nvPr>
        </p:nvSpPr>
        <p:spPr/>
        <p:txBody>
          <a:bodyPr/>
          <a:lstStyle/>
          <a:p>
            <a:fld id="{8105921A-476E-493C-8FCE-D9890328680D}" type="datetimeFigureOut">
              <a:rPr lang="es-PE" smtClean="0"/>
              <a:t>22/04/2024</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2039097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105921A-476E-493C-8FCE-D9890328680D}" type="datetimeFigureOut">
              <a:rPr lang="es-PE" smtClean="0"/>
              <a:t>22/04/2024</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1515534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8105921A-476E-493C-8FCE-D9890328680D}" type="datetimeFigureOut">
              <a:rPr lang="es-PE" smtClean="0"/>
              <a:t>22/04/2024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4075341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8105921A-476E-493C-8FCE-D9890328680D}" type="datetimeFigureOut">
              <a:rPr lang="es-PE" smtClean="0"/>
              <a:t>22/04/2024</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86F76DBE-3467-4C85-8F73-3A73D2E9D466}" type="slidenum">
              <a:rPr lang="es-PE" smtClean="0"/>
              <a:t>‹Nº›</a:t>
            </a:fld>
            <a:endParaRPr lang="es-PE"/>
          </a:p>
        </p:txBody>
      </p:sp>
    </p:spTree>
    <p:extLst>
      <p:ext uri="{BB962C8B-B14F-4D97-AF65-F5344CB8AC3E}">
        <p14:creationId xmlns:p14="http://schemas.microsoft.com/office/powerpoint/2010/main" val="242040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05921A-476E-493C-8FCE-D9890328680D}" type="datetimeFigureOut">
              <a:rPr lang="es-PE" smtClean="0"/>
              <a:t>22/04/2024</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F76DBE-3467-4C85-8F73-3A73D2E9D466}" type="slidenum">
              <a:rPr lang="es-PE" smtClean="0"/>
              <a:t>‹Nº›</a:t>
            </a:fld>
            <a:endParaRPr lang="es-PE"/>
          </a:p>
        </p:txBody>
      </p:sp>
    </p:spTree>
    <p:extLst>
      <p:ext uri="{BB962C8B-B14F-4D97-AF65-F5344CB8AC3E}">
        <p14:creationId xmlns:p14="http://schemas.microsoft.com/office/powerpoint/2010/main" val="737790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fundacionmapfre.org/blog/cuanta-informacion-se-genera-y-almacena-en-el-mundo/" TargetMode="External"/><Relationship Id="rId7" Type="http://schemas.openxmlformats.org/officeDocument/2006/relationships/hyperlink" Target="https://www.sdelsol.com/blog/tendencias/tipos-de-conocimiento/" TargetMode="External"/><Relationship Id="rId2" Type="http://schemas.openxmlformats.org/officeDocument/2006/relationships/hyperlink" Target="https://www.modus.es/por-que-los-datos-son-un-activo-empresarial/?cn-reloaded=1" TargetMode="External"/><Relationship Id="rId1" Type="http://schemas.openxmlformats.org/officeDocument/2006/relationships/slideLayout" Target="../slideLayouts/slideLayout2.xml"/><Relationship Id="rId6" Type="http://schemas.openxmlformats.org/officeDocument/2006/relationships/hyperlink" Target="http://soledadherrlein.blogspot.com/2014/10/dato-informacion-conocimiento-sabiduria.html" TargetMode="External"/><Relationship Id="rId5" Type="http://schemas.openxmlformats.org/officeDocument/2006/relationships/hyperlink" Target="https://keepcoding.io/blog/que-es-y-como-funciona-dikw/" TargetMode="External"/><Relationship Id="rId4" Type="http://schemas.openxmlformats.org/officeDocument/2006/relationships/hyperlink" Target="https://es.statista.com/grafico/26031/volumen-estimado-de-datos-digitales-creados-o-replicados-en-todo-el-mundo/#:~:text=En%202020%2C%20la%20capacidad%20mundial,durante%20el%20periodo%202020%2D202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 y="0"/>
            <a:ext cx="12168188" cy="6871447"/>
          </a:xfrm>
          <a:prstGeom prst="rect">
            <a:avLst/>
          </a:prstGeom>
        </p:spPr>
      </p:pic>
      <p:sp>
        <p:nvSpPr>
          <p:cNvPr id="2" name="Título 1"/>
          <p:cNvSpPr>
            <a:spLocks noGrp="1"/>
          </p:cNvSpPr>
          <p:nvPr>
            <p:ph type="ctrTitle"/>
          </p:nvPr>
        </p:nvSpPr>
        <p:spPr>
          <a:xfrm>
            <a:off x="1523999" y="1122363"/>
            <a:ext cx="10036629" cy="2387600"/>
          </a:xfrm>
        </p:spPr>
        <p:txBody>
          <a:bodyPr>
            <a:noAutofit/>
          </a:bodyPr>
          <a:lstStyle/>
          <a:p>
            <a:br>
              <a:rPr lang="es-PE" dirty="0"/>
            </a:br>
            <a:r>
              <a:rPr lang="es-MX" b="1" dirty="0" err="1">
                <a:solidFill>
                  <a:schemeClr val="bg1"/>
                </a:solidFill>
              </a:rPr>
              <a:t>Gestion</a:t>
            </a:r>
            <a:r>
              <a:rPr lang="es-MX" b="1" dirty="0">
                <a:solidFill>
                  <a:schemeClr val="bg1"/>
                </a:solidFill>
              </a:rPr>
              <a:t> de Datos con la </a:t>
            </a:r>
            <a:r>
              <a:rPr lang="es-MX" b="1" dirty="0" err="1">
                <a:solidFill>
                  <a:schemeClr val="bg1"/>
                </a:solidFill>
              </a:rPr>
              <a:t>Guia</a:t>
            </a:r>
            <a:r>
              <a:rPr lang="es-MX" b="1" dirty="0">
                <a:solidFill>
                  <a:schemeClr val="bg1"/>
                </a:solidFill>
              </a:rPr>
              <a:t> DAMA DMBOK</a:t>
            </a:r>
            <a:endParaRPr lang="es-PE" sz="4800" dirty="0">
              <a:solidFill>
                <a:schemeClr val="bg1"/>
              </a:solidFill>
            </a:endParaRPr>
          </a:p>
        </p:txBody>
      </p:sp>
      <p:sp>
        <p:nvSpPr>
          <p:cNvPr id="3" name="Subtítulo 2"/>
          <p:cNvSpPr>
            <a:spLocks noGrp="1"/>
          </p:cNvSpPr>
          <p:nvPr>
            <p:ph type="subTitle" idx="1"/>
          </p:nvPr>
        </p:nvSpPr>
        <p:spPr/>
        <p:txBody>
          <a:bodyPr>
            <a:normAutofit lnSpcReduction="10000"/>
          </a:bodyPr>
          <a:lstStyle/>
          <a:p>
            <a:r>
              <a:rPr lang="es-MX" dirty="0"/>
              <a:t> </a:t>
            </a:r>
            <a:r>
              <a:rPr lang="es-MX" b="1" dirty="0">
                <a:solidFill>
                  <a:schemeClr val="bg1"/>
                </a:solidFill>
              </a:rPr>
              <a:t>IGP – </a:t>
            </a:r>
            <a:r>
              <a:rPr lang="es-MX" b="1" dirty="0" err="1">
                <a:solidFill>
                  <a:schemeClr val="bg1"/>
                </a:solidFill>
              </a:rPr>
              <a:t>Peru</a:t>
            </a:r>
            <a:endParaRPr lang="es-MX" b="1" dirty="0">
              <a:solidFill>
                <a:schemeClr val="bg1"/>
              </a:solidFill>
            </a:endParaRPr>
          </a:p>
          <a:p>
            <a:r>
              <a:rPr lang="es-MX" b="1" dirty="0">
                <a:solidFill>
                  <a:schemeClr val="bg1"/>
                </a:solidFill>
              </a:rPr>
              <a:t>3</a:t>
            </a:r>
            <a:r>
              <a:rPr lang="es-MX" b="1">
                <a:solidFill>
                  <a:schemeClr val="bg1"/>
                </a:solidFill>
              </a:rPr>
              <a:t>0h</a:t>
            </a:r>
            <a:endParaRPr lang="es-MX" b="1" dirty="0">
              <a:solidFill>
                <a:schemeClr val="bg1"/>
              </a:solidFill>
            </a:endParaRPr>
          </a:p>
          <a:p>
            <a:r>
              <a:rPr lang="es-MX" b="1" dirty="0">
                <a:solidFill>
                  <a:schemeClr val="bg1"/>
                </a:solidFill>
              </a:rPr>
              <a:t>Instructor: Ing. Carlos </a:t>
            </a:r>
            <a:r>
              <a:rPr lang="es-MX" b="1" dirty="0" err="1">
                <a:solidFill>
                  <a:schemeClr val="bg1"/>
                </a:solidFill>
              </a:rPr>
              <a:t>Carreno</a:t>
            </a:r>
            <a:endParaRPr lang="es-MX" b="1" dirty="0">
              <a:solidFill>
                <a:schemeClr val="bg1"/>
              </a:solidFill>
            </a:endParaRPr>
          </a:p>
          <a:p>
            <a:r>
              <a:rPr lang="es-MX" b="1" dirty="0">
                <a:solidFill>
                  <a:schemeClr val="bg1"/>
                </a:solidFill>
              </a:rPr>
              <a:t>ccarrenovi@Gmail.com</a:t>
            </a:r>
            <a:endParaRPr lang="es-PE" dirty="0">
              <a:solidFill>
                <a:schemeClr val="bg1"/>
              </a:solidFill>
            </a:endParaRPr>
          </a:p>
        </p:txBody>
      </p:sp>
    </p:spTree>
    <p:extLst>
      <p:ext uri="{BB962C8B-B14F-4D97-AF65-F5344CB8AC3E}">
        <p14:creationId xmlns:p14="http://schemas.microsoft.com/office/powerpoint/2010/main" val="408384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 continua</a:t>
            </a:r>
          </a:p>
        </p:txBody>
      </p:sp>
      <p:sp>
        <p:nvSpPr>
          <p:cNvPr id="3" name="Marcador de contenido 2"/>
          <p:cNvSpPr>
            <a:spLocks noGrp="1"/>
          </p:cNvSpPr>
          <p:nvPr>
            <p:ph idx="1"/>
          </p:nvPr>
        </p:nvSpPr>
        <p:spPr/>
        <p:txBody>
          <a:bodyPr>
            <a:normAutofit fontScale="92500" lnSpcReduction="20000"/>
          </a:bodyPr>
          <a:lstStyle/>
          <a:p>
            <a:r>
              <a:rPr lang="es-ES" b="1" i="1" dirty="0">
                <a:solidFill>
                  <a:schemeClr val="accent2">
                    <a:lumMod val="50000"/>
                  </a:schemeClr>
                </a:solidFill>
              </a:rPr>
              <a:t>Los metadatos operacionales </a:t>
            </a:r>
            <a:r>
              <a:rPr lang="es-ES" dirty="0"/>
              <a:t>apoyan las necesidades de las operaciones de TI. Incluyen la información sobre el movimiento de los datos, los sistemas de origen y de destino, los programas por lotes, los horarios de trabajo, las anomalías de la programación, la información sobre el respaldo y la recuperación, las reglas de archivo, y el uso.</a:t>
            </a:r>
          </a:p>
          <a:p>
            <a:r>
              <a:rPr lang="es-ES" b="1" i="1" dirty="0">
                <a:solidFill>
                  <a:schemeClr val="accent2">
                    <a:lumMod val="50000"/>
                  </a:schemeClr>
                </a:solidFill>
              </a:rPr>
              <a:t>Los metadatos de proceso </a:t>
            </a:r>
            <a:r>
              <a:rPr lang="es-ES" dirty="0"/>
              <a:t>definen y describen las características de otros elementos del sistema tales como los procesos, las reglas de negocios, los programas, los trabajos y las herramientas.</a:t>
            </a:r>
          </a:p>
          <a:p>
            <a:r>
              <a:rPr lang="es-ES" b="1" i="1" dirty="0">
                <a:solidFill>
                  <a:schemeClr val="accent2">
                    <a:lumMod val="50000"/>
                  </a:schemeClr>
                </a:solidFill>
              </a:rPr>
              <a:t>Los metadatos de administración </a:t>
            </a:r>
            <a:r>
              <a:rPr lang="es-ES" dirty="0"/>
              <a:t>de datos son los datos acerca de los administradores de datos, los procesos de la administración y las asignaciones de la responsabilidad. Los administradores de datos aseguran que los metadatos y los datos son exactos, con alta calidad a través de la empresa. Establecen los mecanismos para monitor el intercambio de los datos.</a:t>
            </a:r>
            <a:endParaRPr lang="es-PE" dirty="0"/>
          </a:p>
          <a:p>
            <a:endParaRPr lang="es-PE" dirty="0"/>
          </a:p>
          <a:p>
            <a:endParaRPr lang="es-PE" dirty="0"/>
          </a:p>
        </p:txBody>
      </p:sp>
    </p:spTree>
    <p:extLst>
      <p:ext uri="{BB962C8B-B14F-4D97-AF65-F5344CB8AC3E}">
        <p14:creationId xmlns:p14="http://schemas.microsoft.com/office/powerpoint/2010/main" val="1684285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Fuentes de Metadatos</a:t>
            </a:r>
          </a:p>
        </p:txBody>
      </p:sp>
      <p:sp>
        <p:nvSpPr>
          <p:cNvPr id="3" name="Marcador de contenido 2"/>
          <p:cNvSpPr>
            <a:spLocks noGrp="1"/>
          </p:cNvSpPr>
          <p:nvPr>
            <p:ph idx="1"/>
          </p:nvPr>
        </p:nvSpPr>
        <p:spPr/>
        <p:txBody>
          <a:bodyPr/>
          <a:lstStyle/>
          <a:p>
            <a:r>
              <a:rPr lang="es-ES" dirty="0"/>
              <a:t>Los metadatos son un parte integral de todos los sistemas y las aplicaciones de TI.</a:t>
            </a:r>
          </a:p>
          <a:p>
            <a:r>
              <a:rPr lang="es-ES" dirty="0"/>
              <a:t>Las fuentes primarias de los metadatos son numerosas y pueden aplicar a cualquier objeto nombrado en una organización. </a:t>
            </a:r>
          </a:p>
          <a:p>
            <a:r>
              <a:rPr lang="es-ES" dirty="0"/>
              <a:t>Las fuentes secundarias son otros depositarios de metadatos en el entorno. Muchas herramientas de la gestión de datos crean y utilizan depositarios internos. Los proveedores pueden ofrecer el software de puente adicional para permitir enlaces a otras herramientas y otros depositarios de metadatos</a:t>
            </a:r>
            <a:endParaRPr lang="es-PE" dirty="0"/>
          </a:p>
        </p:txBody>
      </p:sp>
    </p:spTree>
    <p:extLst>
      <p:ext uri="{BB962C8B-B14F-4D97-AF65-F5344CB8AC3E}">
        <p14:creationId xmlns:p14="http://schemas.microsoft.com/office/powerpoint/2010/main" val="4061457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Estrategia de los Metadatos</a:t>
            </a:r>
          </a:p>
        </p:txBody>
      </p:sp>
      <p:sp>
        <p:nvSpPr>
          <p:cNvPr id="3" name="Marcador de contenido 2"/>
          <p:cNvSpPr>
            <a:spLocks noGrp="1"/>
          </p:cNvSpPr>
          <p:nvPr>
            <p:ph idx="1"/>
          </p:nvPr>
        </p:nvSpPr>
        <p:spPr/>
        <p:txBody>
          <a:bodyPr>
            <a:normAutofit lnSpcReduction="10000"/>
          </a:bodyPr>
          <a:lstStyle/>
          <a:p>
            <a:r>
              <a:rPr lang="es-ES" dirty="0"/>
              <a:t>Una estrategia de metadatos articula la dirección en la gestión de metadatos de la empresa. </a:t>
            </a:r>
          </a:p>
          <a:p>
            <a:r>
              <a:rPr lang="es-ES" dirty="0"/>
              <a:t>La estrategia es una declaración de las intenciones y actúa como un marco de referencia para los equipos de diseño y de desarrollo. Cada grupo de los usuarios tiene necesidades específicas de una aplicación de los metadatos. </a:t>
            </a:r>
          </a:p>
          <a:p>
            <a:r>
              <a:rPr lang="es-ES" dirty="0"/>
              <a:t>El enfoque principal de la estrategia de metadatos es obtener una comprensión y un consenso sobre los conductores de negocios, los problemas y las necesidades de la información de la empresa. </a:t>
            </a:r>
          </a:p>
          <a:p>
            <a:r>
              <a:rPr lang="es-ES" dirty="0"/>
              <a:t>El objetivo es  entender  qué  tan  bien  el  entorno  actual cumple con estos requisitos, tanto ahora como en el futuro.</a:t>
            </a:r>
            <a:endParaRPr lang="es-PE" dirty="0"/>
          </a:p>
          <a:p>
            <a:endParaRPr lang="es-PE" dirty="0"/>
          </a:p>
        </p:txBody>
      </p:sp>
    </p:spTree>
    <p:extLst>
      <p:ext uri="{BB962C8B-B14F-4D97-AF65-F5344CB8AC3E}">
        <p14:creationId xmlns:p14="http://schemas.microsoft.com/office/powerpoint/2010/main" val="1178751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Gestión de Metadatos: Actividades</a:t>
            </a:r>
          </a:p>
        </p:txBody>
      </p:sp>
      <p:sp>
        <p:nvSpPr>
          <p:cNvPr id="3" name="Marcador de contenido 2"/>
          <p:cNvSpPr>
            <a:spLocks noGrp="1"/>
          </p:cNvSpPr>
          <p:nvPr>
            <p:ph idx="1"/>
          </p:nvPr>
        </p:nvSpPr>
        <p:spPr/>
        <p:txBody>
          <a:bodyPr>
            <a:normAutofit fontScale="92500" lnSpcReduction="10000"/>
          </a:bodyPr>
          <a:lstStyle/>
          <a:p>
            <a:pPr marL="342900" lvl="3" indent="-342900">
              <a:spcBef>
                <a:spcPts val="1000"/>
              </a:spcBef>
              <a:buFont typeface="+mj-lt"/>
              <a:buAutoNum type="arabicParenR"/>
            </a:pPr>
            <a:r>
              <a:rPr lang="es-ES" sz="2400" b="1" dirty="0"/>
              <a:t>Entender los Requerimientos de Metadatos</a:t>
            </a:r>
            <a:endParaRPr lang="es-PE" sz="2400" b="1" dirty="0"/>
          </a:p>
          <a:p>
            <a:pPr marL="342900" lvl="3" indent="-342900">
              <a:spcBef>
                <a:spcPts val="1000"/>
              </a:spcBef>
              <a:buFont typeface="+mj-lt"/>
              <a:buAutoNum type="arabicParenR"/>
            </a:pPr>
            <a:r>
              <a:rPr lang="es-ES" sz="2400" b="1" dirty="0"/>
              <a:t>Definir la Arquitectura de Metadatos</a:t>
            </a:r>
          </a:p>
          <a:p>
            <a:pPr marL="800100" lvl="4" indent="-342900">
              <a:spcBef>
                <a:spcPts val="1000"/>
              </a:spcBef>
              <a:buFont typeface="+mj-lt"/>
              <a:buAutoNum type="arabicParenR"/>
            </a:pPr>
            <a:r>
              <a:rPr lang="es-ES" sz="2400" dirty="0"/>
              <a:t>Arquitectura Centralizada</a:t>
            </a:r>
          </a:p>
          <a:p>
            <a:pPr marL="800100" lvl="4" indent="-342900">
              <a:spcBef>
                <a:spcPts val="1000"/>
              </a:spcBef>
              <a:buFont typeface="+mj-lt"/>
              <a:buAutoNum type="arabicParenR"/>
            </a:pPr>
            <a:r>
              <a:rPr lang="es-ES" sz="2400" dirty="0"/>
              <a:t>Arquitectura distribuida de Metadatos</a:t>
            </a:r>
          </a:p>
          <a:p>
            <a:pPr marL="800100" lvl="4" indent="-342900">
              <a:spcBef>
                <a:spcPts val="1000"/>
              </a:spcBef>
              <a:buFont typeface="+mj-lt"/>
              <a:buAutoNum type="arabicParenR"/>
            </a:pPr>
            <a:r>
              <a:rPr lang="es-ES" sz="2400" dirty="0"/>
              <a:t>Arquitectura de metadatos híbridos</a:t>
            </a:r>
          </a:p>
          <a:p>
            <a:pPr marL="342900" lvl="3" indent="-342900">
              <a:spcBef>
                <a:spcPts val="1000"/>
              </a:spcBef>
              <a:buFont typeface="+mj-lt"/>
              <a:buAutoNum type="arabicParenR"/>
            </a:pPr>
            <a:r>
              <a:rPr lang="es-ES" sz="2400" b="1" dirty="0"/>
              <a:t>Implementar un entorno de Los metadatos administrados</a:t>
            </a:r>
          </a:p>
          <a:p>
            <a:pPr marL="342900" lvl="3" indent="-342900">
              <a:spcBef>
                <a:spcPts val="1000"/>
              </a:spcBef>
              <a:buFont typeface="+mj-lt"/>
              <a:buAutoNum type="arabicParenR"/>
            </a:pPr>
            <a:r>
              <a:rPr lang="es-ES" sz="2400" b="1" dirty="0"/>
              <a:t>Crear y Mantener Metadatos</a:t>
            </a:r>
          </a:p>
          <a:p>
            <a:pPr marL="342900" lvl="3" indent="-342900">
              <a:spcBef>
                <a:spcPts val="1000"/>
              </a:spcBef>
              <a:buFont typeface="+mj-lt"/>
              <a:buAutoNum type="arabicParenR"/>
            </a:pPr>
            <a:r>
              <a:rPr lang="es-ES" sz="2400" b="1" dirty="0"/>
              <a:t>Integrar Metadatos</a:t>
            </a:r>
          </a:p>
          <a:p>
            <a:pPr marL="342900" lvl="3" indent="-342900">
              <a:spcBef>
                <a:spcPts val="1000"/>
              </a:spcBef>
              <a:buFont typeface="+mj-lt"/>
              <a:buAutoNum type="arabicParenR"/>
            </a:pPr>
            <a:r>
              <a:rPr lang="es-ES" sz="2400" b="1" dirty="0"/>
              <a:t>Administrar depósitos de metadatos</a:t>
            </a:r>
            <a:endParaRPr lang="es-PE" sz="2400" b="1" dirty="0"/>
          </a:p>
          <a:p>
            <a:pPr marL="342900" lvl="3" indent="-342900">
              <a:spcBef>
                <a:spcPts val="1000"/>
              </a:spcBef>
              <a:buFont typeface="+mj-lt"/>
              <a:buAutoNum type="arabicParenR"/>
            </a:pPr>
            <a:r>
              <a:rPr lang="es-ES" sz="2400" b="1" dirty="0"/>
              <a:t>Distribuir y entregar Metadatos</a:t>
            </a:r>
            <a:endParaRPr lang="es-PE" sz="2400" b="1" dirty="0"/>
          </a:p>
          <a:p>
            <a:pPr marL="342900" lvl="3" indent="-342900">
              <a:spcBef>
                <a:spcPts val="1000"/>
              </a:spcBef>
              <a:buFont typeface="+mj-lt"/>
              <a:buAutoNum type="arabicParenR"/>
            </a:pPr>
            <a:r>
              <a:rPr lang="es-ES" sz="2400" b="1" dirty="0"/>
              <a:t>Consultas, informes y análisis de metadatos</a:t>
            </a:r>
            <a:endParaRPr lang="es-PE" sz="2400" b="1" dirty="0"/>
          </a:p>
          <a:p>
            <a:pPr marL="228600" lvl="3">
              <a:spcBef>
                <a:spcPts val="1000"/>
              </a:spcBef>
            </a:pPr>
            <a:endParaRPr lang="es-PE" b="1" dirty="0"/>
          </a:p>
          <a:p>
            <a:pPr marL="228600" lvl="3">
              <a:spcBef>
                <a:spcPts val="1000"/>
              </a:spcBef>
            </a:pPr>
            <a:endParaRPr lang="es-PE" b="1" dirty="0"/>
          </a:p>
          <a:p>
            <a:pPr marL="228600" lvl="3">
              <a:spcBef>
                <a:spcPts val="1000"/>
              </a:spcBef>
            </a:pPr>
            <a:endParaRPr lang="es-PE" dirty="0"/>
          </a:p>
          <a:p>
            <a:pPr marL="228600" lvl="3">
              <a:spcBef>
                <a:spcPts val="1000"/>
              </a:spcBef>
            </a:pPr>
            <a:endParaRPr lang="es-PE" dirty="0"/>
          </a:p>
          <a:p>
            <a:pPr marL="228600" lvl="3">
              <a:spcBef>
                <a:spcPts val="1000"/>
              </a:spcBef>
            </a:pPr>
            <a:endParaRPr lang="es-PE" b="1" dirty="0"/>
          </a:p>
          <a:p>
            <a:endParaRPr lang="es-PE" dirty="0"/>
          </a:p>
        </p:txBody>
      </p:sp>
    </p:spTree>
    <p:extLst>
      <p:ext uri="{BB962C8B-B14F-4D97-AF65-F5344CB8AC3E}">
        <p14:creationId xmlns:p14="http://schemas.microsoft.com/office/powerpoint/2010/main" val="1149868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Tipos de Estándares de Metadatos</a:t>
            </a:r>
          </a:p>
        </p:txBody>
      </p:sp>
      <p:sp>
        <p:nvSpPr>
          <p:cNvPr id="3" name="Marcador de contenido 2"/>
          <p:cNvSpPr>
            <a:spLocks noGrp="1"/>
          </p:cNvSpPr>
          <p:nvPr>
            <p:ph idx="1"/>
          </p:nvPr>
        </p:nvSpPr>
        <p:spPr/>
        <p:txBody>
          <a:bodyPr>
            <a:normAutofit/>
          </a:bodyPr>
          <a:lstStyle/>
          <a:p>
            <a:r>
              <a:rPr lang="es-ES" sz="2000" dirty="0"/>
              <a:t>Existen dos tipos principales de los estándares de metadatos: la industria o de consenso, las normas y estándares internacionales. En general, las normas internacionales son el marco de la cual se desarrollan y ejecutan los estándares de la industria. </a:t>
            </a:r>
            <a:endParaRPr lang="es-PE" sz="2000" dirty="0"/>
          </a:p>
        </p:txBody>
      </p:sp>
      <p:grpSp>
        <p:nvGrpSpPr>
          <p:cNvPr id="4" name="Group 2"/>
          <p:cNvGrpSpPr>
            <a:grpSpLocks/>
          </p:cNvGrpSpPr>
          <p:nvPr/>
        </p:nvGrpSpPr>
        <p:grpSpPr bwMode="auto">
          <a:xfrm>
            <a:off x="1159452" y="2886508"/>
            <a:ext cx="5095875" cy="3152775"/>
            <a:chOff x="1920" y="252"/>
            <a:chExt cx="8026" cy="4964"/>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8" y="266"/>
              <a:ext cx="7594" cy="4935"/>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p:cNvSpPr>
              <a:spLocks/>
            </p:cNvSpPr>
            <p:nvPr/>
          </p:nvSpPr>
          <p:spPr bwMode="auto">
            <a:xfrm>
              <a:off x="1920" y="251"/>
              <a:ext cx="8026" cy="4964"/>
            </a:xfrm>
            <a:custGeom>
              <a:avLst/>
              <a:gdLst>
                <a:gd name="T0" fmla="+- 0 9946 1920"/>
                <a:gd name="T1" fmla="*/ T0 w 8026"/>
                <a:gd name="T2" fmla="+- 0 252 252"/>
                <a:gd name="T3" fmla="*/ 252 h 4964"/>
                <a:gd name="T4" fmla="+- 0 1920 1920"/>
                <a:gd name="T5" fmla="*/ T4 w 8026"/>
                <a:gd name="T6" fmla="+- 0 252 252"/>
                <a:gd name="T7" fmla="*/ 252 h 4964"/>
                <a:gd name="T8" fmla="+- 0 1920 1920"/>
                <a:gd name="T9" fmla="*/ T8 w 8026"/>
                <a:gd name="T10" fmla="+- 0 5215 252"/>
                <a:gd name="T11" fmla="*/ 5215 h 4964"/>
                <a:gd name="T12" fmla="+- 0 9946 1920"/>
                <a:gd name="T13" fmla="*/ T12 w 8026"/>
                <a:gd name="T14" fmla="+- 0 5215 252"/>
                <a:gd name="T15" fmla="*/ 5215 h 4964"/>
                <a:gd name="T16" fmla="+- 0 9946 1920"/>
                <a:gd name="T17" fmla="*/ T16 w 8026"/>
                <a:gd name="T18" fmla="+- 0 5208 252"/>
                <a:gd name="T19" fmla="*/ 5208 h 4964"/>
                <a:gd name="T20" fmla="+- 0 1937 1920"/>
                <a:gd name="T21" fmla="*/ T20 w 8026"/>
                <a:gd name="T22" fmla="+- 0 5208 252"/>
                <a:gd name="T23" fmla="*/ 5208 h 4964"/>
                <a:gd name="T24" fmla="+- 0 1930 1920"/>
                <a:gd name="T25" fmla="*/ T24 w 8026"/>
                <a:gd name="T26" fmla="+- 0 5201 252"/>
                <a:gd name="T27" fmla="*/ 5201 h 4964"/>
                <a:gd name="T28" fmla="+- 0 1937 1920"/>
                <a:gd name="T29" fmla="*/ T28 w 8026"/>
                <a:gd name="T30" fmla="+- 0 5201 252"/>
                <a:gd name="T31" fmla="*/ 5201 h 4964"/>
                <a:gd name="T32" fmla="+- 0 1937 1920"/>
                <a:gd name="T33" fmla="*/ T32 w 8026"/>
                <a:gd name="T34" fmla="+- 0 266 252"/>
                <a:gd name="T35" fmla="*/ 266 h 4964"/>
                <a:gd name="T36" fmla="+- 0 1930 1920"/>
                <a:gd name="T37" fmla="*/ T36 w 8026"/>
                <a:gd name="T38" fmla="+- 0 266 252"/>
                <a:gd name="T39" fmla="*/ 266 h 4964"/>
                <a:gd name="T40" fmla="+- 0 1937 1920"/>
                <a:gd name="T41" fmla="*/ T40 w 8026"/>
                <a:gd name="T42" fmla="+- 0 259 252"/>
                <a:gd name="T43" fmla="*/ 259 h 4964"/>
                <a:gd name="T44" fmla="+- 0 9946 1920"/>
                <a:gd name="T45" fmla="*/ T44 w 8026"/>
                <a:gd name="T46" fmla="+- 0 259 252"/>
                <a:gd name="T47" fmla="*/ 259 h 4964"/>
                <a:gd name="T48" fmla="+- 0 9946 1920"/>
                <a:gd name="T49" fmla="*/ T48 w 8026"/>
                <a:gd name="T50" fmla="+- 0 252 252"/>
                <a:gd name="T51" fmla="*/ 252 h 4964"/>
                <a:gd name="T52" fmla="+- 0 1937 1920"/>
                <a:gd name="T53" fmla="*/ T52 w 8026"/>
                <a:gd name="T54" fmla="+- 0 5201 252"/>
                <a:gd name="T55" fmla="*/ 5201 h 4964"/>
                <a:gd name="T56" fmla="+- 0 1930 1920"/>
                <a:gd name="T57" fmla="*/ T56 w 8026"/>
                <a:gd name="T58" fmla="+- 0 5201 252"/>
                <a:gd name="T59" fmla="*/ 5201 h 4964"/>
                <a:gd name="T60" fmla="+- 0 1937 1920"/>
                <a:gd name="T61" fmla="*/ T60 w 8026"/>
                <a:gd name="T62" fmla="+- 0 5208 252"/>
                <a:gd name="T63" fmla="*/ 5208 h 4964"/>
                <a:gd name="T64" fmla="+- 0 1937 1920"/>
                <a:gd name="T65" fmla="*/ T64 w 8026"/>
                <a:gd name="T66" fmla="+- 0 5201 252"/>
                <a:gd name="T67" fmla="*/ 5201 h 4964"/>
                <a:gd name="T68" fmla="+- 0 9931 1920"/>
                <a:gd name="T69" fmla="*/ T68 w 8026"/>
                <a:gd name="T70" fmla="+- 0 5201 252"/>
                <a:gd name="T71" fmla="*/ 5201 h 4964"/>
                <a:gd name="T72" fmla="+- 0 1937 1920"/>
                <a:gd name="T73" fmla="*/ T72 w 8026"/>
                <a:gd name="T74" fmla="+- 0 5201 252"/>
                <a:gd name="T75" fmla="*/ 5201 h 4964"/>
                <a:gd name="T76" fmla="+- 0 1937 1920"/>
                <a:gd name="T77" fmla="*/ T76 w 8026"/>
                <a:gd name="T78" fmla="+- 0 5208 252"/>
                <a:gd name="T79" fmla="*/ 5208 h 4964"/>
                <a:gd name="T80" fmla="+- 0 9931 1920"/>
                <a:gd name="T81" fmla="*/ T80 w 8026"/>
                <a:gd name="T82" fmla="+- 0 5208 252"/>
                <a:gd name="T83" fmla="*/ 5208 h 4964"/>
                <a:gd name="T84" fmla="+- 0 9931 1920"/>
                <a:gd name="T85" fmla="*/ T84 w 8026"/>
                <a:gd name="T86" fmla="+- 0 5201 252"/>
                <a:gd name="T87" fmla="*/ 5201 h 4964"/>
                <a:gd name="T88" fmla="+- 0 9931 1920"/>
                <a:gd name="T89" fmla="*/ T88 w 8026"/>
                <a:gd name="T90" fmla="+- 0 259 252"/>
                <a:gd name="T91" fmla="*/ 259 h 4964"/>
                <a:gd name="T92" fmla="+- 0 9931 1920"/>
                <a:gd name="T93" fmla="*/ T92 w 8026"/>
                <a:gd name="T94" fmla="+- 0 5208 252"/>
                <a:gd name="T95" fmla="*/ 5208 h 4964"/>
                <a:gd name="T96" fmla="+- 0 9938 1920"/>
                <a:gd name="T97" fmla="*/ T96 w 8026"/>
                <a:gd name="T98" fmla="+- 0 5201 252"/>
                <a:gd name="T99" fmla="*/ 5201 h 4964"/>
                <a:gd name="T100" fmla="+- 0 9946 1920"/>
                <a:gd name="T101" fmla="*/ T100 w 8026"/>
                <a:gd name="T102" fmla="+- 0 5201 252"/>
                <a:gd name="T103" fmla="*/ 5201 h 4964"/>
                <a:gd name="T104" fmla="+- 0 9946 1920"/>
                <a:gd name="T105" fmla="*/ T104 w 8026"/>
                <a:gd name="T106" fmla="+- 0 266 252"/>
                <a:gd name="T107" fmla="*/ 266 h 4964"/>
                <a:gd name="T108" fmla="+- 0 9938 1920"/>
                <a:gd name="T109" fmla="*/ T108 w 8026"/>
                <a:gd name="T110" fmla="+- 0 266 252"/>
                <a:gd name="T111" fmla="*/ 266 h 4964"/>
                <a:gd name="T112" fmla="+- 0 9931 1920"/>
                <a:gd name="T113" fmla="*/ T112 w 8026"/>
                <a:gd name="T114" fmla="+- 0 259 252"/>
                <a:gd name="T115" fmla="*/ 259 h 4964"/>
                <a:gd name="T116" fmla="+- 0 9946 1920"/>
                <a:gd name="T117" fmla="*/ T116 w 8026"/>
                <a:gd name="T118" fmla="+- 0 5201 252"/>
                <a:gd name="T119" fmla="*/ 5201 h 4964"/>
                <a:gd name="T120" fmla="+- 0 9938 1920"/>
                <a:gd name="T121" fmla="*/ T120 w 8026"/>
                <a:gd name="T122" fmla="+- 0 5201 252"/>
                <a:gd name="T123" fmla="*/ 5201 h 4964"/>
                <a:gd name="T124" fmla="+- 0 9931 1920"/>
                <a:gd name="T125" fmla="*/ T124 w 8026"/>
                <a:gd name="T126" fmla="+- 0 5208 252"/>
                <a:gd name="T127" fmla="*/ 5208 h 4964"/>
                <a:gd name="T128" fmla="+- 0 9946 1920"/>
                <a:gd name="T129" fmla="*/ T128 w 8026"/>
                <a:gd name="T130" fmla="+- 0 5208 252"/>
                <a:gd name="T131" fmla="*/ 5208 h 4964"/>
                <a:gd name="T132" fmla="+- 0 9946 1920"/>
                <a:gd name="T133" fmla="*/ T132 w 8026"/>
                <a:gd name="T134" fmla="+- 0 5201 252"/>
                <a:gd name="T135" fmla="*/ 5201 h 4964"/>
                <a:gd name="T136" fmla="+- 0 1937 1920"/>
                <a:gd name="T137" fmla="*/ T136 w 8026"/>
                <a:gd name="T138" fmla="+- 0 259 252"/>
                <a:gd name="T139" fmla="*/ 259 h 4964"/>
                <a:gd name="T140" fmla="+- 0 1930 1920"/>
                <a:gd name="T141" fmla="*/ T140 w 8026"/>
                <a:gd name="T142" fmla="+- 0 266 252"/>
                <a:gd name="T143" fmla="*/ 266 h 4964"/>
                <a:gd name="T144" fmla="+- 0 1937 1920"/>
                <a:gd name="T145" fmla="*/ T144 w 8026"/>
                <a:gd name="T146" fmla="+- 0 266 252"/>
                <a:gd name="T147" fmla="*/ 266 h 4964"/>
                <a:gd name="T148" fmla="+- 0 1937 1920"/>
                <a:gd name="T149" fmla="*/ T148 w 8026"/>
                <a:gd name="T150" fmla="+- 0 259 252"/>
                <a:gd name="T151" fmla="*/ 259 h 4964"/>
                <a:gd name="T152" fmla="+- 0 9931 1920"/>
                <a:gd name="T153" fmla="*/ T152 w 8026"/>
                <a:gd name="T154" fmla="+- 0 259 252"/>
                <a:gd name="T155" fmla="*/ 259 h 4964"/>
                <a:gd name="T156" fmla="+- 0 1937 1920"/>
                <a:gd name="T157" fmla="*/ T156 w 8026"/>
                <a:gd name="T158" fmla="+- 0 259 252"/>
                <a:gd name="T159" fmla="*/ 259 h 4964"/>
                <a:gd name="T160" fmla="+- 0 1937 1920"/>
                <a:gd name="T161" fmla="*/ T160 w 8026"/>
                <a:gd name="T162" fmla="+- 0 266 252"/>
                <a:gd name="T163" fmla="*/ 266 h 4964"/>
                <a:gd name="T164" fmla="+- 0 9931 1920"/>
                <a:gd name="T165" fmla="*/ T164 w 8026"/>
                <a:gd name="T166" fmla="+- 0 266 252"/>
                <a:gd name="T167" fmla="*/ 266 h 4964"/>
                <a:gd name="T168" fmla="+- 0 9931 1920"/>
                <a:gd name="T169" fmla="*/ T168 w 8026"/>
                <a:gd name="T170" fmla="+- 0 259 252"/>
                <a:gd name="T171" fmla="*/ 259 h 4964"/>
                <a:gd name="T172" fmla="+- 0 9946 1920"/>
                <a:gd name="T173" fmla="*/ T172 w 8026"/>
                <a:gd name="T174" fmla="+- 0 259 252"/>
                <a:gd name="T175" fmla="*/ 259 h 4964"/>
                <a:gd name="T176" fmla="+- 0 9931 1920"/>
                <a:gd name="T177" fmla="*/ T176 w 8026"/>
                <a:gd name="T178" fmla="+- 0 259 252"/>
                <a:gd name="T179" fmla="*/ 259 h 4964"/>
                <a:gd name="T180" fmla="+- 0 9938 1920"/>
                <a:gd name="T181" fmla="*/ T180 w 8026"/>
                <a:gd name="T182" fmla="+- 0 266 252"/>
                <a:gd name="T183" fmla="*/ 266 h 4964"/>
                <a:gd name="T184" fmla="+- 0 9946 1920"/>
                <a:gd name="T185" fmla="*/ T184 w 8026"/>
                <a:gd name="T186" fmla="+- 0 266 252"/>
                <a:gd name="T187" fmla="*/ 266 h 4964"/>
                <a:gd name="T188" fmla="+- 0 9946 1920"/>
                <a:gd name="T189" fmla="*/ T188 w 8026"/>
                <a:gd name="T190" fmla="+- 0 259 252"/>
                <a:gd name="T191" fmla="*/ 259 h 496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Lst>
              <a:rect l="0" t="0" r="r" b="b"/>
              <a:pathLst>
                <a:path w="8026" h="4964">
                  <a:moveTo>
                    <a:pt x="8026" y="0"/>
                  </a:moveTo>
                  <a:lnTo>
                    <a:pt x="0" y="0"/>
                  </a:lnTo>
                  <a:lnTo>
                    <a:pt x="0" y="4963"/>
                  </a:lnTo>
                  <a:lnTo>
                    <a:pt x="8026" y="4963"/>
                  </a:lnTo>
                  <a:lnTo>
                    <a:pt x="8026" y="4956"/>
                  </a:lnTo>
                  <a:lnTo>
                    <a:pt x="17" y="4956"/>
                  </a:lnTo>
                  <a:lnTo>
                    <a:pt x="10" y="4949"/>
                  </a:lnTo>
                  <a:lnTo>
                    <a:pt x="17" y="4949"/>
                  </a:lnTo>
                  <a:lnTo>
                    <a:pt x="17" y="14"/>
                  </a:lnTo>
                  <a:lnTo>
                    <a:pt x="10" y="14"/>
                  </a:lnTo>
                  <a:lnTo>
                    <a:pt x="17" y="7"/>
                  </a:lnTo>
                  <a:lnTo>
                    <a:pt x="8026" y="7"/>
                  </a:lnTo>
                  <a:lnTo>
                    <a:pt x="8026" y="0"/>
                  </a:lnTo>
                  <a:close/>
                  <a:moveTo>
                    <a:pt x="17" y="4949"/>
                  </a:moveTo>
                  <a:lnTo>
                    <a:pt x="10" y="4949"/>
                  </a:lnTo>
                  <a:lnTo>
                    <a:pt x="17" y="4956"/>
                  </a:lnTo>
                  <a:lnTo>
                    <a:pt x="17" y="4949"/>
                  </a:lnTo>
                  <a:close/>
                  <a:moveTo>
                    <a:pt x="8011" y="4949"/>
                  </a:moveTo>
                  <a:lnTo>
                    <a:pt x="17" y="4949"/>
                  </a:lnTo>
                  <a:lnTo>
                    <a:pt x="17" y="4956"/>
                  </a:lnTo>
                  <a:lnTo>
                    <a:pt x="8011" y="4956"/>
                  </a:lnTo>
                  <a:lnTo>
                    <a:pt x="8011" y="4949"/>
                  </a:lnTo>
                  <a:close/>
                  <a:moveTo>
                    <a:pt x="8011" y="7"/>
                  </a:moveTo>
                  <a:lnTo>
                    <a:pt x="8011" y="4956"/>
                  </a:lnTo>
                  <a:lnTo>
                    <a:pt x="8018" y="4949"/>
                  </a:lnTo>
                  <a:lnTo>
                    <a:pt x="8026" y="4949"/>
                  </a:lnTo>
                  <a:lnTo>
                    <a:pt x="8026" y="14"/>
                  </a:lnTo>
                  <a:lnTo>
                    <a:pt x="8018" y="14"/>
                  </a:lnTo>
                  <a:lnTo>
                    <a:pt x="8011" y="7"/>
                  </a:lnTo>
                  <a:close/>
                  <a:moveTo>
                    <a:pt x="8026" y="4949"/>
                  </a:moveTo>
                  <a:lnTo>
                    <a:pt x="8018" y="4949"/>
                  </a:lnTo>
                  <a:lnTo>
                    <a:pt x="8011" y="4956"/>
                  </a:lnTo>
                  <a:lnTo>
                    <a:pt x="8026" y="4956"/>
                  </a:lnTo>
                  <a:lnTo>
                    <a:pt x="8026" y="4949"/>
                  </a:lnTo>
                  <a:close/>
                  <a:moveTo>
                    <a:pt x="17" y="7"/>
                  </a:moveTo>
                  <a:lnTo>
                    <a:pt x="10" y="14"/>
                  </a:lnTo>
                  <a:lnTo>
                    <a:pt x="17" y="14"/>
                  </a:lnTo>
                  <a:lnTo>
                    <a:pt x="17" y="7"/>
                  </a:lnTo>
                  <a:close/>
                  <a:moveTo>
                    <a:pt x="8011" y="7"/>
                  </a:moveTo>
                  <a:lnTo>
                    <a:pt x="17" y="7"/>
                  </a:lnTo>
                  <a:lnTo>
                    <a:pt x="17" y="14"/>
                  </a:lnTo>
                  <a:lnTo>
                    <a:pt x="8011" y="14"/>
                  </a:lnTo>
                  <a:lnTo>
                    <a:pt x="8011" y="7"/>
                  </a:lnTo>
                  <a:close/>
                  <a:moveTo>
                    <a:pt x="8026" y="7"/>
                  </a:moveTo>
                  <a:lnTo>
                    <a:pt x="8011" y="7"/>
                  </a:lnTo>
                  <a:lnTo>
                    <a:pt x="8018" y="14"/>
                  </a:lnTo>
                  <a:lnTo>
                    <a:pt x="8026" y="14"/>
                  </a:lnTo>
                  <a:lnTo>
                    <a:pt x="8026"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grpSp>
    </p:spTree>
    <p:extLst>
      <p:ext uri="{BB962C8B-B14F-4D97-AF65-F5344CB8AC3E}">
        <p14:creationId xmlns:p14="http://schemas.microsoft.com/office/powerpoint/2010/main" val="3399211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Principios Rectores</a:t>
            </a:r>
          </a:p>
        </p:txBody>
      </p:sp>
      <p:sp>
        <p:nvSpPr>
          <p:cNvPr id="3" name="Marcador de contenido 2"/>
          <p:cNvSpPr>
            <a:spLocks noGrp="1"/>
          </p:cNvSpPr>
          <p:nvPr>
            <p:ph idx="1"/>
          </p:nvPr>
        </p:nvSpPr>
        <p:spPr/>
        <p:txBody>
          <a:bodyPr>
            <a:normAutofit fontScale="92500" lnSpcReduction="10000"/>
          </a:bodyPr>
          <a:lstStyle/>
          <a:p>
            <a:pPr lvl="0"/>
            <a:r>
              <a:rPr lang="es-ES" dirty="0"/>
              <a:t>Establecer y mantener una estrategia de los metadatos y políticas adecuadas, las metas claras y los objetivos para la gestión de metadatos y el uso.</a:t>
            </a:r>
            <a:endParaRPr lang="es-PE" dirty="0"/>
          </a:p>
          <a:p>
            <a:pPr lvl="0"/>
            <a:r>
              <a:rPr lang="es-ES" dirty="0"/>
              <a:t>Asegurar el compromiso sostenido, la financiación y el apoyo de la alta dirección en relación con la gestión de metadatos para la empresa.</a:t>
            </a:r>
            <a:endParaRPr lang="es-PE" dirty="0"/>
          </a:p>
          <a:p>
            <a:pPr lvl="0"/>
            <a:r>
              <a:rPr lang="es-ES" dirty="0"/>
              <a:t>Tomar una perspectiva empresarial para garantizar la extensibilidad futura, pero implementar a través de la entrega iterativa e incremental.</a:t>
            </a:r>
            <a:endParaRPr lang="es-PE" dirty="0"/>
          </a:p>
          <a:p>
            <a:pPr lvl="0"/>
            <a:r>
              <a:rPr lang="es-ES" dirty="0"/>
              <a:t>Desarrollar una estrategia de los metadatos antes de que la evaluación, la compra y la instalación de los productos.</a:t>
            </a:r>
            <a:endParaRPr lang="es-PE" dirty="0"/>
          </a:p>
          <a:p>
            <a:pPr lvl="0"/>
            <a:r>
              <a:rPr lang="es-ES" dirty="0"/>
              <a:t>Crear o adoptar las normas de los metadatos para garantizar la interoperabilidad de los metadatos en toda la empresa.</a:t>
            </a:r>
            <a:endParaRPr lang="es-PE" dirty="0"/>
          </a:p>
          <a:p>
            <a:endParaRPr lang="es-PE" dirty="0"/>
          </a:p>
        </p:txBody>
      </p:sp>
    </p:spTree>
    <p:extLst>
      <p:ext uri="{BB962C8B-B14F-4D97-AF65-F5344CB8AC3E}">
        <p14:creationId xmlns:p14="http://schemas.microsoft.com/office/powerpoint/2010/main" val="2657096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 continua</a:t>
            </a:r>
          </a:p>
        </p:txBody>
      </p:sp>
      <p:sp>
        <p:nvSpPr>
          <p:cNvPr id="3" name="Marcador de contenido 2"/>
          <p:cNvSpPr>
            <a:spLocks noGrp="1"/>
          </p:cNvSpPr>
          <p:nvPr>
            <p:ph idx="1"/>
          </p:nvPr>
        </p:nvSpPr>
        <p:spPr/>
        <p:txBody>
          <a:bodyPr>
            <a:normAutofit lnSpcReduction="10000"/>
          </a:bodyPr>
          <a:lstStyle/>
          <a:p>
            <a:pPr lvl="0"/>
            <a:r>
              <a:rPr lang="es-ES" dirty="0"/>
              <a:t>Asegurar la adquisición eficaz de los metadatos para ambos metadatos internos y externos.</a:t>
            </a:r>
            <a:endParaRPr lang="es-PE" dirty="0"/>
          </a:p>
          <a:p>
            <a:pPr lvl="0"/>
            <a:r>
              <a:rPr lang="es-ES" dirty="0"/>
              <a:t>Maximizar el acceso de los usuarios. Una solución que no se tiene acceso o no está suficientemente visitada no es valiosa para la empresa.</a:t>
            </a:r>
            <a:endParaRPr lang="es-PE" dirty="0"/>
          </a:p>
          <a:p>
            <a:pPr lvl="0"/>
            <a:r>
              <a:rPr lang="es-ES" dirty="0"/>
              <a:t>Comprender y comunicar la necesidad de los metadatos y la finalidad para socializar el valor de los metadatos y fomentar el uso a través de la empresa.</a:t>
            </a:r>
            <a:endParaRPr lang="es-PE" dirty="0"/>
          </a:p>
          <a:p>
            <a:pPr lvl="0"/>
            <a:r>
              <a:rPr lang="es-ES" dirty="0"/>
              <a:t>Medir el contenido y el uso.</a:t>
            </a:r>
            <a:endParaRPr lang="es-PE" dirty="0"/>
          </a:p>
          <a:p>
            <a:pPr lvl="0"/>
            <a:r>
              <a:rPr lang="es-ES" dirty="0"/>
              <a:t>Aprovechar XML, la mensajería y los servicios web.</a:t>
            </a:r>
            <a:endParaRPr lang="es-PE" dirty="0"/>
          </a:p>
          <a:p>
            <a:endParaRPr lang="es-PE" dirty="0"/>
          </a:p>
        </p:txBody>
      </p:sp>
    </p:spTree>
    <p:extLst>
      <p:ext uri="{BB962C8B-B14F-4D97-AF65-F5344CB8AC3E}">
        <p14:creationId xmlns:p14="http://schemas.microsoft.com/office/powerpoint/2010/main" val="1561910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 continua</a:t>
            </a:r>
          </a:p>
        </p:txBody>
      </p:sp>
      <p:sp>
        <p:nvSpPr>
          <p:cNvPr id="3" name="Marcador de contenido 2"/>
          <p:cNvSpPr>
            <a:spLocks noGrp="1"/>
          </p:cNvSpPr>
          <p:nvPr>
            <p:ph idx="1"/>
          </p:nvPr>
        </p:nvSpPr>
        <p:spPr/>
        <p:txBody>
          <a:bodyPr>
            <a:normAutofit lnSpcReduction="10000"/>
          </a:bodyPr>
          <a:lstStyle/>
          <a:p>
            <a:pPr lvl="0"/>
            <a:r>
              <a:rPr lang="es-ES" dirty="0"/>
              <a:t>Establecer y mantener la participación en toda la empresa en la administración de datos, y la asignación de las responsabilidades para los metadatos.</a:t>
            </a:r>
            <a:endParaRPr lang="es-PE" dirty="0"/>
          </a:p>
          <a:p>
            <a:pPr lvl="0"/>
            <a:r>
              <a:rPr lang="es-ES" dirty="0"/>
              <a:t>Definir y monitorizar los procedimientos y procesos para garantizar la aplicación de las políticas adecuada.</a:t>
            </a:r>
            <a:endParaRPr lang="es-PE" dirty="0"/>
          </a:p>
          <a:p>
            <a:r>
              <a:rPr lang="es-ES" dirty="0"/>
              <a:t>Enfocar en los papales, la dotación de personal, las normas, los procedimientos, la formación y las métricas.</a:t>
            </a:r>
          </a:p>
          <a:p>
            <a:pPr lvl="0"/>
            <a:r>
              <a:rPr lang="es-ES" dirty="0"/>
              <a:t>Proporcionar expertos en los metadatos para apoyar los proyectos de metadatos y más.</a:t>
            </a:r>
            <a:endParaRPr lang="es-PE" dirty="0"/>
          </a:p>
          <a:p>
            <a:pPr lvl="0"/>
            <a:r>
              <a:rPr lang="es-ES" dirty="0"/>
              <a:t>Certificar la calidad de los metadatos.</a:t>
            </a:r>
            <a:endParaRPr lang="es-PE" dirty="0"/>
          </a:p>
          <a:p>
            <a:endParaRPr lang="es-PE" dirty="0"/>
          </a:p>
        </p:txBody>
      </p:sp>
    </p:spTree>
    <p:extLst>
      <p:ext uri="{BB962C8B-B14F-4D97-AF65-F5344CB8AC3E}">
        <p14:creationId xmlns:p14="http://schemas.microsoft.com/office/powerpoint/2010/main" val="602947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Referencias</a:t>
            </a:r>
          </a:p>
        </p:txBody>
      </p:sp>
      <p:sp>
        <p:nvSpPr>
          <p:cNvPr id="3" name="Marcador de contenido 2"/>
          <p:cNvSpPr>
            <a:spLocks noGrp="1"/>
          </p:cNvSpPr>
          <p:nvPr>
            <p:ph idx="1"/>
          </p:nvPr>
        </p:nvSpPr>
        <p:spPr/>
        <p:txBody>
          <a:bodyPr>
            <a:normAutofit fontScale="92500" lnSpcReduction="20000"/>
          </a:bodyPr>
          <a:lstStyle/>
          <a:p>
            <a:r>
              <a:rPr lang="es-PE" dirty="0">
                <a:hlinkClick r:id="rId2"/>
              </a:rPr>
              <a:t>https://www.modus.es/por-que-los-datos-son-un-activo-empresarial/?cn-reloaded=1</a:t>
            </a:r>
            <a:endParaRPr lang="es-PE" dirty="0"/>
          </a:p>
          <a:p>
            <a:r>
              <a:rPr lang="es-PE" dirty="0">
                <a:hlinkClick r:id="rId3"/>
              </a:rPr>
              <a:t>https://www.fundacionmapfre.org/blog/cuanta-informacion-se-genera-y-almacena-en-el-mundo/</a:t>
            </a:r>
            <a:endParaRPr lang="es-PE" dirty="0"/>
          </a:p>
          <a:p>
            <a:r>
              <a:rPr lang="es-PE" dirty="0">
                <a:hlinkClick r:id="rId4"/>
              </a:rPr>
              <a:t>https://es.statista.com/grafico/26031/volumen-estimado-de-datos-digitales-creados-o-replicados-en-todo-el-mundo/#:~:text=En%202020%2C%20la%20capacidad%20mundial,durante%20el%20periodo%202020%2D2025</a:t>
            </a:r>
            <a:r>
              <a:rPr lang="es-PE" dirty="0"/>
              <a:t>.</a:t>
            </a:r>
          </a:p>
          <a:p>
            <a:r>
              <a:rPr lang="es-PE" dirty="0">
                <a:hlinkClick r:id="rId5"/>
              </a:rPr>
              <a:t>https://keepcoding.io/blog/que-es-y-como-funciona-dikw/</a:t>
            </a:r>
            <a:endParaRPr lang="es-PE" dirty="0"/>
          </a:p>
          <a:p>
            <a:r>
              <a:rPr lang="es-PE" dirty="0">
                <a:hlinkClick r:id="rId6"/>
              </a:rPr>
              <a:t>http://soledadherrlein.blogspot.com/2014/10/dato-informacion-conocimiento-sabiduria.html</a:t>
            </a:r>
            <a:endParaRPr lang="es-PE" dirty="0"/>
          </a:p>
          <a:p>
            <a:r>
              <a:rPr lang="es-PE" dirty="0">
                <a:hlinkClick r:id="rId7"/>
              </a:rPr>
              <a:t>https://www.sdelsol.com/blog/tendencias/tipos-de-conocimiento/</a:t>
            </a:r>
            <a:endParaRPr lang="es-PE" dirty="0"/>
          </a:p>
          <a:p>
            <a:endParaRPr lang="es-PE" dirty="0"/>
          </a:p>
          <a:p>
            <a:endParaRPr lang="es-PE" dirty="0"/>
          </a:p>
          <a:p>
            <a:endParaRPr lang="es-PE" dirty="0"/>
          </a:p>
          <a:p>
            <a:endParaRPr lang="es-PE" dirty="0"/>
          </a:p>
          <a:p>
            <a:endParaRPr lang="es-PE" dirty="0"/>
          </a:p>
        </p:txBody>
      </p:sp>
    </p:spTree>
    <p:extLst>
      <p:ext uri="{BB962C8B-B14F-4D97-AF65-F5344CB8AC3E}">
        <p14:creationId xmlns:p14="http://schemas.microsoft.com/office/powerpoint/2010/main" val="320723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365125"/>
            <a:ext cx="11088189" cy="1325563"/>
          </a:xfrm>
        </p:spPr>
        <p:txBody>
          <a:bodyPr>
            <a:normAutofit/>
          </a:bodyPr>
          <a:lstStyle/>
          <a:p>
            <a:r>
              <a:rPr lang="es-PE" dirty="0"/>
              <a:t>Capitulo </a:t>
            </a:r>
            <a:r>
              <a:rPr lang="en-US" dirty="0"/>
              <a:t>11 </a:t>
            </a:r>
            <a:r>
              <a:rPr lang="es-PE" dirty="0"/>
              <a:t>Gestión</a:t>
            </a:r>
            <a:r>
              <a:rPr lang="en-US" dirty="0"/>
              <a:t> de </a:t>
            </a:r>
            <a:r>
              <a:rPr lang="es-PE" dirty="0"/>
              <a:t>Metadatos</a:t>
            </a:r>
          </a:p>
        </p:txBody>
      </p:sp>
      <p:sp>
        <p:nvSpPr>
          <p:cNvPr id="3" name="Marcador de contenido 2"/>
          <p:cNvSpPr>
            <a:spLocks noGrp="1"/>
          </p:cNvSpPr>
          <p:nvPr>
            <p:ph idx="1"/>
          </p:nvPr>
        </p:nvSpPr>
        <p:spPr/>
        <p:txBody>
          <a:bodyPr>
            <a:normAutofit/>
          </a:bodyPr>
          <a:lstStyle/>
          <a:p>
            <a:r>
              <a:rPr lang="es-PE" dirty="0"/>
              <a:t>Introduccion</a:t>
            </a:r>
          </a:p>
          <a:p>
            <a:r>
              <a:rPr lang="es-PE" dirty="0"/>
              <a:t>Conceptos</a:t>
            </a:r>
          </a:p>
          <a:p>
            <a:r>
              <a:rPr lang="es-PE" dirty="0"/>
              <a:t>Gestión de Metadatos: Actividades</a:t>
            </a:r>
          </a:p>
          <a:p>
            <a:r>
              <a:rPr lang="es-PE" dirty="0"/>
              <a:t>Fuentes de Metadatos</a:t>
            </a:r>
          </a:p>
          <a:p>
            <a:r>
              <a:rPr lang="es-PE" dirty="0"/>
              <a:t>Principios Rectores</a:t>
            </a:r>
          </a:p>
          <a:p>
            <a:endParaRPr lang="es-PE" dirty="0"/>
          </a:p>
          <a:p>
            <a:endParaRPr lang="es-PE" dirty="0"/>
          </a:p>
        </p:txBody>
      </p:sp>
    </p:spTree>
    <p:extLst>
      <p:ext uri="{BB962C8B-B14F-4D97-AF65-F5344CB8AC3E}">
        <p14:creationId xmlns:p14="http://schemas.microsoft.com/office/powerpoint/2010/main" val="4157064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Introduccion</a:t>
            </a:r>
          </a:p>
        </p:txBody>
      </p:sp>
      <p:sp>
        <p:nvSpPr>
          <p:cNvPr id="3" name="Marcador de contenido 2"/>
          <p:cNvSpPr>
            <a:spLocks noGrp="1"/>
          </p:cNvSpPr>
          <p:nvPr>
            <p:ph idx="1"/>
          </p:nvPr>
        </p:nvSpPr>
        <p:spPr/>
        <p:txBody>
          <a:bodyPr/>
          <a:lstStyle/>
          <a:p>
            <a:r>
              <a:rPr lang="es-ES" dirty="0"/>
              <a:t>Los </a:t>
            </a:r>
            <a:r>
              <a:rPr lang="es-ES" b="1" dirty="0"/>
              <a:t>metadatos</a:t>
            </a:r>
            <a:r>
              <a:rPr lang="es-ES" dirty="0"/>
              <a:t> son los términos usado para </a:t>
            </a:r>
            <a:r>
              <a:rPr lang="es-ES" b="1" dirty="0"/>
              <a:t>describir</a:t>
            </a:r>
            <a:r>
              <a:rPr lang="es-ES" dirty="0"/>
              <a:t> y </a:t>
            </a:r>
            <a:r>
              <a:rPr lang="es-ES" b="1" dirty="0"/>
              <a:t>especificar</a:t>
            </a:r>
            <a:r>
              <a:rPr lang="es-ES" dirty="0"/>
              <a:t> los datos y otro contenido esencial en el entorno de datos. </a:t>
            </a:r>
          </a:p>
          <a:p>
            <a:r>
              <a:rPr lang="es-ES" dirty="0"/>
              <a:t>La frase </a:t>
            </a:r>
            <a:r>
              <a:rPr lang="es-ES" b="1" dirty="0">
                <a:solidFill>
                  <a:srgbClr val="0070C0"/>
                </a:solidFill>
              </a:rPr>
              <a:t>"datos sobre datos" </a:t>
            </a:r>
            <a:r>
              <a:rPr lang="es-ES" dirty="0"/>
              <a:t>es de uso general para definir el concepto. Los datos  reflejan transacciones reales de la vida, los eventos, los objetos, las relaciones y más. Las convenciones de nomenclaturas de metadatos </a:t>
            </a:r>
            <a:r>
              <a:rPr lang="es-ES" b="1" dirty="0">
                <a:solidFill>
                  <a:srgbClr val="0070C0"/>
                </a:solidFill>
              </a:rPr>
              <a:t>proveen el contexto para entender los datos</a:t>
            </a:r>
            <a:r>
              <a:rPr lang="es-ES" dirty="0"/>
              <a:t>.</a:t>
            </a:r>
            <a:endParaRPr lang="es-PE" dirty="0"/>
          </a:p>
          <a:p>
            <a:endParaRPr lang="es-PE" dirty="0"/>
          </a:p>
        </p:txBody>
      </p:sp>
    </p:spTree>
    <p:extLst>
      <p:ext uri="{BB962C8B-B14F-4D97-AF65-F5344CB8AC3E}">
        <p14:creationId xmlns:p14="http://schemas.microsoft.com/office/powerpoint/2010/main" val="3669915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Gestión de Metadatos</a:t>
            </a:r>
          </a:p>
        </p:txBody>
      </p:sp>
      <p:sp>
        <p:nvSpPr>
          <p:cNvPr id="3" name="Marcador de contenido 2"/>
          <p:cNvSpPr>
            <a:spLocks noGrp="1"/>
          </p:cNvSpPr>
          <p:nvPr>
            <p:ph idx="1"/>
          </p:nvPr>
        </p:nvSpPr>
        <p:spPr/>
        <p:txBody>
          <a:bodyPr/>
          <a:lstStyle/>
          <a:p>
            <a:r>
              <a:rPr lang="es-ES" dirty="0"/>
              <a:t>La gestión de metadatos es el conjunto de procesos que garantizan la creación correcta, el almacenamiento, la integración y el control para soportar el uso de los metadatos en el entorno.</a:t>
            </a:r>
            <a:endParaRPr lang="es-PE" dirty="0"/>
          </a:p>
          <a:p>
            <a:r>
              <a:rPr lang="es-ES" dirty="0"/>
              <a:t>Para entender el papel vital de los metadatos en la gestión de datos, es de ayuda ofrecer una analogía. </a:t>
            </a:r>
          </a:p>
          <a:p>
            <a:r>
              <a:rPr lang="es-ES" dirty="0"/>
              <a:t>Los metadatos son como un catálogo de fichas en una biblioteca. El catálogo de fichas identifica qué libros se almacenan en la biblioteca y su ubicación dentro del edificio. </a:t>
            </a:r>
          </a:p>
          <a:p>
            <a:r>
              <a:rPr lang="es-ES" dirty="0"/>
              <a:t>Los usuarios pueden buscar libros por materia, por autor, o por título. </a:t>
            </a:r>
            <a:endParaRPr lang="es-PE" dirty="0"/>
          </a:p>
        </p:txBody>
      </p:sp>
    </p:spTree>
    <p:extLst>
      <p:ext uri="{BB962C8B-B14F-4D97-AF65-F5344CB8AC3E}">
        <p14:creationId xmlns:p14="http://schemas.microsoft.com/office/powerpoint/2010/main" val="2923727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Gestión de Metadatos: Beneficios</a:t>
            </a:r>
          </a:p>
        </p:txBody>
      </p:sp>
      <p:sp>
        <p:nvSpPr>
          <p:cNvPr id="3" name="Marcador de contenido 2"/>
          <p:cNvSpPr>
            <a:spLocks noGrp="1"/>
          </p:cNvSpPr>
          <p:nvPr>
            <p:ph idx="1"/>
          </p:nvPr>
        </p:nvSpPr>
        <p:spPr/>
        <p:txBody>
          <a:bodyPr/>
          <a:lstStyle/>
          <a:p>
            <a:r>
              <a:rPr lang="es-ES" dirty="0"/>
              <a:t>Incrementar el valor de la información estratégica capturada en los almacenes de datos, CRM, SCM, y otros sistemas críticos. Los datos, ricos en el contexto, ayudan a los analistas en la toma de decisiones más eficaces.</a:t>
            </a:r>
            <a:endParaRPr lang="es-PE" dirty="0"/>
          </a:p>
          <a:p>
            <a:r>
              <a:rPr lang="es-ES" dirty="0"/>
              <a:t>Reducir los costes de formación y el impacto de la rotación de personal a través de la documentación exhaustiva del contexto, de la historia y del origen de los datos.</a:t>
            </a:r>
            <a:endParaRPr lang="es-PE" dirty="0"/>
          </a:p>
          <a:p>
            <a:r>
              <a:rPr lang="es-ES" dirty="0"/>
              <a:t>Reducir el tiempo de las investigaciones orientadas hacia los datos, y en lugar ayudar a los analistas comerciales y otros usuarios buscar la información eficientemente.</a:t>
            </a:r>
            <a:endParaRPr lang="es-PE" dirty="0"/>
          </a:p>
          <a:p>
            <a:endParaRPr lang="es-PE" dirty="0"/>
          </a:p>
        </p:txBody>
      </p:sp>
    </p:spTree>
    <p:extLst>
      <p:ext uri="{BB962C8B-B14F-4D97-AF65-F5344CB8AC3E}">
        <p14:creationId xmlns:p14="http://schemas.microsoft.com/office/powerpoint/2010/main" val="3871612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 continua</a:t>
            </a:r>
          </a:p>
        </p:txBody>
      </p:sp>
      <p:sp>
        <p:nvSpPr>
          <p:cNvPr id="3" name="Marcador de contenido 2"/>
          <p:cNvSpPr>
            <a:spLocks noGrp="1"/>
          </p:cNvSpPr>
          <p:nvPr>
            <p:ph idx="1"/>
          </p:nvPr>
        </p:nvSpPr>
        <p:spPr/>
        <p:txBody>
          <a:bodyPr>
            <a:normAutofit lnSpcReduction="10000"/>
          </a:bodyPr>
          <a:lstStyle/>
          <a:p>
            <a:r>
              <a:rPr lang="es-ES" dirty="0"/>
              <a:t>Mejorar la comunicación por cerrando la brecha entre los usuarios comerciales y los profesionales de TI, aprovechando el trabajo realizado por los equipos, y aumentando la confianza de los datos en los sistemas de TI.</a:t>
            </a:r>
            <a:endParaRPr lang="es-PE" dirty="0"/>
          </a:p>
          <a:p>
            <a:r>
              <a:rPr lang="es-ES" dirty="0"/>
              <a:t>Aumentar la velocidad para entregar el sistema al mercado por reduciendo el ciclo de vida para el desarrollo del sistema.</a:t>
            </a:r>
            <a:endParaRPr lang="es-PE" dirty="0"/>
          </a:p>
          <a:p>
            <a:r>
              <a:rPr lang="es-ES" dirty="0"/>
              <a:t>Reducir el riesgo del fracaso de proyecto a través de un análisis mejor del impacto durante el proceso de gestión de cambio.</a:t>
            </a:r>
            <a:endParaRPr lang="es-PE" dirty="0"/>
          </a:p>
          <a:p>
            <a:r>
              <a:rPr lang="es-ES" dirty="0"/>
              <a:t>Identificar y reducir los datos y los procesos redundantes, para reducir la reanudación causada por el uso de los datos incorrectos u obsoletos.</a:t>
            </a:r>
            <a:endParaRPr lang="es-PE" dirty="0"/>
          </a:p>
          <a:p>
            <a:endParaRPr lang="es-PE" dirty="0"/>
          </a:p>
        </p:txBody>
      </p:sp>
    </p:spTree>
    <p:extLst>
      <p:ext uri="{BB962C8B-B14F-4D97-AF65-F5344CB8AC3E}">
        <p14:creationId xmlns:p14="http://schemas.microsoft.com/office/powerpoint/2010/main" val="2531669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3929" y="47457"/>
            <a:ext cx="10515600" cy="701675"/>
          </a:xfrm>
        </p:spPr>
        <p:txBody>
          <a:bodyPr/>
          <a:lstStyle/>
          <a:p>
            <a:r>
              <a:rPr lang="es-PE" dirty="0"/>
              <a:t>Gestión de Metadatos: Actividades</a:t>
            </a:r>
          </a:p>
        </p:txBody>
      </p:sp>
      <p:pic>
        <p:nvPicPr>
          <p:cNvPr id="4" name="Imagen 3"/>
          <p:cNvPicPr>
            <a:picLocks noChangeAspect="1"/>
          </p:cNvPicPr>
          <p:nvPr/>
        </p:nvPicPr>
        <p:blipFill>
          <a:blip r:embed="rId2"/>
          <a:stretch>
            <a:fillRect/>
          </a:stretch>
        </p:blipFill>
        <p:spPr>
          <a:xfrm>
            <a:off x="738619" y="749132"/>
            <a:ext cx="8017454" cy="5975068"/>
          </a:xfrm>
          <a:prstGeom prst="rect">
            <a:avLst/>
          </a:prstGeom>
        </p:spPr>
      </p:pic>
    </p:spTree>
    <p:extLst>
      <p:ext uri="{BB962C8B-B14F-4D97-AF65-F5344CB8AC3E}">
        <p14:creationId xmlns:p14="http://schemas.microsoft.com/office/powerpoint/2010/main" val="2996137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Tipos de Metadatos</a:t>
            </a:r>
          </a:p>
        </p:txBody>
      </p:sp>
      <p:sp>
        <p:nvSpPr>
          <p:cNvPr id="3" name="Marcador de contenido 2"/>
          <p:cNvSpPr>
            <a:spLocks noGrp="1"/>
          </p:cNvSpPr>
          <p:nvPr>
            <p:ph idx="1"/>
          </p:nvPr>
        </p:nvSpPr>
        <p:spPr/>
        <p:txBody>
          <a:bodyPr/>
          <a:lstStyle/>
          <a:p>
            <a:r>
              <a:rPr lang="es-ES" dirty="0"/>
              <a:t>Los metadatos se clasifican en cuatro tipos principales: </a:t>
            </a:r>
            <a:r>
              <a:rPr lang="es-ES" b="1" dirty="0">
                <a:solidFill>
                  <a:srgbClr val="0070C0"/>
                </a:solidFill>
              </a:rPr>
              <a:t>de negocios</a:t>
            </a:r>
            <a:r>
              <a:rPr lang="es-ES" dirty="0"/>
              <a:t>, </a:t>
            </a:r>
            <a:r>
              <a:rPr lang="es-ES" b="1" dirty="0">
                <a:solidFill>
                  <a:srgbClr val="0070C0"/>
                </a:solidFill>
              </a:rPr>
              <a:t>de técnico o de operativo</a:t>
            </a:r>
            <a:r>
              <a:rPr lang="es-ES" dirty="0"/>
              <a:t>, </a:t>
            </a:r>
            <a:r>
              <a:rPr lang="es-ES" b="1" dirty="0">
                <a:solidFill>
                  <a:srgbClr val="0070C0"/>
                </a:solidFill>
              </a:rPr>
              <a:t>de proceso</a:t>
            </a:r>
            <a:r>
              <a:rPr lang="es-ES" dirty="0"/>
              <a:t>, y </a:t>
            </a:r>
            <a:r>
              <a:rPr lang="es-ES" b="1" dirty="0">
                <a:solidFill>
                  <a:srgbClr val="0070C0"/>
                </a:solidFill>
              </a:rPr>
              <a:t>de la administración</a:t>
            </a:r>
            <a:r>
              <a:rPr lang="es-ES" dirty="0"/>
              <a:t>.</a:t>
            </a:r>
            <a:endParaRPr lang="es-PE" dirty="0"/>
          </a:p>
          <a:p>
            <a:r>
              <a:rPr lang="es-ES" b="1" i="1" dirty="0">
                <a:solidFill>
                  <a:schemeClr val="accent2">
                    <a:lumMod val="50000"/>
                  </a:schemeClr>
                </a:solidFill>
              </a:rPr>
              <a:t>Los metadatos de negocios </a:t>
            </a:r>
            <a:r>
              <a:rPr lang="es-ES" dirty="0"/>
              <a:t>abarcan los nombres comerciales, las definiciones de los sujetos y de las áreas conceptuales, las entidades, los atributos, los tipos de datos y otras propiedades de los atributos, las descripciones de rango, los cálculos, los algoritmos, las reglas de negocios, los valores de dominio válidos y sus significados. Los metadatos de negocios vinculan la perspectiva empresarial con los datos operacionales.</a:t>
            </a:r>
            <a:endParaRPr lang="es-PE" dirty="0"/>
          </a:p>
          <a:p>
            <a:endParaRPr lang="es-PE" dirty="0"/>
          </a:p>
        </p:txBody>
      </p:sp>
    </p:spTree>
    <p:extLst>
      <p:ext uri="{BB962C8B-B14F-4D97-AF65-F5344CB8AC3E}">
        <p14:creationId xmlns:p14="http://schemas.microsoft.com/office/powerpoint/2010/main" val="3526839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 continua</a:t>
            </a:r>
          </a:p>
        </p:txBody>
      </p:sp>
      <p:sp>
        <p:nvSpPr>
          <p:cNvPr id="3" name="Marcador de contenido 2"/>
          <p:cNvSpPr>
            <a:spLocks noGrp="1"/>
          </p:cNvSpPr>
          <p:nvPr>
            <p:ph idx="1"/>
          </p:nvPr>
        </p:nvSpPr>
        <p:spPr/>
        <p:txBody>
          <a:bodyPr/>
          <a:lstStyle/>
          <a:p>
            <a:r>
              <a:rPr lang="es-ES" b="1" i="1" dirty="0">
                <a:solidFill>
                  <a:schemeClr val="accent2">
                    <a:lumMod val="50000"/>
                  </a:schemeClr>
                </a:solidFill>
              </a:rPr>
              <a:t>Los metadatos técnicos y operativos </a:t>
            </a:r>
            <a:r>
              <a:rPr lang="es-ES" dirty="0"/>
              <a:t>proporcionan a los desarrolladores y los usuarios técnicos con información sobre sus sistemas. Los metadatos técnicos incluyen las tablas físicas de las bases de datos, los nombres de columnas, otras propiedades de los objetos de base de datos y los almacenes de datos. El administrador de base de datos  debe entender los patrones de acceso de los usuarios, la frecuencia y el tiempo de ejecución de los informes y las consultas. Estos metadatos son capturados mediante las  rutinas del DBMS u otro software.</a:t>
            </a:r>
            <a:endParaRPr lang="es-PE" dirty="0"/>
          </a:p>
          <a:p>
            <a:endParaRPr lang="es-PE" dirty="0"/>
          </a:p>
        </p:txBody>
      </p:sp>
    </p:spTree>
    <p:extLst>
      <p:ext uri="{BB962C8B-B14F-4D97-AF65-F5344CB8AC3E}">
        <p14:creationId xmlns:p14="http://schemas.microsoft.com/office/powerpoint/2010/main" val="348842052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2461</TotalTime>
  <Words>1487</Words>
  <Application>Microsoft Office PowerPoint</Application>
  <PresentationFormat>Panorámica</PresentationFormat>
  <Paragraphs>93</Paragraphs>
  <Slides>18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Arial</vt:lpstr>
      <vt:lpstr>Calibri</vt:lpstr>
      <vt:lpstr>Calibri Light</vt:lpstr>
      <vt:lpstr>Tema de Office</vt:lpstr>
      <vt:lpstr> Gestion de Datos con la Guia DAMA DMBOK</vt:lpstr>
      <vt:lpstr>Capitulo 11 Gestión de Metadatos</vt:lpstr>
      <vt:lpstr>Introduccion</vt:lpstr>
      <vt:lpstr>Gestión de Metadatos</vt:lpstr>
      <vt:lpstr>Gestión de Metadatos: Beneficios</vt:lpstr>
      <vt:lpstr>… continua</vt:lpstr>
      <vt:lpstr>Gestión de Metadatos: Actividades</vt:lpstr>
      <vt:lpstr>Tipos de Metadatos</vt:lpstr>
      <vt:lpstr>… continua</vt:lpstr>
      <vt:lpstr>… continua</vt:lpstr>
      <vt:lpstr>Fuentes de Metadatos</vt:lpstr>
      <vt:lpstr>Estrategia de los Metadatos</vt:lpstr>
      <vt:lpstr>Gestión de Metadatos: Actividades</vt:lpstr>
      <vt:lpstr>Tipos de Estándares de Metadatos</vt:lpstr>
      <vt:lpstr>Principios Rectores</vt:lpstr>
      <vt:lpstr>… continua</vt:lpstr>
      <vt:lpstr>… continua</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dc:creator>
  <cp:lastModifiedBy>Carlos Augusto Carreño Villarreyes</cp:lastModifiedBy>
  <cp:revision>57</cp:revision>
  <dcterms:created xsi:type="dcterms:W3CDTF">2022-10-18T20:55:37Z</dcterms:created>
  <dcterms:modified xsi:type="dcterms:W3CDTF">2024-04-22T17:14:58Z</dcterms:modified>
</cp:coreProperties>
</file>