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75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52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113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930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672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038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157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362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909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553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534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04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779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undacionmapfre.org/blog/cuanta-informacion-se-genera-y-almacena-en-el-mundo/" TargetMode="External"/><Relationship Id="rId7" Type="http://schemas.openxmlformats.org/officeDocument/2006/relationships/hyperlink" Target="https://www.sdelsol.com/blog/tendencias/tipos-de-conocimiento/" TargetMode="External"/><Relationship Id="rId2" Type="http://schemas.openxmlformats.org/officeDocument/2006/relationships/hyperlink" Target="https://www.modus.es/por-que-los-datos-son-un-activo-empresarial/?cn-reloaded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ledadherrlein.blogspot.com/2014/10/dato-informacion-conocimiento-sabiduria.html" TargetMode="External"/><Relationship Id="rId5" Type="http://schemas.openxmlformats.org/officeDocument/2006/relationships/hyperlink" Target="https://keepcoding.io/blog/que-es-y-como-funciona-dikw/" TargetMode="External"/><Relationship Id="rId4" Type="http://schemas.openxmlformats.org/officeDocument/2006/relationships/hyperlink" Target="https://es.statista.com/grafico/26031/volumen-estimado-de-datos-digitales-creados-o-replicados-en-todo-el-mundo/#:~:text=En%202020%2C%20la%20capacidad%20mundial,durante%20el%20periodo%202020%2D202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" y="0"/>
            <a:ext cx="12168188" cy="687144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10036629" cy="2387600"/>
          </a:xfrm>
        </p:spPr>
        <p:txBody>
          <a:bodyPr>
            <a:noAutofit/>
          </a:bodyPr>
          <a:lstStyle/>
          <a:p>
            <a:br>
              <a:rPr lang="es-PE" dirty="0"/>
            </a:br>
            <a:r>
              <a:rPr lang="es-MX" b="1" dirty="0" err="1">
                <a:solidFill>
                  <a:schemeClr val="bg1"/>
                </a:solidFill>
              </a:rPr>
              <a:t>Gestion</a:t>
            </a:r>
            <a:r>
              <a:rPr lang="es-MX" b="1" dirty="0">
                <a:solidFill>
                  <a:schemeClr val="bg1"/>
                </a:solidFill>
              </a:rPr>
              <a:t> de Datos con la </a:t>
            </a:r>
            <a:r>
              <a:rPr lang="es-MX" b="1" dirty="0" err="1">
                <a:solidFill>
                  <a:schemeClr val="bg1"/>
                </a:solidFill>
              </a:rPr>
              <a:t>Guia</a:t>
            </a:r>
            <a:r>
              <a:rPr lang="es-MX" b="1" dirty="0">
                <a:solidFill>
                  <a:schemeClr val="bg1"/>
                </a:solidFill>
              </a:rPr>
              <a:t> DAMA DMBOK</a:t>
            </a:r>
            <a:endParaRPr lang="es-PE" sz="48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 </a:t>
            </a:r>
            <a:r>
              <a:rPr lang="es-MX" b="1" dirty="0">
                <a:solidFill>
                  <a:schemeClr val="bg1"/>
                </a:solidFill>
              </a:rPr>
              <a:t>IGP – </a:t>
            </a:r>
            <a:r>
              <a:rPr lang="es-MX" b="1" dirty="0" err="1">
                <a:solidFill>
                  <a:schemeClr val="bg1"/>
                </a:solidFill>
              </a:rPr>
              <a:t>Peru</a:t>
            </a:r>
            <a:endParaRPr lang="es-MX" b="1" dirty="0">
              <a:solidFill>
                <a:schemeClr val="bg1"/>
              </a:solidFill>
            </a:endParaRPr>
          </a:p>
          <a:p>
            <a:r>
              <a:rPr lang="es-MX" b="1" dirty="0">
                <a:solidFill>
                  <a:schemeClr val="bg1"/>
                </a:solidFill>
              </a:rPr>
              <a:t>3</a:t>
            </a:r>
            <a:r>
              <a:rPr lang="es-MX" b="1">
                <a:solidFill>
                  <a:schemeClr val="bg1"/>
                </a:solidFill>
              </a:rPr>
              <a:t>0h</a:t>
            </a:r>
            <a:endParaRPr lang="es-MX" b="1" dirty="0">
              <a:solidFill>
                <a:schemeClr val="bg1"/>
              </a:solidFill>
            </a:endParaRPr>
          </a:p>
          <a:p>
            <a:r>
              <a:rPr lang="es-MX" b="1" dirty="0">
                <a:solidFill>
                  <a:schemeClr val="bg1"/>
                </a:solidFill>
              </a:rPr>
              <a:t>Instructor: Ing. Carlos </a:t>
            </a:r>
            <a:r>
              <a:rPr lang="es-MX" b="1" dirty="0" err="1">
                <a:solidFill>
                  <a:schemeClr val="bg1"/>
                </a:solidFill>
              </a:rPr>
              <a:t>Carreno</a:t>
            </a:r>
            <a:endParaRPr lang="es-MX" b="1" dirty="0">
              <a:solidFill>
                <a:schemeClr val="bg1"/>
              </a:solidFill>
            </a:endParaRPr>
          </a:p>
          <a:p>
            <a:r>
              <a:rPr lang="es-MX" b="1" dirty="0">
                <a:solidFill>
                  <a:schemeClr val="bg1"/>
                </a:solidFill>
              </a:rPr>
              <a:t>ccarrenovi@Gmail.com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808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 continua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s-ES" dirty="0"/>
              <a:t>La validación de instancias de datos y conjuntos de datos es realizada contra las reglas de negocio definidas.</a:t>
            </a:r>
            <a:endParaRPr lang="es-PE" dirty="0"/>
          </a:p>
          <a:p>
            <a:pPr lvl="0"/>
            <a:r>
              <a:rPr lang="es-ES" dirty="0"/>
              <a:t>Propietarios de los procesos de negocios estarán de acuerdo en cumplir con los ANS (Acuerdo de Nivel de Servicio) y de calidad de datos.</a:t>
            </a:r>
            <a:endParaRPr lang="es-PE" dirty="0"/>
          </a:p>
          <a:p>
            <a:pPr lvl="0"/>
            <a:r>
              <a:rPr lang="es-ES" dirty="0"/>
              <a:t>Las correcciones de los datos son realizados en la fuente original, siempre que sea posible.</a:t>
            </a:r>
            <a:endParaRPr lang="es-PE" dirty="0"/>
          </a:p>
          <a:p>
            <a:pPr lvl="0"/>
            <a:r>
              <a:rPr lang="es-ES" dirty="0"/>
              <a:t>Si no es posible corregir los datos en la fuente, las correcciones de datos a plazo para el propietario de la fuente original, siempre que sea posible. Influencia en  los corredores de datos para ajustarse a las necesidades locales puede ser limitada.</a:t>
            </a:r>
            <a:endParaRPr lang="es-PE" dirty="0"/>
          </a:p>
          <a:p>
            <a:pPr lvl="0"/>
            <a:r>
              <a:rPr lang="es-ES" dirty="0"/>
              <a:t>La </a:t>
            </a:r>
            <a:r>
              <a:rPr lang="es-ES" dirty="0" err="1"/>
              <a:t>medicion</a:t>
            </a:r>
            <a:r>
              <a:rPr lang="es-ES" dirty="0"/>
              <a:t> de los niveles de calidad de los datos es informada a los administradores de datos, propietarios de procesos de negocio y los líderes de los ANS.</a:t>
            </a:r>
            <a:endParaRPr lang="es-PE" dirty="0"/>
          </a:p>
          <a:p>
            <a:pPr lvl="0"/>
            <a:r>
              <a:rPr lang="es-ES" dirty="0"/>
              <a:t>Identificar un registro de oro por todos los elementos de datos.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53208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Referencias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E" dirty="0">
                <a:hlinkClick r:id="rId2"/>
              </a:rPr>
              <a:t>https://www.modus.es/por-que-los-datos-son-un-activo-empresarial/?cn-reloaded=1</a:t>
            </a:r>
            <a:endParaRPr lang="es-PE" dirty="0"/>
          </a:p>
          <a:p>
            <a:r>
              <a:rPr lang="es-PE" dirty="0">
                <a:hlinkClick r:id="rId3"/>
              </a:rPr>
              <a:t>https://www.fundacionmapfre.org/blog/cuanta-informacion-se-genera-y-almacena-en-el-mundo/</a:t>
            </a:r>
            <a:endParaRPr lang="es-PE" dirty="0"/>
          </a:p>
          <a:p>
            <a:r>
              <a:rPr lang="es-PE" dirty="0">
                <a:hlinkClick r:id="rId4"/>
              </a:rPr>
              <a:t>https://es.statista.com/grafico/26031/volumen-estimado-de-datos-digitales-creados-o-replicados-en-todo-el-mundo/#:~:text=En%202020%2C%20la%20capacidad%20mundial,durante%20el%20periodo%202020%2D2025</a:t>
            </a:r>
            <a:r>
              <a:rPr lang="es-PE" dirty="0"/>
              <a:t>.</a:t>
            </a:r>
          </a:p>
          <a:p>
            <a:r>
              <a:rPr lang="es-PE" dirty="0">
                <a:hlinkClick r:id="rId5"/>
              </a:rPr>
              <a:t>https://keepcoding.io/blog/que-es-y-como-funciona-dikw/</a:t>
            </a:r>
            <a:endParaRPr lang="es-PE" dirty="0"/>
          </a:p>
          <a:p>
            <a:r>
              <a:rPr lang="es-PE" dirty="0">
                <a:hlinkClick r:id="rId6"/>
              </a:rPr>
              <a:t>http://soledadherrlein.blogspot.com/2014/10/dato-informacion-conocimiento-sabiduria.html</a:t>
            </a:r>
            <a:endParaRPr lang="es-PE" dirty="0"/>
          </a:p>
          <a:p>
            <a:r>
              <a:rPr lang="es-PE" dirty="0">
                <a:hlinkClick r:id="rId7"/>
              </a:rPr>
              <a:t>https://www.sdelsol.com/blog/tendencias/tipos-de-conocimiento/</a:t>
            </a:r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072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8189" cy="1325563"/>
          </a:xfrm>
        </p:spPr>
        <p:txBody>
          <a:bodyPr>
            <a:normAutofit/>
          </a:bodyPr>
          <a:lstStyle/>
          <a:p>
            <a:r>
              <a:rPr lang="es-PE" dirty="0"/>
              <a:t>Capitulo </a:t>
            </a:r>
            <a:r>
              <a:rPr lang="en-US" dirty="0"/>
              <a:t>12 </a:t>
            </a:r>
            <a:r>
              <a:rPr lang="es-PE" dirty="0"/>
              <a:t>Gestión de la Calidad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/>
              <a:t>Introduccion</a:t>
            </a:r>
          </a:p>
          <a:p>
            <a:r>
              <a:rPr lang="es-PE" dirty="0"/>
              <a:t>Gestión de la Calidad de Datos: Actividades</a:t>
            </a:r>
          </a:p>
          <a:p>
            <a:r>
              <a:rPr lang="es-PE" dirty="0"/>
              <a:t>Gestión de la Calidad de Datos: Enfoque</a:t>
            </a:r>
          </a:p>
          <a:p>
            <a:r>
              <a:rPr lang="es-PE" dirty="0"/>
              <a:t>Herramientas de Calidad de Datos</a:t>
            </a:r>
          </a:p>
          <a:p>
            <a:r>
              <a:rPr lang="es-PE" dirty="0"/>
              <a:t>Principios Rectores</a:t>
            </a:r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57064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Introduccion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La gestión de la Calidad de Datos (DQM) es un proceso de apoyo crítico en la gestión del cambio organizacional. Cambiar el enfoque de negocios, estrategias de integración de negocios corporativos y fusiones, adquisiciones y asociaciones puede obligar a que las a las funciones de  TI a  homologar y  combinar fuentes de datos, crear copias  de datos de oro, poblar retrospectivamente o integrar los  datos. </a:t>
            </a:r>
          </a:p>
          <a:p>
            <a:r>
              <a:rPr lang="es-ES" dirty="0"/>
              <a:t> Las  metas  de  la interoperabilidad con los sistemas heredados o B2B necesitan el apoyo de un programa de DQM.</a:t>
            </a:r>
          </a:p>
          <a:p>
            <a:r>
              <a:rPr lang="es-ES" dirty="0"/>
              <a:t>La calidad de los datos es sinónimo de calidad de la información ya que los malos resultados de calidad de datos conllevan a información inexacta y bajo e rendimiento del negocio. </a:t>
            </a:r>
          </a:p>
          <a:p>
            <a:r>
              <a:rPr lang="es-ES" dirty="0"/>
              <a:t>La limpieza de datos puede dar lugar mejoras costosas de corto plazo que no abordan las causas raíz de los defectos de datos. </a:t>
            </a:r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69915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 continua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DQM es también un proceso continuo para definir los parámetros para especificar los niveles aceptables de calidad de datos para satisfacer las necesidades del negocio y de garantizar que la calidad de datos cumple con estos niveles. </a:t>
            </a:r>
          </a:p>
          <a:p>
            <a:r>
              <a:rPr lang="es-ES" dirty="0"/>
              <a:t>DQM implica  analizar  la calidad de los datos, la identificación de anomalías en los datos y la definición de los requerimientos del negocio y las correspondientes reglas de negocio para reglamentar la calidad de los datos  requeridos.</a:t>
            </a:r>
          </a:p>
          <a:p>
            <a:r>
              <a:rPr lang="es-ES" dirty="0"/>
              <a:t> DQM implica instituir procesos de inspección y control para vigilar el cumplimiento de las reglas de calidad de datos definidas, así como la institución de análisis de datos,  la  normalización,  la  limpieza  y  consolidación,  cuando sea necesario. </a:t>
            </a:r>
          </a:p>
          <a:p>
            <a:r>
              <a:rPr lang="es-ES" dirty="0"/>
              <a:t>DQM incorpora temas de seguimiento de incidentes como una forma de controlar el cumplimiento de los acuerdos de nivel de servicio de calidad de datos definidos.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79621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5019" y="129152"/>
            <a:ext cx="10515600" cy="505030"/>
          </a:xfrm>
        </p:spPr>
        <p:txBody>
          <a:bodyPr>
            <a:normAutofit fontScale="90000"/>
          </a:bodyPr>
          <a:lstStyle/>
          <a:p>
            <a:r>
              <a:rPr lang="es-PE" dirty="0"/>
              <a:t>Gestión de la Calidad de Datos: Actividades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06" y="634182"/>
            <a:ext cx="9095822" cy="579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27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Gestión de la Calidad de los Datos: Enfoque Ciclo de Deming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798574" cy="435133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s-ES" b="1" dirty="0">
                <a:solidFill>
                  <a:schemeClr val="accent2">
                    <a:lumMod val="50000"/>
                  </a:schemeClr>
                </a:solidFill>
              </a:rPr>
              <a:t>Planeación</a:t>
            </a:r>
            <a:r>
              <a:rPr lang="es-ES" dirty="0"/>
              <a:t> del diagnóstico de la situación y la identificación de indicadores clave para medir la calidad de datos actual.</a:t>
            </a:r>
            <a:endParaRPr lang="es-PE" dirty="0"/>
          </a:p>
          <a:p>
            <a:pPr lvl="0"/>
            <a:r>
              <a:rPr lang="es-ES" b="1" dirty="0">
                <a:solidFill>
                  <a:schemeClr val="accent2">
                    <a:lumMod val="50000"/>
                  </a:schemeClr>
                </a:solidFill>
              </a:rPr>
              <a:t>Implementación</a:t>
            </a:r>
            <a:r>
              <a:rPr lang="es-ES" dirty="0"/>
              <a:t> de procesos para medir y mejorar la calidad de los datos.</a:t>
            </a:r>
            <a:endParaRPr lang="es-PE" dirty="0"/>
          </a:p>
          <a:p>
            <a:pPr lvl="0"/>
            <a:r>
              <a:rPr lang="es-ES" b="1" dirty="0">
                <a:solidFill>
                  <a:schemeClr val="accent2">
                    <a:lumMod val="50000"/>
                  </a:schemeClr>
                </a:solidFill>
              </a:rPr>
              <a:t>Seguimiento</a:t>
            </a:r>
            <a:r>
              <a:rPr lang="es-E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ES" dirty="0"/>
              <a:t>y medición de los niveles en relación con las expectativas definidas por el negocio.</a:t>
            </a:r>
            <a:endParaRPr lang="es-PE" dirty="0"/>
          </a:p>
          <a:p>
            <a:pPr lvl="0"/>
            <a:r>
              <a:rPr lang="es-ES" b="1" dirty="0">
                <a:solidFill>
                  <a:schemeClr val="accent2">
                    <a:lumMod val="50000"/>
                  </a:schemeClr>
                </a:solidFill>
              </a:rPr>
              <a:t>Actuar</a:t>
            </a:r>
            <a:r>
              <a:rPr lang="es-ES" dirty="0"/>
              <a:t> para resolver los problemas identificados para mejorar la calidad de los datos y satisfacer de una mejor manera las expectativas de negocio.</a:t>
            </a:r>
            <a:endParaRPr lang="es-PE" dirty="0"/>
          </a:p>
          <a:p>
            <a:endParaRPr lang="es-PE" dirty="0"/>
          </a:p>
        </p:txBody>
      </p:sp>
      <p:pic>
        <p:nvPicPr>
          <p:cNvPr id="4" name="image53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7133" y="1825625"/>
            <a:ext cx="4128401" cy="413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1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Gestión de la Calidad de Datos: Actividades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2" indent="-457200">
              <a:spcBef>
                <a:spcPts val="1000"/>
              </a:spcBef>
              <a:buFont typeface="+mj-lt"/>
              <a:buAutoNum type="arabicParenR"/>
            </a:pPr>
            <a:r>
              <a:rPr lang="es-ES" b="1" dirty="0"/>
              <a:t>Desarrollar y promover la conciencia de la calidad de los datos</a:t>
            </a:r>
            <a:endParaRPr lang="es-PE" b="1" dirty="0"/>
          </a:p>
          <a:p>
            <a:pPr marL="457200" lvl="2" indent="-457200">
              <a:spcBef>
                <a:spcPts val="1000"/>
              </a:spcBef>
              <a:buFont typeface="+mj-lt"/>
              <a:buAutoNum type="arabicParenR"/>
            </a:pPr>
            <a:r>
              <a:rPr lang="es-ES" b="1" dirty="0"/>
              <a:t>Definir los Requisitos de Calidad de Datos</a:t>
            </a:r>
            <a:endParaRPr lang="es-PE" b="1" dirty="0"/>
          </a:p>
          <a:p>
            <a:pPr marL="457200" lvl="2" indent="-457200">
              <a:spcBef>
                <a:spcPts val="1000"/>
              </a:spcBef>
              <a:buFont typeface="+mj-lt"/>
              <a:buAutoNum type="arabicParenR"/>
            </a:pPr>
            <a:r>
              <a:rPr lang="es-ES" b="1" dirty="0"/>
              <a:t>Perfilar, analizar y evaluar la calidad de datos</a:t>
            </a:r>
            <a:endParaRPr lang="es-PE" b="1" dirty="0"/>
          </a:p>
          <a:p>
            <a:pPr marL="457200" lvl="2" indent="-457200">
              <a:spcBef>
                <a:spcPts val="1000"/>
              </a:spcBef>
              <a:buFont typeface="+mj-lt"/>
              <a:buAutoNum type="arabicParenR"/>
            </a:pPr>
            <a:r>
              <a:rPr lang="es-ES" b="1" dirty="0"/>
              <a:t>Definir Indicadores de Calidad de los Datos</a:t>
            </a:r>
            <a:endParaRPr lang="es-PE" b="1" dirty="0"/>
          </a:p>
          <a:p>
            <a:pPr marL="457200" lvl="2" indent="-457200">
              <a:spcBef>
                <a:spcPts val="1000"/>
              </a:spcBef>
              <a:buFont typeface="+mj-lt"/>
              <a:buAutoNum type="arabicParenR"/>
            </a:pPr>
            <a:r>
              <a:rPr lang="es-ES" b="1" dirty="0"/>
              <a:t>Definir Las reglas del negocio de la Calidad de los Datos</a:t>
            </a:r>
            <a:endParaRPr lang="es-PE" b="1" dirty="0"/>
          </a:p>
          <a:p>
            <a:pPr marL="457200" lvl="2" indent="-457200">
              <a:spcBef>
                <a:spcPts val="1000"/>
              </a:spcBef>
              <a:buFont typeface="+mj-lt"/>
              <a:buAutoNum type="arabicParenR"/>
            </a:pPr>
            <a:r>
              <a:rPr lang="es-ES" b="1" dirty="0"/>
              <a:t>Probar y Validar: Requerimientos de la Calidad de los Datos</a:t>
            </a:r>
            <a:endParaRPr lang="es-PE" b="1" dirty="0"/>
          </a:p>
          <a:p>
            <a:pPr marL="457200" lvl="2" indent="-457200">
              <a:spcBef>
                <a:spcPts val="1000"/>
              </a:spcBef>
              <a:buFont typeface="+mj-lt"/>
              <a:buAutoNum type="arabicParenR"/>
            </a:pPr>
            <a:r>
              <a:rPr lang="es-ES" b="1" dirty="0"/>
              <a:t>Establecer y evaluar los Niveles de Servicio de Calidad de los Datos</a:t>
            </a:r>
            <a:endParaRPr lang="es-PE" b="1" dirty="0"/>
          </a:p>
          <a:p>
            <a:pPr marL="457200" lvl="2" indent="-457200">
              <a:spcBef>
                <a:spcPts val="1000"/>
              </a:spcBef>
              <a:buFont typeface="+mj-lt"/>
              <a:buAutoNum type="arabicParenR"/>
            </a:pPr>
            <a:r>
              <a:rPr lang="es-ES" b="1" dirty="0"/>
              <a:t>Medir continuamente y monitorear la Calidad de Datos</a:t>
            </a:r>
            <a:endParaRPr lang="es-PE" b="1" dirty="0"/>
          </a:p>
          <a:p>
            <a:pPr marL="457200" indent="-457200">
              <a:buFont typeface="+mj-lt"/>
              <a:buAutoNum type="arabicParenR" startAt="9"/>
            </a:pPr>
            <a:r>
              <a:rPr lang="es-ES" sz="2000" b="1" dirty="0"/>
              <a:t>Resolver los Problemas de Calidad de Datos</a:t>
            </a:r>
          </a:p>
          <a:p>
            <a:pPr marL="457200" lvl="2" indent="-457200">
              <a:spcBef>
                <a:spcPts val="1000"/>
              </a:spcBef>
              <a:buFont typeface="+mj-lt"/>
              <a:buAutoNum type="arabicParenR" startAt="10"/>
            </a:pPr>
            <a:r>
              <a:rPr lang="es-ES" b="1" dirty="0"/>
              <a:t>Limpiar y Corregir Defectos de Calidad de Datos</a:t>
            </a:r>
          </a:p>
          <a:p>
            <a:pPr marL="457200" lvl="2" indent="-457200">
              <a:spcBef>
                <a:spcPts val="1000"/>
              </a:spcBef>
              <a:buFont typeface="+mj-lt"/>
              <a:buAutoNum type="arabicParenR" startAt="10"/>
            </a:pPr>
            <a:r>
              <a:rPr lang="es-ES" b="1" dirty="0"/>
              <a:t>Diseñar e implementar Procedimientos operacionales DQM</a:t>
            </a:r>
            <a:endParaRPr lang="es-PE" b="1" dirty="0"/>
          </a:p>
          <a:p>
            <a:pPr marL="457200" lvl="2" indent="-457200">
              <a:spcBef>
                <a:spcPts val="1000"/>
              </a:spcBef>
              <a:buFont typeface="+mj-lt"/>
              <a:buAutoNum type="arabicParenR" startAt="10"/>
            </a:pPr>
            <a:r>
              <a:rPr lang="es-ES" b="1" dirty="0"/>
              <a:t>Procedimiento de Monitoreo operacional DQM y de rendimiento</a:t>
            </a:r>
            <a:endParaRPr lang="es-PE" b="1" dirty="0"/>
          </a:p>
          <a:p>
            <a:pPr marL="228600" lvl="2">
              <a:spcBef>
                <a:spcPts val="1000"/>
              </a:spcBef>
            </a:pPr>
            <a:endParaRPr lang="es-PE" b="1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61094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Herramientas de Calidad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Perfilado de Datos</a:t>
            </a:r>
          </a:p>
          <a:p>
            <a:r>
              <a:rPr lang="es-PE" dirty="0"/>
              <a:t>Estandarización y análisis</a:t>
            </a:r>
          </a:p>
          <a:p>
            <a:r>
              <a:rPr lang="es-PE" dirty="0"/>
              <a:t>Transformación de datos</a:t>
            </a:r>
          </a:p>
          <a:p>
            <a:r>
              <a:rPr lang="es-PE" dirty="0"/>
              <a:t>Resolución de identidad</a:t>
            </a:r>
          </a:p>
          <a:p>
            <a:r>
              <a:rPr lang="es-PE" dirty="0"/>
              <a:t>Mejora Incremental</a:t>
            </a:r>
          </a:p>
          <a:p>
            <a:r>
              <a:rPr lang="es-PE" dirty="0"/>
              <a:t>Informes</a:t>
            </a:r>
          </a:p>
        </p:txBody>
      </p:sp>
    </p:spTree>
    <p:extLst>
      <p:ext uri="{BB962C8B-B14F-4D97-AF65-F5344CB8AC3E}">
        <p14:creationId xmlns:p14="http://schemas.microsoft.com/office/powerpoint/2010/main" val="3292386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Principios Rectores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s-ES" dirty="0"/>
              <a:t>Los datos son gestionados como un activo central de la organización. Muchas organizaciones optan por colocar los datos como un activo en su balance.</a:t>
            </a:r>
            <a:endParaRPr lang="es-PE" dirty="0"/>
          </a:p>
          <a:p>
            <a:pPr lvl="0"/>
            <a:r>
              <a:rPr lang="es-ES" dirty="0"/>
              <a:t>Todos los elementos de datos tienen una definición estandarizada de datos, tipo de datos y dominio de valores aceptables.</a:t>
            </a:r>
            <a:endParaRPr lang="es-PE" dirty="0"/>
          </a:p>
          <a:p>
            <a:pPr lvl="0"/>
            <a:r>
              <a:rPr lang="es-ES" dirty="0"/>
              <a:t>El Gobierno de Datos es aprovechado para el control y el rendimiento de DQM.</a:t>
            </a:r>
            <a:endParaRPr lang="es-PE" dirty="0"/>
          </a:p>
          <a:p>
            <a:pPr lvl="0"/>
            <a:r>
              <a:rPr lang="es-ES" dirty="0"/>
              <a:t>La industria y las normas internacionales de datos son utilizados siempre que sea posible.</a:t>
            </a:r>
            <a:endParaRPr lang="es-PE" dirty="0"/>
          </a:p>
          <a:p>
            <a:pPr lvl="0"/>
            <a:r>
              <a:rPr lang="es-ES" dirty="0"/>
              <a:t>Las expectativas de calidad de datos son especificados por los consumidores de datos.</a:t>
            </a:r>
            <a:endParaRPr lang="es-PE" dirty="0"/>
          </a:p>
          <a:p>
            <a:pPr lvl="0"/>
            <a:r>
              <a:rPr lang="es-ES" dirty="0"/>
              <a:t>Reglas de negocio son definidas para afirmar la conformidad con las expectativas de calidad de datos.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356261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2379</TotalTime>
  <Words>943</Words>
  <Application>Microsoft Office PowerPoint</Application>
  <PresentationFormat>Panorámica</PresentationFormat>
  <Paragraphs>71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 Gestion de Datos con la Guia DAMA DMBOK</vt:lpstr>
      <vt:lpstr>Capitulo 12 Gestión de la Calidad de Datos</vt:lpstr>
      <vt:lpstr>Introduccion</vt:lpstr>
      <vt:lpstr>… continua</vt:lpstr>
      <vt:lpstr>Gestión de la Calidad de Datos: Actividades</vt:lpstr>
      <vt:lpstr>Gestión de la Calidad de los Datos: Enfoque Ciclo de Deming</vt:lpstr>
      <vt:lpstr>Gestión de la Calidad de Datos: Actividades</vt:lpstr>
      <vt:lpstr>Herramientas de Calidad de Datos</vt:lpstr>
      <vt:lpstr>Principios Rectores</vt:lpstr>
      <vt:lpstr>… continua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Carlos Augusto Carreño Villarreyes</cp:lastModifiedBy>
  <cp:revision>55</cp:revision>
  <dcterms:created xsi:type="dcterms:W3CDTF">2022-10-18T20:55:37Z</dcterms:created>
  <dcterms:modified xsi:type="dcterms:W3CDTF">2024-04-22T17:15:11Z</dcterms:modified>
</cp:coreProperties>
</file>