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7" r:id="rId3"/>
    <p:sldId id="287" r:id="rId4"/>
    <p:sldId id="288" r:id="rId5"/>
    <p:sldId id="289" r:id="rId6"/>
    <p:sldId id="290" r:id="rId7"/>
    <p:sldId id="291" r:id="rId8"/>
    <p:sldId id="295" r:id="rId9"/>
    <p:sldId id="296" r:id="rId10"/>
    <p:sldId id="297" r:id="rId11"/>
    <p:sldId id="299" r:id="rId12"/>
    <p:sldId id="301" r:id="rId13"/>
    <p:sldId id="302" r:id="rId14"/>
    <p:sldId id="303" r:id="rId15"/>
    <p:sldId id="304" r:id="rId16"/>
    <p:sldId id="275" r:id="rId1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5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113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930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672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38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57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7362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9097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1553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53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0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5921A-476E-493C-8FCE-D9890328680D}" type="datetimeFigureOut">
              <a:rPr lang="es-PE" smtClean="0"/>
              <a:t>22/04/2024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76DBE-3467-4C85-8F73-3A73D2E9D46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77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acionmapfre.org/blog/cuanta-informacion-se-genera-y-almacena-en-el-mundo/" TargetMode="External"/><Relationship Id="rId7" Type="http://schemas.openxmlformats.org/officeDocument/2006/relationships/hyperlink" Target="https://www.sdelsol.com/blog/tendencias/tipos-de-conocimiento/" TargetMode="External"/><Relationship Id="rId2" Type="http://schemas.openxmlformats.org/officeDocument/2006/relationships/hyperlink" Target="https://www.modus.es/por-que-los-datos-son-un-activo-empresarial/?cn-reloaded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ledadherrlein.blogspot.com/2014/10/dato-informacion-conocimiento-sabiduria.html" TargetMode="External"/><Relationship Id="rId5" Type="http://schemas.openxmlformats.org/officeDocument/2006/relationships/hyperlink" Target="https://keepcoding.io/blog/que-es-y-como-funciona-dikw/" TargetMode="External"/><Relationship Id="rId4" Type="http://schemas.openxmlformats.org/officeDocument/2006/relationships/hyperlink" Target="https://es.statista.com/grafico/26031/volumen-estimado-de-datos-digitales-creados-o-replicados-en-todo-el-mundo/#:~:text=En%202020%2C%20la%20capacidad%20mundial,durante%20el%20periodo%202020%2D20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0"/>
            <a:ext cx="12168188" cy="687144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036629" cy="2387600"/>
          </a:xfrm>
        </p:spPr>
        <p:txBody>
          <a:bodyPr>
            <a:noAutofit/>
          </a:bodyPr>
          <a:lstStyle/>
          <a:p>
            <a:br>
              <a:rPr lang="es-PE" dirty="0"/>
            </a:br>
            <a:r>
              <a:rPr lang="es-MX" b="1" dirty="0" err="1">
                <a:solidFill>
                  <a:schemeClr val="bg1"/>
                </a:solidFill>
              </a:rPr>
              <a:t>Gestion</a:t>
            </a:r>
            <a:r>
              <a:rPr lang="es-MX" b="1" dirty="0">
                <a:solidFill>
                  <a:schemeClr val="bg1"/>
                </a:solidFill>
              </a:rPr>
              <a:t> de Datos con la </a:t>
            </a:r>
            <a:r>
              <a:rPr lang="es-MX" b="1" dirty="0" err="1">
                <a:solidFill>
                  <a:schemeClr val="bg1"/>
                </a:solidFill>
              </a:rPr>
              <a:t>Guia</a:t>
            </a:r>
            <a:r>
              <a:rPr lang="es-MX" b="1" dirty="0">
                <a:solidFill>
                  <a:schemeClr val="bg1"/>
                </a:solidFill>
              </a:rPr>
              <a:t> DAMA DMBOK</a:t>
            </a:r>
            <a:endParaRPr lang="es-PE" sz="48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 </a:t>
            </a:r>
            <a:r>
              <a:rPr lang="es-MX" b="1" dirty="0">
                <a:solidFill>
                  <a:schemeClr val="bg1"/>
                </a:solidFill>
              </a:rPr>
              <a:t>IGP – </a:t>
            </a:r>
            <a:r>
              <a:rPr lang="es-MX" b="1" dirty="0" err="1">
                <a:solidFill>
                  <a:schemeClr val="bg1"/>
                </a:solidFill>
              </a:rPr>
              <a:t>Peru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3</a:t>
            </a:r>
            <a:r>
              <a:rPr lang="es-MX" b="1">
                <a:solidFill>
                  <a:schemeClr val="bg1"/>
                </a:solidFill>
              </a:rPr>
              <a:t>0h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Instructor: Ing. Carlos </a:t>
            </a:r>
            <a:r>
              <a:rPr lang="es-MX" b="1" dirty="0" err="1">
                <a:solidFill>
                  <a:schemeClr val="bg1"/>
                </a:solidFill>
              </a:rPr>
              <a:t>Carreno</a:t>
            </a:r>
            <a:endParaRPr lang="es-MX" b="1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ccarrenovi@Gmail.com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0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5128259" cy="12940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9718"/>
            <a:ext cx="5128259" cy="32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2448"/>
            <a:ext cx="7131992" cy="434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54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8438"/>
            <a:ext cx="5265420" cy="469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5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38264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8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Organizaciones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Organización de Servicios de Gestión de Datos</a:t>
            </a:r>
          </a:p>
          <a:p>
            <a:r>
              <a:rPr lang="es-PE" dirty="0"/>
              <a:t>Consejo del gobierno de datos</a:t>
            </a:r>
          </a:p>
          <a:p>
            <a:r>
              <a:rPr lang="es-PE" dirty="0"/>
              <a:t>Comité directivo de administración de datos</a:t>
            </a:r>
          </a:p>
          <a:p>
            <a:r>
              <a:rPr lang="es-PE" dirty="0"/>
              <a:t>Equipos de administración de datos</a:t>
            </a:r>
          </a:p>
          <a:p>
            <a:r>
              <a:rPr lang="es-PE" dirty="0"/>
              <a:t>Oficina de gobierno de datos (DGO)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1537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Tipos de Activos de Información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482840" cy="457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7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>
                <a:hlinkClick r:id="rId2"/>
              </a:rPr>
              <a:t>https://www.modus.es/por-que-los-datos-son-un-activo-empresarial/?cn-reloaded=1</a:t>
            </a:r>
            <a:endParaRPr lang="es-PE" dirty="0"/>
          </a:p>
          <a:p>
            <a:r>
              <a:rPr lang="es-PE" dirty="0">
                <a:hlinkClick r:id="rId3"/>
              </a:rPr>
              <a:t>https://www.fundacionmapfre.org/blog/cuanta-informacion-se-genera-y-almacena-en-el-mundo/</a:t>
            </a:r>
            <a:endParaRPr lang="es-PE" dirty="0"/>
          </a:p>
          <a:p>
            <a:r>
              <a:rPr lang="es-PE" dirty="0">
                <a:hlinkClick r:id="rId4"/>
              </a:rPr>
              <a:t>https://es.statista.com/grafico/26031/volumen-estimado-de-datos-digitales-creados-o-replicados-en-todo-el-mundo/#:~:text=En%202020%2C%20la%20capacidad%20mundial,durante%20el%20periodo%202020%2D2025</a:t>
            </a:r>
            <a:r>
              <a:rPr lang="es-PE" dirty="0"/>
              <a:t>.</a:t>
            </a:r>
          </a:p>
          <a:p>
            <a:r>
              <a:rPr lang="es-PE" dirty="0">
                <a:hlinkClick r:id="rId5"/>
              </a:rPr>
              <a:t>https://keepcoding.io/blog/que-es-y-como-funciona-dikw/</a:t>
            </a:r>
            <a:endParaRPr lang="es-PE" dirty="0"/>
          </a:p>
          <a:p>
            <a:r>
              <a:rPr lang="es-PE" dirty="0">
                <a:hlinkClick r:id="rId6"/>
              </a:rPr>
              <a:t>http://soledadherrlein.blogspot.com/2014/10/dato-informacion-conocimiento-sabiduria.html</a:t>
            </a:r>
            <a:endParaRPr lang="es-PE" dirty="0"/>
          </a:p>
          <a:p>
            <a:r>
              <a:rPr lang="es-PE" dirty="0">
                <a:hlinkClick r:id="rId7"/>
              </a:rPr>
              <a:t>https://www.sdelsol.com/blog/tendencias/tipos-de-conocimiento/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0723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1088189" cy="1460500"/>
          </a:xfrm>
        </p:spPr>
        <p:txBody>
          <a:bodyPr>
            <a:normAutofit/>
          </a:bodyPr>
          <a:lstStyle/>
          <a:p>
            <a:r>
              <a:rPr lang="es-PE" sz="3600" dirty="0"/>
              <a:t>Capitulo 2 </a:t>
            </a:r>
            <a:r>
              <a:rPr lang="es-MX" sz="3600" dirty="0"/>
              <a:t>Organizaciones, objetivos organizacionales, estrategia, productos, procesos y activos de información. </a:t>
            </a:r>
            <a:endParaRPr lang="es-PE" sz="36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55409"/>
            <a:ext cx="10515600" cy="4221554"/>
          </a:xfrm>
        </p:spPr>
        <p:txBody>
          <a:bodyPr>
            <a:normAutofit/>
          </a:bodyPr>
          <a:lstStyle/>
          <a:p>
            <a:r>
              <a:rPr lang="es-PE" dirty="0"/>
              <a:t>Elementos de la gestión  de datos</a:t>
            </a:r>
          </a:p>
          <a:p>
            <a:r>
              <a:rPr lang="es-PE" dirty="0"/>
              <a:t>Misión y Objetivos</a:t>
            </a:r>
          </a:p>
          <a:p>
            <a:r>
              <a:rPr lang="es-PE" dirty="0"/>
              <a:t>Principios rectores</a:t>
            </a:r>
          </a:p>
          <a:p>
            <a:r>
              <a:rPr lang="es-PE" dirty="0"/>
              <a:t>Funciones y actividades</a:t>
            </a:r>
          </a:p>
          <a:p>
            <a:r>
              <a:rPr lang="es-PE" dirty="0"/>
              <a:t>Tipos de organizaciones</a:t>
            </a:r>
          </a:p>
          <a:p>
            <a:r>
              <a:rPr lang="es-PE" dirty="0"/>
              <a:t>Tipos de activos de </a:t>
            </a:r>
            <a:r>
              <a:rPr lang="es-PE" dirty="0" err="1"/>
              <a:t>informacion</a:t>
            </a:r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570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Elementos de la Gestión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84" y="1399413"/>
            <a:ext cx="796401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datos: Misión y objetivos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misión de la función de la gestión de datos es satisfacer y superar las necesidades de información de todas las partes interesadas en la organización en términos de:</a:t>
            </a:r>
          </a:p>
        </p:txBody>
      </p:sp>
      <p:sp>
        <p:nvSpPr>
          <p:cNvPr id="5" name="Rectángulo redondeado 4"/>
          <p:cNvSpPr/>
          <p:nvPr/>
        </p:nvSpPr>
        <p:spPr>
          <a:xfrm>
            <a:off x="2446020" y="3314700"/>
            <a:ext cx="2537460" cy="1188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Disponibilidad</a:t>
            </a:r>
          </a:p>
        </p:txBody>
      </p:sp>
      <p:sp>
        <p:nvSpPr>
          <p:cNvPr id="6" name="Rectángulo redondeado 5"/>
          <p:cNvSpPr/>
          <p:nvPr/>
        </p:nvSpPr>
        <p:spPr>
          <a:xfrm>
            <a:off x="5859780" y="3314700"/>
            <a:ext cx="2766060" cy="11887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Seguridad</a:t>
            </a:r>
          </a:p>
        </p:txBody>
      </p:sp>
      <p:sp>
        <p:nvSpPr>
          <p:cNvPr id="7" name="Rectángulo redondeado 6"/>
          <p:cNvSpPr/>
          <p:nvPr/>
        </p:nvSpPr>
        <p:spPr>
          <a:xfrm>
            <a:off x="3954780" y="4800600"/>
            <a:ext cx="2926080" cy="107918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Calidad</a:t>
            </a:r>
          </a:p>
        </p:txBody>
      </p:sp>
    </p:spTree>
    <p:extLst>
      <p:ext uri="{BB962C8B-B14F-4D97-AF65-F5344CB8AC3E}">
        <p14:creationId xmlns:p14="http://schemas.microsoft.com/office/powerpoint/2010/main" val="81434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datos: Objetivos Estratégicos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PE" dirty="0"/>
              <a:t>Comprender las necesidades de información de la organización y de todos los grupos interesados</a:t>
            </a:r>
          </a:p>
          <a:p>
            <a:r>
              <a:rPr lang="es-PE" dirty="0"/>
              <a:t>Capturar, almacenar, proteger y garantizar la integridad de los activos de datos</a:t>
            </a:r>
          </a:p>
          <a:p>
            <a:r>
              <a:rPr lang="es-PE" dirty="0"/>
              <a:t>Mejorar continuamente la calidad de los datos y la información.</a:t>
            </a:r>
          </a:p>
          <a:p>
            <a:r>
              <a:rPr lang="es-PE" dirty="0"/>
              <a:t>Garantizar la privacidad y confidencialidad de los datos y activos de información.</a:t>
            </a:r>
          </a:p>
          <a:p>
            <a:r>
              <a:rPr lang="es-PE" dirty="0"/>
              <a:t>Controlar el costo de gestión de datos</a:t>
            </a:r>
          </a:p>
          <a:p>
            <a:r>
              <a:rPr lang="es-PE" dirty="0"/>
              <a:t>Promover una comprensión mas amplia y profunda del valor de los activos de datos</a:t>
            </a:r>
          </a:p>
          <a:p>
            <a:r>
              <a:rPr lang="es-PE" dirty="0"/>
              <a:t>Administrar la información coherente en toda la organización</a:t>
            </a:r>
          </a:p>
          <a:p>
            <a:r>
              <a:rPr lang="es-PE" dirty="0"/>
              <a:t>Alinear los esfuerzos de gestión de datos y tecnologías con las necesidades del negocio.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050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Principios Rectores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06131" cy="41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Funciones y Actividades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6343"/>
            <a:ext cx="5048955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42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Actividades Grupales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Actividades de planificación (P)</a:t>
            </a:r>
          </a:p>
          <a:p>
            <a:r>
              <a:rPr lang="es-PE" dirty="0"/>
              <a:t>Actividades de desarrollo (D)</a:t>
            </a:r>
          </a:p>
          <a:p>
            <a:r>
              <a:rPr lang="es-PE" dirty="0"/>
              <a:t>Actividades de control (C)</a:t>
            </a:r>
          </a:p>
          <a:p>
            <a:r>
              <a:rPr lang="es-PE" dirty="0"/>
              <a:t>Actividades Operacionales (S)</a:t>
            </a:r>
          </a:p>
        </p:txBody>
      </p:sp>
    </p:spTree>
    <p:extLst>
      <p:ext uri="{BB962C8B-B14F-4D97-AF65-F5344CB8AC3E}">
        <p14:creationId xmlns:p14="http://schemas.microsoft.com/office/powerpoint/2010/main" val="62001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datos y actividades grupales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65720" cy="47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63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</TotalTime>
  <Words>384</Words>
  <Application>Microsoft Office PowerPoint</Application>
  <PresentationFormat>Panorámica</PresentationFormat>
  <Paragraphs>53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 Gestion de Datos con la Guia DAMA DMBOK</vt:lpstr>
      <vt:lpstr>Capitulo 2 Organizaciones, objetivos organizacionales, estrategia, productos, procesos y activos de información. </vt:lpstr>
      <vt:lpstr>Elementos de la Gestión de Datos</vt:lpstr>
      <vt:lpstr>Gestión de datos: Misión y objetivos</vt:lpstr>
      <vt:lpstr>Gestión de datos: Objetivos Estratégicos</vt:lpstr>
      <vt:lpstr>Principios Rectores</vt:lpstr>
      <vt:lpstr>Funciones y Actividades</vt:lpstr>
      <vt:lpstr>Actividades Grupales</vt:lpstr>
      <vt:lpstr>Gestión de datos y actividades grupales</vt:lpstr>
      <vt:lpstr>Presentación de PowerPoint</vt:lpstr>
      <vt:lpstr>Presentación de PowerPoint</vt:lpstr>
      <vt:lpstr>Presentación de PowerPoint</vt:lpstr>
      <vt:lpstr>Presentación de PowerPoint</vt:lpstr>
      <vt:lpstr>Tipos de Organizaciones</vt:lpstr>
      <vt:lpstr>Tipos de Activos de Información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</dc:creator>
  <cp:lastModifiedBy>Carlos Augusto Carreño Villarreyes</cp:lastModifiedBy>
  <cp:revision>60</cp:revision>
  <dcterms:created xsi:type="dcterms:W3CDTF">2022-10-18T20:55:37Z</dcterms:created>
  <dcterms:modified xsi:type="dcterms:W3CDTF">2024-04-22T17:11:13Z</dcterms:modified>
</cp:coreProperties>
</file>