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257" r:id="rId3"/>
    <p:sldId id="287" r:id="rId4"/>
    <p:sldId id="288" r:id="rId5"/>
    <p:sldId id="289" r:id="rId6"/>
    <p:sldId id="290" r:id="rId7"/>
    <p:sldId id="302" r:id="rId8"/>
    <p:sldId id="303" r:id="rId9"/>
    <p:sldId id="291" r:id="rId10"/>
    <p:sldId id="292" r:id="rId11"/>
    <p:sldId id="293" r:id="rId12"/>
    <p:sldId id="294" r:id="rId13"/>
    <p:sldId id="295" r:id="rId14"/>
    <p:sldId id="296" r:id="rId15"/>
    <p:sldId id="297" r:id="rId16"/>
    <p:sldId id="298" r:id="rId17"/>
    <p:sldId id="299" r:id="rId18"/>
    <p:sldId id="300" r:id="rId19"/>
    <p:sldId id="301" r:id="rId20"/>
    <p:sldId id="304" r:id="rId21"/>
    <p:sldId id="305" r:id="rId22"/>
    <p:sldId id="306" r:id="rId23"/>
    <p:sldId id="307" r:id="rId24"/>
    <p:sldId id="308" r:id="rId25"/>
    <p:sldId id="309" r:id="rId26"/>
    <p:sldId id="310" r:id="rId27"/>
    <p:sldId id="275"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225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711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193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es-ES" dirty="0"/>
              <a:t>Haga clic para modificar el estilo de título del patrón</a:t>
            </a:r>
            <a:endParaRPr lang="es-PE"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12672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92038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381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105921A-476E-493C-8FCE-D9890328680D}" type="datetimeFigureOut">
              <a:rPr lang="es-PE" smtClean="0"/>
              <a:t>22/04/2024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73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105921A-476E-493C-8FCE-D9890328680D}" type="datetimeFigureOut">
              <a:rPr lang="es-PE" smtClean="0"/>
              <a:t>22/04/2024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390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05921A-476E-493C-8FCE-D9890328680D}" type="datetimeFigureOut">
              <a:rPr lang="es-PE" smtClean="0"/>
              <a:t>22/04/2024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51553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07534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204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921A-476E-493C-8FCE-D9890328680D}" type="datetimeFigureOut">
              <a:rPr lang="es-PE" smtClean="0"/>
              <a:t>22/04/2024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76DBE-3467-4C85-8F73-3A73D2E9D466}" type="slidenum">
              <a:rPr lang="es-PE" smtClean="0"/>
              <a:t>‹Nº›</a:t>
            </a:fld>
            <a:endParaRPr lang="es-PE"/>
          </a:p>
        </p:txBody>
      </p:sp>
    </p:spTree>
    <p:extLst>
      <p:ext uri="{BB962C8B-B14F-4D97-AF65-F5344CB8AC3E}">
        <p14:creationId xmlns:p14="http://schemas.microsoft.com/office/powerpoint/2010/main" val="73779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undacionmapfre.org/blog/cuanta-informacion-se-genera-y-almacena-en-el-mundo/" TargetMode="External"/><Relationship Id="rId7" Type="http://schemas.openxmlformats.org/officeDocument/2006/relationships/hyperlink" Target="https://www.sdelsol.com/blog/tendencias/tipos-de-conocimiento/" TargetMode="External"/><Relationship Id="rId2" Type="http://schemas.openxmlformats.org/officeDocument/2006/relationships/hyperlink" Target="https://www.modus.es/por-que-los-datos-son-un-activo-empresarial/?cn-reloaded=1" TargetMode="External"/><Relationship Id="rId1" Type="http://schemas.openxmlformats.org/officeDocument/2006/relationships/slideLayout" Target="../slideLayouts/slideLayout2.xml"/><Relationship Id="rId6" Type="http://schemas.openxmlformats.org/officeDocument/2006/relationships/hyperlink" Target="http://soledadherrlein.blogspot.com/2014/10/dato-informacion-conocimiento-sabiduria.html" TargetMode="External"/><Relationship Id="rId5" Type="http://schemas.openxmlformats.org/officeDocument/2006/relationships/hyperlink" Target="https://keepcoding.io/blog/que-es-y-como-funciona-dikw/" TargetMode="External"/><Relationship Id="rId4" Type="http://schemas.openxmlformats.org/officeDocument/2006/relationships/hyperlink" Target="https://es.statista.com/grafico/26031/volumen-estimado-de-datos-digitales-creados-o-replicados-en-todo-el-mundo/#:~:text=En%202020%2C%20la%20capacidad%20mundial,durante%20el%20periodo%202020%2D20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68188" cy="6871447"/>
          </a:xfrm>
          <a:prstGeom prst="rect">
            <a:avLst/>
          </a:prstGeom>
        </p:spPr>
      </p:pic>
      <p:sp>
        <p:nvSpPr>
          <p:cNvPr id="2" name="Título 1"/>
          <p:cNvSpPr>
            <a:spLocks noGrp="1"/>
          </p:cNvSpPr>
          <p:nvPr>
            <p:ph type="ctrTitle"/>
          </p:nvPr>
        </p:nvSpPr>
        <p:spPr>
          <a:xfrm>
            <a:off x="1523999" y="1122363"/>
            <a:ext cx="10036629" cy="2387600"/>
          </a:xfrm>
        </p:spPr>
        <p:txBody>
          <a:bodyPr>
            <a:noAutofit/>
          </a:bodyPr>
          <a:lstStyle/>
          <a:p>
            <a:br>
              <a:rPr lang="es-PE" dirty="0"/>
            </a:br>
            <a:r>
              <a:rPr lang="es-MX" b="1" dirty="0" err="1">
                <a:solidFill>
                  <a:schemeClr val="bg1"/>
                </a:solidFill>
              </a:rPr>
              <a:t>Gestion</a:t>
            </a:r>
            <a:r>
              <a:rPr lang="es-MX" b="1" dirty="0">
                <a:solidFill>
                  <a:schemeClr val="bg1"/>
                </a:solidFill>
              </a:rPr>
              <a:t> de Datos con la </a:t>
            </a:r>
            <a:r>
              <a:rPr lang="es-MX" b="1" dirty="0" err="1">
                <a:solidFill>
                  <a:schemeClr val="bg1"/>
                </a:solidFill>
              </a:rPr>
              <a:t>Guia</a:t>
            </a:r>
            <a:r>
              <a:rPr lang="es-MX" b="1" dirty="0">
                <a:solidFill>
                  <a:schemeClr val="bg1"/>
                </a:solidFill>
              </a:rPr>
              <a:t> DAMA DMBOK</a:t>
            </a:r>
            <a:endParaRPr lang="es-PE" sz="4800" dirty="0">
              <a:solidFill>
                <a:schemeClr val="bg1"/>
              </a:solidFill>
            </a:endParaRPr>
          </a:p>
        </p:txBody>
      </p:sp>
      <p:sp>
        <p:nvSpPr>
          <p:cNvPr id="3" name="Subtítulo 2"/>
          <p:cNvSpPr>
            <a:spLocks noGrp="1"/>
          </p:cNvSpPr>
          <p:nvPr>
            <p:ph type="subTitle" idx="1"/>
          </p:nvPr>
        </p:nvSpPr>
        <p:spPr/>
        <p:txBody>
          <a:bodyPr>
            <a:normAutofit lnSpcReduction="10000"/>
          </a:bodyPr>
          <a:lstStyle/>
          <a:p>
            <a:r>
              <a:rPr lang="es-MX" dirty="0"/>
              <a:t> </a:t>
            </a:r>
            <a:r>
              <a:rPr lang="es-MX" b="1" dirty="0">
                <a:solidFill>
                  <a:schemeClr val="bg1"/>
                </a:solidFill>
              </a:rPr>
              <a:t>IGP – </a:t>
            </a:r>
            <a:r>
              <a:rPr lang="es-MX" b="1" dirty="0" err="1">
                <a:solidFill>
                  <a:schemeClr val="bg1"/>
                </a:solidFill>
              </a:rPr>
              <a:t>Peru</a:t>
            </a:r>
            <a:endParaRPr lang="es-MX" b="1" dirty="0">
              <a:solidFill>
                <a:schemeClr val="bg1"/>
              </a:solidFill>
            </a:endParaRPr>
          </a:p>
          <a:p>
            <a:r>
              <a:rPr lang="es-MX" b="1" dirty="0">
                <a:solidFill>
                  <a:schemeClr val="bg1"/>
                </a:solidFill>
              </a:rPr>
              <a:t>3</a:t>
            </a:r>
            <a:r>
              <a:rPr lang="es-MX" b="1">
                <a:solidFill>
                  <a:schemeClr val="bg1"/>
                </a:solidFill>
              </a:rPr>
              <a:t>0h</a:t>
            </a:r>
            <a:endParaRPr lang="es-MX" b="1" dirty="0">
              <a:solidFill>
                <a:schemeClr val="bg1"/>
              </a:solidFill>
            </a:endParaRPr>
          </a:p>
          <a:p>
            <a:r>
              <a:rPr lang="es-MX" b="1" dirty="0">
                <a:solidFill>
                  <a:schemeClr val="bg1"/>
                </a:solidFill>
              </a:rPr>
              <a:t>Instructor: Ing. Carlos </a:t>
            </a:r>
            <a:r>
              <a:rPr lang="es-MX" b="1" dirty="0" err="1">
                <a:solidFill>
                  <a:schemeClr val="bg1"/>
                </a:solidFill>
              </a:rPr>
              <a:t>Carreno</a:t>
            </a:r>
            <a:endParaRPr lang="es-MX" b="1" dirty="0">
              <a:solidFill>
                <a:schemeClr val="bg1"/>
              </a:solidFill>
            </a:endParaRPr>
          </a:p>
          <a:p>
            <a:r>
              <a:rPr lang="es-MX" b="1" dirty="0">
                <a:solidFill>
                  <a:schemeClr val="bg1"/>
                </a:solidFill>
              </a:rPr>
              <a:t>ccarrenovi@Gmail.com</a:t>
            </a:r>
            <a:endParaRPr lang="es-PE" dirty="0">
              <a:solidFill>
                <a:schemeClr val="bg1"/>
              </a:solidFill>
            </a:endParaRPr>
          </a:p>
        </p:txBody>
      </p:sp>
    </p:spTree>
    <p:extLst>
      <p:ext uri="{BB962C8B-B14F-4D97-AF65-F5344CB8AC3E}">
        <p14:creationId xmlns:p14="http://schemas.microsoft.com/office/powerpoint/2010/main" val="409894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Estrategia de Datos</a:t>
            </a:r>
          </a:p>
        </p:txBody>
      </p:sp>
      <p:sp>
        <p:nvSpPr>
          <p:cNvPr id="3" name="Marcador de contenido 2"/>
          <p:cNvSpPr>
            <a:spLocks noGrp="1"/>
          </p:cNvSpPr>
          <p:nvPr>
            <p:ph idx="1"/>
          </p:nvPr>
        </p:nvSpPr>
        <p:spPr/>
        <p:txBody>
          <a:bodyPr/>
          <a:lstStyle/>
          <a:p>
            <a:r>
              <a:rPr lang="es-ES" dirty="0"/>
              <a:t>Una estrategia es un conjunto de opciones y decisiones que juntos trazan un curso de alto nivel de acción para alcanzar los objetivos de alto nivel.</a:t>
            </a:r>
          </a:p>
          <a:p>
            <a:r>
              <a:rPr lang="es-ES" dirty="0"/>
              <a:t>Por lo general, una estrategia de datos es un programa de gestión de datos de estrategia en un plan para </a:t>
            </a:r>
            <a:r>
              <a:rPr lang="es-ES" b="1" dirty="0"/>
              <a:t>mantener y mejorar </a:t>
            </a:r>
            <a:r>
              <a:rPr lang="es-ES" dirty="0"/>
              <a:t>la </a:t>
            </a:r>
            <a:r>
              <a:rPr lang="es-ES" dirty="0">
                <a:solidFill>
                  <a:srgbClr val="00B0F0"/>
                </a:solidFill>
              </a:rPr>
              <a:t>calidad de los datos, la integridad, la seguridad y el acceso</a:t>
            </a:r>
            <a:r>
              <a:rPr lang="es-ES" dirty="0"/>
              <a:t>. </a:t>
            </a:r>
          </a:p>
          <a:p>
            <a:r>
              <a:rPr lang="es-ES" dirty="0"/>
              <a:t>Una estrategia de datos también puede incluir los planes de negocio a utilizar para su propia ventaja competitiva y apoyar las metas de la empresa.</a:t>
            </a:r>
          </a:p>
          <a:p>
            <a:r>
              <a:rPr lang="es-ES" dirty="0"/>
              <a:t>Una estrategia de datos tiene </a:t>
            </a:r>
            <a:r>
              <a:rPr lang="es-ES" dirty="0">
                <a:solidFill>
                  <a:srgbClr val="00B0F0"/>
                </a:solidFill>
              </a:rPr>
              <a:t>componentes</a:t>
            </a:r>
            <a:r>
              <a:rPr lang="es-ES" dirty="0"/>
              <a:t>.</a:t>
            </a:r>
            <a:endParaRPr lang="es-PE" dirty="0"/>
          </a:p>
        </p:txBody>
      </p:sp>
    </p:spTree>
    <p:extLst>
      <p:ext uri="{BB962C8B-B14F-4D97-AF65-F5344CB8AC3E}">
        <p14:creationId xmlns:p14="http://schemas.microsoft.com/office/powerpoint/2010/main" val="190464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Política de Datos</a:t>
            </a:r>
          </a:p>
        </p:txBody>
      </p:sp>
      <p:sp>
        <p:nvSpPr>
          <p:cNvPr id="3" name="Marcador de contenido 2"/>
          <p:cNvSpPr>
            <a:spLocks noGrp="1"/>
          </p:cNvSpPr>
          <p:nvPr>
            <p:ph idx="1"/>
          </p:nvPr>
        </p:nvSpPr>
        <p:spPr/>
        <p:txBody>
          <a:bodyPr/>
          <a:lstStyle/>
          <a:p>
            <a:r>
              <a:rPr lang="es-ES" dirty="0"/>
              <a:t>Las políticas de datos son </a:t>
            </a:r>
            <a:r>
              <a:rPr lang="es-ES" dirty="0">
                <a:solidFill>
                  <a:srgbClr val="00B0F0"/>
                </a:solidFill>
              </a:rPr>
              <a:t>breves declaraciones </a:t>
            </a:r>
            <a:r>
              <a:rPr lang="es-ES" dirty="0"/>
              <a:t>de la administración y las normas fundamentales que rigen la creación, adquisición, la integridad, la seguridad, la calidad y el uso de datos e información. </a:t>
            </a:r>
          </a:p>
          <a:p>
            <a:r>
              <a:rPr lang="es-ES" dirty="0"/>
              <a:t>Las Políticas de datos son más necesarias , </a:t>
            </a:r>
            <a:r>
              <a:rPr lang="es-ES" dirty="0">
                <a:solidFill>
                  <a:srgbClr val="00B0F0"/>
                </a:solidFill>
              </a:rPr>
              <a:t>globales y críticas </a:t>
            </a:r>
            <a:r>
              <a:rPr lang="es-ES" dirty="0"/>
              <a:t>para el negocio que los detallados estándares de datos .</a:t>
            </a:r>
          </a:p>
          <a:p>
            <a:r>
              <a:rPr lang="es-ES" dirty="0"/>
              <a:t>Las Políticas de datos varían ampliamente entre organizaciones. Las </a:t>
            </a:r>
            <a:r>
              <a:rPr lang="es-ES" b="1" dirty="0"/>
              <a:t>políticas de datos </a:t>
            </a:r>
            <a:r>
              <a:rPr lang="es-ES" dirty="0"/>
              <a:t>describen </a:t>
            </a:r>
            <a:r>
              <a:rPr lang="es-ES" dirty="0">
                <a:solidFill>
                  <a:srgbClr val="00B0F0"/>
                </a:solidFill>
              </a:rPr>
              <a:t>"qué" hacer y qué no hacer</a:t>
            </a:r>
            <a:r>
              <a:rPr lang="es-ES" dirty="0"/>
              <a:t>, mientras que las normas y </a:t>
            </a:r>
            <a:r>
              <a:rPr lang="es-ES" b="1" dirty="0"/>
              <a:t>procedimientos</a:t>
            </a:r>
            <a:r>
              <a:rPr lang="es-ES" dirty="0"/>
              <a:t> describen </a:t>
            </a:r>
            <a:r>
              <a:rPr lang="es-ES" dirty="0">
                <a:solidFill>
                  <a:srgbClr val="00B0F0"/>
                </a:solidFill>
              </a:rPr>
              <a:t>"cómo" hacer algo</a:t>
            </a:r>
            <a:r>
              <a:rPr lang="es-ES" dirty="0"/>
              <a:t>. </a:t>
            </a:r>
          </a:p>
          <a:p>
            <a:r>
              <a:rPr lang="es-ES" dirty="0"/>
              <a:t>Las Políticas de datos deberían ser relativamente pocas y deben explicarse brevemente y directamente.</a:t>
            </a:r>
            <a:endParaRPr lang="es-PE" dirty="0"/>
          </a:p>
          <a:p>
            <a:endParaRPr lang="es-PE" dirty="0"/>
          </a:p>
        </p:txBody>
      </p:sp>
    </p:spTree>
    <p:extLst>
      <p:ext uri="{BB962C8B-B14F-4D97-AF65-F5344CB8AC3E}">
        <p14:creationId xmlns:p14="http://schemas.microsoft.com/office/powerpoint/2010/main" val="274613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de Datos</a:t>
            </a:r>
          </a:p>
        </p:txBody>
      </p:sp>
      <p:sp>
        <p:nvSpPr>
          <p:cNvPr id="3" name="Marcador de contenido 2"/>
          <p:cNvSpPr>
            <a:spLocks noGrp="1"/>
          </p:cNvSpPr>
          <p:nvPr>
            <p:ph idx="1"/>
          </p:nvPr>
        </p:nvSpPr>
        <p:spPr/>
        <p:txBody>
          <a:bodyPr/>
          <a:lstStyle/>
          <a:p>
            <a:r>
              <a:rPr lang="es-ES" dirty="0"/>
              <a:t>Los patrocinadores del Consejo Gobierno de Datos </a:t>
            </a:r>
            <a:r>
              <a:rPr lang="es-ES" dirty="0">
                <a:solidFill>
                  <a:srgbClr val="00B0F0"/>
                </a:solidFill>
              </a:rPr>
              <a:t>aprueban el modelo de datos de la empresa </a:t>
            </a:r>
            <a:r>
              <a:rPr lang="es-ES" dirty="0"/>
              <a:t>y otros aspectos relacionados con la arquitectura de datos. </a:t>
            </a:r>
          </a:p>
          <a:p>
            <a:r>
              <a:rPr lang="es-ES" dirty="0"/>
              <a:t>El Consejo de Gobierno Datos podrá designar un </a:t>
            </a:r>
            <a:r>
              <a:rPr lang="es-ES" dirty="0">
                <a:solidFill>
                  <a:srgbClr val="00B0F0"/>
                </a:solidFill>
              </a:rPr>
              <a:t>Comité de Dirección de Arquitectura de datos empresariales </a:t>
            </a:r>
            <a:r>
              <a:rPr lang="es-ES" dirty="0"/>
              <a:t>para supervisar el programa de sus proyectos repetitivos . </a:t>
            </a:r>
          </a:p>
          <a:p>
            <a:r>
              <a:rPr lang="es-ES" dirty="0"/>
              <a:t>El modelo de datos de la empresa debe ser desarrollado y mantenido conjuntamente por los arquitectos de datos y administradores de datos que trabajan juntos en equipo de custodia de datos orientados por materia y coordinado por el </a:t>
            </a:r>
            <a:r>
              <a:rPr lang="es-ES" dirty="0">
                <a:solidFill>
                  <a:srgbClr val="00B0F0"/>
                </a:solidFill>
              </a:rPr>
              <a:t>arquitecto de datos empresariales</a:t>
            </a:r>
            <a:r>
              <a:rPr lang="es-ES" dirty="0"/>
              <a:t>.</a:t>
            </a:r>
            <a:endParaRPr lang="es-PE" dirty="0"/>
          </a:p>
        </p:txBody>
      </p:sp>
    </p:spTree>
    <p:extLst>
      <p:ext uri="{BB962C8B-B14F-4D97-AF65-F5344CB8AC3E}">
        <p14:creationId xmlns:p14="http://schemas.microsoft.com/office/powerpoint/2010/main" val="405821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Datos Estandarizados y Procedimientos</a:t>
            </a:r>
          </a:p>
        </p:txBody>
      </p:sp>
      <p:sp>
        <p:nvSpPr>
          <p:cNvPr id="3" name="Marcador de contenido 2"/>
          <p:cNvSpPr>
            <a:spLocks noGrp="1"/>
          </p:cNvSpPr>
          <p:nvPr>
            <p:ph idx="1"/>
          </p:nvPr>
        </p:nvSpPr>
        <p:spPr/>
        <p:txBody>
          <a:bodyPr/>
          <a:lstStyle/>
          <a:p>
            <a:r>
              <a:rPr lang="es-PE" dirty="0"/>
              <a:t>Normas y directrices de datos incluyen estándares de nomenclatura, normas de especificación de requisitos, estándares de modelado de datos, </a:t>
            </a:r>
            <a:r>
              <a:rPr lang="es-PE" dirty="0">
                <a:solidFill>
                  <a:srgbClr val="00B0F0"/>
                </a:solidFill>
              </a:rPr>
              <a:t>normas de diseño de base de datos, estándares de arquitectura y las normas de procedimiento </a:t>
            </a:r>
            <a:r>
              <a:rPr lang="es-PE" dirty="0"/>
              <a:t>para cada función de gestión de datos. </a:t>
            </a:r>
          </a:p>
          <a:p>
            <a:r>
              <a:rPr lang="es-PE" dirty="0"/>
              <a:t>Normas y directrices varían ampliamente dentro y fuera de las organizaciones. Los estándares de datos suelen ser redactados por los </a:t>
            </a:r>
            <a:r>
              <a:rPr lang="es-PE" dirty="0">
                <a:solidFill>
                  <a:srgbClr val="00B0F0"/>
                </a:solidFill>
              </a:rPr>
              <a:t>profesionales de la gestión de datos</a:t>
            </a:r>
            <a:r>
              <a:rPr lang="es-PE" dirty="0"/>
              <a:t>. </a:t>
            </a:r>
          </a:p>
          <a:p>
            <a:r>
              <a:rPr lang="es-PE" dirty="0"/>
              <a:t>Los estándares de datos deben ser revisados, </a:t>
            </a:r>
            <a:r>
              <a:rPr lang="es-PE" dirty="0">
                <a:solidFill>
                  <a:srgbClr val="00B0F0"/>
                </a:solidFill>
              </a:rPr>
              <a:t>aprobados y adoptados </a:t>
            </a:r>
            <a:r>
              <a:rPr lang="es-PE" dirty="0"/>
              <a:t>por el </a:t>
            </a:r>
            <a:r>
              <a:rPr lang="es-PE" dirty="0">
                <a:solidFill>
                  <a:srgbClr val="00B0F0"/>
                </a:solidFill>
              </a:rPr>
              <a:t>Consejo de Gobierno de Datos</a:t>
            </a:r>
          </a:p>
        </p:txBody>
      </p:sp>
    </p:spTree>
    <p:extLst>
      <p:ext uri="{BB962C8B-B14F-4D97-AF65-F5344CB8AC3E}">
        <p14:creationId xmlns:p14="http://schemas.microsoft.com/office/powerpoint/2010/main" val="291728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Cumplimiento Normativo</a:t>
            </a:r>
          </a:p>
        </p:txBody>
      </p:sp>
      <p:sp>
        <p:nvSpPr>
          <p:cNvPr id="3" name="Marcador de contenido 2"/>
          <p:cNvSpPr>
            <a:spLocks noGrp="1"/>
          </p:cNvSpPr>
          <p:nvPr>
            <p:ph idx="1"/>
          </p:nvPr>
        </p:nvSpPr>
        <p:spPr/>
        <p:txBody>
          <a:bodyPr/>
          <a:lstStyle/>
          <a:p>
            <a:r>
              <a:rPr lang="es-ES" dirty="0"/>
              <a:t>Parte de la función de Datos Gobierno es vigilar y garantizar el cumplimiento normativo.</a:t>
            </a:r>
          </a:p>
          <a:p>
            <a:r>
              <a:rPr lang="es-ES" dirty="0"/>
              <a:t>HIPPA</a:t>
            </a:r>
          </a:p>
          <a:p>
            <a:r>
              <a:rPr lang="es-ES" dirty="0"/>
              <a:t>Acuerdo de Basilea II</a:t>
            </a:r>
          </a:p>
          <a:p>
            <a:r>
              <a:rPr lang="es-ES" dirty="0"/>
              <a:t>Solvencia II</a:t>
            </a:r>
          </a:p>
          <a:p>
            <a:r>
              <a:rPr lang="es-ES" dirty="0"/>
              <a:t>PCI-DSS</a:t>
            </a:r>
          </a:p>
          <a:p>
            <a:r>
              <a:rPr lang="es-ES" dirty="0"/>
              <a:t>GASB-FASB</a:t>
            </a:r>
          </a:p>
          <a:p>
            <a:endParaRPr lang="es-PE" dirty="0"/>
          </a:p>
        </p:txBody>
      </p:sp>
    </p:spTree>
    <p:extLst>
      <p:ext uri="{BB962C8B-B14F-4D97-AF65-F5344CB8AC3E}">
        <p14:creationId xmlns:p14="http://schemas.microsoft.com/office/powerpoint/2010/main" val="218518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Problemas</a:t>
            </a:r>
          </a:p>
        </p:txBody>
      </p:sp>
      <p:sp>
        <p:nvSpPr>
          <p:cNvPr id="3" name="Marcador de contenido 2"/>
          <p:cNvSpPr>
            <a:spLocks noGrp="1"/>
          </p:cNvSpPr>
          <p:nvPr>
            <p:ph idx="1"/>
          </p:nvPr>
        </p:nvSpPr>
        <p:spPr/>
        <p:txBody>
          <a:bodyPr>
            <a:normAutofit fontScale="85000" lnSpcReduction="20000"/>
          </a:bodyPr>
          <a:lstStyle/>
          <a:p>
            <a:r>
              <a:rPr lang="es-PE" dirty="0"/>
              <a:t>Problemas de calidad de datos.</a:t>
            </a:r>
          </a:p>
          <a:p>
            <a:r>
              <a:rPr lang="es-PE" dirty="0"/>
              <a:t>Nombramiento de datos y los conflictos de definición.</a:t>
            </a:r>
          </a:p>
          <a:p>
            <a:r>
              <a:rPr lang="es-PE" dirty="0"/>
              <a:t>Los conflictos de reglas de negocios y aclaraciones.</a:t>
            </a:r>
          </a:p>
          <a:p>
            <a:r>
              <a:rPr lang="es-PE" dirty="0"/>
              <a:t>Seguridad de los datos, la privacidad y confidencialidad.</a:t>
            </a:r>
          </a:p>
          <a:p>
            <a:r>
              <a:rPr lang="es-PE" dirty="0"/>
              <a:t>Problemas   de	incumplimiento regulatorio Cuestiones de no conformidad (políticas, estándares, arquitectura y procedimientos).</a:t>
            </a:r>
          </a:p>
          <a:p>
            <a:r>
              <a:rPr lang="es-PE" dirty="0"/>
              <a:t>Conflicto de políticas, estándares, arquitectura y procedimientos.</a:t>
            </a:r>
          </a:p>
          <a:p>
            <a:r>
              <a:rPr lang="es-PE" dirty="0"/>
              <a:t>Conflicto de intereses  en los datos y la información de los </a:t>
            </a:r>
            <a:r>
              <a:rPr lang="es-PE" dirty="0" err="1"/>
              <a:t>stakeholders</a:t>
            </a:r>
            <a:endParaRPr lang="es-PE" dirty="0"/>
          </a:p>
          <a:p>
            <a:r>
              <a:rPr lang="es-PE" dirty="0"/>
              <a:t>Cuestiones de gestión de cambios organizacionales y culturales.</a:t>
            </a:r>
          </a:p>
          <a:p>
            <a:r>
              <a:rPr lang="es-PE" dirty="0"/>
              <a:t>Las cuestiones relativas a los procedimientos de Gobierno de Datos y los derechos de decisión.</a:t>
            </a:r>
          </a:p>
          <a:p>
            <a:r>
              <a:rPr lang="es-PE" dirty="0"/>
              <a:t>Negociación y revisión de los acuerdos de intercambio de datos.</a:t>
            </a:r>
          </a:p>
        </p:txBody>
      </p:sp>
    </p:spTree>
    <p:extLst>
      <p:ext uri="{BB962C8B-B14F-4D97-AF65-F5344CB8AC3E}">
        <p14:creationId xmlns:p14="http://schemas.microsoft.com/office/powerpoint/2010/main" val="19375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Escalamiento de Problemas</a:t>
            </a:r>
          </a:p>
        </p:txBody>
      </p:sp>
      <p:sp>
        <p:nvSpPr>
          <p:cNvPr id="3" name="Marcador de contenido 2"/>
          <p:cNvSpPr>
            <a:spLocks noGrp="1"/>
          </p:cNvSpPr>
          <p:nvPr>
            <p:ph idx="1"/>
          </p:nvPr>
        </p:nvSpPr>
        <p:spPr/>
        <p:txBody>
          <a:bodyPr/>
          <a:lstStyle/>
          <a:p>
            <a:endParaRPr lang="es-PE"/>
          </a:p>
        </p:txBody>
      </p:sp>
      <p:pic>
        <p:nvPicPr>
          <p:cNvPr id="4" name="image13.png"/>
          <p:cNvPicPr/>
          <p:nvPr/>
        </p:nvPicPr>
        <p:blipFill>
          <a:blip r:embed="rId2" cstate="print"/>
          <a:stretch>
            <a:fillRect/>
          </a:stretch>
        </p:blipFill>
        <p:spPr>
          <a:xfrm>
            <a:off x="838200" y="1825625"/>
            <a:ext cx="7945582" cy="4351338"/>
          </a:xfrm>
          <a:prstGeom prst="rect">
            <a:avLst/>
          </a:prstGeom>
        </p:spPr>
      </p:pic>
    </p:spTree>
    <p:extLst>
      <p:ext uri="{BB962C8B-B14F-4D97-AF65-F5344CB8AC3E}">
        <p14:creationId xmlns:p14="http://schemas.microsoft.com/office/powerpoint/2010/main" val="21216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Proyectos de Gestión de Datos</a:t>
            </a:r>
          </a:p>
        </p:txBody>
      </p:sp>
      <p:sp>
        <p:nvSpPr>
          <p:cNvPr id="3" name="Marcador de contenido 2"/>
          <p:cNvSpPr>
            <a:spLocks noGrp="1"/>
          </p:cNvSpPr>
          <p:nvPr>
            <p:ph idx="1"/>
          </p:nvPr>
        </p:nvSpPr>
        <p:spPr/>
        <p:txBody>
          <a:bodyPr>
            <a:normAutofit fontScale="92500"/>
          </a:bodyPr>
          <a:lstStyle/>
          <a:p>
            <a:r>
              <a:rPr lang="es-ES" dirty="0"/>
              <a:t>Las iniciativas de gestión de datos suelen proporcionar beneficios para toda la empresa que requieren patrocinio de funciones cruzadas del consejo  de  Gobierno  de  datos. Algunos de estos proyectos y programas están diseñados para implementar o mejorar la función general de gestión de datos. La gestión de datos proporciona estos proyectos:</a:t>
            </a:r>
            <a:endParaRPr lang="es-PE" dirty="0"/>
          </a:p>
          <a:p>
            <a:pPr lvl="1">
              <a:buFont typeface="Wingdings" panose="05000000000000000000" pitchFamily="2" charset="2"/>
              <a:buChar char="ü"/>
            </a:pPr>
            <a:r>
              <a:rPr lang="es-ES" dirty="0"/>
              <a:t>Un plan maestro para la integración de la información de toda la empresa (una arquitectura de datos).</a:t>
            </a:r>
            <a:endParaRPr lang="es-PE" dirty="0"/>
          </a:p>
          <a:p>
            <a:pPr lvl="1">
              <a:buFont typeface="Wingdings" panose="05000000000000000000" pitchFamily="2" charset="2"/>
              <a:buChar char="ü"/>
            </a:pPr>
            <a:r>
              <a:rPr lang="es-ES" dirty="0"/>
              <a:t>Los enfoques para la gestión de calidad de los datos y la gestión de datos maestros.</a:t>
            </a:r>
            <a:endParaRPr lang="es-PE" dirty="0"/>
          </a:p>
          <a:p>
            <a:pPr lvl="1">
              <a:buFont typeface="Wingdings" panose="05000000000000000000" pitchFamily="2" charset="2"/>
              <a:buChar char="ü"/>
            </a:pPr>
            <a:r>
              <a:rPr lang="es-ES" dirty="0"/>
              <a:t>Estrategias, herramientas, estructuras y apoyo para permitir la inteligencia de negocios.</a:t>
            </a:r>
            <a:endParaRPr lang="es-PE" dirty="0"/>
          </a:p>
          <a:p>
            <a:pPr lvl="1">
              <a:buFont typeface="Wingdings" panose="05000000000000000000" pitchFamily="2" charset="2"/>
              <a:buChar char="ü"/>
            </a:pPr>
            <a:r>
              <a:rPr lang="es-ES" dirty="0"/>
              <a:t>Un enfoque probado para trabajar con los líderes de negocios en el gobierno de integración empresarial.</a:t>
            </a:r>
            <a:endParaRPr lang="es-PE" dirty="0"/>
          </a:p>
          <a:p>
            <a:endParaRPr lang="es-PE" dirty="0"/>
          </a:p>
        </p:txBody>
      </p:sp>
    </p:spTree>
    <p:extLst>
      <p:ext uri="{BB962C8B-B14F-4D97-AF65-F5344CB8AC3E}">
        <p14:creationId xmlns:p14="http://schemas.microsoft.com/office/powerpoint/2010/main" val="423594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Servicios de gestión de datos</a:t>
            </a:r>
          </a:p>
        </p:txBody>
      </p:sp>
      <p:sp>
        <p:nvSpPr>
          <p:cNvPr id="3" name="Marcador de contenido 2"/>
          <p:cNvSpPr>
            <a:spLocks noGrp="1"/>
          </p:cNvSpPr>
          <p:nvPr>
            <p:ph idx="1"/>
          </p:nvPr>
        </p:nvSpPr>
        <p:spPr/>
        <p:txBody>
          <a:bodyPr>
            <a:normAutofit lnSpcReduction="10000"/>
          </a:bodyPr>
          <a:lstStyle/>
          <a:p>
            <a:r>
              <a:rPr lang="es-ES" dirty="0"/>
              <a:t>Como los custodios expertos y protectores de datos y activos de información, los profesionales de datos proporcionan muchos </a:t>
            </a:r>
            <a:r>
              <a:rPr lang="es-ES" dirty="0">
                <a:solidFill>
                  <a:srgbClr val="00B0F0"/>
                </a:solidFill>
              </a:rPr>
              <a:t>servicios diferentes </a:t>
            </a:r>
            <a:r>
              <a:rPr lang="es-ES" dirty="0"/>
              <a:t>para la empresa. </a:t>
            </a:r>
          </a:p>
          <a:p>
            <a:r>
              <a:rPr lang="es-ES" dirty="0"/>
              <a:t>Las organizaciones de servicios de gestión de datos pueden</a:t>
            </a:r>
            <a:r>
              <a:rPr lang="es-ES" dirty="0">
                <a:solidFill>
                  <a:srgbClr val="00B0F0"/>
                </a:solidFill>
              </a:rPr>
              <a:t> formalizar la definición y prestación de estos servicios</a:t>
            </a:r>
            <a:r>
              <a:rPr lang="es-ES" dirty="0"/>
              <a:t>, con el fin de estar más centrado en satisfacer las necesidades de la empresa.</a:t>
            </a:r>
          </a:p>
          <a:p>
            <a:r>
              <a:rPr lang="es-ES" dirty="0"/>
              <a:t> Estos servicios van desde la coordinación de alto nivel de gobierno, definición arquitectónica de la empresa y la coordinación, </a:t>
            </a:r>
            <a:r>
              <a:rPr lang="es-ES" dirty="0">
                <a:solidFill>
                  <a:srgbClr val="00B0F0"/>
                </a:solidFill>
              </a:rPr>
              <a:t>el análisis de las necesidades de información</a:t>
            </a:r>
            <a:r>
              <a:rPr lang="es-ES" dirty="0"/>
              <a:t>, facilitación de modelado de datos y el análisis de calidad de los datos de diseño tradicional de base de datos, implementación y servicios de apoyo a la producción.</a:t>
            </a:r>
            <a:endParaRPr lang="es-PE" dirty="0"/>
          </a:p>
          <a:p>
            <a:endParaRPr lang="es-PE" dirty="0"/>
          </a:p>
        </p:txBody>
      </p:sp>
    </p:spTree>
    <p:extLst>
      <p:ext uri="{BB962C8B-B14F-4D97-AF65-F5344CB8AC3E}">
        <p14:creationId xmlns:p14="http://schemas.microsoft.com/office/powerpoint/2010/main" val="52211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Valoración de Activos</a:t>
            </a:r>
          </a:p>
        </p:txBody>
      </p:sp>
      <p:sp>
        <p:nvSpPr>
          <p:cNvPr id="3" name="Marcador de contenido 2"/>
          <p:cNvSpPr>
            <a:spLocks noGrp="1"/>
          </p:cNvSpPr>
          <p:nvPr>
            <p:ph idx="1"/>
          </p:nvPr>
        </p:nvSpPr>
        <p:spPr/>
        <p:txBody>
          <a:bodyPr>
            <a:normAutofit fontScale="92500" lnSpcReduction="20000"/>
          </a:bodyPr>
          <a:lstStyle/>
          <a:p>
            <a:r>
              <a:rPr lang="es-ES" dirty="0"/>
              <a:t>Los datos y la información son realmente activos porque tienen valor para el negocio, tangible o intangible. Prácticas contables de hoy consideran que los datos e información </a:t>
            </a:r>
            <a:r>
              <a:rPr lang="es-ES" dirty="0">
                <a:solidFill>
                  <a:srgbClr val="00B0F0"/>
                </a:solidFill>
              </a:rPr>
              <a:t>como activos intangibles</a:t>
            </a:r>
            <a:r>
              <a:rPr lang="es-ES" dirty="0"/>
              <a:t>, al igual que el software, documentación, conocimiento experto, secretos comerciales y otra propiedad intelectual</a:t>
            </a:r>
          </a:p>
          <a:p>
            <a:r>
              <a:rPr lang="es-ES" dirty="0"/>
              <a:t>Las organizaciones utilizan muchos </a:t>
            </a:r>
            <a:r>
              <a:rPr lang="es-ES" dirty="0">
                <a:solidFill>
                  <a:srgbClr val="00B0F0"/>
                </a:solidFill>
              </a:rPr>
              <a:t>enfoques diferentes para estimar el valor  de  sus activos de datos</a:t>
            </a:r>
            <a:r>
              <a:rPr lang="es-ES" dirty="0"/>
              <a:t>. Una forma es identificar los beneficios directos e indirectos al negocio derivados del uso de los datos. Otra forma es identificar el costo de su pérdida, la identificación de los impactos de no contar con la cantidad y la calidad del nivel actual de los datos:</a:t>
            </a:r>
            <a:endParaRPr lang="es-PE" dirty="0"/>
          </a:p>
          <a:p>
            <a:pPr lvl="1">
              <a:buFont typeface="Wingdings" panose="05000000000000000000" pitchFamily="2" charset="2"/>
              <a:buChar char="q"/>
            </a:pPr>
            <a:r>
              <a:rPr lang="es-ES" dirty="0"/>
              <a:t>¿Qué porcentaje de cambio a los ingresos que ocurriría?</a:t>
            </a:r>
            <a:endParaRPr lang="es-PE" dirty="0"/>
          </a:p>
          <a:p>
            <a:pPr lvl="1">
              <a:buFont typeface="Wingdings" panose="05000000000000000000" pitchFamily="2" charset="2"/>
              <a:buChar char="q"/>
            </a:pPr>
            <a:r>
              <a:rPr lang="es-ES" dirty="0"/>
              <a:t>¿Qué porcentaje de cambio a los costos que ocurriría?</a:t>
            </a:r>
            <a:endParaRPr lang="es-PE" dirty="0"/>
          </a:p>
          <a:p>
            <a:pPr lvl="1">
              <a:buFont typeface="Wingdings" panose="05000000000000000000" pitchFamily="2" charset="2"/>
              <a:buChar char="q"/>
            </a:pPr>
            <a:r>
              <a:rPr lang="es-ES" dirty="0"/>
              <a:t>¿Qué podría ocurrir la exposición al riesgo y cuál sería el impacto financiero potencial?</a:t>
            </a:r>
            <a:endParaRPr lang="es-PE" dirty="0"/>
          </a:p>
          <a:p>
            <a:endParaRPr lang="es-PE" dirty="0"/>
          </a:p>
        </p:txBody>
      </p:sp>
    </p:spTree>
    <p:extLst>
      <p:ext uri="{BB962C8B-B14F-4D97-AF65-F5344CB8AC3E}">
        <p14:creationId xmlns:p14="http://schemas.microsoft.com/office/powerpoint/2010/main" val="123578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1088189" cy="1325563"/>
          </a:xfrm>
        </p:spPr>
        <p:txBody>
          <a:bodyPr>
            <a:normAutofit/>
          </a:bodyPr>
          <a:lstStyle/>
          <a:p>
            <a:r>
              <a:rPr lang="es-PE" dirty="0"/>
              <a:t>Capitulo </a:t>
            </a:r>
            <a:r>
              <a:rPr lang="en-US" dirty="0"/>
              <a:t>3 Gobierno de Datos</a:t>
            </a:r>
            <a:r>
              <a:rPr lang="es-MX" dirty="0"/>
              <a:t>.</a:t>
            </a:r>
            <a:endParaRPr lang="es-PE" dirty="0"/>
          </a:p>
        </p:txBody>
      </p:sp>
      <p:sp>
        <p:nvSpPr>
          <p:cNvPr id="3" name="Marcador de contenido 2"/>
          <p:cNvSpPr>
            <a:spLocks noGrp="1"/>
          </p:cNvSpPr>
          <p:nvPr>
            <p:ph idx="1"/>
          </p:nvPr>
        </p:nvSpPr>
        <p:spPr/>
        <p:txBody>
          <a:bodyPr>
            <a:normAutofit fontScale="77500" lnSpcReduction="20000"/>
          </a:bodyPr>
          <a:lstStyle/>
          <a:p>
            <a:r>
              <a:rPr lang="es-PE" dirty="0"/>
              <a:t>Introduccion</a:t>
            </a:r>
          </a:p>
          <a:p>
            <a:r>
              <a:rPr lang="es-PE" dirty="0"/>
              <a:t>Diagrama conceptual</a:t>
            </a:r>
          </a:p>
          <a:p>
            <a:r>
              <a:rPr lang="es-PE" dirty="0"/>
              <a:t>Decisiones Compartidas</a:t>
            </a:r>
          </a:p>
          <a:p>
            <a:r>
              <a:rPr lang="es-PE" dirty="0"/>
              <a:t>Gobierno de Datos y Funciones de Gestión De Datos</a:t>
            </a:r>
          </a:p>
          <a:p>
            <a:r>
              <a:rPr lang="es-PE" dirty="0"/>
              <a:t>Actividades de Gobierno de Datos</a:t>
            </a:r>
          </a:p>
          <a:p>
            <a:r>
              <a:rPr lang="es-PE" dirty="0"/>
              <a:t>Estrategia, Política y Arquitectura de Datos</a:t>
            </a:r>
          </a:p>
          <a:p>
            <a:r>
              <a:rPr lang="es-PE" dirty="0"/>
              <a:t>Resolución y escalamiento de problemas</a:t>
            </a:r>
          </a:p>
          <a:p>
            <a:r>
              <a:rPr lang="es-PE" dirty="0"/>
              <a:t>Cumplimiento normativo</a:t>
            </a:r>
          </a:p>
          <a:p>
            <a:r>
              <a:rPr lang="es-PE" dirty="0"/>
              <a:t>Marcos de Gobernanza</a:t>
            </a:r>
          </a:p>
          <a:p>
            <a:r>
              <a:rPr lang="es-PE" dirty="0"/>
              <a:t>Comunicación y promoción</a:t>
            </a:r>
          </a:p>
          <a:p>
            <a:r>
              <a:rPr lang="es-PE" dirty="0"/>
              <a:t>Valoración de activos</a:t>
            </a:r>
          </a:p>
          <a:p>
            <a:r>
              <a:rPr lang="es-PE" dirty="0"/>
              <a:t>Resumen del Proceso de Gobierno de Datos</a:t>
            </a:r>
          </a:p>
          <a:p>
            <a:endParaRPr lang="es-PE" dirty="0"/>
          </a:p>
          <a:p>
            <a:endParaRPr lang="es-PE" dirty="0"/>
          </a:p>
          <a:p>
            <a:endParaRPr lang="es-PE" dirty="0"/>
          </a:p>
          <a:p>
            <a:endParaRPr lang="es-MX" dirty="0"/>
          </a:p>
          <a:p>
            <a:endParaRPr lang="es-PE" dirty="0"/>
          </a:p>
          <a:p>
            <a:endParaRPr lang="es-PE" dirty="0"/>
          </a:p>
        </p:txBody>
      </p:sp>
    </p:spTree>
    <p:extLst>
      <p:ext uri="{BB962C8B-B14F-4D97-AF65-F5344CB8AC3E}">
        <p14:creationId xmlns:p14="http://schemas.microsoft.com/office/powerpoint/2010/main" val="415706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Comunicación y Promoción</a:t>
            </a:r>
          </a:p>
        </p:txBody>
      </p:sp>
      <p:sp>
        <p:nvSpPr>
          <p:cNvPr id="3" name="Marcador de contenido 2"/>
          <p:cNvSpPr>
            <a:spLocks noGrp="1"/>
          </p:cNvSpPr>
          <p:nvPr>
            <p:ph idx="1"/>
          </p:nvPr>
        </p:nvSpPr>
        <p:spPr/>
        <p:txBody>
          <a:bodyPr/>
          <a:lstStyle/>
          <a:p>
            <a:r>
              <a:rPr lang="es-ES" dirty="0"/>
              <a:t>Los administradores de datos en todos los niveles y profesionales de la gestión de datos deben </a:t>
            </a:r>
            <a:r>
              <a:rPr lang="es-ES" dirty="0">
                <a:solidFill>
                  <a:srgbClr val="00B0F0"/>
                </a:solidFill>
              </a:rPr>
              <a:t>comunicarse continuamente</a:t>
            </a:r>
            <a:r>
              <a:rPr lang="es-ES" dirty="0"/>
              <a:t>, educar y promover la importancia y el valor de los datos y activos de información y la contribución del negocio de las funciones de gestión de datos. La </a:t>
            </a:r>
            <a:r>
              <a:rPr lang="es-ES" dirty="0">
                <a:solidFill>
                  <a:srgbClr val="00B0F0"/>
                </a:solidFill>
              </a:rPr>
              <a:t>sensibilización de los interesados </a:t>
            </a:r>
            <a:r>
              <a:rPr lang="es-ES" dirty="0"/>
              <a:t>y la apreciación de los problemas de gestión de datos y sus beneficios es una continua responsabilidad de todos en la comunidad de gestión de datos.</a:t>
            </a:r>
            <a:endParaRPr lang="es-PE" dirty="0"/>
          </a:p>
          <a:p>
            <a:endParaRPr lang="es-PE" dirty="0"/>
          </a:p>
        </p:txBody>
      </p:sp>
    </p:spTree>
    <p:extLst>
      <p:ext uri="{BB962C8B-B14F-4D97-AF65-F5344CB8AC3E}">
        <p14:creationId xmlns:p14="http://schemas.microsoft.com/office/powerpoint/2010/main" val="1514329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Métodos de Comunicación</a:t>
            </a:r>
          </a:p>
        </p:txBody>
      </p:sp>
      <p:sp>
        <p:nvSpPr>
          <p:cNvPr id="3" name="Marcador de contenido 2"/>
          <p:cNvSpPr>
            <a:spLocks noGrp="1"/>
          </p:cNvSpPr>
          <p:nvPr>
            <p:ph idx="1"/>
          </p:nvPr>
        </p:nvSpPr>
        <p:spPr/>
        <p:txBody>
          <a:bodyPr>
            <a:normAutofit fontScale="85000" lnSpcReduction="20000"/>
          </a:bodyPr>
          <a:lstStyle/>
          <a:p>
            <a:r>
              <a:rPr lang="es-ES" dirty="0"/>
              <a:t>El mantenimiento de un sitio web de intranet para un programa de gestión de datos.</a:t>
            </a:r>
            <a:endParaRPr lang="es-PE" dirty="0"/>
          </a:p>
          <a:p>
            <a:r>
              <a:rPr lang="es-ES" dirty="0"/>
              <a:t>Anuncios para publicar en otros sitios web dentro de la empresa.</a:t>
            </a:r>
            <a:endParaRPr lang="es-PE" dirty="0"/>
          </a:p>
          <a:p>
            <a:r>
              <a:rPr lang="es-ES" dirty="0"/>
              <a:t>Publicar anuncios impresos en los tablones de anuncios en los lugares reales.</a:t>
            </a:r>
            <a:endParaRPr lang="es-PE" dirty="0"/>
          </a:p>
          <a:p>
            <a:r>
              <a:rPr lang="es-ES" dirty="0"/>
              <a:t>La publicación en un boletín distribuido en forma impresa o vía e-mail.</a:t>
            </a:r>
          </a:p>
          <a:p>
            <a:pPr lvl="0"/>
            <a:r>
              <a:rPr lang="es-ES" dirty="0"/>
              <a:t>Aprovechar las oportunidades para divulgar la información promoviendo los anuncios en las reuniones de departamento.</a:t>
            </a:r>
            <a:endParaRPr lang="es-PE" dirty="0"/>
          </a:p>
          <a:p>
            <a:pPr lvl="0"/>
            <a:r>
              <a:rPr lang="es-ES" dirty="0"/>
              <a:t>La presentación de temas de interés para el público apropiado.</a:t>
            </a:r>
            <a:endParaRPr lang="es-PE" dirty="0"/>
          </a:p>
          <a:p>
            <a:pPr lvl="0"/>
            <a:r>
              <a:rPr lang="es-ES" dirty="0"/>
              <a:t>Promoción de la participación en una comunidad de Gestión de Datos de interés.</a:t>
            </a:r>
            <a:endParaRPr lang="es-PE" dirty="0"/>
          </a:p>
          <a:p>
            <a:pPr lvl="0"/>
            <a:r>
              <a:rPr lang="es-ES" dirty="0"/>
              <a:t>Elaboración de los mensajes clave con anticipación, que se pueden decir sucintamente siempre que se presente la oportunidad, ayudar a las personas se comunican estos mensajes clave de manera consistente.</a:t>
            </a:r>
            <a:endParaRPr lang="es-PE" dirty="0"/>
          </a:p>
          <a:p>
            <a:endParaRPr lang="es-PE" dirty="0"/>
          </a:p>
          <a:p>
            <a:endParaRPr lang="es-PE" dirty="0"/>
          </a:p>
        </p:txBody>
      </p:sp>
    </p:spTree>
    <p:extLst>
      <p:ext uri="{BB962C8B-B14F-4D97-AF65-F5344CB8AC3E}">
        <p14:creationId xmlns:p14="http://schemas.microsoft.com/office/powerpoint/2010/main" val="328660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Marcos de Gobernanza Relacionados</a:t>
            </a:r>
          </a:p>
        </p:txBody>
      </p:sp>
      <p:sp>
        <p:nvSpPr>
          <p:cNvPr id="3" name="Marcador de contenido 2"/>
          <p:cNvSpPr>
            <a:spLocks noGrp="1"/>
          </p:cNvSpPr>
          <p:nvPr>
            <p:ph idx="1"/>
          </p:nvPr>
        </p:nvSpPr>
        <p:spPr/>
        <p:txBody>
          <a:bodyPr/>
          <a:lstStyle/>
          <a:p>
            <a:pPr lvl="0"/>
            <a:r>
              <a:rPr lang="es-ES" dirty="0"/>
              <a:t>Gobierno Corporativo (COSO ERM)</a:t>
            </a:r>
          </a:p>
          <a:p>
            <a:pPr lvl="0"/>
            <a:r>
              <a:rPr lang="es-ES" dirty="0"/>
              <a:t>Gobierno de IT (COBIT).</a:t>
            </a:r>
            <a:endParaRPr lang="es-PE" dirty="0"/>
          </a:p>
          <a:p>
            <a:pPr lvl="0"/>
            <a:r>
              <a:rPr lang="es-ES" dirty="0"/>
              <a:t>Arquitectura Empresarial (</a:t>
            </a:r>
            <a:r>
              <a:rPr lang="es-ES" dirty="0" err="1"/>
              <a:t>Zachman</a:t>
            </a:r>
            <a:r>
              <a:rPr lang="es-ES" dirty="0"/>
              <a:t> Framework, TOGAF).</a:t>
            </a:r>
            <a:endParaRPr lang="es-PE" dirty="0"/>
          </a:p>
          <a:p>
            <a:pPr lvl="0"/>
            <a:r>
              <a:rPr lang="es-ES" dirty="0"/>
              <a:t>Desarrollo de Sistemas de Ciclo de Vida (Proceso racional unificado, por ejemplo).</a:t>
            </a:r>
            <a:endParaRPr lang="es-PE" dirty="0"/>
          </a:p>
          <a:p>
            <a:pPr lvl="0"/>
            <a:r>
              <a:rPr lang="es-ES" dirty="0"/>
              <a:t>Mejora de Procesos de Desarrollo de Sistemas (SEI CMMI).</a:t>
            </a:r>
            <a:endParaRPr lang="es-PE" dirty="0"/>
          </a:p>
          <a:p>
            <a:pPr lvl="0"/>
            <a:r>
              <a:rPr lang="es-ES" dirty="0"/>
              <a:t>Gestión de proyectos (PRINCE II, PMI PMBOK).</a:t>
            </a:r>
            <a:endParaRPr lang="es-PE" dirty="0"/>
          </a:p>
          <a:p>
            <a:pPr lvl="0"/>
            <a:r>
              <a:rPr lang="es-ES" dirty="0"/>
              <a:t>Gestión de Servicios TI (ITIL, ISO 2000).</a:t>
            </a:r>
            <a:endParaRPr lang="es-PE" dirty="0"/>
          </a:p>
          <a:p>
            <a:endParaRPr lang="es-PE" dirty="0"/>
          </a:p>
        </p:txBody>
      </p:sp>
    </p:spTree>
    <p:extLst>
      <p:ext uri="{BB962C8B-B14F-4D97-AF65-F5344CB8AC3E}">
        <p14:creationId xmlns:p14="http://schemas.microsoft.com/office/powerpoint/2010/main" val="3602344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Resumen del Proceso de Gobierno de Datos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361259297"/>
              </p:ext>
            </p:extLst>
          </p:nvPr>
        </p:nvGraphicFramePr>
        <p:xfrm>
          <a:off x="845128" y="1828800"/>
          <a:ext cx="10335491" cy="4918364"/>
        </p:xfrm>
        <a:graphic>
          <a:graphicData uri="http://schemas.openxmlformats.org/drawingml/2006/table">
            <a:tbl>
              <a:tblPr firstRow="1" firstCol="1" lastRow="1" lastCol="1" bandRow="1" bandCol="1">
                <a:tableStyleId>{5C22544A-7EE6-4342-B048-85BDC9FD1C3A}</a:tableStyleId>
              </a:tblPr>
              <a:tblGrid>
                <a:gridCol w="2741333">
                  <a:extLst>
                    <a:ext uri="{9D8B030D-6E8A-4147-A177-3AD203B41FA5}">
                      <a16:colId xmlns:a16="http://schemas.microsoft.com/office/drawing/2014/main" val="1323800574"/>
                    </a:ext>
                  </a:extLst>
                </a:gridCol>
                <a:gridCol w="2198309">
                  <a:extLst>
                    <a:ext uri="{9D8B030D-6E8A-4147-A177-3AD203B41FA5}">
                      <a16:colId xmlns:a16="http://schemas.microsoft.com/office/drawing/2014/main" val="3151096338"/>
                    </a:ext>
                  </a:extLst>
                </a:gridCol>
                <a:gridCol w="1798616">
                  <a:extLst>
                    <a:ext uri="{9D8B030D-6E8A-4147-A177-3AD203B41FA5}">
                      <a16:colId xmlns:a16="http://schemas.microsoft.com/office/drawing/2014/main" val="29692521"/>
                    </a:ext>
                  </a:extLst>
                </a:gridCol>
                <a:gridCol w="1598770">
                  <a:extLst>
                    <a:ext uri="{9D8B030D-6E8A-4147-A177-3AD203B41FA5}">
                      <a16:colId xmlns:a16="http://schemas.microsoft.com/office/drawing/2014/main" val="3066399738"/>
                    </a:ext>
                  </a:extLst>
                </a:gridCol>
                <a:gridCol w="1998463">
                  <a:extLst>
                    <a:ext uri="{9D8B030D-6E8A-4147-A177-3AD203B41FA5}">
                      <a16:colId xmlns:a16="http://schemas.microsoft.com/office/drawing/2014/main" val="227977436"/>
                    </a:ext>
                  </a:extLst>
                </a:gridCol>
              </a:tblGrid>
              <a:tr h="704182">
                <a:tc>
                  <a:txBody>
                    <a:bodyPr/>
                    <a:lstStyle/>
                    <a:p>
                      <a:pPr marL="332105">
                        <a:spcBef>
                          <a:spcPts val="35"/>
                        </a:spcBef>
                        <a:spcAft>
                          <a:spcPts val="0"/>
                        </a:spcAft>
                      </a:pPr>
                      <a:r>
                        <a:rPr lang="es-ES" sz="1100">
                          <a:effectLst/>
                        </a:rPr>
                        <a:t>Actividades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5265">
                        <a:spcBef>
                          <a:spcPts val="30"/>
                        </a:spcBef>
                        <a:spcAft>
                          <a:spcPts val="0"/>
                        </a:spcAft>
                      </a:pPr>
                      <a:r>
                        <a:rPr lang="es-ES" sz="1000">
                          <a:effectLst/>
                        </a:rPr>
                        <a:t>Entregables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84455" marR="83820" indent="-1905" algn="ctr">
                        <a:lnSpc>
                          <a:spcPct val="101000"/>
                        </a:lnSpc>
                        <a:spcBef>
                          <a:spcPts val="30"/>
                        </a:spcBef>
                        <a:spcAft>
                          <a:spcPts val="0"/>
                        </a:spcAft>
                      </a:pPr>
                      <a:r>
                        <a:rPr lang="es-ES" sz="1000">
                          <a:effectLst/>
                        </a:rPr>
                        <a:t>Roles</a:t>
                      </a:r>
                      <a:r>
                        <a:rPr lang="es-ES" sz="1000" spc="5">
                          <a:effectLst/>
                        </a:rPr>
                        <a:t> </a:t>
                      </a:r>
                      <a:r>
                        <a:rPr lang="es-ES" sz="1000">
                          <a:effectLst/>
                        </a:rPr>
                        <a:t>Responsable</a:t>
                      </a:r>
                      <a:r>
                        <a:rPr lang="es-ES" sz="1000" spc="-230">
                          <a:effectLst/>
                        </a:rPr>
                        <a:t> </a:t>
                      </a:r>
                      <a:r>
                        <a:rPr lang="es-ES" sz="1000">
                          <a:effectLst/>
                        </a:rPr>
                        <a:t>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83515" indent="-123825">
                        <a:lnSpc>
                          <a:spcPct val="101000"/>
                        </a:lnSpc>
                        <a:spcBef>
                          <a:spcPts val="30"/>
                        </a:spcBef>
                        <a:spcAft>
                          <a:spcPts val="0"/>
                        </a:spcAft>
                      </a:pPr>
                      <a:r>
                        <a:rPr lang="es-ES" sz="1000">
                          <a:effectLst/>
                        </a:rPr>
                        <a:t>Aprobación</a:t>
                      </a:r>
                      <a:r>
                        <a:rPr lang="es-ES" sz="1000" spc="-230">
                          <a:effectLst/>
                        </a:rPr>
                        <a:t> </a:t>
                      </a:r>
                      <a:r>
                        <a:rPr lang="es-ES" sz="1000">
                          <a:effectLst/>
                        </a:rPr>
                        <a:t>de</a:t>
                      </a:r>
                      <a:r>
                        <a:rPr lang="es-ES" sz="1000" spc="35">
                          <a:effectLst/>
                        </a:rPr>
                        <a:t> </a:t>
                      </a:r>
                      <a:r>
                        <a:rPr lang="es-ES" sz="1000">
                          <a:effectLst/>
                        </a:rPr>
                        <a:t>roles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75285" indent="-318770">
                        <a:lnSpc>
                          <a:spcPct val="101000"/>
                        </a:lnSpc>
                        <a:spcBef>
                          <a:spcPts val="30"/>
                        </a:spcBef>
                        <a:spcAft>
                          <a:spcPts val="0"/>
                        </a:spcAft>
                      </a:pPr>
                      <a:r>
                        <a:rPr lang="es-ES" sz="1000">
                          <a:effectLst/>
                        </a:rPr>
                        <a:t>Contribuyendo</a:t>
                      </a:r>
                      <a:r>
                        <a:rPr lang="es-ES" sz="1000" spc="5">
                          <a:effectLst/>
                        </a:rPr>
                        <a:t> </a:t>
                      </a:r>
                      <a:r>
                        <a:rPr lang="es-ES" sz="1000">
                          <a:effectLst/>
                        </a:rPr>
                        <a:t>Roles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777024858"/>
                  </a:ext>
                </a:extLst>
              </a:tr>
              <a:tr h="988708">
                <a:tc>
                  <a:txBody>
                    <a:bodyPr/>
                    <a:lstStyle/>
                    <a:p>
                      <a:pPr marL="67945" marR="178435">
                        <a:lnSpc>
                          <a:spcPct val="101000"/>
                        </a:lnSpc>
                        <a:spcBef>
                          <a:spcPts val="40"/>
                        </a:spcBef>
                        <a:spcAft>
                          <a:spcPts val="0"/>
                        </a:spcAft>
                      </a:pPr>
                      <a:r>
                        <a:rPr lang="es-ES" sz="1000">
                          <a:effectLst/>
                        </a:rPr>
                        <a:t>1.1.1</a:t>
                      </a:r>
                      <a:r>
                        <a:rPr lang="es-ES" sz="1000" spc="185">
                          <a:effectLst/>
                        </a:rPr>
                        <a:t> </a:t>
                      </a:r>
                      <a:r>
                        <a:rPr lang="es-ES" sz="1100">
                          <a:effectLst/>
                        </a:rPr>
                        <a:t>Entender</a:t>
                      </a:r>
                      <a:r>
                        <a:rPr lang="es-ES" sz="1100" spc="195">
                          <a:effectLst/>
                        </a:rPr>
                        <a:t> </a:t>
                      </a:r>
                      <a:r>
                        <a:rPr lang="es-ES" sz="1100">
                          <a:effectLst/>
                        </a:rPr>
                        <a:t>las</a:t>
                      </a:r>
                      <a:r>
                        <a:rPr lang="es-ES" sz="1100" spc="-240">
                          <a:effectLst/>
                        </a:rPr>
                        <a:t> </a:t>
                      </a:r>
                      <a:r>
                        <a:rPr lang="es-ES" sz="1100">
                          <a:effectLst/>
                        </a:rPr>
                        <a:t>necesidades</a:t>
                      </a:r>
                      <a:r>
                        <a:rPr lang="es-ES" sz="1100" spc="50">
                          <a:effectLst/>
                        </a:rPr>
                        <a:t> </a:t>
                      </a:r>
                      <a:r>
                        <a:rPr lang="es-ES" sz="1100">
                          <a:effectLst/>
                        </a:rPr>
                        <a:t>de</a:t>
                      </a:r>
                      <a:r>
                        <a:rPr lang="es-ES" sz="1100" spc="5">
                          <a:effectLst/>
                        </a:rPr>
                        <a:t> </a:t>
                      </a:r>
                      <a:r>
                        <a:rPr lang="es-ES" sz="1100">
                          <a:effectLst/>
                        </a:rPr>
                        <a:t>datos</a:t>
                      </a:r>
                      <a:r>
                        <a:rPr lang="es-ES" sz="1100" spc="55">
                          <a:effectLst/>
                        </a:rPr>
                        <a:t> </a:t>
                      </a:r>
                      <a:r>
                        <a:rPr lang="es-ES" sz="1100">
                          <a:effectLst/>
                        </a:rPr>
                        <a:t>de</a:t>
                      </a:r>
                      <a:r>
                        <a:rPr lang="es-ES" sz="1100" spc="55">
                          <a:effectLst/>
                        </a:rPr>
                        <a:t> </a:t>
                      </a:r>
                      <a:r>
                        <a:rPr lang="es-ES" sz="1100">
                          <a:effectLst/>
                        </a:rPr>
                        <a:t>la</a:t>
                      </a:r>
                      <a:r>
                        <a:rPr lang="es-ES" sz="1100" spc="5">
                          <a:effectLst/>
                        </a:rPr>
                        <a:t> </a:t>
                      </a:r>
                      <a:r>
                        <a:rPr lang="es-ES" sz="1100">
                          <a:effectLst/>
                        </a:rPr>
                        <a:t>empresa</a:t>
                      </a:r>
                      <a:r>
                        <a:rPr lang="es-ES" sz="1100" spc="35">
                          <a:effectLst/>
                        </a:rPr>
                        <a:t> </a:t>
                      </a:r>
                      <a:r>
                        <a:rPr lang="es-ES" sz="1000">
                          <a:effectLst/>
                        </a:rPr>
                        <a:t>(P)</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ct val="101000"/>
                        </a:lnSpc>
                        <a:spcBef>
                          <a:spcPts val="40"/>
                        </a:spcBef>
                        <a:spcAft>
                          <a:spcPts val="0"/>
                        </a:spcAft>
                      </a:pPr>
                      <a:r>
                        <a:rPr lang="es-ES" sz="1100">
                          <a:effectLst/>
                        </a:rPr>
                        <a:t>Necesidades</a:t>
                      </a:r>
                      <a:r>
                        <a:rPr lang="es-ES" sz="1100" spc="5">
                          <a:effectLst/>
                        </a:rPr>
                        <a:t> </a:t>
                      </a:r>
                      <a:r>
                        <a:rPr lang="es-ES" sz="1100">
                          <a:effectLst/>
                        </a:rPr>
                        <a:t>estratégicas</a:t>
                      </a:r>
                      <a:r>
                        <a:rPr lang="es-ES" sz="1100" spc="130">
                          <a:effectLst/>
                        </a:rPr>
                        <a:t> </a:t>
                      </a:r>
                      <a:r>
                        <a:rPr lang="es-ES" sz="1100">
                          <a:effectLst/>
                        </a:rPr>
                        <a:t>de</a:t>
                      </a:r>
                      <a:r>
                        <a:rPr lang="es-ES" sz="1100" spc="-240">
                          <a:effectLst/>
                        </a:rPr>
                        <a:t> </a:t>
                      </a:r>
                      <a:r>
                        <a:rPr lang="es-ES" sz="11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85420">
                        <a:lnSpc>
                          <a:spcPct val="101000"/>
                        </a:lnSpc>
                        <a:spcBef>
                          <a:spcPts val="40"/>
                        </a:spcBef>
                        <a:spcAft>
                          <a:spcPts val="0"/>
                        </a:spcAft>
                      </a:pPr>
                      <a:r>
                        <a:rPr lang="es-ES" sz="1000" spc="-10">
                          <a:effectLst/>
                        </a:rPr>
                        <a:t>Executivo </a:t>
                      </a:r>
                      <a:r>
                        <a:rPr lang="es-ES" sz="1000" spc="-5">
                          <a:effectLst/>
                        </a:rPr>
                        <a:t>de</a:t>
                      </a:r>
                      <a:r>
                        <a:rPr lang="es-ES" sz="1000" spc="-230">
                          <a:effectLst/>
                        </a:rPr>
                        <a:t> </a:t>
                      </a:r>
                      <a:r>
                        <a:rPr lang="es-ES" sz="1000">
                          <a:effectLst/>
                        </a:rPr>
                        <a:t>DM</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21920">
                        <a:lnSpc>
                          <a:spcPct val="101000"/>
                        </a:lnSpc>
                        <a:spcBef>
                          <a:spcPts val="40"/>
                        </a:spcBef>
                        <a:spcAft>
                          <a:spcPts val="0"/>
                        </a:spcAft>
                      </a:pPr>
                      <a:r>
                        <a:rPr lang="es-ES" sz="1000">
                          <a:effectLst/>
                        </a:rPr>
                        <a:t>Consejo de</a:t>
                      </a:r>
                      <a:r>
                        <a:rPr lang="es-ES" sz="1000" spc="5">
                          <a:effectLst/>
                        </a:rPr>
                        <a:t> </a:t>
                      </a:r>
                      <a:r>
                        <a:rPr lang="es-ES" sz="1000">
                          <a:effectLst/>
                        </a:rPr>
                        <a:t>Gobierno</a:t>
                      </a:r>
                      <a:r>
                        <a:rPr lang="es-ES" sz="1000" spc="5">
                          <a:effectLst/>
                        </a:rPr>
                        <a:t> </a:t>
                      </a:r>
                      <a:r>
                        <a:rPr lang="es-ES" sz="1000">
                          <a:effectLst/>
                        </a:rPr>
                        <a:t>de</a:t>
                      </a:r>
                      <a:r>
                        <a:rPr lang="es-ES" sz="1000" spc="-215">
                          <a:effectLst/>
                        </a:rPr>
                        <a:t> </a:t>
                      </a:r>
                      <a:r>
                        <a:rPr lang="es-ES" sz="1000">
                          <a:effectLst/>
                        </a:rPr>
                        <a:t>datos,</a:t>
                      </a:r>
                      <a:r>
                        <a:rPr lang="es-ES" sz="1000" spc="70">
                          <a:effectLst/>
                        </a:rPr>
                        <a:t> </a:t>
                      </a:r>
                      <a:r>
                        <a:rPr lang="es-ES" sz="1000">
                          <a:effectLst/>
                        </a:rPr>
                        <a:t>CIO</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69850">
                        <a:lnSpc>
                          <a:spcPct val="101000"/>
                        </a:lnSpc>
                        <a:spcBef>
                          <a:spcPts val="40"/>
                        </a:spcBef>
                        <a:spcAft>
                          <a:spcPts val="0"/>
                        </a:spcAft>
                      </a:pPr>
                      <a:r>
                        <a:rPr lang="es-ES" sz="1100">
                          <a:effectLst/>
                        </a:rPr>
                        <a:t>Profesionales</a:t>
                      </a:r>
                      <a:r>
                        <a:rPr lang="es-ES" sz="1100" spc="5">
                          <a:effectLst/>
                        </a:rPr>
                        <a:t> </a:t>
                      </a:r>
                      <a:r>
                        <a:rPr lang="es-ES" sz="1100">
                          <a:effectLst/>
                        </a:rPr>
                        <a:t>de</a:t>
                      </a:r>
                      <a:r>
                        <a:rPr lang="es-ES" sz="1100" spc="60">
                          <a:effectLst/>
                        </a:rPr>
                        <a:t> </a:t>
                      </a:r>
                      <a:r>
                        <a:rPr lang="es-ES" sz="1100">
                          <a:effectLst/>
                        </a:rPr>
                        <a:t>la</a:t>
                      </a:r>
                      <a:r>
                        <a:rPr lang="es-ES" sz="1100" spc="50">
                          <a:effectLst/>
                        </a:rPr>
                        <a:t> </a:t>
                      </a:r>
                      <a:r>
                        <a:rPr lang="es-ES" sz="1100">
                          <a:effectLst/>
                        </a:rPr>
                        <a:t>gestión</a:t>
                      </a:r>
                      <a:r>
                        <a:rPr lang="es-ES" sz="1100" spc="50">
                          <a:effectLst/>
                        </a:rPr>
                        <a:t> </a:t>
                      </a:r>
                      <a:r>
                        <a:rPr lang="es-ES" sz="1100">
                          <a:effectLst/>
                        </a:rPr>
                        <a:t>de</a:t>
                      </a:r>
                      <a:r>
                        <a:rPr lang="es-ES" sz="1100" spc="-240">
                          <a:effectLst/>
                        </a:rPr>
                        <a:t> </a:t>
                      </a:r>
                      <a:r>
                        <a:rPr lang="es-ES" sz="11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00801481"/>
                  </a:ext>
                </a:extLst>
              </a:tr>
              <a:tr h="2116743">
                <a:tc>
                  <a:txBody>
                    <a:bodyPr/>
                    <a:lstStyle/>
                    <a:p>
                      <a:pPr marL="67945" marR="217805">
                        <a:lnSpc>
                          <a:spcPct val="102000"/>
                        </a:lnSpc>
                        <a:spcBef>
                          <a:spcPts val="30"/>
                        </a:spcBef>
                        <a:spcAft>
                          <a:spcPts val="0"/>
                        </a:spcAft>
                      </a:pPr>
                      <a:r>
                        <a:rPr lang="es-ES" sz="1000">
                          <a:effectLst/>
                        </a:rPr>
                        <a:t>1.1.2 Desarrollar y</a:t>
                      </a:r>
                      <a:r>
                        <a:rPr lang="es-ES" sz="1000" spc="-230">
                          <a:effectLst/>
                        </a:rPr>
                        <a:t> </a:t>
                      </a:r>
                      <a:r>
                        <a:rPr lang="es-ES" sz="1000">
                          <a:effectLst/>
                        </a:rPr>
                        <a:t>mantener</a:t>
                      </a:r>
                      <a:r>
                        <a:rPr lang="es-ES" sz="1000" spc="25">
                          <a:effectLst/>
                        </a:rPr>
                        <a:t> </a:t>
                      </a:r>
                      <a:r>
                        <a:rPr lang="es-ES" sz="1000">
                          <a:effectLst/>
                        </a:rPr>
                        <a:t>la</a:t>
                      </a:r>
                      <a:r>
                        <a:rPr lang="es-ES" sz="1000" spc="5">
                          <a:effectLst/>
                        </a:rPr>
                        <a:t> </a:t>
                      </a:r>
                      <a:r>
                        <a:rPr lang="es-ES" sz="1000" spc="-5">
                          <a:effectLst/>
                        </a:rPr>
                        <a:t>estrategia</a:t>
                      </a:r>
                      <a:r>
                        <a:rPr lang="es-ES" sz="1000" spc="-45">
                          <a:effectLst/>
                        </a:rPr>
                        <a:t> </a:t>
                      </a:r>
                      <a:r>
                        <a:rPr lang="es-ES" sz="1000" spc="-5">
                          <a:effectLst/>
                        </a:rPr>
                        <a:t>de</a:t>
                      </a:r>
                      <a:r>
                        <a:rPr lang="es-ES" sz="1000" spc="-50">
                          <a:effectLst/>
                        </a:rPr>
                        <a:t> </a:t>
                      </a:r>
                      <a:r>
                        <a:rPr lang="es-ES" sz="1000" spc="-5">
                          <a:effectLst/>
                        </a:rPr>
                        <a:t>datos</a:t>
                      </a:r>
                      <a:r>
                        <a:rPr lang="es-ES" sz="1000" spc="-225">
                          <a:effectLst/>
                        </a:rPr>
                        <a:t> </a:t>
                      </a:r>
                      <a:r>
                        <a:rPr lang="es-ES" sz="1000">
                          <a:effectLst/>
                        </a:rPr>
                        <a:t>(P)</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89865">
                        <a:lnSpc>
                          <a:spcPct val="102000"/>
                        </a:lnSpc>
                        <a:spcBef>
                          <a:spcPts val="30"/>
                        </a:spcBef>
                        <a:spcAft>
                          <a:spcPts val="0"/>
                        </a:spcAft>
                      </a:pPr>
                      <a:r>
                        <a:rPr lang="es-ES" sz="1000">
                          <a:effectLst/>
                        </a:rPr>
                        <a:t>Estrategia</a:t>
                      </a:r>
                      <a:r>
                        <a:rPr lang="es-ES" sz="1000" spc="25">
                          <a:effectLst/>
                        </a:rPr>
                        <a:t> </a:t>
                      </a:r>
                      <a:r>
                        <a:rPr lang="es-ES" sz="1000">
                          <a:effectLst/>
                        </a:rPr>
                        <a:t>de</a:t>
                      </a:r>
                      <a:r>
                        <a:rPr lang="es-ES" sz="1000" spc="5">
                          <a:effectLst/>
                        </a:rPr>
                        <a:t> </a:t>
                      </a:r>
                      <a:r>
                        <a:rPr lang="es-ES" sz="1000">
                          <a:effectLst/>
                        </a:rPr>
                        <a:t>datos</a:t>
                      </a:r>
                      <a:r>
                        <a:rPr lang="es-ES" sz="1000" spc="5">
                          <a:effectLst/>
                        </a:rPr>
                        <a:t> </a:t>
                      </a:r>
                      <a:r>
                        <a:rPr lang="es-ES" sz="1000">
                          <a:effectLst/>
                        </a:rPr>
                        <a:t>-</a:t>
                      </a:r>
                      <a:r>
                        <a:rPr lang="es-ES" sz="1000" spc="20">
                          <a:effectLst/>
                        </a:rPr>
                        <a:t> </a:t>
                      </a:r>
                      <a:r>
                        <a:rPr lang="es-ES" sz="1000">
                          <a:effectLst/>
                        </a:rPr>
                        <a:t>Visión,</a:t>
                      </a:r>
                      <a:r>
                        <a:rPr lang="es-ES" sz="1000" spc="5">
                          <a:effectLst/>
                        </a:rPr>
                        <a:t> </a:t>
                      </a:r>
                      <a:r>
                        <a:rPr lang="es-ES" sz="1000">
                          <a:effectLst/>
                        </a:rPr>
                        <a:t>Misión, autobús.</a:t>
                      </a:r>
                      <a:r>
                        <a:rPr lang="es-ES" sz="1000" spc="-235">
                          <a:effectLst/>
                        </a:rPr>
                        <a:t> </a:t>
                      </a:r>
                      <a:r>
                        <a:rPr lang="es-ES" sz="1000">
                          <a:effectLst/>
                        </a:rPr>
                        <a:t>Casos,</a:t>
                      </a:r>
                      <a:r>
                        <a:rPr lang="es-ES" sz="1000" spc="40">
                          <a:effectLst/>
                        </a:rPr>
                        <a:t> </a:t>
                      </a:r>
                      <a:r>
                        <a:rPr lang="es-ES" sz="1000">
                          <a:effectLst/>
                        </a:rPr>
                        <a:t>metas,</a:t>
                      </a:r>
                      <a:r>
                        <a:rPr lang="es-ES" sz="1000" spc="5">
                          <a:effectLst/>
                        </a:rPr>
                        <a:t> </a:t>
                      </a:r>
                      <a:r>
                        <a:rPr lang="es-ES" sz="1000">
                          <a:effectLst/>
                        </a:rPr>
                        <a:t>Objetivos,</a:t>
                      </a:r>
                      <a:r>
                        <a:rPr lang="es-ES" sz="1000" spc="5">
                          <a:effectLst/>
                        </a:rPr>
                        <a:t> </a:t>
                      </a:r>
                      <a:r>
                        <a:rPr lang="es-ES" sz="1000">
                          <a:effectLst/>
                        </a:rPr>
                        <a:t>Principios,</a:t>
                      </a:r>
                      <a:r>
                        <a:rPr lang="es-ES" sz="1000" spc="5">
                          <a:effectLst/>
                        </a:rPr>
                        <a:t> </a:t>
                      </a:r>
                      <a:r>
                        <a:rPr lang="es-ES" sz="1000">
                          <a:effectLst/>
                        </a:rPr>
                        <a:t>Componentes,</a:t>
                      </a:r>
                      <a:r>
                        <a:rPr lang="es-ES" sz="1000" spc="5">
                          <a:effectLst/>
                        </a:rPr>
                        <a:t> </a:t>
                      </a:r>
                      <a:r>
                        <a:rPr lang="es-ES" sz="1000">
                          <a:effectLst/>
                        </a:rPr>
                        <a:t>Métricos,</a:t>
                      </a:r>
                      <a:r>
                        <a:rPr lang="es-ES" sz="1000" spc="5">
                          <a:effectLst/>
                        </a:rPr>
                        <a:t> </a:t>
                      </a:r>
                      <a:r>
                        <a:rPr lang="es-ES" sz="1000">
                          <a:effectLst/>
                        </a:rPr>
                        <a:t>Implementación</a:t>
                      </a:r>
                      <a:r>
                        <a:rPr lang="es-ES" sz="1000" spc="5">
                          <a:effectLst/>
                        </a:rPr>
                        <a:t> </a:t>
                      </a:r>
                      <a:r>
                        <a:rPr lang="es-ES" sz="1000">
                          <a:effectLst/>
                        </a:rPr>
                        <a:t>Hoja</a:t>
                      </a:r>
                      <a:r>
                        <a:rPr lang="es-ES" sz="1000" spc="20">
                          <a:effectLst/>
                        </a:rPr>
                        <a:t> </a:t>
                      </a:r>
                      <a:r>
                        <a:rPr lang="es-ES" sz="1000">
                          <a:effectLst/>
                        </a:rPr>
                        <a:t>de</a:t>
                      </a:r>
                      <a:r>
                        <a:rPr lang="es-ES" sz="1000" spc="30">
                          <a:effectLst/>
                        </a:rPr>
                        <a:t> </a:t>
                      </a:r>
                      <a:r>
                        <a:rPr lang="es-ES" sz="1000">
                          <a:effectLst/>
                        </a:rPr>
                        <a:t>ruta</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000">
                          <a:effectLst/>
                        </a:rPr>
                        <a:t>Executivo</a:t>
                      </a:r>
                      <a:r>
                        <a:rPr lang="es-ES" sz="1000" spc="45">
                          <a:effectLst/>
                        </a:rPr>
                        <a:t> </a:t>
                      </a:r>
                      <a:r>
                        <a:rPr lang="es-ES" sz="1000">
                          <a:effectLst/>
                        </a:rPr>
                        <a:t>DM</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21920">
                        <a:lnSpc>
                          <a:spcPct val="102000"/>
                        </a:lnSpc>
                        <a:spcBef>
                          <a:spcPts val="30"/>
                        </a:spcBef>
                        <a:spcAft>
                          <a:spcPts val="0"/>
                        </a:spcAft>
                      </a:pPr>
                      <a:r>
                        <a:rPr lang="es-ES" sz="1000">
                          <a:effectLst/>
                        </a:rPr>
                        <a:t>Consejo de</a:t>
                      </a:r>
                      <a:r>
                        <a:rPr lang="es-ES" sz="1000" spc="5">
                          <a:effectLst/>
                        </a:rPr>
                        <a:t> </a:t>
                      </a:r>
                      <a:r>
                        <a:rPr lang="es-ES" sz="1000">
                          <a:effectLst/>
                        </a:rPr>
                        <a:t>Gobierno</a:t>
                      </a:r>
                      <a:r>
                        <a:rPr lang="es-ES" sz="1000" spc="5">
                          <a:effectLst/>
                        </a:rPr>
                        <a:t> </a:t>
                      </a:r>
                      <a:r>
                        <a:rPr lang="es-ES" sz="1000">
                          <a:effectLst/>
                        </a:rPr>
                        <a:t>de</a:t>
                      </a:r>
                      <a:r>
                        <a:rPr lang="es-ES" sz="1000" spc="-215">
                          <a:effectLst/>
                        </a:rPr>
                        <a:t> </a:t>
                      </a:r>
                      <a:r>
                        <a:rPr lang="es-ES" sz="1000">
                          <a:effectLst/>
                        </a:rPr>
                        <a:t>datos,</a:t>
                      </a:r>
                      <a:r>
                        <a:rPr lang="es-ES" sz="1000" spc="70">
                          <a:effectLst/>
                        </a:rPr>
                        <a:t> </a:t>
                      </a:r>
                      <a:r>
                        <a:rPr lang="es-ES" sz="1000">
                          <a:effectLst/>
                        </a:rPr>
                        <a:t>CIO</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69850">
                        <a:lnSpc>
                          <a:spcPct val="102000"/>
                        </a:lnSpc>
                        <a:spcBef>
                          <a:spcPts val="30"/>
                        </a:spcBef>
                        <a:spcAft>
                          <a:spcPts val="0"/>
                        </a:spcAft>
                      </a:pPr>
                      <a:r>
                        <a:rPr lang="es-ES" sz="1100">
                          <a:effectLst/>
                        </a:rPr>
                        <a:t>Profesionales</a:t>
                      </a:r>
                      <a:r>
                        <a:rPr lang="es-ES" sz="1100" spc="5">
                          <a:effectLst/>
                        </a:rPr>
                        <a:t> </a:t>
                      </a:r>
                      <a:r>
                        <a:rPr lang="es-ES" sz="1100">
                          <a:effectLst/>
                        </a:rPr>
                        <a:t>de</a:t>
                      </a:r>
                      <a:r>
                        <a:rPr lang="es-ES" sz="1100" spc="60">
                          <a:effectLst/>
                        </a:rPr>
                        <a:t> </a:t>
                      </a:r>
                      <a:r>
                        <a:rPr lang="es-ES" sz="1100">
                          <a:effectLst/>
                        </a:rPr>
                        <a:t>la</a:t>
                      </a:r>
                      <a:r>
                        <a:rPr lang="es-ES" sz="1100" spc="50">
                          <a:effectLst/>
                        </a:rPr>
                        <a:t> </a:t>
                      </a:r>
                      <a:r>
                        <a:rPr lang="es-ES" sz="1100">
                          <a:effectLst/>
                        </a:rPr>
                        <a:t>gestión</a:t>
                      </a:r>
                      <a:r>
                        <a:rPr lang="es-ES" sz="1100" spc="50">
                          <a:effectLst/>
                        </a:rPr>
                        <a:t> </a:t>
                      </a:r>
                      <a:r>
                        <a:rPr lang="es-ES" sz="1100">
                          <a:effectLst/>
                        </a:rPr>
                        <a:t>de</a:t>
                      </a:r>
                      <a:r>
                        <a:rPr lang="es-ES" sz="1100" spc="-240">
                          <a:effectLst/>
                        </a:rPr>
                        <a:t> </a:t>
                      </a:r>
                      <a:r>
                        <a:rPr lang="es-ES" sz="11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735604917"/>
                  </a:ext>
                </a:extLst>
              </a:tr>
              <a:tr h="202274">
                <a:tc>
                  <a:txBody>
                    <a:bodyPr/>
                    <a:lstStyle/>
                    <a:p>
                      <a:pPr marL="67945">
                        <a:lnSpc>
                          <a:spcPts val="1065"/>
                        </a:lnSpc>
                        <a:spcBef>
                          <a:spcPts val="40"/>
                        </a:spcBef>
                        <a:spcAft>
                          <a:spcPts val="0"/>
                        </a:spcAft>
                      </a:pPr>
                      <a:r>
                        <a:rPr lang="es-ES" sz="1000">
                          <a:effectLst/>
                        </a:rPr>
                        <a:t>1.1.3 Establecer</a:t>
                      </a:r>
                      <a:r>
                        <a:rPr lang="es-ES" sz="1000" spc="-5">
                          <a:effectLst/>
                        </a:rPr>
                        <a:t> </a:t>
                      </a:r>
                      <a:r>
                        <a:rPr lang="es-ES" sz="1000">
                          <a:effectLst/>
                        </a:rPr>
                        <a:t>las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1000">
                          <a:effectLst/>
                        </a:rPr>
                        <a:t>Organizaciones</a:t>
                      </a:r>
                      <a:r>
                        <a:rPr lang="es-ES" sz="1000" spc="125">
                          <a:effectLst/>
                        </a:rPr>
                        <a:t> </a:t>
                      </a:r>
                      <a:r>
                        <a:rPr lang="es-ES" sz="1000">
                          <a:effectLst/>
                        </a:rPr>
                        <a:t>y</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1000">
                          <a:effectLst/>
                        </a:rPr>
                        <a:t>CIO</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1000">
                          <a:effectLst/>
                        </a:rPr>
                        <a:t>Consejo</a:t>
                      </a:r>
                      <a:r>
                        <a:rPr lang="es-ES" sz="1000" spc="60">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1000">
                          <a:effectLst/>
                        </a:rPr>
                        <a:t>Ejecutivo</a:t>
                      </a:r>
                      <a:r>
                        <a:rPr lang="es-ES" sz="1000" spc="45">
                          <a:effectLst/>
                        </a:rPr>
                        <a:t> </a:t>
                      </a:r>
                      <a:r>
                        <a:rPr lang="es-ES" sz="1000">
                          <a:effectLst/>
                        </a:rPr>
                        <a:t>DM</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48061123"/>
                  </a:ext>
                </a:extLst>
              </a:tr>
              <a:tr h="200596">
                <a:tc>
                  <a:txBody>
                    <a:bodyPr/>
                    <a:lstStyle/>
                    <a:p>
                      <a:pPr marL="67945">
                        <a:lnSpc>
                          <a:spcPts val="1065"/>
                        </a:lnSpc>
                        <a:spcBef>
                          <a:spcPts val="30"/>
                        </a:spcBef>
                        <a:spcAft>
                          <a:spcPts val="0"/>
                        </a:spcAft>
                      </a:pPr>
                      <a:r>
                        <a:rPr lang="es-ES" sz="1000">
                          <a:effectLst/>
                        </a:rPr>
                        <a:t>funciones</a:t>
                      </a:r>
                      <a:r>
                        <a:rPr lang="es-ES" sz="1000" spc="45">
                          <a:effectLst/>
                        </a:rPr>
                        <a:t> </a:t>
                      </a:r>
                      <a:r>
                        <a:rPr lang="es-ES" sz="1000">
                          <a:effectLst/>
                        </a:rPr>
                        <a:t>de</a:t>
                      </a:r>
                      <a:r>
                        <a:rPr lang="es-ES" sz="1000" spc="60">
                          <a:effectLst/>
                        </a:rPr>
                        <a:t> </a:t>
                      </a:r>
                      <a:r>
                        <a:rPr lang="es-ES" sz="1000">
                          <a:effectLst/>
                        </a:rPr>
                        <a:t>gestión</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1000">
                          <a:effectLst/>
                        </a:rPr>
                        <a:t>personal</a:t>
                      </a:r>
                      <a:r>
                        <a:rPr lang="es-ES" sz="1000" spc="35">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8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1000">
                          <a:effectLst/>
                        </a:rPr>
                        <a:t>Gobierno</a:t>
                      </a:r>
                      <a:r>
                        <a:rPr lang="es-ES" sz="1000" spc="50">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8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315175246"/>
                  </a:ext>
                </a:extLst>
              </a:tr>
              <a:tr h="202274">
                <a:tc>
                  <a:txBody>
                    <a:bodyPr/>
                    <a:lstStyle/>
                    <a:p>
                      <a:pPr marL="67945">
                        <a:lnSpc>
                          <a:spcPts val="1075"/>
                        </a:lnSpc>
                        <a:spcBef>
                          <a:spcPts val="30"/>
                        </a:spcBef>
                        <a:spcAft>
                          <a:spcPts val="0"/>
                        </a:spcAft>
                      </a:pPr>
                      <a:r>
                        <a:rPr lang="es-ES" sz="1000">
                          <a:effectLst/>
                        </a:rPr>
                        <a:t>de</a:t>
                      </a:r>
                      <a:r>
                        <a:rPr lang="es-ES" sz="1000" spc="35">
                          <a:effectLst/>
                        </a:rPr>
                        <a:t> </a:t>
                      </a:r>
                      <a:r>
                        <a:rPr lang="es-ES" sz="1000">
                          <a:effectLst/>
                        </a:rPr>
                        <a:t>datos</a:t>
                      </a:r>
                      <a:r>
                        <a:rPr lang="es-ES" sz="1000" spc="25">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75"/>
                        </a:lnSpc>
                        <a:spcBef>
                          <a:spcPts val="30"/>
                        </a:spcBef>
                        <a:spcAft>
                          <a:spcPts val="0"/>
                        </a:spcAft>
                      </a:pPr>
                      <a:r>
                        <a:rPr lang="es-ES" sz="1000">
                          <a:effectLst/>
                        </a:rPr>
                        <a:t>Servicios</a:t>
                      </a:r>
                      <a:r>
                        <a:rPr lang="es-ES" sz="1000" spc="60">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8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75"/>
                        </a:lnSpc>
                        <a:spcBef>
                          <a:spcPts val="30"/>
                        </a:spcBef>
                        <a:spcAft>
                          <a:spcPts val="0"/>
                        </a:spcAft>
                      </a:pP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8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071398558"/>
                  </a:ext>
                </a:extLst>
              </a:tr>
              <a:tr h="202274">
                <a:tc>
                  <a:txBody>
                    <a:bodyPr/>
                    <a:lstStyle/>
                    <a:p>
                      <a:pPr marL="67945">
                        <a:lnSpc>
                          <a:spcPts val="1065"/>
                        </a:lnSpc>
                        <a:spcBef>
                          <a:spcPts val="40"/>
                        </a:spcBef>
                        <a:spcAft>
                          <a:spcPts val="0"/>
                        </a:spcAft>
                      </a:pPr>
                      <a:r>
                        <a:rPr lang="es-ES" sz="1000">
                          <a:effectLst/>
                        </a:rPr>
                        <a:t>profesionales</a:t>
                      </a:r>
                      <a:r>
                        <a:rPr lang="es-ES" sz="1000" spc="35">
                          <a:effectLst/>
                        </a:rPr>
                        <a:t> </a:t>
                      </a:r>
                      <a:r>
                        <a:rPr lang="es-ES" sz="1000">
                          <a:effectLst/>
                        </a:rPr>
                        <a:t>y</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1000">
                          <a:effectLst/>
                        </a:rPr>
                        <a:t>Gestión</a:t>
                      </a:r>
                      <a:r>
                        <a:rPr lang="es-ES" sz="1000" spc="-5">
                          <a:effectLst/>
                        </a:rPr>
                        <a:t> </a:t>
                      </a:r>
                      <a:r>
                        <a:rPr lang="es-ES" sz="1000">
                          <a:effectLst/>
                        </a:rPr>
                        <a:t>de</a:t>
                      </a:r>
                      <a:r>
                        <a:rPr lang="es-ES" sz="1000" spc="5">
                          <a:effectLst/>
                        </a:rPr>
                        <a:t> </a:t>
                      </a: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8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8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8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087486012"/>
                  </a:ext>
                </a:extLst>
              </a:tr>
              <a:tr h="301313">
                <a:tc>
                  <a:txBody>
                    <a:bodyPr/>
                    <a:lstStyle/>
                    <a:p>
                      <a:pPr marL="67945">
                        <a:spcBef>
                          <a:spcPts val="30"/>
                        </a:spcBef>
                        <a:spcAft>
                          <a:spcPts val="0"/>
                        </a:spcAft>
                      </a:pPr>
                      <a:r>
                        <a:rPr lang="es-ES" sz="1000">
                          <a:effectLst/>
                        </a:rPr>
                        <a:t>organizaciones</a:t>
                      </a:r>
                      <a:r>
                        <a:rPr lang="es-ES" sz="1000" spc="25">
                          <a:effectLst/>
                        </a:rPr>
                        <a:t> </a:t>
                      </a:r>
                      <a:r>
                        <a:rPr lang="es-ES" sz="1000">
                          <a:effectLst/>
                        </a:rPr>
                        <a:t>(P)</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000" dirty="0">
                          <a:effectLst/>
                        </a:rPr>
                        <a:t> </a:t>
                      </a:r>
                      <a:endParaRPr lang="es-PE"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729908616"/>
                  </a:ext>
                </a:extLst>
              </a:tr>
            </a:tbl>
          </a:graphicData>
        </a:graphic>
      </p:graphicFrame>
    </p:spTree>
    <p:extLst>
      <p:ext uri="{BB962C8B-B14F-4D97-AF65-F5344CB8AC3E}">
        <p14:creationId xmlns:p14="http://schemas.microsoft.com/office/powerpoint/2010/main" val="1894245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13542857"/>
              </p:ext>
            </p:extLst>
          </p:nvPr>
        </p:nvGraphicFramePr>
        <p:xfrm>
          <a:off x="838200" y="1690688"/>
          <a:ext cx="10515600" cy="4852442"/>
        </p:xfrm>
        <a:graphic>
          <a:graphicData uri="http://schemas.openxmlformats.org/drawingml/2006/table">
            <a:tbl>
              <a:tblPr firstRow="1" firstCol="1" lastRow="1" lastCol="1" bandRow="1" bandCol="1">
                <a:tableStyleId>{5C22544A-7EE6-4342-B048-85BDC9FD1C3A}</a:tableStyleId>
              </a:tblPr>
              <a:tblGrid>
                <a:gridCol w="2587171">
                  <a:extLst>
                    <a:ext uri="{9D8B030D-6E8A-4147-A177-3AD203B41FA5}">
                      <a16:colId xmlns:a16="http://schemas.microsoft.com/office/drawing/2014/main" val="3329577806"/>
                    </a:ext>
                  </a:extLst>
                </a:gridCol>
                <a:gridCol w="2295071">
                  <a:extLst>
                    <a:ext uri="{9D8B030D-6E8A-4147-A177-3AD203B41FA5}">
                      <a16:colId xmlns:a16="http://schemas.microsoft.com/office/drawing/2014/main" val="3752545750"/>
                    </a:ext>
                  </a:extLst>
                </a:gridCol>
                <a:gridCol w="1877787">
                  <a:extLst>
                    <a:ext uri="{9D8B030D-6E8A-4147-A177-3AD203B41FA5}">
                      <a16:colId xmlns:a16="http://schemas.microsoft.com/office/drawing/2014/main" val="1544559424"/>
                    </a:ext>
                  </a:extLst>
                </a:gridCol>
                <a:gridCol w="1669142">
                  <a:extLst>
                    <a:ext uri="{9D8B030D-6E8A-4147-A177-3AD203B41FA5}">
                      <a16:colId xmlns:a16="http://schemas.microsoft.com/office/drawing/2014/main" val="3477053092"/>
                    </a:ext>
                  </a:extLst>
                </a:gridCol>
                <a:gridCol w="2086429">
                  <a:extLst>
                    <a:ext uri="{9D8B030D-6E8A-4147-A177-3AD203B41FA5}">
                      <a16:colId xmlns:a16="http://schemas.microsoft.com/office/drawing/2014/main" val="2228903758"/>
                    </a:ext>
                  </a:extLst>
                </a:gridCol>
              </a:tblGrid>
              <a:tr h="313452">
                <a:tc>
                  <a:txBody>
                    <a:bodyPr/>
                    <a:lstStyle/>
                    <a:p>
                      <a:pPr marL="332105">
                        <a:spcBef>
                          <a:spcPts val="35"/>
                        </a:spcBef>
                        <a:spcAft>
                          <a:spcPts val="0"/>
                        </a:spcAft>
                      </a:pPr>
                      <a:r>
                        <a:rPr lang="es-ES" sz="600">
                          <a:effectLst/>
                        </a:rPr>
                        <a:t>Actividades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15265">
                        <a:spcBef>
                          <a:spcPts val="30"/>
                        </a:spcBef>
                        <a:spcAft>
                          <a:spcPts val="0"/>
                        </a:spcAft>
                      </a:pPr>
                      <a:r>
                        <a:rPr lang="es-ES" sz="600">
                          <a:effectLst/>
                        </a:rPr>
                        <a:t>Entregables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84455" marR="83820" indent="-1905" algn="ctr">
                        <a:lnSpc>
                          <a:spcPct val="101000"/>
                        </a:lnSpc>
                        <a:spcBef>
                          <a:spcPts val="30"/>
                        </a:spcBef>
                        <a:spcAft>
                          <a:spcPts val="0"/>
                        </a:spcAft>
                      </a:pPr>
                      <a:r>
                        <a:rPr lang="es-ES" sz="600">
                          <a:effectLst/>
                        </a:rPr>
                        <a:t>Roles</a:t>
                      </a:r>
                      <a:r>
                        <a:rPr lang="es-ES" sz="600" spc="5">
                          <a:effectLst/>
                        </a:rPr>
                        <a:t> </a:t>
                      </a:r>
                      <a:r>
                        <a:rPr lang="es-ES" sz="600">
                          <a:effectLst/>
                        </a:rPr>
                        <a:t>Responsable</a:t>
                      </a:r>
                      <a:r>
                        <a:rPr lang="es-ES" sz="600" spc="-230">
                          <a:effectLst/>
                        </a:rPr>
                        <a:t> </a:t>
                      </a:r>
                      <a:r>
                        <a:rPr lang="es-ES" sz="600">
                          <a:effectLst/>
                        </a:rPr>
                        <a:t>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83515" indent="-123825">
                        <a:lnSpc>
                          <a:spcPct val="101000"/>
                        </a:lnSpc>
                        <a:spcBef>
                          <a:spcPts val="30"/>
                        </a:spcBef>
                        <a:spcAft>
                          <a:spcPts val="0"/>
                        </a:spcAft>
                      </a:pPr>
                      <a:r>
                        <a:rPr lang="es-ES" sz="600">
                          <a:effectLst/>
                        </a:rPr>
                        <a:t>Aprobación</a:t>
                      </a:r>
                      <a:r>
                        <a:rPr lang="es-ES" sz="600" spc="-230">
                          <a:effectLst/>
                        </a:rPr>
                        <a:t> </a:t>
                      </a:r>
                      <a:r>
                        <a:rPr lang="es-ES" sz="600">
                          <a:effectLst/>
                        </a:rPr>
                        <a:t>de</a:t>
                      </a:r>
                      <a:r>
                        <a:rPr lang="es-ES" sz="600" spc="35">
                          <a:effectLst/>
                        </a:rPr>
                        <a:t> </a:t>
                      </a:r>
                      <a:r>
                        <a:rPr lang="es-ES" sz="600">
                          <a:effectLst/>
                        </a:rPr>
                        <a:t>roles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75285" indent="-318770">
                        <a:lnSpc>
                          <a:spcPct val="101000"/>
                        </a:lnSpc>
                        <a:spcBef>
                          <a:spcPts val="30"/>
                        </a:spcBef>
                        <a:spcAft>
                          <a:spcPts val="0"/>
                        </a:spcAft>
                      </a:pPr>
                      <a:r>
                        <a:rPr lang="es-ES" sz="600">
                          <a:effectLst/>
                        </a:rPr>
                        <a:t>Contribuyendo</a:t>
                      </a:r>
                      <a:r>
                        <a:rPr lang="es-ES" sz="600" spc="5">
                          <a:effectLst/>
                        </a:rPr>
                        <a:t> </a:t>
                      </a:r>
                      <a:r>
                        <a:rPr lang="es-ES" sz="600">
                          <a:effectLst/>
                        </a:rPr>
                        <a:t>Roles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976591674"/>
                  </a:ext>
                </a:extLst>
              </a:tr>
              <a:tr h="853680">
                <a:tc>
                  <a:txBody>
                    <a:bodyPr/>
                    <a:lstStyle/>
                    <a:p>
                      <a:pPr marL="67945" marR="178435">
                        <a:lnSpc>
                          <a:spcPct val="102000"/>
                        </a:lnSpc>
                        <a:spcBef>
                          <a:spcPts val="40"/>
                        </a:spcBef>
                        <a:spcAft>
                          <a:spcPts val="0"/>
                        </a:spcAft>
                      </a:pPr>
                      <a:r>
                        <a:rPr lang="es-ES" sz="600">
                          <a:effectLst/>
                        </a:rPr>
                        <a:t>1.1.4</a:t>
                      </a:r>
                      <a:r>
                        <a:rPr lang="es-ES" sz="600" spc="15">
                          <a:effectLst/>
                        </a:rPr>
                        <a:t> </a:t>
                      </a:r>
                      <a:r>
                        <a:rPr lang="es-ES" sz="600">
                          <a:effectLst/>
                        </a:rPr>
                        <a:t>Establecer</a:t>
                      </a:r>
                      <a:r>
                        <a:rPr lang="es-ES" sz="600" spc="5">
                          <a:effectLst/>
                        </a:rPr>
                        <a:t> </a:t>
                      </a:r>
                      <a:r>
                        <a:rPr lang="es-ES" sz="600">
                          <a:effectLst/>
                        </a:rPr>
                        <a:t>Organizaciones y</a:t>
                      </a:r>
                      <a:r>
                        <a:rPr lang="es-ES" sz="600" spc="5">
                          <a:effectLst/>
                        </a:rPr>
                        <a:t> </a:t>
                      </a:r>
                      <a:r>
                        <a:rPr lang="es-ES" sz="600">
                          <a:effectLst/>
                        </a:rPr>
                        <a:t>administración</a:t>
                      </a:r>
                      <a:r>
                        <a:rPr lang="es-ES" sz="600" spc="5">
                          <a:effectLst/>
                        </a:rPr>
                        <a:t> </a:t>
                      </a:r>
                      <a:r>
                        <a:rPr lang="es-ES" sz="600">
                          <a:effectLst/>
                        </a:rPr>
                        <a:t>de</a:t>
                      </a:r>
                      <a:r>
                        <a:rPr lang="es-ES" sz="600" spc="-220">
                          <a:effectLst/>
                        </a:rPr>
                        <a:t> </a:t>
                      </a:r>
                      <a:r>
                        <a:rPr lang="es-ES" sz="600">
                          <a:effectLst/>
                        </a:rPr>
                        <a:t>Gobierno</a:t>
                      </a:r>
                      <a:r>
                        <a:rPr lang="es-ES" sz="600" spc="75">
                          <a:effectLst/>
                        </a:rPr>
                        <a:t> </a:t>
                      </a:r>
                      <a:r>
                        <a:rPr lang="es-ES" sz="600">
                          <a:effectLst/>
                        </a:rPr>
                        <a:t>de</a:t>
                      </a:r>
                      <a:r>
                        <a:rPr lang="es-ES" sz="600" spc="75">
                          <a:effectLst/>
                        </a:rPr>
                        <a:t> </a:t>
                      </a:r>
                      <a:r>
                        <a:rPr lang="es-ES" sz="600">
                          <a:effectLst/>
                        </a:rPr>
                        <a:t>Datos</a:t>
                      </a:r>
                      <a:r>
                        <a:rPr lang="es-ES" sz="600" spc="-220">
                          <a:effectLst/>
                        </a:rPr>
                        <a:t> </a:t>
                      </a:r>
                      <a:r>
                        <a:rPr lang="es-ES" sz="600">
                          <a:effectLst/>
                        </a:rPr>
                        <a:t>(P)</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13030">
                        <a:lnSpc>
                          <a:spcPct val="101000"/>
                        </a:lnSpc>
                        <a:spcBef>
                          <a:spcPts val="40"/>
                        </a:spcBef>
                        <a:spcAft>
                          <a:spcPts val="0"/>
                        </a:spcAft>
                      </a:pPr>
                      <a:r>
                        <a:rPr lang="es-ES" sz="600">
                          <a:effectLst/>
                        </a:rPr>
                        <a:t>Consejo</a:t>
                      </a:r>
                      <a:r>
                        <a:rPr lang="es-ES" sz="600" spc="70">
                          <a:effectLst/>
                        </a:rPr>
                        <a:t> </a:t>
                      </a:r>
                      <a:r>
                        <a:rPr lang="es-ES" sz="600">
                          <a:effectLst/>
                        </a:rPr>
                        <a:t>Gobierno</a:t>
                      </a:r>
                      <a:r>
                        <a:rPr lang="es-ES" sz="600" spc="-215">
                          <a:effectLst/>
                        </a:rPr>
                        <a:t> </a:t>
                      </a:r>
                      <a:r>
                        <a:rPr lang="es-ES" sz="600">
                          <a:effectLst/>
                        </a:rPr>
                        <a:t>de</a:t>
                      </a:r>
                      <a:r>
                        <a:rPr lang="es-ES" sz="600" spc="50">
                          <a:effectLst/>
                        </a:rPr>
                        <a:t> </a:t>
                      </a:r>
                      <a:r>
                        <a:rPr lang="es-ES" sz="600">
                          <a:effectLst/>
                        </a:rPr>
                        <a:t>datos,</a:t>
                      </a:r>
                      <a:endParaRPr lang="es-PE" sz="600">
                        <a:effectLst/>
                      </a:endParaRPr>
                    </a:p>
                    <a:p>
                      <a:pPr marL="53975" marR="113030">
                        <a:lnSpc>
                          <a:spcPct val="101000"/>
                        </a:lnSpc>
                        <a:spcBef>
                          <a:spcPts val="620"/>
                        </a:spcBef>
                        <a:spcAft>
                          <a:spcPts val="0"/>
                        </a:spcAft>
                      </a:pPr>
                      <a:r>
                        <a:rPr lang="es-ES" sz="600">
                          <a:effectLst/>
                        </a:rPr>
                        <a:t>Comité</a:t>
                      </a:r>
                      <a:r>
                        <a:rPr lang="es-ES" sz="600" spc="55">
                          <a:effectLst/>
                        </a:rPr>
                        <a:t> </a:t>
                      </a:r>
                      <a:r>
                        <a:rPr lang="es-ES" sz="600">
                          <a:effectLst/>
                        </a:rPr>
                        <a:t>de</a:t>
                      </a:r>
                      <a:r>
                        <a:rPr lang="es-ES" sz="600" spc="5">
                          <a:effectLst/>
                        </a:rPr>
                        <a:t> </a:t>
                      </a:r>
                      <a:r>
                        <a:rPr lang="es-ES" sz="600">
                          <a:effectLst/>
                        </a:rPr>
                        <a:t>administración</a:t>
                      </a:r>
                      <a:r>
                        <a:rPr lang="es-ES" sz="600" spc="140">
                          <a:effectLst/>
                        </a:rPr>
                        <a:t> </a:t>
                      </a:r>
                      <a:r>
                        <a:rPr lang="es-ES" sz="600">
                          <a:effectLst/>
                        </a:rPr>
                        <a:t>de</a:t>
                      </a:r>
                      <a:r>
                        <a:rPr lang="es-ES" sz="600" spc="-215">
                          <a:effectLst/>
                        </a:rPr>
                        <a:t> </a:t>
                      </a:r>
                      <a:r>
                        <a:rPr lang="es-ES" sz="600">
                          <a:effectLst/>
                        </a:rPr>
                        <a:t>datos</a:t>
                      </a:r>
                      <a:endParaRPr lang="es-PE" sz="600">
                        <a:effectLst/>
                      </a:endParaRPr>
                    </a:p>
                    <a:p>
                      <a:pPr marL="53975" marR="113030">
                        <a:lnSpc>
                          <a:spcPct val="101000"/>
                        </a:lnSpc>
                        <a:spcBef>
                          <a:spcPts val="615"/>
                        </a:spcBef>
                        <a:spcAft>
                          <a:spcPts val="0"/>
                        </a:spcAft>
                      </a:pPr>
                      <a:r>
                        <a:rPr lang="es-ES" sz="600">
                          <a:effectLst/>
                        </a:rPr>
                        <a:t>Equipos</a:t>
                      </a:r>
                      <a:r>
                        <a:rPr lang="es-ES" sz="600" spc="40">
                          <a:effectLst/>
                        </a:rPr>
                        <a:t> </a:t>
                      </a:r>
                      <a:r>
                        <a:rPr lang="es-ES" sz="600">
                          <a:effectLst/>
                        </a:rPr>
                        <a:t>de</a:t>
                      </a:r>
                      <a:r>
                        <a:rPr lang="es-ES" sz="600" spc="5">
                          <a:effectLst/>
                        </a:rPr>
                        <a:t> </a:t>
                      </a:r>
                      <a:r>
                        <a:rPr lang="es-ES" sz="600">
                          <a:effectLst/>
                        </a:rPr>
                        <a:t>administración</a:t>
                      </a:r>
                      <a:r>
                        <a:rPr lang="es-ES" sz="600" spc="140">
                          <a:effectLst/>
                        </a:rPr>
                        <a:t> </a:t>
                      </a:r>
                      <a:r>
                        <a:rPr lang="es-ES" sz="600">
                          <a:effectLst/>
                        </a:rPr>
                        <a:t>de</a:t>
                      </a:r>
                      <a:r>
                        <a:rPr lang="es-ES" sz="600" spc="-21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00965">
                        <a:lnSpc>
                          <a:spcPct val="102000"/>
                        </a:lnSpc>
                        <a:spcBef>
                          <a:spcPts val="40"/>
                        </a:spcBef>
                        <a:spcAft>
                          <a:spcPts val="0"/>
                        </a:spcAft>
                      </a:pPr>
                      <a:r>
                        <a:rPr lang="es-ES" sz="600">
                          <a:effectLst/>
                        </a:rPr>
                        <a:t>Ejecutivo</a:t>
                      </a:r>
                      <a:r>
                        <a:rPr lang="es-ES" sz="600" spc="90">
                          <a:effectLst/>
                        </a:rPr>
                        <a:t> </a:t>
                      </a:r>
                      <a:r>
                        <a:rPr lang="es-ES" sz="600">
                          <a:effectLst/>
                        </a:rPr>
                        <a:t>DM,</a:t>
                      </a:r>
                      <a:r>
                        <a:rPr lang="es-ES" sz="600" spc="-225">
                          <a:effectLst/>
                        </a:rPr>
                        <a:t> </a:t>
                      </a:r>
                      <a:r>
                        <a:rPr lang="es-ES" sz="600">
                          <a:effectLst/>
                        </a:rPr>
                        <a:t>CIO,</a:t>
                      </a:r>
                      <a:r>
                        <a:rPr lang="es-ES" sz="600" spc="5">
                          <a:effectLst/>
                        </a:rPr>
                        <a:t> </a:t>
                      </a:r>
                      <a:r>
                        <a:rPr lang="es-ES" sz="600">
                          <a:effectLst/>
                        </a:rPr>
                        <a:t>Consejo</a:t>
                      </a:r>
                      <a:r>
                        <a:rPr lang="es-ES" sz="600" spc="-230">
                          <a:effectLst/>
                        </a:rPr>
                        <a:t> </a:t>
                      </a:r>
                      <a:r>
                        <a:rPr lang="es-ES" sz="600">
                          <a:effectLst/>
                        </a:rPr>
                        <a:t>Gobierno de</a:t>
                      </a:r>
                      <a:r>
                        <a:rPr lang="es-ES" sz="600" spc="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292735">
                        <a:lnSpc>
                          <a:spcPct val="101000"/>
                        </a:lnSpc>
                        <a:spcBef>
                          <a:spcPts val="40"/>
                        </a:spcBef>
                        <a:spcAft>
                          <a:spcPts val="0"/>
                        </a:spcAft>
                      </a:pPr>
                      <a:r>
                        <a:rPr lang="es-ES" sz="600">
                          <a:effectLst/>
                        </a:rPr>
                        <a:t>Gerencia</a:t>
                      </a:r>
                      <a:r>
                        <a:rPr lang="es-ES" sz="600" spc="-230">
                          <a:effectLst/>
                        </a:rPr>
                        <a:t> </a:t>
                      </a:r>
                      <a:r>
                        <a:rPr lang="es-ES" sz="600">
                          <a:effectLst/>
                        </a:rPr>
                        <a:t>Senior</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14300" indent="-635">
                        <a:lnSpc>
                          <a:spcPct val="102000"/>
                        </a:lnSpc>
                        <a:spcBef>
                          <a:spcPts val="40"/>
                        </a:spcBef>
                        <a:spcAft>
                          <a:spcPts val="0"/>
                        </a:spcAft>
                      </a:pPr>
                      <a:r>
                        <a:rPr lang="es-ES" sz="600">
                          <a:effectLst/>
                        </a:rPr>
                        <a:t>Administración</a:t>
                      </a:r>
                      <a:r>
                        <a:rPr lang="es-ES" sz="600" spc="5">
                          <a:effectLst/>
                        </a:rPr>
                        <a:t> </a:t>
                      </a:r>
                      <a:r>
                        <a:rPr lang="es-ES" sz="600">
                          <a:effectLst/>
                        </a:rPr>
                        <a:t>de</a:t>
                      </a:r>
                      <a:r>
                        <a:rPr lang="es-ES" sz="600" spc="50">
                          <a:effectLst/>
                        </a:rPr>
                        <a:t> </a:t>
                      </a:r>
                      <a:r>
                        <a:rPr lang="es-ES" sz="600">
                          <a:effectLst/>
                        </a:rPr>
                        <a:t>datos,</a:t>
                      </a:r>
                      <a:r>
                        <a:rPr lang="es-ES" sz="600" spc="5">
                          <a:effectLst/>
                        </a:rPr>
                        <a:t> </a:t>
                      </a:r>
                      <a:r>
                        <a:rPr lang="es-ES" sz="600">
                          <a:effectLst/>
                        </a:rPr>
                        <a:t>Profesionales</a:t>
                      </a:r>
                      <a:r>
                        <a:rPr lang="es-ES" sz="600" spc="30">
                          <a:effectLst/>
                        </a:rPr>
                        <a:t> </a:t>
                      </a:r>
                      <a:r>
                        <a:rPr lang="es-ES" sz="600">
                          <a:effectLst/>
                        </a:rPr>
                        <a:t>de</a:t>
                      </a:r>
                      <a:r>
                        <a:rPr lang="es-ES" sz="600" spc="-215">
                          <a:effectLst/>
                        </a:rPr>
                        <a:t> </a:t>
                      </a:r>
                      <a:r>
                        <a:rPr lang="es-ES" sz="600">
                          <a:effectLst/>
                        </a:rPr>
                        <a:t>administración</a:t>
                      </a:r>
                      <a:r>
                        <a:rPr lang="es-ES" sz="600" spc="5">
                          <a:effectLst/>
                        </a:rPr>
                        <a:t> </a:t>
                      </a:r>
                      <a:r>
                        <a:rPr lang="es-ES" sz="600">
                          <a:effectLst/>
                        </a:rPr>
                        <a:t>de</a:t>
                      </a:r>
                      <a:r>
                        <a:rPr lang="es-ES" sz="600" spc="4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112782621"/>
                  </a:ext>
                </a:extLst>
              </a:tr>
              <a:tr h="762894">
                <a:tc>
                  <a:txBody>
                    <a:bodyPr/>
                    <a:lstStyle/>
                    <a:p>
                      <a:pPr marL="67945" marR="215265">
                        <a:lnSpc>
                          <a:spcPct val="102000"/>
                        </a:lnSpc>
                        <a:spcBef>
                          <a:spcPts val="30"/>
                        </a:spcBef>
                        <a:spcAft>
                          <a:spcPts val="0"/>
                        </a:spcAft>
                      </a:pPr>
                      <a:r>
                        <a:rPr lang="es-ES" sz="600">
                          <a:effectLst/>
                        </a:rPr>
                        <a:t>1.1.5 Identificar y</a:t>
                      </a:r>
                      <a:r>
                        <a:rPr lang="es-ES" sz="600" spc="5">
                          <a:effectLst/>
                        </a:rPr>
                        <a:t> </a:t>
                      </a:r>
                      <a:r>
                        <a:rPr lang="es-ES" sz="600">
                          <a:effectLst/>
                        </a:rPr>
                        <a:t>nombrar</a:t>
                      </a:r>
                      <a:r>
                        <a:rPr lang="es-ES" sz="600" spc="-40">
                          <a:effectLst/>
                        </a:rPr>
                        <a:t> </a:t>
                      </a:r>
                      <a:r>
                        <a:rPr lang="es-ES" sz="600">
                          <a:effectLst/>
                        </a:rPr>
                        <a:t>a</a:t>
                      </a:r>
                      <a:r>
                        <a:rPr lang="es-ES" sz="600" spc="-45">
                          <a:effectLst/>
                        </a:rPr>
                        <a:t> </a:t>
                      </a:r>
                      <a:r>
                        <a:rPr lang="es-ES" sz="600">
                          <a:effectLst/>
                        </a:rPr>
                        <a:t>los</a:t>
                      </a:r>
                      <a:r>
                        <a:rPr lang="es-ES" sz="600" spc="-40">
                          <a:effectLst/>
                        </a:rPr>
                        <a:t> </a:t>
                      </a:r>
                      <a:r>
                        <a:rPr lang="es-ES" sz="600">
                          <a:effectLst/>
                        </a:rPr>
                        <a:t>data</a:t>
                      </a:r>
                      <a:r>
                        <a:rPr lang="es-ES" sz="600" spc="-230">
                          <a:effectLst/>
                        </a:rPr>
                        <a:t> </a:t>
                      </a:r>
                      <a:r>
                        <a:rPr lang="es-ES" sz="600">
                          <a:effectLst/>
                        </a:rPr>
                        <a:t>stewards (P)</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ct val="102000"/>
                        </a:lnSpc>
                        <a:spcBef>
                          <a:spcPts val="30"/>
                        </a:spcBef>
                        <a:spcAft>
                          <a:spcPts val="0"/>
                        </a:spcAft>
                      </a:pPr>
                      <a:r>
                        <a:rPr lang="en-US" sz="600">
                          <a:effectLst/>
                        </a:rPr>
                        <a:t>Data</a:t>
                      </a:r>
                      <a:r>
                        <a:rPr lang="en-US" sz="600" spc="5">
                          <a:effectLst/>
                        </a:rPr>
                        <a:t> </a:t>
                      </a:r>
                      <a:r>
                        <a:rPr lang="en-US" sz="600">
                          <a:effectLst/>
                        </a:rPr>
                        <a:t>stewardsBusiness</a:t>
                      </a:r>
                      <a:r>
                        <a:rPr lang="en-US" sz="600" spc="5">
                          <a:effectLst/>
                        </a:rPr>
                        <a:t> </a:t>
                      </a:r>
                      <a:r>
                        <a:rPr lang="en-US" sz="600">
                          <a:effectLst/>
                        </a:rPr>
                        <a:t>Data</a:t>
                      </a:r>
                      <a:r>
                        <a:rPr lang="en-US" sz="600" spc="55">
                          <a:effectLst/>
                        </a:rPr>
                        <a:t> </a:t>
                      </a:r>
                      <a:r>
                        <a:rPr lang="en-US" sz="600">
                          <a:effectLst/>
                        </a:rPr>
                        <a:t>Steward,</a:t>
                      </a:r>
                      <a:endParaRPr lang="es-PE" sz="600">
                        <a:effectLst/>
                      </a:endParaRPr>
                    </a:p>
                    <a:p>
                      <a:pPr marL="53975" marR="85090" indent="-635">
                        <a:lnSpc>
                          <a:spcPct val="101000"/>
                        </a:lnSpc>
                        <a:spcBef>
                          <a:spcPts val="585"/>
                        </a:spcBef>
                        <a:spcAft>
                          <a:spcPts val="0"/>
                        </a:spcAft>
                      </a:pPr>
                      <a:r>
                        <a:rPr lang="en-US" sz="600">
                          <a:effectLst/>
                        </a:rPr>
                        <a:t>Administrador</a:t>
                      </a:r>
                      <a:r>
                        <a:rPr lang="en-US" sz="600" spc="5">
                          <a:effectLst/>
                        </a:rPr>
                        <a:t> </a:t>
                      </a:r>
                      <a:r>
                        <a:rPr lang="en-US" sz="600">
                          <a:effectLst/>
                        </a:rPr>
                        <a:t>de</a:t>
                      </a:r>
                      <a:r>
                        <a:rPr lang="en-US" sz="600" spc="5">
                          <a:effectLst/>
                        </a:rPr>
                        <a:t> </a:t>
                      </a:r>
                      <a:r>
                        <a:rPr lang="en-US" sz="600">
                          <a:effectLst/>
                        </a:rPr>
                        <a:t>datos</a:t>
                      </a:r>
                      <a:r>
                        <a:rPr lang="en-US" sz="600" spc="-5">
                          <a:effectLst/>
                        </a:rPr>
                        <a:t> </a:t>
                      </a:r>
                      <a:r>
                        <a:rPr lang="en-US" sz="600">
                          <a:effectLst/>
                        </a:rPr>
                        <a:t>coordinados,</a:t>
                      </a:r>
                      <a:endParaRPr lang="es-PE" sz="600">
                        <a:effectLst/>
                      </a:endParaRPr>
                    </a:p>
                    <a:p>
                      <a:pPr marL="53975" marR="311150">
                        <a:lnSpc>
                          <a:spcPct val="101000"/>
                        </a:lnSpc>
                        <a:spcBef>
                          <a:spcPts val="610"/>
                        </a:spcBef>
                        <a:spcAft>
                          <a:spcPts val="0"/>
                        </a:spcAft>
                      </a:pPr>
                      <a:r>
                        <a:rPr lang="es-ES" sz="600" spc="-5">
                          <a:effectLst/>
                        </a:rPr>
                        <a:t>Data </a:t>
                      </a:r>
                      <a:r>
                        <a:rPr lang="es-ES" sz="600">
                          <a:effectLst/>
                        </a:rPr>
                        <a:t>stewards</a:t>
                      </a:r>
                      <a:r>
                        <a:rPr lang="es-ES" sz="600" spc="-230">
                          <a:effectLst/>
                        </a:rPr>
                        <a:t> </a:t>
                      </a:r>
                      <a:r>
                        <a:rPr lang="es-ES" sz="600">
                          <a:effectLst/>
                        </a:rPr>
                        <a:t>ejecutivos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85420">
                        <a:lnSpc>
                          <a:spcPct val="102000"/>
                        </a:lnSpc>
                        <a:spcBef>
                          <a:spcPts val="30"/>
                        </a:spcBef>
                        <a:spcAft>
                          <a:spcPts val="0"/>
                        </a:spcAft>
                      </a:pPr>
                      <a:r>
                        <a:rPr lang="es-ES" sz="600">
                          <a:effectLst/>
                        </a:rPr>
                        <a:t>Ejecutivos</a:t>
                      </a:r>
                      <a:r>
                        <a:rPr lang="es-ES" sz="600" spc="-220">
                          <a:effectLst/>
                        </a:rPr>
                        <a:t> </a:t>
                      </a:r>
                      <a:r>
                        <a:rPr lang="es-ES" sz="600">
                          <a:effectLst/>
                        </a:rPr>
                        <a:t>DM,</a:t>
                      </a:r>
                      <a:r>
                        <a:rPr lang="es-ES" sz="600" spc="5">
                          <a:effectLst/>
                        </a:rPr>
                        <a:t> </a:t>
                      </a:r>
                      <a:r>
                        <a:rPr lang="es-ES" sz="600">
                          <a:effectLst/>
                        </a:rPr>
                        <a:t>Data</a:t>
                      </a:r>
                      <a:r>
                        <a:rPr lang="es-ES" sz="600" spc="5">
                          <a:effectLst/>
                        </a:rPr>
                        <a:t> </a:t>
                      </a:r>
                      <a:r>
                        <a:rPr lang="es-ES" sz="600">
                          <a:effectLst/>
                        </a:rPr>
                        <a:t>stewards</a:t>
                      </a:r>
                      <a:r>
                        <a:rPr lang="es-ES" sz="600" spc="5">
                          <a:effectLst/>
                        </a:rPr>
                        <a:t> </a:t>
                      </a:r>
                      <a:r>
                        <a:rPr lang="es-ES" sz="600">
                          <a:effectLst/>
                        </a:rPr>
                        <a:t>ejecutivos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21920">
                        <a:lnSpc>
                          <a:spcPct val="102000"/>
                        </a:lnSpc>
                        <a:spcBef>
                          <a:spcPts val="30"/>
                        </a:spcBef>
                        <a:spcAft>
                          <a:spcPts val="0"/>
                        </a:spcAft>
                      </a:pPr>
                      <a:r>
                        <a:rPr lang="es-ES" sz="600">
                          <a:effectLst/>
                        </a:rPr>
                        <a:t>Consejo</a:t>
                      </a:r>
                      <a:r>
                        <a:rPr lang="es-ES" sz="600" spc="55">
                          <a:effectLst/>
                        </a:rPr>
                        <a:t> </a:t>
                      </a:r>
                      <a:r>
                        <a:rPr lang="es-ES" sz="600">
                          <a:effectLst/>
                        </a:rPr>
                        <a:t>de</a:t>
                      </a:r>
                      <a:r>
                        <a:rPr lang="es-ES" sz="600" spc="5">
                          <a:effectLst/>
                        </a:rPr>
                        <a:t> </a:t>
                      </a:r>
                      <a:r>
                        <a:rPr lang="es-ES" sz="600">
                          <a:effectLst/>
                        </a:rPr>
                        <a:t>Gobierno</a:t>
                      </a:r>
                      <a:r>
                        <a:rPr lang="es-ES" sz="600" spc="5">
                          <a:effectLst/>
                        </a:rPr>
                        <a:t> </a:t>
                      </a:r>
                      <a:r>
                        <a:rPr lang="es-ES" sz="600">
                          <a:effectLst/>
                        </a:rPr>
                        <a:t>de</a:t>
                      </a:r>
                      <a:r>
                        <a:rPr lang="es-ES" sz="600" spc="-21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14300">
                        <a:lnSpc>
                          <a:spcPct val="102000"/>
                        </a:lnSpc>
                        <a:spcBef>
                          <a:spcPts val="30"/>
                        </a:spcBef>
                        <a:spcAft>
                          <a:spcPts val="0"/>
                        </a:spcAft>
                      </a:pPr>
                      <a:r>
                        <a:rPr lang="es-ES" sz="600">
                          <a:effectLst/>
                        </a:rPr>
                        <a:t>Coordinando</a:t>
                      </a:r>
                      <a:r>
                        <a:rPr lang="es-ES" sz="600" spc="5">
                          <a:effectLst/>
                        </a:rPr>
                        <a:t> </a:t>
                      </a:r>
                      <a:r>
                        <a:rPr lang="es-ES" sz="600">
                          <a:effectLst/>
                        </a:rPr>
                        <a:t>data</a:t>
                      </a:r>
                      <a:r>
                        <a:rPr lang="es-ES" sz="600" spc="5">
                          <a:effectLst/>
                        </a:rPr>
                        <a:t> </a:t>
                      </a:r>
                      <a:r>
                        <a:rPr lang="es-ES" sz="600">
                          <a:effectLst/>
                        </a:rPr>
                        <a:t>stewards,</a:t>
                      </a:r>
                      <a:r>
                        <a:rPr lang="es-ES" sz="600" spc="5">
                          <a:effectLst/>
                        </a:rPr>
                        <a:t> </a:t>
                      </a:r>
                      <a:r>
                        <a:rPr lang="es-ES" sz="600">
                          <a:effectLst/>
                        </a:rPr>
                        <a:t>Profesionales</a:t>
                      </a:r>
                      <a:r>
                        <a:rPr lang="es-ES" sz="600" spc="30">
                          <a:effectLst/>
                        </a:rPr>
                        <a:t> </a:t>
                      </a:r>
                      <a:r>
                        <a:rPr lang="es-ES" sz="600">
                          <a:effectLst/>
                        </a:rPr>
                        <a:t>de</a:t>
                      </a:r>
                      <a:r>
                        <a:rPr lang="es-ES" sz="600" spc="-215">
                          <a:effectLst/>
                        </a:rPr>
                        <a:t> </a:t>
                      </a:r>
                      <a:r>
                        <a:rPr lang="es-ES" sz="600">
                          <a:effectLst/>
                        </a:rPr>
                        <a:t>gestión</a:t>
                      </a:r>
                      <a:r>
                        <a:rPr lang="es-ES" sz="600" spc="45">
                          <a:effectLst/>
                        </a:rPr>
                        <a:t> </a:t>
                      </a:r>
                      <a:r>
                        <a:rPr lang="es-ES" sz="600">
                          <a:effectLst/>
                        </a:rPr>
                        <a:t>de</a:t>
                      </a:r>
                      <a:r>
                        <a:rPr lang="es-ES" sz="600" spc="50">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85239588"/>
                  </a:ext>
                </a:extLst>
              </a:tr>
              <a:tr h="852559">
                <a:tc>
                  <a:txBody>
                    <a:bodyPr/>
                    <a:lstStyle/>
                    <a:p>
                      <a:pPr marL="67945" marR="111125">
                        <a:lnSpc>
                          <a:spcPct val="102000"/>
                        </a:lnSpc>
                        <a:spcBef>
                          <a:spcPts val="30"/>
                        </a:spcBef>
                        <a:spcAft>
                          <a:spcPts val="0"/>
                        </a:spcAft>
                      </a:pPr>
                      <a:r>
                        <a:rPr lang="es-ES" sz="600">
                          <a:effectLst/>
                        </a:rPr>
                        <a:t>1.1.6</a:t>
                      </a:r>
                      <a:r>
                        <a:rPr lang="es-ES" sz="600" spc="5">
                          <a:effectLst/>
                        </a:rPr>
                        <a:t> </a:t>
                      </a:r>
                      <a:r>
                        <a:rPr lang="es-ES" sz="600">
                          <a:effectLst/>
                        </a:rPr>
                        <a:t>Desarrollar,</a:t>
                      </a:r>
                      <a:r>
                        <a:rPr lang="es-ES" sz="600" spc="5">
                          <a:effectLst/>
                        </a:rPr>
                        <a:t> </a:t>
                      </a:r>
                      <a:r>
                        <a:rPr lang="es-ES" sz="600">
                          <a:effectLst/>
                        </a:rPr>
                        <a:t>revisar</a:t>
                      </a:r>
                      <a:r>
                        <a:rPr lang="es-ES" sz="600" spc="85">
                          <a:effectLst/>
                        </a:rPr>
                        <a:t> </a:t>
                      </a:r>
                      <a:r>
                        <a:rPr lang="es-ES" sz="600">
                          <a:effectLst/>
                        </a:rPr>
                        <a:t>y</a:t>
                      </a:r>
                      <a:r>
                        <a:rPr lang="es-ES" sz="600" spc="100">
                          <a:effectLst/>
                        </a:rPr>
                        <a:t> </a:t>
                      </a:r>
                      <a:r>
                        <a:rPr lang="es-ES" sz="600">
                          <a:effectLst/>
                        </a:rPr>
                        <a:t>aprobar</a:t>
                      </a:r>
                      <a:r>
                        <a:rPr lang="es-ES" sz="600" spc="105">
                          <a:effectLst/>
                        </a:rPr>
                        <a:t> </a:t>
                      </a:r>
                      <a:r>
                        <a:rPr lang="es-ES" sz="600">
                          <a:effectLst/>
                        </a:rPr>
                        <a:t>las</a:t>
                      </a:r>
                      <a:r>
                        <a:rPr lang="es-ES" sz="600" spc="-215">
                          <a:effectLst/>
                        </a:rPr>
                        <a:t> </a:t>
                      </a:r>
                      <a:r>
                        <a:rPr lang="es-ES" sz="600">
                          <a:effectLst/>
                        </a:rPr>
                        <a:t>políticas</a:t>
                      </a:r>
                      <a:r>
                        <a:rPr lang="es-ES" sz="600" spc="45">
                          <a:effectLst/>
                        </a:rPr>
                        <a:t> </a:t>
                      </a:r>
                      <a:r>
                        <a:rPr lang="es-ES" sz="600">
                          <a:effectLst/>
                        </a:rPr>
                        <a:t>de</a:t>
                      </a:r>
                      <a:r>
                        <a:rPr lang="es-ES" sz="600" spc="55">
                          <a:effectLst/>
                        </a:rPr>
                        <a:t> </a:t>
                      </a:r>
                      <a:r>
                        <a:rPr lang="es-ES" sz="600">
                          <a:effectLst/>
                        </a:rPr>
                        <a:t>datos</a:t>
                      </a:r>
                      <a:r>
                        <a:rPr lang="es-ES" sz="600" spc="45">
                          <a:effectLst/>
                        </a:rPr>
                        <a:t> </a:t>
                      </a:r>
                      <a:r>
                        <a:rPr lang="es-ES" sz="600">
                          <a:effectLst/>
                        </a:rPr>
                        <a:t>y</a:t>
                      </a:r>
                      <a:r>
                        <a:rPr lang="es-ES" sz="600" spc="5">
                          <a:effectLst/>
                        </a:rPr>
                        <a:t> </a:t>
                      </a:r>
                      <a:r>
                        <a:rPr lang="es-ES" sz="600">
                          <a:effectLst/>
                        </a:rPr>
                        <a:t>procedimientos</a:t>
                      </a:r>
                      <a:r>
                        <a:rPr lang="es-ES" sz="600" spc="10">
                          <a:effectLst/>
                        </a:rPr>
                        <a:t> </a:t>
                      </a:r>
                      <a:r>
                        <a:rPr lang="es-ES" sz="600">
                          <a:effectLst/>
                        </a:rPr>
                        <a:t>(P)</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Políticas</a:t>
                      </a:r>
                      <a:r>
                        <a:rPr lang="es-ES" sz="600" spc="-25">
                          <a:effectLst/>
                        </a:rPr>
                        <a:t> </a:t>
                      </a:r>
                      <a:r>
                        <a:rPr lang="es-ES" sz="600">
                          <a:effectLst/>
                        </a:rPr>
                        <a:t>de</a:t>
                      </a:r>
                      <a:r>
                        <a:rPr lang="es-ES" sz="600" spc="-20">
                          <a:effectLst/>
                        </a:rPr>
                        <a:t> </a:t>
                      </a:r>
                      <a:r>
                        <a:rPr lang="es-ES" sz="600">
                          <a:effectLst/>
                        </a:rPr>
                        <a:t>datos,</a:t>
                      </a:r>
                      <a:endParaRPr lang="es-PE" sz="600">
                        <a:effectLst/>
                      </a:endParaRPr>
                    </a:p>
                    <a:p>
                      <a:pPr marL="53975" marR="327025">
                        <a:lnSpc>
                          <a:spcPct val="101000"/>
                        </a:lnSpc>
                        <a:spcBef>
                          <a:spcPts val="635"/>
                        </a:spcBef>
                        <a:spcAft>
                          <a:spcPts val="0"/>
                        </a:spcAft>
                      </a:pPr>
                      <a:r>
                        <a:rPr lang="es-ES" sz="600" spc="-5">
                          <a:effectLst/>
                        </a:rPr>
                        <a:t>Estándares </a:t>
                      </a:r>
                      <a:r>
                        <a:rPr lang="es-ES" sz="600">
                          <a:effectLst/>
                        </a:rPr>
                        <a:t>de</a:t>
                      </a:r>
                      <a:r>
                        <a:rPr lang="es-ES" sz="600" spc="-230">
                          <a:effectLst/>
                        </a:rPr>
                        <a:t> </a:t>
                      </a:r>
                      <a:r>
                        <a:rPr lang="es-ES" sz="600">
                          <a:effectLst/>
                        </a:rPr>
                        <a:t>Datos,</a:t>
                      </a:r>
                      <a:endParaRPr lang="es-PE" sz="600">
                        <a:effectLst/>
                      </a:endParaRPr>
                    </a:p>
                    <a:p>
                      <a:pPr marL="53975" marR="95885">
                        <a:lnSpc>
                          <a:spcPct val="101000"/>
                        </a:lnSpc>
                        <a:spcBef>
                          <a:spcPts val="610"/>
                        </a:spcBef>
                        <a:spcAft>
                          <a:spcPts val="0"/>
                        </a:spcAft>
                      </a:pPr>
                      <a:r>
                        <a:rPr lang="es-ES" sz="600">
                          <a:effectLst/>
                        </a:rPr>
                        <a:t>Procedimientos de</a:t>
                      </a:r>
                      <a:r>
                        <a:rPr lang="es-ES" sz="600" spc="-220">
                          <a:effectLst/>
                        </a:rPr>
                        <a:t> </a:t>
                      </a:r>
                      <a:r>
                        <a:rPr lang="es-ES" sz="600">
                          <a:effectLst/>
                        </a:rPr>
                        <a:t>gestión</a:t>
                      </a:r>
                      <a:r>
                        <a:rPr lang="es-ES" sz="600" spc="45">
                          <a:effectLst/>
                        </a:rPr>
                        <a:t> </a:t>
                      </a:r>
                      <a:r>
                        <a:rPr lang="es-ES" sz="600">
                          <a:effectLst/>
                        </a:rPr>
                        <a:t>de</a:t>
                      </a:r>
                      <a:r>
                        <a:rPr lang="es-ES" sz="600" spc="50">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Ejecutivos</a:t>
                      </a:r>
                      <a:r>
                        <a:rPr lang="es-ES" sz="600" spc="30">
                          <a:effectLst/>
                        </a:rPr>
                        <a:t> </a:t>
                      </a:r>
                      <a:r>
                        <a:rPr lang="es-ES" sz="600">
                          <a:effectLst/>
                        </a:rPr>
                        <a:t>DM</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21920">
                        <a:lnSpc>
                          <a:spcPct val="102000"/>
                        </a:lnSpc>
                        <a:spcBef>
                          <a:spcPts val="30"/>
                        </a:spcBef>
                        <a:spcAft>
                          <a:spcPts val="0"/>
                        </a:spcAft>
                      </a:pPr>
                      <a:r>
                        <a:rPr lang="es-ES" sz="600">
                          <a:effectLst/>
                        </a:rPr>
                        <a:t>Consejo de</a:t>
                      </a:r>
                      <a:r>
                        <a:rPr lang="es-ES" sz="600" spc="5">
                          <a:effectLst/>
                        </a:rPr>
                        <a:t> </a:t>
                      </a:r>
                      <a:r>
                        <a:rPr lang="es-ES" sz="600">
                          <a:effectLst/>
                        </a:rPr>
                        <a:t>Gobierno</a:t>
                      </a:r>
                      <a:r>
                        <a:rPr lang="es-ES" sz="600" spc="5">
                          <a:effectLst/>
                        </a:rPr>
                        <a:t> </a:t>
                      </a:r>
                      <a:r>
                        <a:rPr lang="es-ES" sz="600">
                          <a:effectLst/>
                        </a:rPr>
                        <a:t>de</a:t>
                      </a:r>
                      <a:r>
                        <a:rPr lang="es-ES" sz="600" spc="-215">
                          <a:effectLst/>
                        </a:rPr>
                        <a:t> </a:t>
                      </a:r>
                      <a:r>
                        <a:rPr lang="es-ES" sz="600">
                          <a:effectLst/>
                        </a:rPr>
                        <a:t>datos,</a:t>
                      </a:r>
                      <a:r>
                        <a:rPr lang="es-ES" sz="600" spc="70">
                          <a:effectLst/>
                        </a:rPr>
                        <a:t> </a:t>
                      </a:r>
                      <a:r>
                        <a:rPr lang="es-ES" sz="600">
                          <a:effectLst/>
                        </a:rPr>
                        <a:t>CIO</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14300">
                        <a:lnSpc>
                          <a:spcPct val="102000"/>
                        </a:lnSpc>
                        <a:spcBef>
                          <a:spcPts val="30"/>
                        </a:spcBef>
                        <a:spcAft>
                          <a:spcPts val="0"/>
                        </a:spcAft>
                      </a:pPr>
                      <a:r>
                        <a:rPr lang="es-ES" sz="600">
                          <a:effectLst/>
                        </a:rPr>
                        <a:t>Comité</a:t>
                      </a:r>
                      <a:r>
                        <a:rPr lang="es-ES" sz="600" spc="25">
                          <a:effectLst/>
                        </a:rPr>
                        <a:t> </a:t>
                      </a:r>
                      <a:r>
                        <a:rPr lang="es-ES" sz="600">
                          <a:effectLst/>
                        </a:rPr>
                        <a:t>de</a:t>
                      </a:r>
                      <a:r>
                        <a:rPr lang="es-ES" sz="600" spc="5">
                          <a:effectLst/>
                        </a:rPr>
                        <a:t> </a:t>
                      </a:r>
                      <a:r>
                        <a:rPr lang="es-ES" sz="600">
                          <a:effectLst/>
                        </a:rPr>
                        <a:t>administración</a:t>
                      </a:r>
                      <a:r>
                        <a:rPr lang="es-ES" sz="600" spc="5">
                          <a:effectLst/>
                        </a:rPr>
                        <a:t> </a:t>
                      </a:r>
                      <a:r>
                        <a:rPr lang="es-ES" sz="600">
                          <a:effectLst/>
                        </a:rPr>
                        <a:t>de</a:t>
                      </a:r>
                      <a:r>
                        <a:rPr lang="es-ES" sz="600" spc="25">
                          <a:effectLst/>
                        </a:rPr>
                        <a:t> </a:t>
                      </a:r>
                      <a:r>
                        <a:rPr lang="es-ES" sz="600">
                          <a:effectLst/>
                        </a:rPr>
                        <a:t>datos,</a:t>
                      </a:r>
                      <a:r>
                        <a:rPr lang="es-ES" sz="600" spc="5">
                          <a:effectLst/>
                        </a:rPr>
                        <a:t> </a:t>
                      </a:r>
                      <a:r>
                        <a:rPr lang="es-ES" sz="600">
                          <a:effectLst/>
                        </a:rPr>
                        <a:t>Equipos</a:t>
                      </a:r>
                      <a:r>
                        <a:rPr lang="es-ES" sz="600" spc="10">
                          <a:effectLst/>
                        </a:rPr>
                        <a:t> </a:t>
                      </a:r>
                      <a:r>
                        <a:rPr lang="es-ES" sz="600">
                          <a:effectLst/>
                        </a:rPr>
                        <a:t>de</a:t>
                      </a:r>
                      <a:r>
                        <a:rPr lang="es-ES" sz="600" spc="5">
                          <a:effectLst/>
                        </a:rPr>
                        <a:t> </a:t>
                      </a:r>
                      <a:r>
                        <a:rPr lang="es-ES" sz="600">
                          <a:effectLst/>
                        </a:rPr>
                        <a:t>Administración</a:t>
                      </a:r>
                      <a:r>
                        <a:rPr lang="es-ES" sz="600" spc="5">
                          <a:effectLst/>
                        </a:rPr>
                        <a:t> </a:t>
                      </a:r>
                      <a:r>
                        <a:rPr lang="es-ES" sz="600">
                          <a:effectLst/>
                        </a:rPr>
                        <a:t>de</a:t>
                      </a:r>
                      <a:r>
                        <a:rPr lang="es-ES" sz="600" spc="25">
                          <a:effectLst/>
                        </a:rPr>
                        <a:t> </a:t>
                      </a:r>
                      <a:r>
                        <a:rPr lang="es-ES" sz="600">
                          <a:effectLst/>
                        </a:rPr>
                        <a:t>datos,</a:t>
                      </a:r>
                      <a:r>
                        <a:rPr lang="es-ES" sz="600" spc="5">
                          <a:effectLst/>
                        </a:rPr>
                        <a:t> </a:t>
                      </a:r>
                      <a:r>
                        <a:rPr lang="es-ES" sz="600">
                          <a:effectLst/>
                        </a:rPr>
                        <a:t>Profesionales</a:t>
                      </a:r>
                      <a:r>
                        <a:rPr lang="es-ES" sz="600" spc="30">
                          <a:effectLst/>
                        </a:rPr>
                        <a:t> </a:t>
                      </a:r>
                      <a:r>
                        <a:rPr lang="es-ES" sz="600">
                          <a:effectLst/>
                        </a:rPr>
                        <a:t>de</a:t>
                      </a:r>
                      <a:r>
                        <a:rPr lang="es-ES" sz="600" spc="-215">
                          <a:effectLst/>
                        </a:rPr>
                        <a:t> </a:t>
                      </a:r>
                      <a:r>
                        <a:rPr lang="es-ES" sz="600">
                          <a:effectLst/>
                        </a:rPr>
                        <a:t>la</a:t>
                      </a:r>
                      <a:r>
                        <a:rPr lang="es-ES" sz="600" spc="5">
                          <a:effectLst/>
                        </a:rPr>
                        <a:t> </a:t>
                      </a:r>
                      <a:r>
                        <a:rPr lang="es-ES" sz="600">
                          <a:effectLst/>
                        </a:rPr>
                        <a:t>gestión</a:t>
                      </a:r>
                      <a:r>
                        <a:rPr lang="es-ES" sz="600" spc="10">
                          <a:effectLst/>
                        </a:rPr>
                        <a:t> </a:t>
                      </a:r>
                      <a:r>
                        <a:rPr lang="es-ES" sz="600">
                          <a:effectLst/>
                        </a:rPr>
                        <a:t>de</a:t>
                      </a:r>
                      <a:r>
                        <a:rPr lang="es-ES" sz="600" spc="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756659165"/>
                  </a:ext>
                </a:extLst>
              </a:tr>
              <a:tr h="90038">
                <a:tc>
                  <a:txBody>
                    <a:bodyPr/>
                    <a:lstStyle/>
                    <a:p>
                      <a:pPr marL="67945">
                        <a:lnSpc>
                          <a:spcPts val="1065"/>
                        </a:lnSpc>
                        <a:spcBef>
                          <a:spcPts val="40"/>
                        </a:spcBef>
                        <a:spcAft>
                          <a:spcPts val="0"/>
                        </a:spcAft>
                      </a:pPr>
                      <a:r>
                        <a:rPr lang="es-ES" sz="600">
                          <a:effectLst/>
                        </a:rPr>
                        <a:t>1.1.7</a:t>
                      </a:r>
                      <a:r>
                        <a:rPr lang="es-ES" sz="600" spc="-30">
                          <a:effectLst/>
                        </a:rPr>
                        <a:t> </a:t>
                      </a:r>
                      <a:r>
                        <a:rPr lang="es-ES" sz="600">
                          <a:effectLst/>
                        </a:rPr>
                        <a:t>Revisión</a:t>
                      </a:r>
                      <a:r>
                        <a:rPr lang="es-ES" sz="600" spc="-30">
                          <a:effectLst/>
                        </a:rPr>
                        <a:t> </a:t>
                      </a:r>
                      <a:r>
                        <a:rPr lang="es-ES" sz="600">
                          <a:effectLst/>
                        </a:rPr>
                        <a:t>y</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Modelo</a:t>
                      </a:r>
                      <a:r>
                        <a:rPr lang="es-ES" sz="600" spc="30">
                          <a:effectLst/>
                        </a:rPr>
                        <a:t> </a:t>
                      </a:r>
                      <a:r>
                        <a:rPr lang="es-ES" sz="600">
                          <a:effectLst/>
                        </a:rPr>
                        <a:t>de</a:t>
                      </a:r>
                      <a:r>
                        <a:rPr lang="es-ES" sz="600" spc="3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Consejo</a:t>
                      </a:r>
                      <a:r>
                        <a:rPr lang="es-ES" sz="600" spc="6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Consejo</a:t>
                      </a:r>
                      <a:r>
                        <a:rPr lang="es-ES" sz="600" spc="6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Arquitecto</a:t>
                      </a:r>
                      <a:r>
                        <a:rPr lang="es-ES" sz="600" spc="6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145985602"/>
                  </a:ext>
                </a:extLst>
              </a:tr>
              <a:tr h="89291">
                <a:tc>
                  <a:txBody>
                    <a:bodyPr/>
                    <a:lstStyle/>
                    <a:p>
                      <a:pPr marL="67945">
                        <a:lnSpc>
                          <a:spcPts val="1065"/>
                        </a:lnSpc>
                        <a:spcBef>
                          <a:spcPts val="30"/>
                        </a:spcBef>
                        <a:spcAft>
                          <a:spcPts val="0"/>
                        </a:spcAft>
                      </a:pPr>
                      <a:r>
                        <a:rPr lang="es-ES" sz="600">
                          <a:effectLst/>
                        </a:rPr>
                        <a:t>Aprobación</a:t>
                      </a:r>
                      <a:r>
                        <a:rPr lang="es-ES" sz="600" spc="2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empresariales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gobierno</a:t>
                      </a:r>
                      <a:r>
                        <a:rPr lang="es-ES" sz="600" spc="-5">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Gobierno</a:t>
                      </a:r>
                      <a:r>
                        <a:rPr lang="es-ES" sz="600" spc="5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456620510"/>
                  </a:ext>
                </a:extLst>
              </a:tr>
              <a:tr h="89291">
                <a:tc>
                  <a:txBody>
                    <a:bodyPr/>
                    <a:lstStyle/>
                    <a:p>
                      <a:pPr marL="67945">
                        <a:lnSpc>
                          <a:spcPts val="1065"/>
                        </a:lnSpc>
                        <a:spcBef>
                          <a:spcPts val="30"/>
                        </a:spcBef>
                        <a:spcAft>
                          <a:spcPts val="0"/>
                        </a:spcAft>
                      </a:pPr>
                      <a:r>
                        <a:rPr lang="es-ES" sz="600">
                          <a:effectLst/>
                        </a:rPr>
                        <a:t>Arquitectura</a:t>
                      </a:r>
                      <a:r>
                        <a:rPr lang="es-ES" sz="600" spc="13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adoptados,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datos,</a:t>
                      </a:r>
                      <a:r>
                        <a:rPr lang="es-ES" sz="600" spc="-10">
                          <a:effectLst/>
                        </a:rPr>
                        <a:t> </a:t>
                      </a:r>
                      <a:r>
                        <a:rPr lang="es-ES" sz="600">
                          <a:effectLst/>
                        </a:rPr>
                        <a:t>CIO</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empresariales,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671174481"/>
                  </a:ext>
                </a:extLst>
              </a:tr>
              <a:tr h="89291">
                <a:tc>
                  <a:txBody>
                    <a:bodyPr/>
                    <a:lstStyle/>
                    <a:p>
                      <a:pPr marL="67945">
                        <a:lnSpc>
                          <a:spcPts val="1065"/>
                        </a:lnSpc>
                        <a:spcBef>
                          <a:spcPts val="30"/>
                        </a:spcBef>
                        <a:spcAft>
                          <a:spcPts val="0"/>
                        </a:spcAft>
                      </a:pPr>
                      <a:r>
                        <a:rPr lang="es-ES" sz="600">
                          <a:effectLst/>
                        </a:rPr>
                        <a:t>Datos</a:t>
                      </a:r>
                      <a:r>
                        <a:rPr lang="es-ES" sz="600" spc="50">
                          <a:effectLst/>
                        </a:rPr>
                        <a:t> </a:t>
                      </a:r>
                      <a:r>
                        <a:rPr lang="es-ES" sz="600">
                          <a:effectLst/>
                        </a:rPr>
                        <a:t>(P)</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Arquitectura</a:t>
                      </a:r>
                      <a:r>
                        <a:rPr lang="es-ES" sz="600" spc="13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Comité</a:t>
                      </a:r>
                      <a:r>
                        <a:rPr lang="es-ES" sz="600" spc="9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254915589"/>
                  </a:ext>
                </a:extLst>
              </a:tr>
              <a:tr h="90038">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75"/>
                        </a:lnSpc>
                        <a:spcBef>
                          <a:spcPts val="30"/>
                        </a:spcBef>
                        <a:spcAft>
                          <a:spcPts val="0"/>
                        </a:spcAft>
                      </a:pPr>
                      <a:r>
                        <a:rPr lang="es-ES" sz="600">
                          <a:effectLst/>
                        </a:rPr>
                        <a:t>datos</a:t>
                      </a:r>
                      <a:r>
                        <a:rPr lang="es-ES" sz="600" spc="45">
                          <a:effectLst/>
                        </a:rPr>
                        <a:t> </a:t>
                      </a:r>
                      <a:r>
                        <a:rPr lang="es-ES" sz="600">
                          <a:effectLst/>
                        </a:rPr>
                        <a:t>de</a:t>
                      </a:r>
                      <a:r>
                        <a:rPr lang="es-ES" sz="600" spc="55">
                          <a:effectLst/>
                        </a:rPr>
                        <a:t> </a:t>
                      </a:r>
                      <a:r>
                        <a:rPr lang="es-ES" sz="600">
                          <a:effectLst/>
                        </a:rPr>
                        <a:t>enlace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75"/>
                        </a:lnSpc>
                        <a:spcBef>
                          <a:spcPts val="30"/>
                        </a:spcBef>
                        <a:spcAft>
                          <a:spcPts val="0"/>
                        </a:spcAft>
                      </a:pPr>
                      <a:r>
                        <a:rPr lang="es-ES" sz="600">
                          <a:effectLst/>
                        </a:rPr>
                        <a:t>administración</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315979955"/>
                  </a:ext>
                </a:extLst>
              </a:tr>
              <a:tr h="90038">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de</a:t>
                      </a:r>
                      <a:r>
                        <a:rPr lang="es-ES" sz="600" spc="-30">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62676213"/>
                  </a:ext>
                </a:extLst>
              </a:tr>
              <a:tr h="89291">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Administración</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795964301"/>
                  </a:ext>
                </a:extLst>
              </a:tr>
              <a:tr h="89291">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de</a:t>
                      </a:r>
                      <a:r>
                        <a:rPr lang="es-ES" sz="600" spc="-30">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544927652"/>
                  </a:ext>
                </a:extLst>
              </a:tr>
              <a:tr h="89291">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Arquitecto</a:t>
                      </a:r>
                      <a:r>
                        <a:rPr lang="es-ES" sz="600" spc="60">
                          <a:effectLst/>
                        </a:rPr>
                        <a:t> </a:t>
                      </a:r>
                      <a:r>
                        <a:rPr lang="es-ES" sz="600">
                          <a:effectLst/>
                        </a:rPr>
                        <a:t>de</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635656482"/>
                  </a:ext>
                </a:extLst>
              </a:tr>
              <a:tr h="90038">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75"/>
                        </a:lnSpc>
                        <a:spcBef>
                          <a:spcPts val="30"/>
                        </a:spcBef>
                        <a:spcAft>
                          <a:spcPts val="0"/>
                        </a:spcAft>
                      </a:pPr>
                      <a:r>
                        <a:rPr lang="es-ES" sz="600">
                          <a:effectLst/>
                        </a:rPr>
                        <a:t>datos,</a:t>
                      </a:r>
                      <a:r>
                        <a:rPr lang="es-ES" sz="600" spc="-30">
                          <a:effectLst/>
                        </a:rPr>
                        <a:t> </a:t>
                      </a:r>
                      <a:r>
                        <a:rPr lang="es-ES" sz="600">
                          <a:effectLst/>
                        </a:rPr>
                        <a:t>Ejecutivo</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903897002"/>
                  </a:ext>
                </a:extLst>
              </a:tr>
              <a:tr h="134497">
                <a:tc>
                  <a:txBody>
                    <a:bodyPr/>
                    <a:lstStyle/>
                    <a:p>
                      <a:pPr marL="53975">
                        <a:spcBef>
                          <a:spcPts val="30"/>
                        </a:spcBef>
                        <a:spcAft>
                          <a:spcPts val="0"/>
                        </a:spcAft>
                      </a:pPr>
                      <a:r>
                        <a:rPr lang="es-ES" sz="6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40"/>
                        </a:spcBef>
                        <a:spcAft>
                          <a:spcPts val="0"/>
                        </a:spcAft>
                      </a:pPr>
                      <a:r>
                        <a:rPr lang="es-ES" sz="600">
                          <a:effectLst/>
                        </a:rPr>
                        <a:t>DM</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184422709"/>
                  </a:ext>
                </a:extLst>
              </a:tr>
              <a:tr h="538360">
                <a:tc>
                  <a:txBody>
                    <a:bodyPr/>
                    <a:lstStyle/>
                    <a:p>
                      <a:pPr marL="67945" marR="110490">
                        <a:lnSpc>
                          <a:spcPct val="102000"/>
                        </a:lnSpc>
                        <a:spcBef>
                          <a:spcPts val="30"/>
                        </a:spcBef>
                        <a:spcAft>
                          <a:spcPts val="0"/>
                        </a:spcAft>
                      </a:pPr>
                      <a:r>
                        <a:rPr lang="es-ES" sz="600">
                          <a:effectLst/>
                        </a:rPr>
                        <a:t>1.1.8</a:t>
                      </a:r>
                      <a:r>
                        <a:rPr lang="es-ES" sz="600" spc="5">
                          <a:effectLst/>
                        </a:rPr>
                        <a:t> </a:t>
                      </a:r>
                      <a:r>
                        <a:rPr lang="es-ES" sz="600">
                          <a:effectLst/>
                        </a:rPr>
                        <a:t>Planificar</a:t>
                      </a:r>
                      <a:r>
                        <a:rPr lang="es-ES" sz="600" spc="5">
                          <a:effectLst/>
                        </a:rPr>
                        <a:t> </a:t>
                      </a:r>
                      <a:r>
                        <a:rPr lang="es-ES" sz="600">
                          <a:effectLst/>
                        </a:rPr>
                        <a:t>y</a:t>
                      </a:r>
                      <a:r>
                        <a:rPr lang="es-ES" sz="600" spc="5">
                          <a:effectLst/>
                        </a:rPr>
                        <a:t> </a:t>
                      </a:r>
                      <a:r>
                        <a:rPr lang="es-ES" sz="600">
                          <a:effectLst/>
                        </a:rPr>
                        <a:t>promover proyectos</a:t>
                      </a:r>
                      <a:r>
                        <a:rPr lang="es-ES" sz="600" spc="5">
                          <a:effectLst/>
                        </a:rPr>
                        <a:t> </a:t>
                      </a:r>
                      <a:r>
                        <a:rPr lang="es-ES" sz="600">
                          <a:effectLst/>
                        </a:rPr>
                        <a:t>de</a:t>
                      </a:r>
                      <a:r>
                        <a:rPr lang="es-ES" sz="600" spc="45">
                          <a:effectLst/>
                        </a:rPr>
                        <a:t> </a:t>
                      </a:r>
                      <a:r>
                        <a:rPr lang="es-ES" sz="600">
                          <a:effectLst/>
                        </a:rPr>
                        <a:t>gestión</a:t>
                      </a:r>
                      <a:r>
                        <a:rPr lang="es-ES" sz="600" spc="40">
                          <a:effectLst/>
                        </a:rPr>
                        <a:t> </a:t>
                      </a:r>
                      <a:r>
                        <a:rPr lang="es-ES" sz="600">
                          <a:effectLst/>
                        </a:rPr>
                        <a:t>de</a:t>
                      </a:r>
                      <a:r>
                        <a:rPr lang="es-ES" sz="600" spc="45">
                          <a:effectLst/>
                        </a:rPr>
                        <a:t> </a:t>
                      </a:r>
                      <a:r>
                        <a:rPr lang="es-ES" sz="600">
                          <a:effectLst/>
                        </a:rPr>
                        <a:t>datos</a:t>
                      </a:r>
                      <a:r>
                        <a:rPr lang="es-ES" sz="600" spc="35">
                          <a:effectLst/>
                        </a:rPr>
                        <a:t> </a:t>
                      </a:r>
                      <a:r>
                        <a:rPr lang="es-ES" sz="600">
                          <a:effectLst/>
                        </a:rPr>
                        <a:t>y</a:t>
                      </a:r>
                      <a:r>
                        <a:rPr lang="es-ES" sz="600" spc="-215">
                          <a:effectLst/>
                        </a:rPr>
                        <a:t> </a:t>
                      </a:r>
                      <a:r>
                        <a:rPr lang="es-ES" sz="600">
                          <a:effectLst/>
                        </a:rPr>
                        <a:t>servicios</a:t>
                      </a:r>
                      <a:r>
                        <a:rPr lang="es-ES" sz="600" spc="30">
                          <a:effectLst/>
                        </a:rPr>
                        <a:t> </a:t>
                      </a:r>
                      <a:r>
                        <a:rPr lang="es-ES" sz="600">
                          <a:effectLst/>
                        </a:rPr>
                        <a:t>(P)</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89865">
                        <a:lnSpc>
                          <a:spcPct val="102000"/>
                        </a:lnSpc>
                        <a:spcBef>
                          <a:spcPts val="30"/>
                        </a:spcBef>
                        <a:spcAft>
                          <a:spcPts val="0"/>
                        </a:spcAft>
                      </a:pPr>
                      <a:r>
                        <a:rPr lang="es-ES" sz="600">
                          <a:effectLst/>
                        </a:rPr>
                        <a:t>Proyectos</a:t>
                      </a:r>
                      <a:r>
                        <a:rPr lang="es-ES" sz="600" spc="30">
                          <a:effectLst/>
                        </a:rPr>
                        <a:t> </a:t>
                      </a:r>
                      <a:r>
                        <a:rPr lang="es-ES" sz="600">
                          <a:effectLst/>
                        </a:rPr>
                        <a:t>de</a:t>
                      </a:r>
                      <a:r>
                        <a:rPr lang="es-ES" sz="600" spc="5">
                          <a:effectLst/>
                        </a:rPr>
                        <a:t> </a:t>
                      </a:r>
                      <a:r>
                        <a:rPr lang="es-ES" sz="600">
                          <a:effectLst/>
                        </a:rPr>
                        <a:t>gestión</a:t>
                      </a:r>
                      <a:r>
                        <a:rPr lang="es-ES" sz="600" spc="45">
                          <a:effectLst/>
                        </a:rPr>
                        <a:t> </a:t>
                      </a:r>
                      <a:r>
                        <a:rPr lang="es-ES" sz="600">
                          <a:effectLst/>
                        </a:rPr>
                        <a:t>de</a:t>
                      </a:r>
                      <a:r>
                        <a:rPr lang="es-ES" sz="600" spc="55">
                          <a:effectLst/>
                        </a:rPr>
                        <a:t> </a:t>
                      </a:r>
                      <a:r>
                        <a:rPr lang="es-ES" sz="600">
                          <a:effectLst/>
                        </a:rPr>
                        <a:t>datos,</a:t>
                      </a:r>
                      <a:endParaRPr lang="es-PE" sz="600">
                        <a:effectLst/>
                      </a:endParaRPr>
                    </a:p>
                    <a:p>
                      <a:pPr marL="53975" marR="189865">
                        <a:lnSpc>
                          <a:spcPct val="101000"/>
                        </a:lnSpc>
                        <a:spcBef>
                          <a:spcPts val="595"/>
                        </a:spcBef>
                        <a:spcAft>
                          <a:spcPts val="0"/>
                        </a:spcAft>
                      </a:pPr>
                      <a:r>
                        <a:rPr lang="es-ES" sz="600">
                          <a:effectLst/>
                        </a:rPr>
                        <a:t>Servicios</a:t>
                      </a:r>
                      <a:r>
                        <a:rPr lang="es-ES" sz="600" spc="40">
                          <a:effectLst/>
                        </a:rPr>
                        <a:t> </a:t>
                      </a:r>
                      <a:r>
                        <a:rPr lang="es-ES" sz="600">
                          <a:effectLst/>
                        </a:rPr>
                        <a:t>de</a:t>
                      </a:r>
                      <a:r>
                        <a:rPr lang="es-ES" sz="600" spc="5">
                          <a:effectLst/>
                        </a:rPr>
                        <a:t> </a:t>
                      </a:r>
                      <a:r>
                        <a:rPr lang="es-ES" sz="600">
                          <a:effectLst/>
                        </a:rPr>
                        <a:t>gestión</a:t>
                      </a:r>
                      <a:r>
                        <a:rPr lang="es-ES" sz="600" spc="20">
                          <a:effectLst/>
                        </a:rPr>
                        <a:t> </a:t>
                      </a:r>
                      <a:r>
                        <a:rPr lang="es-ES" sz="600">
                          <a:effectLst/>
                        </a:rPr>
                        <a:t>de</a:t>
                      </a:r>
                      <a:r>
                        <a:rPr lang="es-ES" sz="600" spc="2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236220">
                        <a:lnSpc>
                          <a:spcPct val="102000"/>
                        </a:lnSpc>
                        <a:spcBef>
                          <a:spcPts val="30"/>
                        </a:spcBef>
                        <a:spcAft>
                          <a:spcPts val="0"/>
                        </a:spcAft>
                      </a:pPr>
                      <a:r>
                        <a:rPr lang="es-ES" sz="600">
                          <a:effectLst/>
                        </a:rPr>
                        <a:t>Consejo</a:t>
                      </a:r>
                      <a:r>
                        <a:rPr lang="es-ES" sz="600" spc="55">
                          <a:effectLst/>
                        </a:rPr>
                        <a:t> </a:t>
                      </a:r>
                      <a:r>
                        <a:rPr lang="es-ES" sz="600">
                          <a:effectLst/>
                        </a:rPr>
                        <a:t>de</a:t>
                      </a:r>
                      <a:r>
                        <a:rPr lang="es-ES" sz="600" spc="5">
                          <a:effectLst/>
                        </a:rPr>
                        <a:t> </a:t>
                      </a:r>
                      <a:r>
                        <a:rPr lang="es-ES" sz="600">
                          <a:effectLst/>
                        </a:rPr>
                        <a:t>Gobierno</a:t>
                      </a:r>
                      <a:r>
                        <a:rPr lang="es-ES" sz="600" spc="5">
                          <a:effectLst/>
                        </a:rPr>
                        <a:t> </a:t>
                      </a:r>
                      <a:r>
                        <a:rPr lang="es-ES" sz="600">
                          <a:effectLst/>
                        </a:rPr>
                        <a:t>de</a:t>
                      </a:r>
                      <a:r>
                        <a:rPr lang="es-ES" sz="600" spc="-215">
                          <a:effectLst/>
                        </a:rPr>
                        <a:t> </a:t>
                      </a:r>
                      <a:r>
                        <a:rPr lang="es-ES" sz="600">
                          <a:effectLst/>
                        </a:rPr>
                        <a:t>datos</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21920">
                        <a:lnSpc>
                          <a:spcPct val="102000"/>
                        </a:lnSpc>
                        <a:spcBef>
                          <a:spcPts val="30"/>
                        </a:spcBef>
                        <a:spcAft>
                          <a:spcPts val="0"/>
                        </a:spcAft>
                      </a:pPr>
                      <a:r>
                        <a:rPr lang="es-ES" sz="600">
                          <a:effectLst/>
                        </a:rPr>
                        <a:t>Consejo de</a:t>
                      </a:r>
                      <a:r>
                        <a:rPr lang="es-ES" sz="600" spc="5">
                          <a:effectLst/>
                        </a:rPr>
                        <a:t> </a:t>
                      </a:r>
                      <a:r>
                        <a:rPr lang="es-ES" sz="600">
                          <a:effectLst/>
                        </a:rPr>
                        <a:t>Gobierno</a:t>
                      </a:r>
                      <a:r>
                        <a:rPr lang="es-ES" sz="600" spc="5">
                          <a:effectLst/>
                        </a:rPr>
                        <a:t> </a:t>
                      </a:r>
                      <a:r>
                        <a:rPr lang="es-ES" sz="600">
                          <a:effectLst/>
                        </a:rPr>
                        <a:t>de</a:t>
                      </a:r>
                      <a:r>
                        <a:rPr lang="es-ES" sz="600" spc="-215">
                          <a:effectLst/>
                        </a:rPr>
                        <a:t> </a:t>
                      </a:r>
                      <a:r>
                        <a:rPr lang="es-ES" sz="600">
                          <a:effectLst/>
                        </a:rPr>
                        <a:t>datos,</a:t>
                      </a:r>
                      <a:r>
                        <a:rPr lang="es-ES" sz="600" spc="115">
                          <a:effectLst/>
                        </a:rPr>
                        <a:t> </a:t>
                      </a:r>
                      <a:r>
                        <a:rPr lang="es-ES" sz="600">
                          <a:effectLst/>
                        </a:rPr>
                        <a:t>CIO,</a:t>
                      </a:r>
                      <a:endParaRPr lang="es-PE" sz="600">
                        <a:effectLst/>
                      </a:endParaRPr>
                    </a:p>
                    <a:p>
                      <a:pPr marL="53975" marR="120015">
                        <a:lnSpc>
                          <a:spcPct val="101000"/>
                        </a:lnSpc>
                        <a:spcBef>
                          <a:spcPts val="585"/>
                        </a:spcBef>
                        <a:spcAft>
                          <a:spcPts val="0"/>
                        </a:spcAft>
                      </a:pPr>
                      <a:r>
                        <a:rPr lang="es-ES" sz="600">
                          <a:effectLst/>
                        </a:rPr>
                        <a:t>Comité</a:t>
                      </a:r>
                      <a:r>
                        <a:rPr lang="es-ES" sz="600" spc="5">
                          <a:effectLst/>
                        </a:rPr>
                        <a:t> </a:t>
                      </a:r>
                      <a:r>
                        <a:rPr lang="es-ES" sz="600" spc="-5">
                          <a:effectLst/>
                        </a:rPr>
                        <a:t>Directivo</a:t>
                      </a:r>
                      <a:r>
                        <a:rPr lang="es-ES" sz="600" spc="-30">
                          <a:effectLst/>
                        </a:rPr>
                        <a:t> </a:t>
                      </a:r>
                      <a:r>
                        <a:rPr lang="es-ES" sz="600">
                          <a:effectLst/>
                        </a:rPr>
                        <a:t>TI</a:t>
                      </a:r>
                      <a:endParaRPr lang="es-PE" sz="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85090">
                        <a:lnSpc>
                          <a:spcPct val="102000"/>
                        </a:lnSpc>
                        <a:spcBef>
                          <a:spcPts val="30"/>
                        </a:spcBef>
                        <a:spcAft>
                          <a:spcPts val="0"/>
                        </a:spcAft>
                      </a:pPr>
                      <a:r>
                        <a:rPr lang="es-ES" sz="600" dirty="0">
                          <a:effectLst/>
                        </a:rPr>
                        <a:t>Ejecutivo</a:t>
                      </a:r>
                      <a:r>
                        <a:rPr lang="es-ES" sz="600" spc="50" dirty="0">
                          <a:effectLst/>
                        </a:rPr>
                        <a:t> </a:t>
                      </a:r>
                      <a:r>
                        <a:rPr lang="es-ES" sz="600" dirty="0">
                          <a:effectLst/>
                        </a:rPr>
                        <a:t>DM,</a:t>
                      </a:r>
                      <a:r>
                        <a:rPr lang="es-ES" sz="600" spc="5" dirty="0">
                          <a:effectLst/>
                        </a:rPr>
                        <a:t> </a:t>
                      </a:r>
                      <a:r>
                        <a:rPr lang="es-ES" sz="600" dirty="0">
                          <a:effectLst/>
                        </a:rPr>
                        <a:t>Profesionales</a:t>
                      </a:r>
                      <a:r>
                        <a:rPr lang="es-ES" sz="600" spc="60" dirty="0">
                          <a:effectLst/>
                        </a:rPr>
                        <a:t> </a:t>
                      </a:r>
                      <a:r>
                        <a:rPr lang="es-ES" sz="600" dirty="0">
                          <a:effectLst/>
                        </a:rPr>
                        <a:t>de</a:t>
                      </a:r>
                      <a:r>
                        <a:rPr lang="es-ES" sz="600" spc="5" dirty="0">
                          <a:effectLst/>
                        </a:rPr>
                        <a:t> </a:t>
                      </a:r>
                      <a:r>
                        <a:rPr lang="es-ES" sz="600" spc="-10" dirty="0">
                          <a:effectLst/>
                        </a:rPr>
                        <a:t>gestión de datos,</a:t>
                      </a:r>
                      <a:r>
                        <a:rPr lang="es-ES" sz="600" spc="-230" dirty="0">
                          <a:effectLst/>
                        </a:rPr>
                        <a:t> </a:t>
                      </a:r>
                      <a:r>
                        <a:rPr lang="es-ES" sz="600" dirty="0">
                          <a:effectLst/>
                        </a:rPr>
                        <a:t>Administración</a:t>
                      </a:r>
                      <a:r>
                        <a:rPr lang="es-ES" sz="600" spc="5" dirty="0">
                          <a:effectLst/>
                        </a:rPr>
                        <a:t> </a:t>
                      </a:r>
                      <a:r>
                        <a:rPr lang="es-ES" sz="600" dirty="0">
                          <a:effectLst/>
                        </a:rPr>
                        <a:t>de</a:t>
                      </a:r>
                      <a:r>
                        <a:rPr lang="es-ES" sz="600" spc="25" dirty="0">
                          <a:effectLst/>
                        </a:rPr>
                        <a:t> </a:t>
                      </a:r>
                      <a:r>
                        <a:rPr lang="es-ES" sz="600" dirty="0">
                          <a:effectLst/>
                        </a:rPr>
                        <a:t>datos</a:t>
                      </a:r>
                      <a:endParaRPr lang="es-PE" sz="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176928845"/>
                  </a:ext>
                </a:extLst>
              </a:tr>
            </a:tbl>
          </a:graphicData>
        </a:graphic>
      </p:graphicFrame>
    </p:spTree>
    <p:extLst>
      <p:ext uri="{BB962C8B-B14F-4D97-AF65-F5344CB8AC3E}">
        <p14:creationId xmlns:p14="http://schemas.microsoft.com/office/powerpoint/2010/main" val="4094057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878941420"/>
              </p:ext>
            </p:extLst>
          </p:nvPr>
        </p:nvGraphicFramePr>
        <p:xfrm>
          <a:off x="838200" y="1690688"/>
          <a:ext cx="10515598" cy="4659955"/>
        </p:xfrm>
        <a:graphic>
          <a:graphicData uri="http://schemas.openxmlformats.org/drawingml/2006/table">
            <a:tbl>
              <a:tblPr firstRow="1" firstCol="1" lastRow="1" lastCol="1" bandRow="1" bandCol="1">
                <a:tableStyleId>{5C22544A-7EE6-4342-B048-85BDC9FD1C3A}</a:tableStyleId>
              </a:tblPr>
              <a:tblGrid>
                <a:gridCol w="2617710">
                  <a:extLst>
                    <a:ext uri="{9D8B030D-6E8A-4147-A177-3AD203B41FA5}">
                      <a16:colId xmlns:a16="http://schemas.microsoft.com/office/drawing/2014/main" val="4136632454"/>
                    </a:ext>
                  </a:extLst>
                </a:gridCol>
                <a:gridCol w="2111057">
                  <a:extLst>
                    <a:ext uri="{9D8B030D-6E8A-4147-A177-3AD203B41FA5}">
                      <a16:colId xmlns:a16="http://schemas.microsoft.com/office/drawing/2014/main" val="998260791"/>
                    </a:ext>
                  </a:extLst>
                </a:gridCol>
                <a:gridCol w="86977">
                  <a:extLst>
                    <a:ext uri="{9D8B030D-6E8A-4147-A177-3AD203B41FA5}">
                      <a16:colId xmlns:a16="http://schemas.microsoft.com/office/drawing/2014/main" val="2599718255"/>
                    </a:ext>
                  </a:extLst>
                </a:gridCol>
                <a:gridCol w="1899953">
                  <a:extLst>
                    <a:ext uri="{9D8B030D-6E8A-4147-A177-3AD203B41FA5}">
                      <a16:colId xmlns:a16="http://schemas.microsoft.com/office/drawing/2014/main" val="3318615011"/>
                    </a:ext>
                  </a:extLst>
                </a:gridCol>
                <a:gridCol w="1688844">
                  <a:extLst>
                    <a:ext uri="{9D8B030D-6E8A-4147-A177-3AD203B41FA5}">
                      <a16:colId xmlns:a16="http://schemas.microsoft.com/office/drawing/2014/main" val="1105965823"/>
                    </a:ext>
                  </a:extLst>
                </a:gridCol>
                <a:gridCol w="2111057">
                  <a:extLst>
                    <a:ext uri="{9D8B030D-6E8A-4147-A177-3AD203B41FA5}">
                      <a16:colId xmlns:a16="http://schemas.microsoft.com/office/drawing/2014/main" val="2165010351"/>
                    </a:ext>
                  </a:extLst>
                </a:gridCol>
              </a:tblGrid>
              <a:tr h="334045">
                <a:tc>
                  <a:txBody>
                    <a:bodyPr/>
                    <a:lstStyle/>
                    <a:p>
                      <a:pPr marL="332105">
                        <a:spcBef>
                          <a:spcPts val="35"/>
                        </a:spcBef>
                        <a:spcAft>
                          <a:spcPts val="0"/>
                        </a:spcAft>
                      </a:pPr>
                      <a:r>
                        <a:rPr lang="es-ES" sz="700">
                          <a:effectLst/>
                        </a:rPr>
                        <a:t>Actividades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215265">
                        <a:spcBef>
                          <a:spcPts val="30"/>
                        </a:spcBef>
                        <a:spcAft>
                          <a:spcPts val="0"/>
                        </a:spcAft>
                      </a:pPr>
                      <a:r>
                        <a:rPr lang="es-ES" sz="600">
                          <a:effectLst/>
                        </a:rPr>
                        <a:t>Entregables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84455" marR="83820" indent="-1905" algn="ctr">
                        <a:lnSpc>
                          <a:spcPct val="101000"/>
                        </a:lnSpc>
                        <a:spcBef>
                          <a:spcPts val="30"/>
                        </a:spcBef>
                        <a:spcAft>
                          <a:spcPts val="0"/>
                        </a:spcAft>
                      </a:pPr>
                      <a:r>
                        <a:rPr lang="es-ES" sz="600">
                          <a:effectLst/>
                        </a:rPr>
                        <a:t>Roles</a:t>
                      </a:r>
                      <a:r>
                        <a:rPr lang="es-ES" sz="600" spc="5">
                          <a:effectLst/>
                        </a:rPr>
                        <a:t> </a:t>
                      </a:r>
                      <a:r>
                        <a:rPr lang="es-ES" sz="600">
                          <a:effectLst/>
                        </a:rPr>
                        <a:t>Responsable</a:t>
                      </a:r>
                      <a:r>
                        <a:rPr lang="es-ES" sz="600" spc="-230">
                          <a:effectLst/>
                        </a:rPr>
                        <a:t> </a:t>
                      </a:r>
                      <a:r>
                        <a:rPr lang="es-ES" sz="600">
                          <a:effectLst/>
                        </a:rPr>
                        <a:t>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83515" indent="-123825">
                        <a:lnSpc>
                          <a:spcPct val="101000"/>
                        </a:lnSpc>
                        <a:spcBef>
                          <a:spcPts val="30"/>
                        </a:spcBef>
                        <a:spcAft>
                          <a:spcPts val="0"/>
                        </a:spcAft>
                      </a:pPr>
                      <a:r>
                        <a:rPr lang="es-ES" sz="600">
                          <a:effectLst/>
                        </a:rPr>
                        <a:t>Aprobación</a:t>
                      </a:r>
                      <a:r>
                        <a:rPr lang="es-ES" sz="600" spc="-230">
                          <a:effectLst/>
                        </a:rPr>
                        <a:t> </a:t>
                      </a:r>
                      <a:r>
                        <a:rPr lang="es-ES" sz="600">
                          <a:effectLst/>
                        </a:rPr>
                        <a:t>de</a:t>
                      </a:r>
                      <a:r>
                        <a:rPr lang="es-ES" sz="600" spc="35">
                          <a:effectLst/>
                        </a:rPr>
                        <a:t> </a:t>
                      </a:r>
                      <a:r>
                        <a:rPr lang="es-ES" sz="600">
                          <a:effectLst/>
                        </a:rPr>
                        <a:t>roles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75285" indent="-318770">
                        <a:lnSpc>
                          <a:spcPct val="101000"/>
                        </a:lnSpc>
                        <a:spcBef>
                          <a:spcPts val="30"/>
                        </a:spcBef>
                        <a:spcAft>
                          <a:spcPts val="0"/>
                        </a:spcAft>
                      </a:pPr>
                      <a:r>
                        <a:rPr lang="es-ES" sz="600">
                          <a:effectLst/>
                        </a:rPr>
                        <a:t>Contribuyendo</a:t>
                      </a:r>
                      <a:r>
                        <a:rPr lang="es-ES" sz="600" spc="5">
                          <a:effectLst/>
                        </a:rPr>
                        <a:t> </a:t>
                      </a:r>
                      <a:r>
                        <a:rPr lang="es-ES" sz="600">
                          <a:effectLst/>
                        </a:rPr>
                        <a:t>Roles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261962633"/>
                  </a:ext>
                </a:extLst>
              </a:tr>
              <a:tr h="669682">
                <a:tc>
                  <a:txBody>
                    <a:bodyPr/>
                    <a:lstStyle/>
                    <a:p>
                      <a:pPr marL="67945" marR="180340">
                        <a:lnSpc>
                          <a:spcPct val="102000"/>
                        </a:lnSpc>
                        <a:spcBef>
                          <a:spcPts val="40"/>
                        </a:spcBef>
                        <a:spcAft>
                          <a:spcPts val="0"/>
                        </a:spcAft>
                      </a:pPr>
                      <a:r>
                        <a:rPr lang="es-ES" sz="600">
                          <a:effectLst/>
                        </a:rPr>
                        <a:t>1.1.9</a:t>
                      </a:r>
                      <a:r>
                        <a:rPr lang="es-ES" sz="600" spc="140">
                          <a:effectLst/>
                        </a:rPr>
                        <a:t> </a:t>
                      </a:r>
                      <a:r>
                        <a:rPr lang="es-ES" sz="600">
                          <a:effectLst/>
                        </a:rPr>
                        <a:t>Estimación</a:t>
                      </a:r>
                      <a:r>
                        <a:rPr lang="es-ES" sz="600" spc="130">
                          <a:effectLst/>
                        </a:rPr>
                        <a:t> </a:t>
                      </a:r>
                      <a:r>
                        <a:rPr lang="es-ES" sz="600">
                          <a:effectLst/>
                        </a:rPr>
                        <a:t>de</a:t>
                      </a:r>
                      <a:r>
                        <a:rPr lang="es-ES" sz="600" spc="-220">
                          <a:effectLst/>
                        </a:rPr>
                        <a:t> </a:t>
                      </a:r>
                      <a:r>
                        <a:rPr lang="es-ES" sz="600">
                          <a:effectLst/>
                        </a:rPr>
                        <a:t>datos</a:t>
                      </a:r>
                      <a:r>
                        <a:rPr lang="es-ES" sz="600" spc="35">
                          <a:effectLst/>
                        </a:rPr>
                        <a:t> </a:t>
                      </a:r>
                      <a:r>
                        <a:rPr lang="es-ES" sz="600">
                          <a:effectLst/>
                        </a:rPr>
                        <a:t>de</a:t>
                      </a:r>
                      <a:r>
                        <a:rPr lang="es-ES" sz="600" spc="45">
                          <a:effectLst/>
                        </a:rPr>
                        <a:t> </a:t>
                      </a:r>
                      <a:r>
                        <a:rPr lang="es-ES" sz="600">
                          <a:effectLst/>
                        </a:rPr>
                        <a:t>valor</a:t>
                      </a:r>
                      <a:r>
                        <a:rPr lang="es-ES" sz="600" spc="40">
                          <a:effectLst/>
                        </a:rPr>
                        <a:t> </a:t>
                      </a:r>
                      <a:r>
                        <a:rPr lang="es-ES" sz="600">
                          <a:effectLst/>
                        </a:rPr>
                        <a:t>de</a:t>
                      </a:r>
                      <a:r>
                        <a:rPr lang="es-ES" sz="600" spc="5">
                          <a:effectLst/>
                        </a:rPr>
                        <a:t> </a:t>
                      </a:r>
                      <a:r>
                        <a:rPr lang="es-ES" sz="600">
                          <a:effectLst/>
                        </a:rPr>
                        <a:t>activos</a:t>
                      </a:r>
                      <a:r>
                        <a:rPr lang="es-ES" sz="600" spc="30">
                          <a:effectLst/>
                        </a:rPr>
                        <a:t> </a:t>
                      </a:r>
                      <a:r>
                        <a:rPr lang="es-ES" sz="600">
                          <a:effectLst/>
                        </a:rPr>
                        <a:t>y</a:t>
                      </a:r>
                      <a:r>
                        <a:rPr lang="es-ES" sz="600" spc="45">
                          <a:effectLst/>
                        </a:rPr>
                        <a:t> </a:t>
                      </a:r>
                      <a:r>
                        <a:rPr lang="es-ES" sz="600">
                          <a:effectLst/>
                        </a:rPr>
                        <a:t>costos</a:t>
                      </a:r>
                      <a:r>
                        <a:rPr lang="es-ES" sz="600" spc="5">
                          <a:effectLst/>
                        </a:rPr>
                        <a:t> </a:t>
                      </a:r>
                      <a:r>
                        <a:rPr lang="es-ES" sz="600">
                          <a:effectLst/>
                        </a:rPr>
                        <a:t>asociados</a:t>
                      </a:r>
                      <a:r>
                        <a:rPr lang="es-ES" sz="600" spc="30">
                          <a:effectLst/>
                        </a:rPr>
                        <a:t> </a:t>
                      </a:r>
                      <a:r>
                        <a:rPr lang="es-ES" sz="600">
                          <a:effectLst/>
                        </a:rPr>
                        <a:t>(P)</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marR="169545" algn="just">
                        <a:lnSpc>
                          <a:spcPct val="102000"/>
                        </a:lnSpc>
                        <a:spcBef>
                          <a:spcPts val="40"/>
                        </a:spcBef>
                        <a:spcAft>
                          <a:spcPts val="0"/>
                        </a:spcAft>
                      </a:pPr>
                      <a:r>
                        <a:rPr lang="es-ES" sz="600">
                          <a:effectLst/>
                        </a:rPr>
                        <a:t>Las estimaciones</a:t>
                      </a:r>
                      <a:r>
                        <a:rPr lang="es-ES" sz="600" spc="5">
                          <a:effectLst/>
                        </a:rPr>
                        <a:t> </a:t>
                      </a:r>
                      <a:r>
                        <a:rPr lang="es-ES" sz="600">
                          <a:effectLst/>
                        </a:rPr>
                        <a:t>de datos de valor</a:t>
                      </a:r>
                      <a:r>
                        <a:rPr lang="es-ES" sz="600" spc="5">
                          <a:effectLst/>
                        </a:rPr>
                        <a:t> </a:t>
                      </a:r>
                      <a:r>
                        <a:rPr lang="es-ES" sz="600">
                          <a:effectLst/>
                        </a:rPr>
                        <a:t>de</a:t>
                      </a:r>
                      <a:r>
                        <a:rPr lang="es-ES" sz="600" spc="50">
                          <a:effectLst/>
                        </a:rPr>
                        <a:t> </a:t>
                      </a:r>
                      <a:r>
                        <a:rPr lang="es-ES" sz="600">
                          <a:effectLst/>
                        </a:rPr>
                        <a:t>activos,</a:t>
                      </a:r>
                      <a:endParaRPr lang="es-PE" sz="700">
                        <a:effectLst/>
                      </a:endParaRPr>
                    </a:p>
                    <a:p>
                      <a:pPr marL="53975" marR="196215" algn="just">
                        <a:lnSpc>
                          <a:spcPct val="101000"/>
                        </a:lnSpc>
                        <a:spcBef>
                          <a:spcPts val="590"/>
                        </a:spcBef>
                        <a:spcAft>
                          <a:spcPts val="0"/>
                        </a:spcAft>
                      </a:pPr>
                      <a:r>
                        <a:rPr lang="es-ES" sz="600">
                          <a:effectLst/>
                        </a:rPr>
                        <a:t>Estimaciones de</a:t>
                      </a:r>
                      <a:r>
                        <a:rPr lang="es-ES" sz="600" spc="5">
                          <a:effectLst/>
                        </a:rPr>
                        <a:t> </a:t>
                      </a:r>
                      <a:r>
                        <a:rPr lang="es-ES" sz="600">
                          <a:effectLst/>
                        </a:rPr>
                        <a:t>costos de gestión</a:t>
                      </a:r>
                      <a:r>
                        <a:rPr lang="es-ES" sz="600" spc="-220">
                          <a:effectLst/>
                        </a:rPr>
                        <a:t> </a:t>
                      </a:r>
                      <a:r>
                        <a:rPr lang="es-ES" sz="600">
                          <a:effectLst/>
                        </a:rPr>
                        <a:t>de</a:t>
                      </a:r>
                      <a:r>
                        <a:rPr lang="es-ES" sz="600" spc="45">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marR="100965" indent="-635">
                        <a:lnSpc>
                          <a:spcPct val="101000"/>
                        </a:lnSpc>
                        <a:spcBef>
                          <a:spcPts val="40"/>
                        </a:spcBef>
                        <a:spcAft>
                          <a:spcPts val="0"/>
                        </a:spcAft>
                      </a:pPr>
                      <a:r>
                        <a:rPr lang="es-ES" sz="600">
                          <a:effectLst/>
                        </a:rPr>
                        <a:t>Administració</a:t>
                      </a:r>
                      <a:r>
                        <a:rPr lang="es-ES" sz="600" spc="-220">
                          <a:effectLst/>
                        </a:rPr>
                        <a:t> </a:t>
                      </a:r>
                      <a:r>
                        <a:rPr lang="es-ES" sz="600">
                          <a:effectLst/>
                        </a:rPr>
                        <a:t>n</a:t>
                      </a:r>
                      <a:r>
                        <a:rPr lang="es-ES" sz="600" spc="40">
                          <a:effectLst/>
                        </a:rPr>
                        <a:t> </a:t>
                      </a:r>
                      <a:r>
                        <a:rPr lang="es-ES" sz="600">
                          <a:effectLst/>
                        </a:rPr>
                        <a:t>de</a:t>
                      </a:r>
                      <a:r>
                        <a:rPr lang="es-ES" sz="600" spc="5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21920">
                        <a:lnSpc>
                          <a:spcPct val="102000"/>
                        </a:lnSpc>
                        <a:spcBef>
                          <a:spcPts val="40"/>
                        </a:spcBef>
                        <a:spcAft>
                          <a:spcPts val="0"/>
                        </a:spcAft>
                      </a:pPr>
                      <a:r>
                        <a:rPr lang="es-ES" sz="600">
                          <a:effectLst/>
                        </a:rPr>
                        <a:t>Consejo</a:t>
                      </a:r>
                      <a:r>
                        <a:rPr lang="es-ES" sz="600" spc="55">
                          <a:effectLst/>
                        </a:rPr>
                        <a:t> </a:t>
                      </a:r>
                      <a:r>
                        <a:rPr lang="es-ES" sz="600">
                          <a:effectLst/>
                        </a:rPr>
                        <a:t>de</a:t>
                      </a:r>
                      <a:r>
                        <a:rPr lang="es-ES" sz="600" spc="5">
                          <a:effectLst/>
                        </a:rPr>
                        <a:t> </a:t>
                      </a:r>
                      <a:r>
                        <a:rPr lang="es-ES" sz="600">
                          <a:effectLst/>
                        </a:rPr>
                        <a:t>Gobierno</a:t>
                      </a:r>
                      <a:r>
                        <a:rPr lang="es-ES" sz="600" spc="5">
                          <a:effectLst/>
                        </a:rPr>
                        <a:t> </a:t>
                      </a:r>
                      <a:r>
                        <a:rPr lang="es-ES" sz="600">
                          <a:effectLst/>
                        </a:rPr>
                        <a:t>de</a:t>
                      </a:r>
                      <a:r>
                        <a:rPr lang="es-ES" sz="600" spc="-215">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40"/>
                        </a:spcBef>
                        <a:spcAft>
                          <a:spcPts val="0"/>
                        </a:spcAft>
                      </a:pPr>
                      <a:r>
                        <a:rPr lang="es-ES" sz="600">
                          <a:effectLst/>
                        </a:rPr>
                        <a:t>Ejecutivo</a:t>
                      </a:r>
                      <a:r>
                        <a:rPr lang="es-ES" sz="600" spc="65">
                          <a:effectLst/>
                        </a:rPr>
                        <a:t> </a:t>
                      </a:r>
                      <a:r>
                        <a:rPr lang="es-ES" sz="600">
                          <a:effectLst/>
                        </a:rPr>
                        <a:t>DM,</a:t>
                      </a:r>
                      <a:endParaRPr lang="es-PE" sz="700">
                        <a:effectLst/>
                      </a:endParaRPr>
                    </a:p>
                    <a:p>
                      <a:pPr marL="53975">
                        <a:lnSpc>
                          <a:spcPct val="102000"/>
                        </a:lnSpc>
                        <a:spcBef>
                          <a:spcPts val="625"/>
                        </a:spcBef>
                        <a:spcAft>
                          <a:spcPts val="0"/>
                        </a:spcAft>
                      </a:pPr>
                      <a:r>
                        <a:rPr lang="es-ES" sz="600">
                          <a:effectLst/>
                        </a:rPr>
                        <a:t>Profesionales</a:t>
                      </a:r>
                      <a:r>
                        <a:rPr lang="es-ES" sz="600" spc="30">
                          <a:effectLst/>
                        </a:rPr>
                        <a:t> </a:t>
                      </a:r>
                      <a:r>
                        <a:rPr lang="es-ES" sz="600">
                          <a:effectLst/>
                        </a:rPr>
                        <a:t>de</a:t>
                      </a:r>
                      <a:r>
                        <a:rPr lang="es-ES" sz="600" spc="-215">
                          <a:effectLst/>
                        </a:rPr>
                        <a:t> </a:t>
                      </a:r>
                      <a:r>
                        <a:rPr lang="es-ES" sz="600">
                          <a:effectLst/>
                        </a:rPr>
                        <a:t>gestión</a:t>
                      </a:r>
                      <a:r>
                        <a:rPr lang="es-ES" sz="600" spc="45">
                          <a:effectLst/>
                        </a:rPr>
                        <a:t> </a:t>
                      </a:r>
                      <a:r>
                        <a:rPr lang="es-ES" sz="600">
                          <a:effectLst/>
                        </a:rPr>
                        <a:t>de</a:t>
                      </a:r>
                      <a:r>
                        <a:rPr lang="es-ES" sz="600" spc="5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548077285"/>
                  </a:ext>
                </a:extLst>
              </a:tr>
              <a:tr h="95953">
                <a:tc>
                  <a:txBody>
                    <a:bodyPr/>
                    <a:lstStyle/>
                    <a:p>
                      <a:pPr marL="67945">
                        <a:lnSpc>
                          <a:spcPts val="1065"/>
                        </a:lnSpc>
                        <a:spcBef>
                          <a:spcPts val="40"/>
                        </a:spcBef>
                        <a:spcAft>
                          <a:spcPts val="0"/>
                        </a:spcAft>
                      </a:pPr>
                      <a:r>
                        <a:rPr lang="es-ES" sz="600">
                          <a:effectLst/>
                        </a:rPr>
                        <a:t>1.2.1</a:t>
                      </a:r>
                      <a:r>
                        <a:rPr lang="es-ES" sz="600" spc="5">
                          <a:effectLst/>
                        </a:rPr>
                        <a:t> </a:t>
                      </a:r>
                      <a:r>
                        <a:rPr lang="es-ES" sz="600">
                          <a:effectLst/>
                        </a:rPr>
                        <a:t>Supervisar</a:t>
                      </a:r>
                      <a:r>
                        <a:rPr lang="es-ES" sz="600" spc="15">
                          <a:effectLst/>
                        </a:rPr>
                        <a:t> </a:t>
                      </a:r>
                      <a:r>
                        <a:rPr lang="es-ES" sz="600">
                          <a:effectLst/>
                        </a:rPr>
                        <a:t>las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Servicios</a:t>
                      </a:r>
                      <a:r>
                        <a:rPr lang="es-ES" sz="600" spc="60">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lnSpc>
                          <a:spcPts val="1065"/>
                        </a:lnSpc>
                        <a:spcBef>
                          <a:spcPts val="40"/>
                        </a:spcBef>
                        <a:spcAft>
                          <a:spcPts val="0"/>
                        </a:spcAft>
                      </a:pPr>
                      <a:r>
                        <a:rPr lang="es-ES" sz="600">
                          <a:effectLst/>
                        </a:rPr>
                        <a:t>Ejecutivos</a:t>
                      </a:r>
                      <a:r>
                        <a:rPr lang="es-ES" sz="600" spc="30">
                          <a:effectLst/>
                        </a:rPr>
                        <a:t> </a:t>
                      </a:r>
                      <a:r>
                        <a:rPr lang="es-ES" sz="600">
                          <a:effectLst/>
                        </a:rPr>
                        <a:t>DM</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ts val="1065"/>
                        </a:lnSpc>
                        <a:spcBef>
                          <a:spcPts val="40"/>
                        </a:spcBef>
                        <a:spcAft>
                          <a:spcPts val="0"/>
                        </a:spcAft>
                      </a:pPr>
                      <a:r>
                        <a:rPr lang="es-ES" sz="600">
                          <a:effectLst/>
                        </a:rPr>
                        <a:t>CIO</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Profesionales</a:t>
                      </a:r>
                      <a:r>
                        <a:rPr lang="es-ES" sz="600" spc="55">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384312884"/>
                  </a:ext>
                </a:extLst>
              </a:tr>
              <a:tr h="95157">
                <a:tc>
                  <a:txBody>
                    <a:bodyPr/>
                    <a:lstStyle/>
                    <a:p>
                      <a:pPr marL="67945">
                        <a:lnSpc>
                          <a:spcPts val="1065"/>
                        </a:lnSpc>
                        <a:spcBef>
                          <a:spcPts val="30"/>
                        </a:spcBef>
                        <a:spcAft>
                          <a:spcPts val="0"/>
                        </a:spcAft>
                      </a:pPr>
                      <a:r>
                        <a:rPr lang="es-ES" sz="600">
                          <a:effectLst/>
                        </a:rPr>
                        <a:t>Organizaciones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organizaciones</a:t>
                      </a:r>
                      <a:r>
                        <a:rPr lang="es-ES" sz="600" spc="60">
                          <a:effectLst/>
                        </a:rPr>
                        <a:t> </a:t>
                      </a:r>
                      <a:r>
                        <a:rPr lang="es-ES" sz="600">
                          <a:effectLst/>
                        </a:rPr>
                        <a:t>y</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gestión</a:t>
                      </a:r>
                      <a:r>
                        <a:rPr lang="es-ES" sz="600" spc="45">
                          <a:effectLst/>
                        </a:rPr>
                        <a:t> </a:t>
                      </a:r>
                      <a:r>
                        <a:rPr lang="es-ES" sz="600">
                          <a:effectLst/>
                        </a:rPr>
                        <a:t>de</a:t>
                      </a:r>
                      <a:r>
                        <a:rPr lang="es-ES" sz="600" spc="5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07435581"/>
                  </a:ext>
                </a:extLst>
              </a:tr>
              <a:tr h="95953">
                <a:tc>
                  <a:txBody>
                    <a:bodyPr/>
                    <a:lstStyle/>
                    <a:p>
                      <a:pPr marL="67945">
                        <a:lnSpc>
                          <a:spcPts val="1075"/>
                        </a:lnSpc>
                        <a:spcBef>
                          <a:spcPts val="30"/>
                        </a:spcBef>
                        <a:spcAft>
                          <a:spcPts val="0"/>
                        </a:spcAft>
                      </a:pPr>
                      <a:r>
                        <a:rPr lang="es-ES" sz="600">
                          <a:effectLst/>
                        </a:rPr>
                        <a:t>Profesionales</a:t>
                      </a:r>
                      <a:r>
                        <a:rPr lang="es-ES" sz="600" spc="55">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75"/>
                        </a:lnSpc>
                        <a:spcBef>
                          <a:spcPts val="30"/>
                        </a:spcBef>
                        <a:spcAft>
                          <a:spcPts val="0"/>
                        </a:spcAft>
                      </a:pPr>
                      <a:r>
                        <a:rPr lang="es-ES" sz="600">
                          <a:effectLst/>
                        </a:rPr>
                        <a:t>personal</a:t>
                      </a:r>
                      <a:r>
                        <a:rPr lang="es-ES" sz="600" spc="35">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854888382"/>
                  </a:ext>
                </a:extLst>
              </a:tr>
              <a:tr h="95953">
                <a:tc>
                  <a:txBody>
                    <a:bodyPr/>
                    <a:lstStyle/>
                    <a:p>
                      <a:pPr marL="67945">
                        <a:lnSpc>
                          <a:spcPts val="1065"/>
                        </a:lnSpc>
                        <a:spcBef>
                          <a:spcPts val="40"/>
                        </a:spcBef>
                        <a:spcAft>
                          <a:spcPts val="0"/>
                        </a:spcAft>
                      </a:pPr>
                      <a:r>
                        <a:rPr lang="es-ES" sz="600">
                          <a:effectLst/>
                        </a:rPr>
                        <a:t>datos</a:t>
                      </a:r>
                      <a:r>
                        <a:rPr lang="es-ES" sz="600" spc="50">
                          <a:effectLst/>
                        </a:rPr>
                        <a:t> </a:t>
                      </a:r>
                      <a:r>
                        <a:rPr lang="es-ES" sz="600">
                          <a:effectLst/>
                        </a:rPr>
                        <a:t>y</a:t>
                      </a:r>
                      <a:r>
                        <a:rPr lang="es-ES" sz="600" spc="65">
                          <a:effectLst/>
                        </a:rPr>
                        <a:t> </a:t>
                      </a:r>
                      <a:r>
                        <a:rPr lang="es-ES" sz="600">
                          <a:effectLst/>
                        </a:rPr>
                        <a:t>el</a:t>
                      </a:r>
                      <a:r>
                        <a:rPr lang="es-ES" sz="600" spc="50">
                          <a:effectLst/>
                        </a:rPr>
                        <a:t> </a:t>
                      </a:r>
                      <a:r>
                        <a:rPr lang="es-ES" sz="600">
                          <a:effectLst/>
                        </a:rPr>
                        <a:t>personal</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gestión</a:t>
                      </a:r>
                      <a:r>
                        <a:rPr lang="es-ES" sz="600" spc="45">
                          <a:effectLst/>
                        </a:rPr>
                        <a:t> </a:t>
                      </a:r>
                      <a:r>
                        <a:rPr lang="es-ES" sz="600">
                          <a:effectLst/>
                        </a:rPr>
                        <a:t>de</a:t>
                      </a:r>
                      <a:r>
                        <a:rPr lang="es-ES" sz="600" spc="5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818377604"/>
                  </a:ext>
                </a:extLst>
              </a:tr>
              <a:tr h="285869">
                <a:tc>
                  <a:txBody>
                    <a:bodyPr/>
                    <a:lstStyle/>
                    <a:p>
                      <a:pPr marL="67945">
                        <a:spcBef>
                          <a:spcPts val="30"/>
                        </a:spcBef>
                        <a:spcAft>
                          <a:spcPts val="0"/>
                        </a:spcAft>
                      </a:pPr>
                      <a:r>
                        <a:rPr lang="es-ES" sz="600">
                          <a:effectLst/>
                        </a:rPr>
                        <a:t>(C)</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119966008"/>
                  </a:ext>
                </a:extLst>
              </a:tr>
              <a:tr h="670478">
                <a:tc>
                  <a:txBody>
                    <a:bodyPr/>
                    <a:lstStyle/>
                    <a:p>
                      <a:pPr marL="67945" marR="160020" algn="just">
                        <a:lnSpc>
                          <a:spcPct val="101000"/>
                        </a:lnSpc>
                        <a:spcBef>
                          <a:spcPts val="40"/>
                        </a:spcBef>
                        <a:spcAft>
                          <a:spcPts val="0"/>
                        </a:spcAft>
                      </a:pPr>
                      <a:r>
                        <a:rPr lang="es-ES" sz="600">
                          <a:effectLst/>
                        </a:rPr>
                        <a:t>1.2.2 Actividades de</a:t>
                      </a:r>
                      <a:r>
                        <a:rPr lang="es-ES" sz="600" spc="5">
                          <a:effectLst/>
                        </a:rPr>
                        <a:t> </a:t>
                      </a:r>
                      <a:r>
                        <a:rPr lang="es-ES" sz="600">
                          <a:effectLst/>
                        </a:rPr>
                        <a:t>Coordinar Gobierno</a:t>
                      </a:r>
                      <a:r>
                        <a:rPr lang="es-ES" sz="600" spc="5">
                          <a:effectLst/>
                        </a:rPr>
                        <a:t> </a:t>
                      </a:r>
                      <a:r>
                        <a:rPr lang="es-ES" sz="600">
                          <a:effectLst/>
                        </a:rPr>
                        <a:t>de</a:t>
                      </a:r>
                      <a:r>
                        <a:rPr lang="es-ES" sz="600" spc="3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73660">
                        <a:lnSpc>
                          <a:spcPct val="102000"/>
                        </a:lnSpc>
                        <a:spcBef>
                          <a:spcPts val="40"/>
                        </a:spcBef>
                        <a:spcAft>
                          <a:spcPts val="0"/>
                        </a:spcAft>
                      </a:pPr>
                      <a:r>
                        <a:rPr lang="es-ES" sz="600">
                          <a:effectLst/>
                        </a:rPr>
                        <a:t>Gobierno</a:t>
                      </a:r>
                      <a:r>
                        <a:rPr lang="es-ES" sz="600" spc="50">
                          <a:effectLst/>
                        </a:rPr>
                        <a:t> </a:t>
                      </a:r>
                      <a:r>
                        <a:rPr lang="es-ES" sz="600">
                          <a:effectLst/>
                        </a:rPr>
                        <a:t>de</a:t>
                      </a:r>
                      <a:r>
                        <a:rPr lang="es-ES" sz="600" spc="5">
                          <a:effectLst/>
                        </a:rPr>
                        <a:t> </a:t>
                      </a:r>
                      <a:r>
                        <a:rPr lang="es-ES" sz="600">
                          <a:effectLst/>
                        </a:rPr>
                        <a:t>Datos</a:t>
                      </a:r>
                      <a:r>
                        <a:rPr lang="es-ES" sz="600" spc="5">
                          <a:effectLst/>
                        </a:rPr>
                        <a:t> </a:t>
                      </a:r>
                      <a:r>
                        <a:rPr lang="es-ES" sz="600">
                          <a:effectLst/>
                        </a:rPr>
                        <a:t>Horarios</a:t>
                      </a:r>
                      <a:r>
                        <a:rPr lang="es-ES" sz="600" spc="5">
                          <a:effectLst/>
                        </a:rPr>
                        <a:t> </a:t>
                      </a:r>
                      <a:r>
                        <a:rPr lang="es-ES" sz="600">
                          <a:effectLst/>
                        </a:rPr>
                        <a:t>de</a:t>
                      </a:r>
                      <a:r>
                        <a:rPr lang="es-ES" sz="600" spc="15">
                          <a:effectLst/>
                        </a:rPr>
                        <a:t> </a:t>
                      </a:r>
                      <a:r>
                        <a:rPr lang="es-ES" sz="600">
                          <a:effectLst/>
                        </a:rPr>
                        <a:t>Organización,</a:t>
                      </a:r>
                      <a:r>
                        <a:rPr lang="es-ES" sz="600" spc="-220">
                          <a:effectLst/>
                        </a:rPr>
                        <a:t> </a:t>
                      </a:r>
                      <a:r>
                        <a:rPr lang="es-ES" sz="600">
                          <a:effectLst/>
                        </a:rPr>
                        <a:t>reuniones,</a:t>
                      </a:r>
                      <a:r>
                        <a:rPr lang="es-ES" sz="600" spc="5">
                          <a:effectLst/>
                        </a:rPr>
                        <a:t> </a:t>
                      </a:r>
                      <a:r>
                        <a:rPr lang="es-ES" sz="600">
                          <a:effectLst/>
                        </a:rPr>
                        <a:t>agendas,</a:t>
                      </a:r>
                      <a:r>
                        <a:rPr lang="es-ES" sz="600" spc="5">
                          <a:effectLst/>
                        </a:rPr>
                        <a:t> </a:t>
                      </a:r>
                      <a:r>
                        <a:rPr lang="es-ES" sz="600">
                          <a:effectLst/>
                        </a:rPr>
                        <a:t>documentos,</a:t>
                      </a:r>
                      <a:endParaRPr lang="es-PE" sz="700">
                        <a:effectLst/>
                      </a:endParaRPr>
                    </a:p>
                    <a:p>
                      <a:pPr marL="53975">
                        <a:lnSpc>
                          <a:spcPts val="1035"/>
                        </a:lnSpc>
                        <a:spcBef>
                          <a:spcPts val="30"/>
                        </a:spcBef>
                        <a:spcAft>
                          <a:spcPts val="0"/>
                        </a:spcAft>
                      </a:pPr>
                      <a:r>
                        <a:rPr lang="es-ES" sz="600">
                          <a:effectLst/>
                        </a:rPr>
                        <a:t>minutas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marR="163195">
                        <a:lnSpc>
                          <a:spcPct val="101000"/>
                        </a:lnSpc>
                        <a:spcBef>
                          <a:spcPts val="40"/>
                        </a:spcBef>
                        <a:spcAft>
                          <a:spcPts val="0"/>
                        </a:spcAft>
                      </a:pPr>
                      <a:r>
                        <a:rPr lang="es-ES" sz="600">
                          <a:effectLst/>
                        </a:rPr>
                        <a:t>Ejecutivos</a:t>
                      </a:r>
                      <a:r>
                        <a:rPr lang="es-ES" sz="600" spc="25">
                          <a:effectLst/>
                        </a:rPr>
                        <a:t> </a:t>
                      </a:r>
                      <a:r>
                        <a:rPr lang="es-ES" sz="600">
                          <a:effectLst/>
                        </a:rPr>
                        <a:t>DM,</a:t>
                      </a:r>
                      <a:r>
                        <a:rPr lang="es-ES" sz="600" spc="-230">
                          <a:effectLst/>
                        </a:rPr>
                        <a:t> </a:t>
                      </a:r>
                      <a:r>
                        <a:rPr lang="es-ES" sz="600">
                          <a:effectLst/>
                        </a:rPr>
                        <a:t>Arquitecto de</a:t>
                      </a:r>
                      <a:r>
                        <a:rPr lang="es-ES" sz="600" spc="5">
                          <a:effectLst/>
                        </a:rPr>
                        <a:t> </a:t>
                      </a:r>
                      <a:r>
                        <a:rPr lang="es-ES" sz="600">
                          <a:effectLst/>
                        </a:rPr>
                        <a:t>datos</a:t>
                      </a:r>
                      <a:r>
                        <a:rPr lang="es-ES" sz="600" spc="5">
                          <a:effectLst/>
                        </a:rPr>
                        <a:t> </a:t>
                      </a:r>
                      <a:r>
                        <a:rPr lang="es-ES" sz="600">
                          <a:effectLst/>
                        </a:rPr>
                        <a:t>empresariales,</a:t>
                      </a:r>
                      <a:endParaRPr lang="es-PE" sz="700">
                        <a:effectLst/>
                      </a:endParaRPr>
                    </a:p>
                    <a:p>
                      <a:pPr marL="53975" marR="269240" indent="-635">
                        <a:lnSpc>
                          <a:spcPct val="101000"/>
                        </a:lnSpc>
                        <a:spcBef>
                          <a:spcPts val="630"/>
                        </a:spcBef>
                        <a:spcAft>
                          <a:spcPts val="0"/>
                        </a:spcAft>
                      </a:pPr>
                      <a:r>
                        <a:rPr lang="es-ES" sz="600">
                          <a:effectLst/>
                        </a:rPr>
                        <a:t>Arquitecto</a:t>
                      </a:r>
                      <a:r>
                        <a:rPr lang="es-ES" sz="600" spc="30">
                          <a:effectLst/>
                        </a:rPr>
                        <a:t> </a:t>
                      </a:r>
                      <a:r>
                        <a:rPr lang="es-ES" sz="600">
                          <a:effectLst/>
                        </a:rPr>
                        <a:t>de</a:t>
                      </a:r>
                      <a:r>
                        <a:rPr lang="es-ES" sz="600" spc="-215">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marR="121920">
                        <a:lnSpc>
                          <a:spcPct val="101000"/>
                        </a:lnSpc>
                        <a:spcBef>
                          <a:spcPts val="40"/>
                        </a:spcBef>
                        <a:spcAft>
                          <a:spcPts val="0"/>
                        </a:spcAft>
                      </a:pPr>
                      <a:r>
                        <a:rPr lang="es-ES" sz="600">
                          <a:effectLst/>
                        </a:rPr>
                        <a:t>Consejo</a:t>
                      </a:r>
                      <a:r>
                        <a:rPr lang="es-ES" sz="600" spc="55">
                          <a:effectLst/>
                        </a:rPr>
                        <a:t> </a:t>
                      </a:r>
                      <a:r>
                        <a:rPr lang="es-ES" sz="600">
                          <a:effectLst/>
                        </a:rPr>
                        <a:t>de</a:t>
                      </a:r>
                      <a:r>
                        <a:rPr lang="es-ES" sz="600" spc="5">
                          <a:effectLst/>
                        </a:rPr>
                        <a:t> </a:t>
                      </a:r>
                      <a:r>
                        <a:rPr lang="es-ES" sz="600">
                          <a:effectLst/>
                        </a:rPr>
                        <a:t>Gobierno</a:t>
                      </a:r>
                      <a:r>
                        <a:rPr lang="es-ES" sz="600" spc="5">
                          <a:effectLst/>
                        </a:rPr>
                        <a:t> </a:t>
                      </a:r>
                      <a:r>
                        <a:rPr lang="es-ES" sz="600">
                          <a:effectLst/>
                        </a:rPr>
                        <a:t>de</a:t>
                      </a:r>
                      <a:r>
                        <a:rPr lang="es-ES" sz="600" spc="-215">
                          <a:effectLst/>
                        </a:rPr>
                        <a:t> </a:t>
                      </a:r>
                      <a:r>
                        <a:rPr lang="es-ES" sz="600">
                          <a:effectLst/>
                        </a:rPr>
                        <a:t>datos,</a:t>
                      </a:r>
                      <a:endParaRPr lang="es-PE" sz="700">
                        <a:effectLst/>
                      </a:endParaRPr>
                    </a:p>
                    <a:p>
                      <a:pPr marL="53975">
                        <a:lnSpc>
                          <a:spcPct val="102000"/>
                        </a:lnSpc>
                        <a:spcBef>
                          <a:spcPts val="610"/>
                        </a:spcBef>
                        <a:spcAft>
                          <a:spcPts val="0"/>
                        </a:spcAft>
                      </a:pPr>
                      <a:r>
                        <a:rPr lang="es-ES" sz="600">
                          <a:effectLst/>
                        </a:rPr>
                        <a:t>Comité</a:t>
                      </a:r>
                      <a:r>
                        <a:rPr lang="es-ES" sz="600" spc="65">
                          <a:effectLst/>
                        </a:rPr>
                        <a:t> </a:t>
                      </a:r>
                      <a:r>
                        <a:rPr lang="es-ES" sz="600">
                          <a:effectLst/>
                        </a:rPr>
                        <a:t>de</a:t>
                      </a:r>
                      <a:r>
                        <a:rPr lang="es-ES" sz="600" spc="5">
                          <a:effectLst/>
                        </a:rPr>
                        <a:t> </a:t>
                      </a:r>
                      <a:r>
                        <a:rPr lang="es-ES" sz="600">
                          <a:effectLst/>
                        </a:rPr>
                        <a:t>administraci</a:t>
                      </a:r>
                      <a:r>
                        <a:rPr lang="es-ES" sz="600" spc="-220">
                          <a:effectLst/>
                        </a:rPr>
                        <a:t> </a:t>
                      </a:r>
                      <a:r>
                        <a:rPr lang="es-ES" sz="600">
                          <a:effectLst/>
                        </a:rPr>
                        <a:t>ón</a:t>
                      </a:r>
                      <a:r>
                        <a:rPr lang="es-ES" sz="600" spc="30">
                          <a:effectLst/>
                        </a:rPr>
                        <a:t> </a:t>
                      </a:r>
                      <a:r>
                        <a:rPr lang="es-ES" sz="600">
                          <a:effectLst/>
                        </a:rPr>
                        <a:t>de</a:t>
                      </a:r>
                      <a:r>
                        <a:rPr lang="es-ES" sz="600" spc="4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ct val="101000"/>
                        </a:lnSpc>
                        <a:spcBef>
                          <a:spcPts val="40"/>
                        </a:spcBef>
                        <a:spcAft>
                          <a:spcPts val="0"/>
                        </a:spcAft>
                      </a:pPr>
                      <a:r>
                        <a:rPr lang="es-ES" sz="600">
                          <a:effectLst/>
                        </a:rPr>
                        <a:t>Profesionales</a:t>
                      </a:r>
                      <a:r>
                        <a:rPr lang="es-ES" sz="600" spc="30">
                          <a:effectLst/>
                        </a:rPr>
                        <a:t> </a:t>
                      </a:r>
                      <a:r>
                        <a:rPr lang="es-ES" sz="600">
                          <a:effectLst/>
                        </a:rPr>
                        <a:t>de</a:t>
                      </a:r>
                      <a:r>
                        <a:rPr lang="es-ES" sz="600" spc="-215">
                          <a:effectLst/>
                        </a:rPr>
                        <a:t> </a:t>
                      </a:r>
                      <a:r>
                        <a:rPr lang="es-ES" sz="600">
                          <a:effectLst/>
                        </a:rPr>
                        <a:t>gestión</a:t>
                      </a:r>
                      <a:r>
                        <a:rPr lang="es-ES" sz="600" spc="45">
                          <a:effectLst/>
                        </a:rPr>
                        <a:t> </a:t>
                      </a:r>
                      <a:r>
                        <a:rPr lang="es-ES" sz="600">
                          <a:effectLst/>
                        </a:rPr>
                        <a:t>de</a:t>
                      </a:r>
                      <a:r>
                        <a:rPr lang="es-ES" sz="600" spc="5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013114909"/>
                  </a:ext>
                </a:extLst>
              </a:tr>
              <a:tr h="573728">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ct val="101000"/>
                        </a:lnSpc>
                        <a:spcBef>
                          <a:spcPts val="30"/>
                        </a:spcBef>
                        <a:spcAft>
                          <a:spcPts val="0"/>
                        </a:spcAft>
                      </a:pPr>
                      <a:r>
                        <a:rPr lang="es-ES" sz="600">
                          <a:effectLst/>
                        </a:rPr>
                        <a:t>Equipos de</a:t>
                      </a:r>
                      <a:r>
                        <a:rPr lang="es-ES" sz="600" spc="5">
                          <a:effectLst/>
                        </a:rPr>
                        <a:t> </a:t>
                      </a:r>
                      <a:r>
                        <a:rPr lang="es-ES" sz="600">
                          <a:effectLst/>
                        </a:rPr>
                        <a:t>administraci</a:t>
                      </a:r>
                      <a:r>
                        <a:rPr lang="es-ES" sz="600" spc="-220">
                          <a:effectLst/>
                        </a:rPr>
                        <a:t> </a:t>
                      </a:r>
                      <a:r>
                        <a:rPr lang="es-ES" sz="600">
                          <a:effectLst/>
                        </a:rPr>
                        <a:t>ón de datos,</a:t>
                      </a:r>
                      <a:r>
                        <a:rPr lang="es-ES" sz="600" spc="-230">
                          <a:effectLst/>
                        </a:rPr>
                        <a:t> </a:t>
                      </a:r>
                      <a:r>
                        <a:rPr lang="es-ES" sz="600">
                          <a:effectLst/>
                        </a:rPr>
                        <a:t>CIO</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277361506"/>
                  </a:ext>
                </a:extLst>
              </a:tr>
              <a:tr h="645793">
                <a:tc>
                  <a:txBody>
                    <a:bodyPr/>
                    <a:lstStyle/>
                    <a:p>
                      <a:pPr marL="67945" marR="182880">
                        <a:lnSpc>
                          <a:spcPct val="101000"/>
                        </a:lnSpc>
                        <a:spcBef>
                          <a:spcPts val="40"/>
                        </a:spcBef>
                        <a:spcAft>
                          <a:spcPts val="0"/>
                        </a:spcAft>
                      </a:pPr>
                      <a:r>
                        <a:rPr lang="es-ES" sz="600">
                          <a:effectLst/>
                        </a:rPr>
                        <a:t>1.2.3</a:t>
                      </a:r>
                      <a:r>
                        <a:rPr lang="es-ES" sz="600" spc="165">
                          <a:effectLst/>
                        </a:rPr>
                        <a:t> </a:t>
                      </a:r>
                      <a:r>
                        <a:rPr lang="es-ES" sz="600">
                          <a:effectLst/>
                        </a:rPr>
                        <a:t>Administrar</a:t>
                      </a:r>
                      <a:r>
                        <a:rPr lang="es-ES" sz="600" spc="170">
                          <a:effectLst/>
                        </a:rPr>
                        <a:t> </a:t>
                      </a:r>
                      <a:r>
                        <a:rPr lang="es-ES" sz="600">
                          <a:effectLst/>
                        </a:rPr>
                        <a:t>y</a:t>
                      </a:r>
                      <a:r>
                        <a:rPr lang="es-ES" sz="600" spc="-215">
                          <a:effectLst/>
                        </a:rPr>
                        <a:t> </a:t>
                      </a:r>
                      <a:r>
                        <a:rPr lang="es-ES" sz="600">
                          <a:effectLst/>
                        </a:rPr>
                        <a:t>resolver</a:t>
                      </a:r>
                      <a:r>
                        <a:rPr lang="es-ES" sz="600" spc="25">
                          <a:effectLst/>
                        </a:rPr>
                        <a:t> </a:t>
                      </a:r>
                      <a:r>
                        <a:rPr lang="es-ES" sz="600">
                          <a:effectLst/>
                        </a:rPr>
                        <a:t>problemas</a:t>
                      </a:r>
                      <a:r>
                        <a:rPr lang="es-ES" sz="600" spc="5">
                          <a:effectLst/>
                        </a:rPr>
                        <a:t> </a:t>
                      </a:r>
                      <a:r>
                        <a:rPr lang="es-ES" sz="600">
                          <a:effectLst/>
                        </a:rPr>
                        <a:t>relacionados</a:t>
                      </a:r>
                      <a:r>
                        <a:rPr lang="es-ES" sz="600" spc="30">
                          <a:effectLst/>
                        </a:rPr>
                        <a:t> </a:t>
                      </a:r>
                      <a:r>
                        <a:rPr lang="es-ES" sz="600">
                          <a:effectLst/>
                        </a:rPr>
                        <a:t>con</a:t>
                      </a:r>
                      <a:r>
                        <a:rPr lang="es-ES" sz="600" spc="5">
                          <a:effectLst/>
                        </a:rPr>
                        <a:t> </a:t>
                      </a:r>
                      <a:r>
                        <a:rPr lang="es-ES" sz="600">
                          <a:effectLst/>
                        </a:rPr>
                        <a:t>datos</a:t>
                      </a:r>
                      <a:r>
                        <a:rPr lang="es-ES" sz="600" spc="35">
                          <a:effectLst/>
                        </a:rPr>
                        <a:t> </a:t>
                      </a:r>
                      <a:r>
                        <a:rPr lang="es-ES" sz="600">
                          <a:effectLst/>
                        </a:rPr>
                        <a:t>(C)</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57480">
                        <a:lnSpc>
                          <a:spcPct val="101000"/>
                        </a:lnSpc>
                        <a:spcBef>
                          <a:spcPts val="40"/>
                        </a:spcBef>
                        <a:spcAft>
                          <a:spcPts val="0"/>
                        </a:spcAft>
                      </a:pPr>
                      <a:r>
                        <a:rPr lang="es-ES" sz="600">
                          <a:effectLst/>
                        </a:rPr>
                        <a:t>Emisión</a:t>
                      </a:r>
                      <a:r>
                        <a:rPr lang="es-ES" sz="600" spc="55">
                          <a:effectLst/>
                        </a:rPr>
                        <a:t> </a:t>
                      </a:r>
                      <a:r>
                        <a:rPr lang="es-ES" sz="600">
                          <a:effectLst/>
                        </a:rPr>
                        <a:t>de</a:t>
                      </a:r>
                      <a:r>
                        <a:rPr lang="es-ES" sz="600" spc="5">
                          <a:effectLst/>
                        </a:rPr>
                        <a:t> </a:t>
                      </a:r>
                      <a:r>
                        <a:rPr lang="es-ES" sz="600">
                          <a:effectLst/>
                        </a:rPr>
                        <a:t>registro,</a:t>
                      </a:r>
                      <a:r>
                        <a:rPr lang="es-ES" sz="600" spc="5">
                          <a:effectLst/>
                        </a:rPr>
                        <a:t> </a:t>
                      </a:r>
                      <a:r>
                        <a:rPr lang="es-ES" sz="600">
                          <a:effectLst/>
                        </a:rPr>
                        <a:t>emitir</a:t>
                      </a:r>
                      <a:r>
                        <a:rPr lang="es-ES" sz="600" spc="-220">
                          <a:effectLst/>
                        </a:rPr>
                        <a:t> </a:t>
                      </a:r>
                      <a:r>
                        <a:rPr lang="es-ES" sz="600">
                          <a:effectLst/>
                        </a:rPr>
                        <a:t>resoluciones de</a:t>
                      </a:r>
                      <a:r>
                        <a:rPr lang="es-ES" sz="600" spc="-22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marR="73660">
                        <a:lnSpc>
                          <a:spcPct val="101000"/>
                        </a:lnSpc>
                        <a:spcBef>
                          <a:spcPts val="40"/>
                        </a:spcBef>
                        <a:spcAft>
                          <a:spcPts val="0"/>
                        </a:spcAft>
                      </a:pPr>
                      <a:r>
                        <a:rPr lang="es-ES" sz="600">
                          <a:effectLst/>
                        </a:rPr>
                        <a:t>Equipos</a:t>
                      </a:r>
                      <a:r>
                        <a:rPr lang="es-ES" sz="600" spc="45">
                          <a:effectLst/>
                        </a:rPr>
                        <a:t> </a:t>
                      </a:r>
                      <a:r>
                        <a:rPr lang="es-ES" sz="600">
                          <a:effectLst/>
                        </a:rPr>
                        <a:t>de</a:t>
                      </a:r>
                      <a:r>
                        <a:rPr lang="es-ES" sz="600" spc="5">
                          <a:effectLst/>
                        </a:rPr>
                        <a:t> </a:t>
                      </a:r>
                      <a:r>
                        <a:rPr lang="es-ES" sz="600">
                          <a:effectLst/>
                        </a:rPr>
                        <a:t>Administración</a:t>
                      </a:r>
                      <a:r>
                        <a:rPr lang="es-ES" sz="600" spc="-220">
                          <a:effectLst/>
                        </a:rPr>
                        <a:t> </a:t>
                      </a:r>
                      <a:r>
                        <a:rPr lang="es-ES" sz="600">
                          <a:effectLst/>
                        </a:rPr>
                        <a:t>de</a:t>
                      </a:r>
                      <a:r>
                        <a:rPr lang="es-ES" sz="600" spc="50">
                          <a:effectLst/>
                        </a:rPr>
                        <a:t> </a:t>
                      </a:r>
                      <a:r>
                        <a:rPr lang="es-ES" sz="600">
                          <a:effectLst/>
                        </a:rPr>
                        <a:t>datos,</a:t>
                      </a:r>
                      <a:endParaRPr lang="es-PE" sz="700">
                        <a:effectLst/>
                      </a:endParaRPr>
                    </a:p>
                    <a:p>
                      <a:pPr marL="53975" marR="73660">
                        <a:lnSpc>
                          <a:spcPct val="101000"/>
                        </a:lnSpc>
                        <a:spcBef>
                          <a:spcPts val="610"/>
                        </a:spcBef>
                        <a:spcAft>
                          <a:spcPts val="0"/>
                        </a:spcAft>
                      </a:pPr>
                      <a:r>
                        <a:rPr lang="es-ES" sz="600">
                          <a:effectLst/>
                        </a:rPr>
                        <a:t>Comité</a:t>
                      </a:r>
                      <a:r>
                        <a:rPr lang="es-ES" sz="600" spc="55">
                          <a:effectLst/>
                        </a:rPr>
                        <a:t> </a:t>
                      </a:r>
                      <a:r>
                        <a:rPr lang="es-ES" sz="600">
                          <a:effectLst/>
                        </a:rPr>
                        <a:t>de</a:t>
                      </a:r>
                      <a:r>
                        <a:rPr lang="es-ES" sz="600" spc="5">
                          <a:effectLst/>
                        </a:rPr>
                        <a:t> </a:t>
                      </a:r>
                      <a:r>
                        <a:rPr lang="es-ES" sz="600">
                          <a:effectLst/>
                        </a:rPr>
                        <a:t>administración</a:t>
                      </a:r>
                      <a:r>
                        <a:rPr lang="es-ES" sz="600" spc="-220">
                          <a:effectLst/>
                        </a:rPr>
                        <a:t> </a:t>
                      </a:r>
                      <a:r>
                        <a:rPr lang="es-ES" sz="600">
                          <a:effectLst/>
                        </a:rPr>
                        <a:t>de</a:t>
                      </a:r>
                      <a:r>
                        <a:rPr lang="es-ES" sz="600" spc="45">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marR="56515">
                        <a:lnSpc>
                          <a:spcPct val="101000"/>
                        </a:lnSpc>
                        <a:spcBef>
                          <a:spcPts val="40"/>
                        </a:spcBef>
                        <a:spcAft>
                          <a:spcPts val="0"/>
                        </a:spcAft>
                      </a:pPr>
                      <a:r>
                        <a:rPr lang="es-ES" sz="600">
                          <a:effectLst/>
                        </a:rPr>
                        <a:t>Equipos de</a:t>
                      </a:r>
                      <a:r>
                        <a:rPr lang="es-ES" sz="600" spc="5">
                          <a:effectLst/>
                        </a:rPr>
                        <a:t> </a:t>
                      </a:r>
                      <a:r>
                        <a:rPr lang="es-ES" sz="600" spc="-5">
                          <a:effectLst/>
                        </a:rPr>
                        <a:t>Administraci</a:t>
                      </a:r>
                      <a:r>
                        <a:rPr lang="es-ES" sz="600" spc="-230">
                          <a:effectLst/>
                        </a:rPr>
                        <a:t> </a:t>
                      </a:r>
                      <a:r>
                        <a:rPr lang="es-ES" sz="600">
                          <a:effectLst/>
                        </a:rPr>
                        <a:t>ón</a:t>
                      </a:r>
                      <a:r>
                        <a:rPr lang="es-ES" sz="600" spc="-10">
                          <a:effectLst/>
                        </a:rPr>
                        <a:t> </a:t>
                      </a:r>
                      <a:r>
                        <a:rPr lang="es-ES" sz="600">
                          <a:effectLst/>
                        </a:rPr>
                        <a:t>de</a:t>
                      </a:r>
                      <a:r>
                        <a:rPr lang="es-ES" sz="600" spc="-5">
                          <a:effectLst/>
                        </a:rPr>
                        <a:t> </a:t>
                      </a:r>
                      <a:r>
                        <a:rPr lang="es-ES" sz="600">
                          <a:effectLst/>
                        </a:rPr>
                        <a:t>Datos,</a:t>
                      </a:r>
                      <a:endParaRPr lang="es-PE" sz="700">
                        <a:effectLst/>
                      </a:endParaRPr>
                    </a:p>
                    <a:p>
                      <a:pPr marL="53975" marR="225425" algn="just">
                        <a:lnSpc>
                          <a:spcPct val="101000"/>
                        </a:lnSpc>
                        <a:spcBef>
                          <a:spcPts val="610"/>
                        </a:spcBef>
                        <a:spcAft>
                          <a:spcPts val="0"/>
                        </a:spcAft>
                      </a:pPr>
                      <a:r>
                        <a:rPr lang="es-ES" sz="600">
                          <a:effectLst/>
                        </a:rPr>
                        <a:t>Comité de</a:t>
                      </a:r>
                      <a:r>
                        <a:rPr lang="es-ES" sz="600" spc="5">
                          <a:effectLst/>
                        </a:rPr>
                        <a:t> </a:t>
                      </a:r>
                      <a:r>
                        <a:rPr lang="es-ES" sz="600">
                          <a:effectLst/>
                        </a:rPr>
                        <a:t>Manejo de</a:t>
                      </a:r>
                      <a:r>
                        <a:rPr lang="es-ES" sz="600" spc="-22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40"/>
                        </a:spcBef>
                        <a:spcAft>
                          <a:spcPts val="0"/>
                        </a:spcAft>
                      </a:pPr>
                      <a:r>
                        <a:rPr lang="es-ES" sz="600">
                          <a:effectLst/>
                        </a:rPr>
                        <a:t>Ejecutivo</a:t>
                      </a:r>
                      <a:r>
                        <a:rPr lang="es-ES" sz="600" spc="65">
                          <a:effectLst/>
                        </a:rPr>
                        <a:t> </a:t>
                      </a:r>
                      <a:r>
                        <a:rPr lang="es-ES" sz="600">
                          <a:effectLst/>
                        </a:rPr>
                        <a:t>DM,</a:t>
                      </a:r>
                      <a:endParaRPr lang="es-PE" sz="700">
                        <a:effectLst/>
                      </a:endParaRPr>
                    </a:p>
                    <a:p>
                      <a:pPr marL="53975">
                        <a:lnSpc>
                          <a:spcPct val="101000"/>
                        </a:lnSpc>
                        <a:spcBef>
                          <a:spcPts val="625"/>
                        </a:spcBef>
                        <a:spcAft>
                          <a:spcPts val="0"/>
                        </a:spcAft>
                      </a:pPr>
                      <a:r>
                        <a:rPr lang="es-ES" sz="600">
                          <a:effectLst/>
                        </a:rPr>
                        <a:t>Profesionales</a:t>
                      </a:r>
                      <a:r>
                        <a:rPr lang="es-ES" sz="600" spc="30">
                          <a:effectLst/>
                        </a:rPr>
                        <a:t> </a:t>
                      </a:r>
                      <a:r>
                        <a:rPr lang="es-ES" sz="600">
                          <a:effectLst/>
                        </a:rPr>
                        <a:t>de</a:t>
                      </a:r>
                      <a:r>
                        <a:rPr lang="es-ES" sz="600" spc="-215">
                          <a:effectLst/>
                        </a:rPr>
                        <a:t> </a:t>
                      </a:r>
                      <a:r>
                        <a:rPr lang="es-ES" sz="600">
                          <a:effectLst/>
                        </a:rPr>
                        <a:t>gestión</a:t>
                      </a:r>
                      <a:r>
                        <a:rPr lang="es-ES" sz="600" spc="45">
                          <a:effectLst/>
                        </a:rPr>
                        <a:t> </a:t>
                      </a:r>
                      <a:r>
                        <a:rPr lang="es-ES" sz="600">
                          <a:effectLst/>
                        </a:rPr>
                        <a:t>de</a:t>
                      </a:r>
                      <a:r>
                        <a:rPr lang="es-ES" sz="600" spc="5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825107045"/>
                  </a:ext>
                </a:extLst>
              </a:tr>
              <a:tr h="358331">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marR="372745">
                        <a:lnSpc>
                          <a:spcPct val="101000"/>
                        </a:lnSpc>
                        <a:spcBef>
                          <a:spcPts val="340"/>
                        </a:spcBef>
                        <a:spcAft>
                          <a:spcPts val="0"/>
                        </a:spcAft>
                      </a:pPr>
                      <a:r>
                        <a:rPr lang="es-ES" sz="600">
                          <a:effectLst/>
                        </a:rPr>
                        <a:t>Consejo</a:t>
                      </a:r>
                      <a:r>
                        <a:rPr lang="es-ES" sz="600" spc="60">
                          <a:effectLst/>
                        </a:rPr>
                        <a:t> </a:t>
                      </a:r>
                      <a:r>
                        <a:rPr lang="es-ES" sz="600">
                          <a:effectLst/>
                        </a:rPr>
                        <a:t>de</a:t>
                      </a:r>
                      <a:r>
                        <a:rPr lang="es-ES" sz="600" spc="5">
                          <a:effectLst/>
                        </a:rPr>
                        <a:t> </a:t>
                      </a:r>
                      <a:r>
                        <a:rPr lang="es-ES" sz="600" spc="-5">
                          <a:effectLst/>
                        </a:rPr>
                        <a:t>gobierno </a:t>
                      </a:r>
                      <a:r>
                        <a:rPr lang="es-ES" sz="600">
                          <a:effectLst/>
                        </a:rPr>
                        <a:t>de</a:t>
                      </a:r>
                      <a:r>
                        <a:rPr lang="es-ES" sz="600" spc="-220">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marR="121920">
                        <a:lnSpc>
                          <a:spcPct val="101000"/>
                        </a:lnSpc>
                        <a:spcBef>
                          <a:spcPts val="340"/>
                        </a:spcBef>
                        <a:spcAft>
                          <a:spcPts val="0"/>
                        </a:spcAft>
                      </a:pPr>
                      <a:r>
                        <a:rPr lang="es-ES" sz="600">
                          <a:effectLst/>
                        </a:rPr>
                        <a:t>Consejo</a:t>
                      </a:r>
                      <a:r>
                        <a:rPr lang="es-ES" sz="600" spc="55">
                          <a:effectLst/>
                        </a:rPr>
                        <a:t> </a:t>
                      </a:r>
                      <a:r>
                        <a:rPr lang="es-ES" sz="600">
                          <a:effectLst/>
                        </a:rPr>
                        <a:t>de</a:t>
                      </a:r>
                      <a:r>
                        <a:rPr lang="es-ES" sz="600" spc="5">
                          <a:effectLst/>
                        </a:rPr>
                        <a:t> </a:t>
                      </a:r>
                      <a:r>
                        <a:rPr lang="es-ES" sz="600">
                          <a:effectLst/>
                        </a:rPr>
                        <a:t>Gobierno</a:t>
                      </a:r>
                      <a:r>
                        <a:rPr lang="es-ES" sz="600" spc="5">
                          <a:effectLst/>
                        </a:rPr>
                        <a:t> </a:t>
                      </a:r>
                      <a:r>
                        <a:rPr lang="es-ES" sz="600">
                          <a:effectLst/>
                        </a:rPr>
                        <a:t>de</a:t>
                      </a:r>
                      <a:r>
                        <a:rPr lang="es-ES" sz="600" spc="-215">
                          <a:effectLst/>
                        </a:rPr>
                        <a:t> </a:t>
                      </a: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735249963"/>
                  </a:ext>
                </a:extLst>
              </a:tr>
              <a:tr h="95953">
                <a:tc>
                  <a:txBody>
                    <a:bodyPr/>
                    <a:lstStyle/>
                    <a:p>
                      <a:pPr marL="67945">
                        <a:lnSpc>
                          <a:spcPts val="1065"/>
                        </a:lnSpc>
                        <a:spcBef>
                          <a:spcPts val="40"/>
                        </a:spcBef>
                        <a:spcAft>
                          <a:spcPts val="0"/>
                        </a:spcAft>
                      </a:pPr>
                      <a:r>
                        <a:rPr lang="es-ES" sz="600">
                          <a:effectLst/>
                        </a:rPr>
                        <a:t>1.2.4</a:t>
                      </a:r>
                      <a:r>
                        <a:rPr lang="es-ES" sz="600" spc="-5">
                          <a:effectLst/>
                        </a:rPr>
                        <a:t> </a:t>
                      </a:r>
                      <a:r>
                        <a:rPr lang="es-ES" sz="600">
                          <a:effectLst/>
                        </a:rPr>
                        <a:t>Supervisar y</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Informes</a:t>
                      </a:r>
                      <a:r>
                        <a:rPr lang="es-ES" sz="600" spc="55">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lnSpc>
                          <a:spcPts val="1065"/>
                        </a:lnSpc>
                        <a:spcBef>
                          <a:spcPts val="40"/>
                        </a:spcBef>
                        <a:spcAft>
                          <a:spcPts val="0"/>
                        </a:spcAft>
                      </a:pPr>
                      <a:r>
                        <a:rPr lang="es-ES" sz="600">
                          <a:effectLst/>
                        </a:rPr>
                        <a:t>Profesionales</a:t>
                      </a:r>
                      <a:r>
                        <a:rPr lang="es-ES" sz="600" spc="55">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ts val="1065"/>
                        </a:lnSpc>
                        <a:spcBef>
                          <a:spcPts val="40"/>
                        </a:spcBef>
                        <a:spcAft>
                          <a:spcPts val="0"/>
                        </a:spcAft>
                      </a:pPr>
                      <a:r>
                        <a:rPr lang="es-ES" sz="600">
                          <a:effectLst/>
                        </a:rPr>
                        <a:t>Consejo</a:t>
                      </a:r>
                      <a:r>
                        <a:rPr lang="es-ES" sz="600" spc="60">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40"/>
                        </a:spcBef>
                        <a:spcAft>
                          <a:spcPts val="0"/>
                        </a:spcAft>
                      </a:pPr>
                      <a:r>
                        <a:rPr lang="es-ES" sz="600">
                          <a:effectLst/>
                        </a:rPr>
                        <a:t>Ejecutivo</a:t>
                      </a:r>
                      <a:r>
                        <a:rPr lang="es-ES" sz="600" spc="65">
                          <a:effectLst/>
                        </a:rPr>
                        <a:t> </a:t>
                      </a:r>
                      <a:r>
                        <a:rPr lang="es-ES" sz="600">
                          <a:effectLst/>
                        </a:rPr>
                        <a:t>DM,</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140250903"/>
                  </a:ext>
                </a:extLst>
              </a:tr>
              <a:tr h="95157">
                <a:tc>
                  <a:txBody>
                    <a:bodyPr/>
                    <a:lstStyle/>
                    <a:p>
                      <a:pPr marL="67945">
                        <a:lnSpc>
                          <a:spcPts val="1065"/>
                        </a:lnSpc>
                        <a:spcBef>
                          <a:spcPts val="30"/>
                        </a:spcBef>
                        <a:spcAft>
                          <a:spcPts val="0"/>
                        </a:spcAft>
                      </a:pPr>
                      <a:r>
                        <a:rPr lang="es-ES" sz="600">
                          <a:effectLst/>
                        </a:rPr>
                        <a:t>garantizar</a:t>
                      </a:r>
                      <a:r>
                        <a:rPr lang="es-ES" sz="600" spc="30">
                          <a:effectLst/>
                        </a:rPr>
                        <a:t> </a:t>
                      </a:r>
                      <a:r>
                        <a:rPr lang="es-ES" sz="600">
                          <a:effectLst/>
                        </a:rPr>
                        <a:t>el</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cumplimiento,</a:t>
                      </a:r>
                      <a:r>
                        <a:rPr lang="es-ES" sz="600" spc="-60">
                          <a:effectLst/>
                        </a:rPr>
                        <a:t> </a:t>
                      </a:r>
                      <a:r>
                        <a:rPr lang="es-ES" sz="600">
                          <a:effectLst/>
                        </a:rPr>
                        <a:t>el</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lnSpc>
                          <a:spcPts val="1065"/>
                        </a:lnSpc>
                        <a:spcBef>
                          <a:spcPts val="30"/>
                        </a:spcBef>
                        <a:spcAft>
                          <a:spcPts val="0"/>
                        </a:spcAft>
                      </a:pPr>
                      <a:r>
                        <a:rPr lang="es-ES" sz="600">
                          <a:effectLst/>
                        </a:rPr>
                        <a:t>la</a:t>
                      </a:r>
                      <a:r>
                        <a:rPr lang="es-ES" sz="600" spc="55">
                          <a:effectLst/>
                        </a:rPr>
                        <a:t> </a:t>
                      </a:r>
                      <a:r>
                        <a:rPr lang="es-ES" sz="600">
                          <a:effectLst/>
                        </a:rPr>
                        <a:t>gestión</a:t>
                      </a:r>
                      <a:r>
                        <a:rPr lang="es-ES" sz="600" spc="65">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ts val="1065"/>
                        </a:lnSpc>
                        <a:spcBef>
                          <a:spcPts val="30"/>
                        </a:spcBef>
                        <a:spcAft>
                          <a:spcPts val="0"/>
                        </a:spcAft>
                      </a:pPr>
                      <a:r>
                        <a:rPr lang="es-ES" sz="600">
                          <a:effectLst/>
                        </a:rPr>
                        <a:t>Gobierno</a:t>
                      </a:r>
                      <a:r>
                        <a:rPr lang="es-ES" sz="600" spc="50">
                          <a:effectLst/>
                        </a:rPr>
                        <a:t> </a:t>
                      </a:r>
                      <a:r>
                        <a:rPr lang="es-ES" sz="600">
                          <a:effectLst/>
                        </a:rPr>
                        <a:t>de</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CIO</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33063125"/>
                  </a:ext>
                </a:extLst>
              </a:tr>
              <a:tr h="95157">
                <a:tc>
                  <a:txBody>
                    <a:bodyPr/>
                    <a:lstStyle/>
                    <a:p>
                      <a:pPr marL="67945">
                        <a:lnSpc>
                          <a:spcPts val="1065"/>
                        </a:lnSpc>
                        <a:spcBef>
                          <a:spcPts val="30"/>
                        </a:spcBef>
                        <a:spcAft>
                          <a:spcPts val="0"/>
                        </a:spcAft>
                      </a:pPr>
                      <a:r>
                        <a:rPr lang="es-ES" sz="600">
                          <a:effectLst/>
                        </a:rPr>
                        <a:t>cumplimiento</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1065"/>
                        </a:lnSpc>
                        <a:spcBef>
                          <a:spcPts val="30"/>
                        </a:spcBef>
                        <a:spcAft>
                          <a:spcPts val="0"/>
                        </a:spcAft>
                      </a:pPr>
                      <a:r>
                        <a:rPr lang="es-ES" sz="600">
                          <a:effectLst/>
                        </a:rPr>
                        <a:t>incumplimiento</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lnSpc>
                          <a:spcPts val="1065"/>
                        </a:lnSpc>
                        <a:spcBef>
                          <a:spcPts val="30"/>
                        </a:spcBef>
                        <a:spcAft>
                          <a:spcPts val="0"/>
                        </a:spcAft>
                      </a:pP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ts val="1065"/>
                        </a:lnSpc>
                        <a:spcBef>
                          <a:spcPts val="30"/>
                        </a:spcBef>
                        <a:spcAft>
                          <a:spcPts val="0"/>
                        </a:spcAft>
                      </a:pPr>
                      <a:r>
                        <a:rPr lang="es-ES" sz="600">
                          <a:effectLst/>
                        </a:rPr>
                        <a:t>datos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5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856733455"/>
                  </a:ext>
                </a:extLst>
              </a:tr>
              <a:tr h="144129">
                <a:tc>
                  <a:txBody>
                    <a:bodyPr/>
                    <a:lstStyle/>
                    <a:p>
                      <a:pPr marL="67945">
                        <a:spcBef>
                          <a:spcPts val="30"/>
                        </a:spcBef>
                        <a:spcAft>
                          <a:spcPts val="0"/>
                        </a:spcAft>
                      </a:pPr>
                      <a:r>
                        <a:rPr lang="es-ES" sz="600">
                          <a:effectLst/>
                        </a:rPr>
                        <a:t>normativo</a:t>
                      </a:r>
                      <a:r>
                        <a:rPr lang="es-ES" sz="600" spc="50">
                          <a:effectLst/>
                        </a:rPr>
                        <a:t> </a:t>
                      </a:r>
                      <a:r>
                        <a:rPr lang="es-ES" sz="600">
                          <a:effectLst/>
                        </a:rPr>
                        <a:t>(C)</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de</a:t>
                      </a:r>
                      <a:r>
                        <a:rPr lang="es-ES" sz="600" spc="30">
                          <a:effectLst/>
                        </a:rPr>
                        <a:t> </a:t>
                      </a:r>
                      <a:r>
                        <a:rPr lang="es-ES" sz="600">
                          <a:effectLst/>
                        </a:rPr>
                        <a:t>problemas</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spcBef>
                          <a:spcPts val="30"/>
                        </a:spcBef>
                        <a:spcAft>
                          <a:spcPts val="0"/>
                        </a:spcAft>
                      </a:pPr>
                      <a:r>
                        <a:rPr lang="es-ES" sz="600">
                          <a:effectLst/>
                        </a:rPr>
                        <a:t> </a:t>
                      </a:r>
                      <a:endParaRPr lang="es-PE" sz="7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dirty="0">
                          <a:effectLst/>
                        </a:rPr>
                        <a:t> </a:t>
                      </a:r>
                      <a:endParaRPr lang="es-PE" sz="7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051090013"/>
                  </a:ext>
                </a:extLst>
              </a:tr>
            </a:tbl>
          </a:graphicData>
        </a:graphic>
      </p:graphicFrame>
    </p:spTree>
    <p:extLst>
      <p:ext uri="{BB962C8B-B14F-4D97-AF65-F5344CB8AC3E}">
        <p14:creationId xmlns:p14="http://schemas.microsoft.com/office/powerpoint/2010/main" val="4294300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85090473"/>
              </p:ext>
            </p:extLst>
          </p:nvPr>
        </p:nvGraphicFramePr>
        <p:xfrm>
          <a:off x="838199" y="1828802"/>
          <a:ext cx="10515602" cy="4112417"/>
        </p:xfrm>
        <a:graphic>
          <a:graphicData uri="http://schemas.openxmlformats.org/drawingml/2006/table">
            <a:tbl>
              <a:tblPr firstRow="1" firstCol="1" lastRow="1" lastCol="1" bandRow="1" bandCol="1">
                <a:tableStyleId>{5C22544A-7EE6-4342-B048-85BDC9FD1C3A}</a:tableStyleId>
              </a:tblPr>
              <a:tblGrid>
                <a:gridCol w="2617712">
                  <a:extLst>
                    <a:ext uri="{9D8B030D-6E8A-4147-A177-3AD203B41FA5}">
                      <a16:colId xmlns:a16="http://schemas.microsoft.com/office/drawing/2014/main" val="3079940474"/>
                    </a:ext>
                  </a:extLst>
                </a:gridCol>
                <a:gridCol w="2111058">
                  <a:extLst>
                    <a:ext uri="{9D8B030D-6E8A-4147-A177-3AD203B41FA5}">
                      <a16:colId xmlns:a16="http://schemas.microsoft.com/office/drawing/2014/main" val="4158107911"/>
                    </a:ext>
                  </a:extLst>
                </a:gridCol>
                <a:gridCol w="86976">
                  <a:extLst>
                    <a:ext uri="{9D8B030D-6E8A-4147-A177-3AD203B41FA5}">
                      <a16:colId xmlns:a16="http://schemas.microsoft.com/office/drawing/2014/main" val="2315927021"/>
                    </a:ext>
                  </a:extLst>
                </a:gridCol>
                <a:gridCol w="1899952">
                  <a:extLst>
                    <a:ext uri="{9D8B030D-6E8A-4147-A177-3AD203B41FA5}">
                      <a16:colId xmlns:a16="http://schemas.microsoft.com/office/drawing/2014/main" val="511382695"/>
                    </a:ext>
                  </a:extLst>
                </a:gridCol>
                <a:gridCol w="1688846">
                  <a:extLst>
                    <a:ext uri="{9D8B030D-6E8A-4147-A177-3AD203B41FA5}">
                      <a16:colId xmlns:a16="http://schemas.microsoft.com/office/drawing/2014/main" val="2229820208"/>
                    </a:ext>
                  </a:extLst>
                </a:gridCol>
                <a:gridCol w="2111058">
                  <a:extLst>
                    <a:ext uri="{9D8B030D-6E8A-4147-A177-3AD203B41FA5}">
                      <a16:colId xmlns:a16="http://schemas.microsoft.com/office/drawing/2014/main" val="641295191"/>
                    </a:ext>
                  </a:extLst>
                </a:gridCol>
              </a:tblGrid>
              <a:tr h="564700">
                <a:tc>
                  <a:txBody>
                    <a:bodyPr/>
                    <a:lstStyle/>
                    <a:p>
                      <a:pPr marL="332105">
                        <a:spcBef>
                          <a:spcPts val="35"/>
                        </a:spcBef>
                        <a:spcAft>
                          <a:spcPts val="0"/>
                        </a:spcAft>
                      </a:pPr>
                      <a:r>
                        <a:rPr lang="es-ES" sz="1100">
                          <a:effectLst/>
                        </a:rPr>
                        <a:t>Actividades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215265">
                        <a:spcBef>
                          <a:spcPts val="30"/>
                        </a:spcBef>
                        <a:spcAft>
                          <a:spcPts val="0"/>
                        </a:spcAft>
                      </a:pPr>
                      <a:r>
                        <a:rPr lang="es-ES" sz="1000">
                          <a:effectLst/>
                        </a:rPr>
                        <a:t>Entregables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84455" marR="83820" indent="-1905" algn="ctr">
                        <a:lnSpc>
                          <a:spcPct val="101000"/>
                        </a:lnSpc>
                        <a:spcBef>
                          <a:spcPts val="30"/>
                        </a:spcBef>
                        <a:spcAft>
                          <a:spcPts val="0"/>
                        </a:spcAft>
                      </a:pPr>
                      <a:r>
                        <a:rPr lang="es-ES" sz="1000">
                          <a:effectLst/>
                        </a:rPr>
                        <a:t>Roles</a:t>
                      </a:r>
                      <a:r>
                        <a:rPr lang="es-ES" sz="1000" spc="5">
                          <a:effectLst/>
                        </a:rPr>
                        <a:t> </a:t>
                      </a:r>
                      <a:r>
                        <a:rPr lang="es-ES" sz="1000">
                          <a:effectLst/>
                        </a:rPr>
                        <a:t>Responsable</a:t>
                      </a:r>
                      <a:r>
                        <a:rPr lang="es-ES" sz="1000" spc="-230">
                          <a:effectLst/>
                        </a:rPr>
                        <a:t> </a:t>
                      </a:r>
                      <a:r>
                        <a:rPr lang="es-ES" sz="1000">
                          <a:effectLst/>
                        </a:rPr>
                        <a:t>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83515" indent="-123825">
                        <a:lnSpc>
                          <a:spcPct val="101000"/>
                        </a:lnSpc>
                        <a:spcBef>
                          <a:spcPts val="30"/>
                        </a:spcBef>
                        <a:spcAft>
                          <a:spcPts val="0"/>
                        </a:spcAft>
                      </a:pPr>
                      <a:r>
                        <a:rPr lang="es-ES" sz="1000">
                          <a:effectLst/>
                        </a:rPr>
                        <a:t>Aprobación</a:t>
                      </a:r>
                      <a:r>
                        <a:rPr lang="es-ES" sz="1000" spc="-230">
                          <a:effectLst/>
                        </a:rPr>
                        <a:t> </a:t>
                      </a:r>
                      <a:r>
                        <a:rPr lang="es-ES" sz="1000">
                          <a:effectLst/>
                        </a:rPr>
                        <a:t>de</a:t>
                      </a:r>
                      <a:r>
                        <a:rPr lang="es-ES" sz="1000" spc="35">
                          <a:effectLst/>
                        </a:rPr>
                        <a:t> </a:t>
                      </a:r>
                      <a:r>
                        <a:rPr lang="es-ES" sz="1000">
                          <a:effectLst/>
                        </a:rPr>
                        <a:t>roles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75285" indent="-318770">
                        <a:lnSpc>
                          <a:spcPct val="101000"/>
                        </a:lnSpc>
                        <a:spcBef>
                          <a:spcPts val="30"/>
                        </a:spcBef>
                        <a:spcAft>
                          <a:spcPts val="0"/>
                        </a:spcAft>
                      </a:pPr>
                      <a:r>
                        <a:rPr lang="es-ES" sz="1000">
                          <a:effectLst/>
                        </a:rPr>
                        <a:t>Contribuyendo</a:t>
                      </a:r>
                      <a:r>
                        <a:rPr lang="es-ES" sz="1000" spc="5">
                          <a:effectLst/>
                        </a:rPr>
                        <a:t> </a:t>
                      </a:r>
                      <a:r>
                        <a:rPr lang="es-ES" sz="1000">
                          <a:effectLst/>
                        </a:rPr>
                        <a:t>Roles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889935362"/>
                  </a:ext>
                </a:extLst>
              </a:tr>
              <a:tr h="1376415">
                <a:tc>
                  <a:txBody>
                    <a:bodyPr/>
                    <a:lstStyle/>
                    <a:p>
                      <a:pPr marL="67945" marR="160655">
                        <a:lnSpc>
                          <a:spcPct val="102000"/>
                        </a:lnSpc>
                        <a:spcBef>
                          <a:spcPts val="40"/>
                        </a:spcBef>
                        <a:spcAft>
                          <a:spcPts val="0"/>
                        </a:spcAft>
                      </a:pPr>
                      <a:r>
                        <a:rPr lang="es-ES" sz="1000">
                          <a:effectLst/>
                        </a:rPr>
                        <a:t>1.2.5</a:t>
                      </a:r>
                      <a:r>
                        <a:rPr lang="es-ES" sz="1000" spc="5">
                          <a:effectLst/>
                        </a:rPr>
                        <a:t> </a:t>
                      </a:r>
                      <a:r>
                        <a:rPr lang="es-ES" sz="1000">
                          <a:effectLst/>
                        </a:rPr>
                        <a:t>Comunicar,</a:t>
                      </a:r>
                      <a:r>
                        <a:rPr lang="es-ES" sz="1000" spc="5">
                          <a:effectLst/>
                        </a:rPr>
                        <a:t> </a:t>
                      </a:r>
                      <a:r>
                        <a:rPr lang="es-ES" sz="1000">
                          <a:effectLst/>
                        </a:rPr>
                        <a:t>vigilar</a:t>
                      </a:r>
                      <a:r>
                        <a:rPr lang="es-ES" sz="1000" spc="55">
                          <a:effectLst/>
                        </a:rPr>
                        <a:t> </a:t>
                      </a:r>
                      <a:r>
                        <a:rPr lang="es-ES" sz="1000">
                          <a:effectLst/>
                        </a:rPr>
                        <a:t>y</a:t>
                      </a:r>
                      <a:r>
                        <a:rPr lang="es-ES" sz="1000" spc="65">
                          <a:effectLst/>
                        </a:rPr>
                        <a:t> </a:t>
                      </a:r>
                      <a:r>
                        <a:rPr lang="es-ES" sz="1000">
                          <a:effectLst/>
                        </a:rPr>
                        <a:t>hacer</a:t>
                      </a:r>
                      <a:r>
                        <a:rPr lang="es-ES" sz="1000" spc="5">
                          <a:effectLst/>
                        </a:rPr>
                        <a:t> </a:t>
                      </a:r>
                      <a:r>
                        <a:rPr lang="es-ES" sz="1000">
                          <a:effectLst/>
                        </a:rPr>
                        <a:t>cumplir</a:t>
                      </a:r>
                      <a:r>
                        <a:rPr lang="es-ES" sz="1000" spc="45">
                          <a:effectLst/>
                        </a:rPr>
                        <a:t> </a:t>
                      </a:r>
                      <a:r>
                        <a:rPr lang="es-ES" sz="1000">
                          <a:effectLst/>
                        </a:rPr>
                        <a:t>de</a:t>
                      </a:r>
                      <a:r>
                        <a:rPr lang="es-ES" sz="1000" spc="5">
                          <a:effectLst/>
                        </a:rPr>
                        <a:t> </a:t>
                      </a:r>
                      <a:r>
                        <a:rPr lang="es-ES" sz="1000">
                          <a:effectLst/>
                        </a:rPr>
                        <a:t>conformidad</a:t>
                      </a:r>
                      <a:r>
                        <a:rPr lang="es-ES" sz="1000" spc="35">
                          <a:effectLst/>
                        </a:rPr>
                        <a:t> </a:t>
                      </a:r>
                      <a:r>
                        <a:rPr lang="es-ES" sz="1000">
                          <a:effectLst/>
                        </a:rPr>
                        <a:t>con</a:t>
                      </a:r>
                      <a:r>
                        <a:rPr lang="es-ES" sz="1000" spc="35">
                          <a:effectLst/>
                        </a:rPr>
                        <a:t> </a:t>
                      </a:r>
                      <a:r>
                        <a:rPr lang="es-ES" sz="1000">
                          <a:effectLst/>
                        </a:rPr>
                        <a:t>las</a:t>
                      </a:r>
                      <a:r>
                        <a:rPr lang="es-ES" sz="1000" spc="-220">
                          <a:effectLst/>
                        </a:rPr>
                        <a:t> </a:t>
                      </a:r>
                      <a:r>
                        <a:rPr lang="es-ES" sz="1000">
                          <a:effectLst/>
                        </a:rPr>
                        <a:t>políticas</a:t>
                      </a:r>
                      <a:r>
                        <a:rPr lang="es-ES" sz="1000" spc="55">
                          <a:effectLst/>
                        </a:rPr>
                        <a:t> </a:t>
                      </a:r>
                      <a:r>
                        <a:rPr lang="es-ES" sz="1000">
                          <a:effectLst/>
                        </a:rPr>
                        <a:t>de</a:t>
                      </a:r>
                      <a:r>
                        <a:rPr lang="es-ES" sz="1000" spc="65">
                          <a:effectLst/>
                        </a:rPr>
                        <a:t> </a:t>
                      </a:r>
                      <a:r>
                        <a:rPr lang="es-ES" sz="1000">
                          <a:effectLst/>
                        </a:rPr>
                        <a:t>datos,</a:t>
                      </a:r>
                      <a:r>
                        <a:rPr lang="es-ES" sz="1000" spc="5">
                          <a:effectLst/>
                        </a:rPr>
                        <a:t> </a:t>
                      </a:r>
                      <a:r>
                        <a:rPr lang="es-ES" sz="1000">
                          <a:effectLst/>
                        </a:rPr>
                        <a:t>normas,</a:t>
                      </a:r>
                      <a:r>
                        <a:rPr lang="es-ES" sz="1000" spc="5">
                          <a:effectLst/>
                        </a:rPr>
                        <a:t> </a:t>
                      </a:r>
                      <a:r>
                        <a:rPr lang="es-ES" sz="1000">
                          <a:effectLst/>
                        </a:rPr>
                        <a:t>procedimientos</a:t>
                      </a:r>
                      <a:r>
                        <a:rPr lang="es-ES" sz="1000" spc="30">
                          <a:effectLst/>
                        </a:rPr>
                        <a:t> </a:t>
                      </a:r>
                      <a:r>
                        <a:rPr lang="es-ES" sz="1000">
                          <a:effectLst/>
                        </a:rPr>
                        <a:t>y</a:t>
                      </a:r>
                      <a:r>
                        <a:rPr lang="es-ES" sz="1000" spc="5">
                          <a:effectLst/>
                        </a:rPr>
                        <a:t> </a:t>
                      </a:r>
                      <a:r>
                        <a:rPr lang="es-ES" sz="1000">
                          <a:effectLst/>
                        </a:rPr>
                        <a:t>Arquitectura</a:t>
                      </a:r>
                      <a:r>
                        <a:rPr lang="es-ES" sz="1000" spc="80">
                          <a:effectLst/>
                        </a:rPr>
                        <a:t> </a:t>
                      </a:r>
                      <a:r>
                        <a:rPr lang="es-ES" sz="1000">
                          <a:effectLst/>
                        </a:rPr>
                        <a:t>(C)</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49225">
                        <a:lnSpc>
                          <a:spcPct val="102000"/>
                        </a:lnSpc>
                        <a:spcBef>
                          <a:spcPts val="40"/>
                        </a:spcBef>
                        <a:spcAft>
                          <a:spcPts val="0"/>
                        </a:spcAft>
                      </a:pPr>
                      <a:r>
                        <a:rPr lang="es-ES" sz="1000">
                          <a:effectLst/>
                        </a:rPr>
                        <a:t>Políticas</a:t>
                      </a:r>
                      <a:r>
                        <a:rPr lang="es-ES" sz="1000" spc="5">
                          <a:effectLst/>
                        </a:rPr>
                        <a:t> </a:t>
                      </a:r>
                      <a:r>
                        <a:rPr lang="es-ES" sz="1000">
                          <a:effectLst/>
                        </a:rPr>
                        <a:t>/</a:t>
                      </a:r>
                      <a:r>
                        <a:rPr lang="es-ES" sz="1000" spc="5">
                          <a:effectLst/>
                        </a:rPr>
                        <a:t> </a:t>
                      </a:r>
                      <a:r>
                        <a:rPr lang="es-ES" sz="1000">
                          <a:effectLst/>
                        </a:rPr>
                        <a:t>Normas</a:t>
                      </a:r>
                      <a:r>
                        <a:rPr lang="es-ES" sz="1000" spc="25">
                          <a:effectLst/>
                        </a:rPr>
                        <a:t> </a:t>
                      </a:r>
                      <a:r>
                        <a:rPr lang="es-ES" sz="1000">
                          <a:effectLst/>
                        </a:rPr>
                        <a:t>/</a:t>
                      </a:r>
                      <a:r>
                        <a:rPr lang="es-ES" sz="1000" spc="45">
                          <a:effectLst/>
                        </a:rPr>
                        <a:t> </a:t>
                      </a:r>
                      <a:r>
                        <a:rPr lang="es-ES" sz="1000">
                          <a:effectLst/>
                        </a:rPr>
                        <a:t>Arco</a:t>
                      </a:r>
                      <a:r>
                        <a:rPr lang="es-ES" sz="1000" spc="40">
                          <a:effectLst/>
                        </a:rPr>
                        <a:t> </a:t>
                      </a:r>
                      <a:r>
                        <a:rPr lang="es-ES" sz="1000">
                          <a:effectLst/>
                        </a:rPr>
                        <a:t>/</a:t>
                      </a:r>
                      <a:r>
                        <a:rPr lang="es-ES" sz="1000" spc="-195">
                          <a:effectLst/>
                        </a:rPr>
                        <a:t> </a:t>
                      </a:r>
                      <a:r>
                        <a:rPr lang="es-ES" sz="1000">
                          <a:effectLst/>
                        </a:rPr>
                        <a:t>Procedimiento</a:t>
                      </a:r>
                      <a:r>
                        <a:rPr lang="es-ES" sz="1000" spc="5">
                          <a:effectLst/>
                        </a:rPr>
                        <a:t> </a:t>
                      </a:r>
                      <a:r>
                        <a:rPr lang="es-ES" sz="1000">
                          <a:effectLst/>
                        </a:rPr>
                        <a:t>de</a:t>
                      </a:r>
                      <a:r>
                        <a:rPr lang="es-ES" sz="1000" spc="5">
                          <a:effectLst/>
                        </a:rPr>
                        <a:t> </a:t>
                      </a:r>
                      <a:r>
                        <a:rPr lang="es-ES" sz="1000">
                          <a:effectLst/>
                        </a:rPr>
                        <a:t>Comunicación,</a:t>
                      </a:r>
                      <a:endParaRPr lang="es-PE" sz="1100">
                        <a:effectLst/>
                      </a:endParaRPr>
                    </a:p>
                    <a:p>
                      <a:pPr marL="53975" marR="73660">
                        <a:lnSpc>
                          <a:spcPct val="101000"/>
                        </a:lnSpc>
                        <a:spcBef>
                          <a:spcPts val="575"/>
                        </a:spcBef>
                        <a:spcAft>
                          <a:spcPts val="0"/>
                        </a:spcAft>
                      </a:pPr>
                      <a:r>
                        <a:rPr lang="es-ES" sz="1000">
                          <a:effectLst/>
                        </a:rPr>
                        <a:t>Incumplimiento</a:t>
                      </a:r>
                      <a:r>
                        <a:rPr lang="es-ES" sz="1000" spc="-220">
                          <a:effectLst/>
                        </a:rPr>
                        <a:t> </a:t>
                      </a:r>
                      <a:r>
                        <a:rPr lang="es-ES" sz="1000">
                          <a:effectLst/>
                        </a:rPr>
                        <a:t>de</a:t>
                      </a:r>
                      <a:r>
                        <a:rPr lang="es-ES" sz="1000" spc="40">
                          <a:effectLst/>
                        </a:rPr>
                        <a:t> </a:t>
                      </a:r>
                      <a:r>
                        <a:rPr lang="es-ES" sz="1000">
                          <a:effectLst/>
                        </a:rPr>
                        <a:t>problemas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marR="104775">
                        <a:lnSpc>
                          <a:spcPct val="102000"/>
                        </a:lnSpc>
                        <a:spcBef>
                          <a:spcPts val="40"/>
                        </a:spcBef>
                        <a:spcAft>
                          <a:spcPts val="0"/>
                        </a:spcAft>
                      </a:pPr>
                      <a:r>
                        <a:rPr lang="es-ES" sz="1000">
                          <a:effectLst/>
                        </a:rPr>
                        <a:t>Profesionales</a:t>
                      </a:r>
                      <a:r>
                        <a:rPr lang="es-ES" sz="1000" spc="30">
                          <a:effectLst/>
                        </a:rPr>
                        <a:t> </a:t>
                      </a:r>
                      <a:r>
                        <a:rPr lang="es-ES" sz="1000">
                          <a:effectLst/>
                        </a:rPr>
                        <a:t>de</a:t>
                      </a:r>
                      <a:r>
                        <a:rPr lang="es-ES" sz="1000" spc="-215">
                          <a:effectLst/>
                        </a:rPr>
                        <a:t> </a:t>
                      </a:r>
                      <a:r>
                        <a:rPr lang="es-ES" sz="1000">
                          <a:effectLst/>
                        </a:rPr>
                        <a:t>la</a:t>
                      </a:r>
                      <a:r>
                        <a:rPr lang="es-ES" sz="1000" spc="5">
                          <a:effectLst/>
                        </a:rPr>
                        <a:t> </a:t>
                      </a:r>
                      <a:r>
                        <a:rPr lang="es-ES" sz="1000">
                          <a:effectLst/>
                        </a:rPr>
                        <a:t>gestión</a:t>
                      </a:r>
                      <a:r>
                        <a:rPr lang="es-ES" sz="1000" spc="10">
                          <a:effectLst/>
                        </a:rPr>
                        <a:t> </a:t>
                      </a:r>
                      <a:r>
                        <a:rPr lang="es-ES" sz="1000">
                          <a:effectLst/>
                        </a:rPr>
                        <a:t>de</a:t>
                      </a:r>
                      <a:r>
                        <a:rPr lang="es-ES" sz="1000" spc="5">
                          <a:effectLst/>
                        </a:rPr>
                        <a:t> </a:t>
                      </a:r>
                      <a:r>
                        <a:rPr lang="es-ES" sz="1000">
                          <a:effectLst/>
                        </a:rPr>
                        <a:t>datos,</a:t>
                      </a:r>
                      <a:r>
                        <a:rPr lang="es-ES" sz="1000" spc="5">
                          <a:effectLst/>
                        </a:rPr>
                        <a:t> </a:t>
                      </a:r>
                      <a:r>
                        <a:rPr lang="es-ES" sz="1000">
                          <a:effectLst/>
                        </a:rPr>
                        <a:t>Administración</a:t>
                      </a:r>
                      <a:r>
                        <a:rPr lang="es-ES" sz="1000" spc="5">
                          <a:effectLst/>
                        </a:rPr>
                        <a:t> </a:t>
                      </a:r>
                      <a:r>
                        <a:rPr lang="es-ES" sz="1000">
                          <a:effectLst/>
                        </a:rPr>
                        <a:t>de</a:t>
                      </a:r>
                      <a:r>
                        <a:rPr lang="es-ES" sz="1000" spc="20">
                          <a:effectLst/>
                        </a:rPr>
                        <a:t> </a:t>
                      </a: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marR="121920">
                        <a:lnSpc>
                          <a:spcPct val="102000"/>
                        </a:lnSpc>
                        <a:spcBef>
                          <a:spcPts val="40"/>
                        </a:spcBef>
                        <a:spcAft>
                          <a:spcPts val="0"/>
                        </a:spcAft>
                      </a:pPr>
                      <a:r>
                        <a:rPr lang="es-ES" sz="1000">
                          <a:effectLst/>
                        </a:rPr>
                        <a:t>Consejo</a:t>
                      </a:r>
                      <a:r>
                        <a:rPr lang="es-ES" sz="1000" spc="55">
                          <a:effectLst/>
                        </a:rPr>
                        <a:t> </a:t>
                      </a:r>
                      <a:r>
                        <a:rPr lang="es-ES" sz="1000">
                          <a:effectLst/>
                        </a:rPr>
                        <a:t>de</a:t>
                      </a:r>
                      <a:r>
                        <a:rPr lang="es-ES" sz="1000" spc="5">
                          <a:effectLst/>
                        </a:rPr>
                        <a:t> </a:t>
                      </a:r>
                      <a:r>
                        <a:rPr lang="es-ES" sz="1000">
                          <a:effectLst/>
                        </a:rPr>
                        <a:t>Gobierno</a:t>
                      </a:r>
                      <a:r>
                        <a:rPr lang="es-ES" sz="1000" spc="5">
                          <a:effectLst/>
                        </a:rPr>
                        <a:t> </a:t>
                      </a:r>
                      <a:r>
                        <a:rPr lang="es-ES" sz="1000">
                          <a:effectLst/>
                        </a:rPr>
                        <a:t>de</a:t>
                      </a:r>
                      <a:r>
                        <a:rPr lang="es-ES" sz="1000" spc="-215">
                          <a:effectLst/>
                        </a:rPr>
                        <a:t> </a:t>
                      </a:r>
                      <a:r>
                        <a:rPr lang="es-ES" sz="1000">
                          <a:effectLst/>
                        </a:rPr>
                        <a:t>datos,</a:t>
                      </a:r>
                      <a:endParaRPr lang="es-PE" sz="1100">
                        <a:effectLst/>
                      </a:endParaRPr>
                    </a:p>
                    <a:p>
                      <a:pPr marL="53975">
                        <a:lnSpc>
                          <a:spcPct val="101000"/>
                        </a:lnSpc>
                        <a:spcBef>
                          <a:spcPts val="590"/>
                        </a:spcBef>
                        <a:spcAft>
                          <a:spcPts val="0"/>
                        </a:spcAft>
                      </a:pPr>
                      <a:r>
                        <a:rPr lang="es-ES" sz="1000">
                          <a:effectLst/>
                        </a:rPr>
                        <a:t>Comité</a:t>
                      </a:r>
                      <a:r>
                        <a:rPr lang="es-ES" sz="1000" spc="65">
                          <a:effectLst/>
                        </a:rPr>
                        <a:t> </a:t>
                      </a:r>
                      <a:r>
                        <a:rPr lang="es-ES" sz="1000">
                          <a:effectLst/>
                        </a:rPr>
                        <a:t>de</a:t>
                      </a:r>
                      <a:r>
                        <a:rPr lang="es-ES" sz="1000" spc="5">
                          <a:effectLst/>
                        </a:rPr>
                        <a:t> </a:t>
                      </a:r>
                      <a:r>
                        <a:rPr lang="es-ES" sz="1000">
                          <a:effectLst/>
                        </a:rPr>
                        <a:t>administraci</a:t>
                      </a:r>
                      <a:r>
                        <a:rPr lang="es-ES" sz="1000" spc="-220">
                          <a:effectLst/>
                        </a:rPr>
                        <a:t> </a:t>
                      </a:r>
                      <a:r>
                        <a:rPr lang="es-ES" sz="1000">
                          <a:effectLst/>
                        </a:rPr>
                        <a:t>ón</a:t>
                      </a:r>
                      <a:r>
                        <a:rPr lang="es-ES" sz="1000" spc="30">
                          <a:effectLst/>
                        </a:rPr>
                        <a:t> </a:t>
                      </a:r>
                      <a:r>
                        <a:rPr lang="es-ES" sz="1000">
                          <a:effectLst/>
                        </a:rPr>
                        <a:t>de</a:t>
                      </a:r>
                      <a:r>
                        <a:rPr lang="es-ES" sz="1000" spc="40">
                          <a:effectLst/>
                        </a:rPr>
                        <a:t> </a:t>
                      </a: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40"/>
                        </a:spcBef>
                        <a:spcAft>
                          <a:spcPts val="0"/>
                        </a:spcAft>
                      </a:pPr>
                      <a:r>
                        <a:rPr lang="es-ES" sz="1000">
                          <a:effectLst/>
                        </a:rPr>
                        <a:t>Ejecutivo</a:t>
                      </a:r>
                      <a:r>
                        <a:rPr lang="es-ES" sz="1000" spc="45">
                          <a:effectLst/>
                        </a:rPr>
                        <a:t> </a:t>
                      </a:r>
                      <a:r>
                        <a:rPr lang="es-ES" sz="1000">
                          <a:effectLst/>
                        </a:rPr>
                        <a:t>DM</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289226429"/>
                  </a:ext>
                </a:extLst>
              </a:tr>
              <a:tr h="146055">
                <a:tc>
                  <a:txBody>
                    <a:bodyPr/>
                    <a:lstStyle/>
                    <a:p>
                      <a:pPr marL="67945">
                        <a:lnSpc>
                          <a:spcPts val="960"/>
                        </a:lnSpc>
                        <a:spcBef>
                          <a:spcPts val="30"/>
                        </a:spcBef>
                        <a:spcAft>
                          <a:spcPts val="0"/>
                        </a:spcAft>
                      </a:pPr>
                      <a:r>
                        <a:rPr lang="es-ES" sz="1000">
                          <a:effectLst/>
                        </a:rPr>
                        <a:t>1.2.6</a:t>
                      </a:r>
                      <a:r>
                        <a:rPr lang="es-ES" sz="1000" spc="-20">
                          <a:effectLst/>
                        </a:rPr>
                        <a:t> </a:t>
                      </a:r>
                      <a:r>
                        <a:rPr lang="es-ES" sz="1000">
                          <a:effectLst/>
                        </a:rPr>
                        <a:t>Supervisar</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rowSpan="4">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lnSpc>
                          <a:spcPts val="960"/>
                        </a:lnSpc>
                        <a:spcBef>
                          <a:spcPts val="30"/>
                        </a:spcBef>
                        <a:spcAft>
                          <a:spcPts val="0"/>
                        </a:spcAft>
                      </a:pPr>
                      <a:r>
                        <a:rPr lang="es-ES" sz="1000">
                          <a:effectLst/>
                        </a:rPr>
                        <a:t>Ejecutivo</a:t>
                      </a:r>
                      <a:r>
                        <a:rPr lang="es-ES" sz="1000" spc="45">
                          <a:effectLst/>
                        </a:rPr>
                        <a:t> </a:t>
                      </a:r>
                      <a:r>
                        <a:rPr lang="es-ES" sz="1000">
                          <a:effectLst/>
                        </a:rPr>
                        <a:t>DM</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ts val="960"/>
                        </a:lnSpc>
                        <a:spcBef>
                          <a:spcPts val="30"/>
                        </a:spcBef>
                        <a:spcAft>
                          <a:spcPts val="0"/>
                        </a:spcAft>
                      </a:pPr>
                      <a:r>
                        <a:rPr lang="es-ES" sz="1000">
                          <a:effectLst/>
                        </a:rPr>
                        <a:t>Consejo</a:t>
                      </a:r>
                      <a:r>
                        <a:rPr lang="es-ES" sz="1000" spc="60">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960"/>
                        </a:lnSpc>
                        <a:spcBef>
                          <a:spcPts val="30"/>
                        </a:spcBef>
                        <a:spcAft>
                          <a:spcPts val="0"/>
                        </a:spcAft>
                      </a:pPr>
                      <a:r>
                        <a:rPr lang="es-ES" sz="1000">
                          <a:effectLst/>
                        </a:rPr>
                        <a:t>Profesionales</a:t>
                      </a:r>
                      <a:r>
                        <a:rPr lang="es-ES" sz="1000" spc="55">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114424817"/>
                  </a:ext>
                </a:extLst>
              </a:tr>
              <a:tr h="131920">
                <a:tc>
                  <a:txBody>
                    <a:bodyPr/>
                    <a:lstStyle/>
                    <a:p>
                      <a:pPr marL="67945">
                        <a:lnSpc>
                          <a:spcPts val="880"/>
                        </a:lnSpc>
                        <a:spcBef>
                          <a:spcPts val="30"/>
                        </a:spcBef>
                        <a:spcAft>
                          <a:spcPts val="0"/>
                        </a:spcAft>
                      </a:pPr>
                      <a:r>
                        <a:rPr lang="es-ES" sz="1000">
                          <a:effectLst/>
                        </a:rPr>
                        <a:t>proyectos y</a:t>
                      </a:r>
                      <a:r>
                        <a:rPr lang="es-ES" sz="1000" spc="15">
                          <a:effectLst/>
                        </a:rPr>
                        <a:t> </a:t>
                      </a:r>
                      <a:r>
                        <a:rPr lang="es-ES" sz="1000">
                          <a:effectLst/>
                        </a:rPr>
                        <a:t>servicios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vMerge="1">
                  <a:txBody>
                    <a:bodyPr/>
                    <a:lstStyle/>
                    <a:p>
                      <a:endParaRPr lang="es-PE"/>
                    </a:p>
                  </a:txBody>
                  <a:tcPr/>
                </a:tc>
                <a:tc gridSpan="2">
                  <a:txBody>
                    <a:bodyPr/>
                    <a:lstStyle/>
                    <a:p>
                      <a:pPr marL="53975">
                        <a:spcBef>
                          <a:spcPts val="30"/>
                        </a:spcBef>
                        <a:spcAft>
                          <a:spcPts val="0"/>
                        </a:spcAft>
                      </a:pPr>
                      <a:r>
                        <a:rPr lang="es-ES" sz="6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ts val="880"/>
                        </a:lnSpc>
                        <a:spcBef>
                          <a:spcPts val="30"/>
                        </a:spcBef>
                        <a:spcAft>
                          <a:spcPts val="0"/>
                        </a:spcAft>
                      </a:pPr>
                      <a:r>
                        <a:rPr lang="es-ES" sz="1000">
                          <a:effectLst/>
                        </a:rPr>
                        <a:t>Gobierno</a:t>
                      </a:r>
                      <a:r>
                        <a:rPr lang="es-ES" sz="1000" spc="50">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nSpc>
                          <a:spcPts val="880"/>
                        </a:lnSpc>
                        <a:spcBef>
                          <a:spcPts val="30"/>
                        </a:spcBef>
                        <a:spcAft>
                          <a:spcPts val="0"/>
                        </a:spcAft>
                      </a:pPr>
                      <a:r>
                        <a:rPr lang="es-ES" sz="1000">
                          <a:effectLst/>
                        </a:rPr>
                        <a:t>gestión</a:t>
                      </a:r>
                      <a:r>
                        <a:rPr lang="es-ES" sz="1000" spc="45">
                          <a:effectLst/>
                        </a:rPr>
                        <a:t> </a:t>
                      </a:r>
                      <a:r>
                        <a:rPr lang="es-ES" sz="1000">
                          <a:effectLst/>
                        </a:rPr>
                        <a:t>de</a:t>
                      </a:r>
                      <a:r>
                        <a:rPr lang="es-ES" sz="1000" spc="50">
                          <a:effectLst/>
                        </a:rPr>
                        <a:t> </a:t>
                      </a: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147636154"/>
                  </a:ext>
                </a:extLst>
              </a:tr>
              <a:tr h="130574">
                <a:tc>
                  <a:txBody>
                    <a:bodyPr/>
                    <a:lstStyle/>
                    <a:p>
                      <a:pPr marL="67945">
                        <a:lnSpc>
                          <a:spcPts val="875"/>
                        </a:lnSpc>
                        <a:spcBef>
                          <a:spcPts val="30"/>
                        </a:spcBef>
                        <a:spcAft>
                          <a:spcPts val="0"/>
                        </a:spcAft>
                      </a:pPr>
                      <a:r>
                        <a:rPr lang="es-ES" sz="1000">
                          <a:effectLst/>
                        </a:rPr>
                        <a:t>de</a:t>
                      </a:r>
                      <a:r>
                        <a:rPr lang="es-ES" sz="1000" spc="40">
                          <a:effectLst/>
                        </a:rPr>
                        <a:t> </a:t>
                      </a:r>
                      <a:r>
                        <a:rPr lang="es-ES" sz="1000">
                          <a:effectLst/>
                        </a:rPr>
                        <a:t>gestión</a:t>
                      </a:r>
                      <a:r>
                        <a:rPr lang="es-ES" sz="1000" spc="35">
                          <a:effectLst/>
                        </a:rPr>
                        <a:t> </a:t>
                      </a:r>
                      <a:r>
                        <a:rPr lang="es-ES" sz="1000">
                          <a:effectLst/>
                        </a:rPr>
                        <a:t>de</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vMerge="1">
                  <a:txBody>
                    <a:bodyPr/>
                    <a:lstStyle/>
                    <a:p>
                      <a:endParaRPr lang="es-PE"/>
                    </a:p>
                  </a:txBody>
                  <a:tcPr/>
                </a:tc>
                <a:tc gridSpan="2">
                  <a:txBody>
                    <a:bodyPr/>
                    <a:lstStyle/>
                    <a:p>
                      <a:pPr marL="53975">
                        <a:spcBef>
                          <a:spcPts val="30"/>
                        </a:spcBef>
                        <a:spcAft>
                          <a:spcPts val="0"/>
                        </a:spcAft>
                      </a:pPr>
                      <a:r>
                        <a:rPr lang="es-ES" sz="6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lnSpc>
                          <a:spcPts val="875"/>
                        </a:lnSpc>
                        <a:spcBef>
                          <a:spcPts val="30"/>
                        </a:spcBef>
                        <a:spcAft>
                          <a:spcPts val="0"/>
                        </a:spcAft>
                      </a:pP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6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497594715"/>
                  </a:ext>
                </a:extLst>
              </a:tr>
              <a:tr h="226149">
                <a:tc>
                  <a:txBody>
                    <a:bodyPr/>
                    <a:lstStyle/>
                    <a:p>
                      <a:pPr marL="67945">
                        <a:lnSpc>
                          <a:spcPts val="1095"/>
                        </a:lnSpc>
                        <a:spcBef>
                          <a:spcPts val="30"/>
                        </a:spcBef>
                        <a:spcAft>
                          <a:spcPts val="0"/>
                        </a:spcAft>
                      </a:pPr>
                      <a:r>
                        <a:rPr lang="es-ES" sz="1000">
                          <a:effectLst/>
                        </a:rPr>
                        <a:t>datos(C)</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vMerge="1">
                  <a:txBody>
                    <a:bodyPr/>
                    <a:lstStyle/>
                    <a:p>
                      <a:endParaRPr lang="es-PE"/>
                    </a:p>
                  </a:txBody>
                  <a:tcPr/>
                </a:tc>
                <a:tc gridSpan="2">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241969058"/>
                  </a:ext>
                </a:extLst>
              </a:tr>
              <a:tr h="1133439">
                <a:tc>
                  <a:txBody>
                    <a:bodyPr/>
                    <a:lstStyle/>
                    <a:p>
                      <a:pPr marL="67945" marR="67945">
                        <a:lnSpc>
                          <a:spcPct val="101000"/>
                        </a:lnSpc>
                        <a:spcBef>
                          <a:spcPts val="40"/>
                        </a:spcBef>
                        <a:spcAft>
                          <a:spcPts val="0"/>
                        </a:spcAft>
                      </a:pPr>
                      <a:r>
                        <a:rPr lang="es-ES" sz="1000">
                          <a:effectLst/>
                        </a:rPr>
                        <a:t>1.2.7</a:t>
                      </a:r>
                      <a:r>
                        <a:rPr lang="es-ES" sz="1000" spc="20">
                          <a:effectLst/>
                        </a:rPr>
                        <a:t> </a:t>
                      </a:r>
                      <a:r>
                        <a:rPr lang="es-ES" sz="1000">
                          <a:effectLst/>
                        </a:rPr>
                        <a:t>Comunicar</a:t>
                      </a:r>
                      <a:r>
                        <a:rPr lang="es-ES" sz="1000" spc="10">
                          <a:effectLst/>
                        </a:rPr>
                        <a:t> </a:t>
                      </a:r>
                      <a:r>
                        <a:rPr lang="es-ES" sz="1000">
                          <a:effectLst/>
                        </a:rPr>
                        <a:t>y</a:t>
                      </a:r>
                      <a:r>
                        <a:rPr lang="es-ES" sz="1000" spc="5">
                          <a:effectLst/>
                        </a:rPr>
                        <a:t> </a:t>
                      </a:r>
                      <a:r>
                        <a:rPr lang="es-ES" sz="1000">
                          <a:effectLst/>
                        </a:rPr>
                        <a:t>promover</a:t>
                      </a:r>
                      <a:r>
                        <a:rPr lang="es-ES" sz="1000" spc="25">
                          <a:effectLst/>
                        </a:rPr>
                        <a:t> </a:t>
                      </a:r>
                      <a:r>
                        <a:rPr lang="es-ES" sz="1000">
                          <a:effectLst/>
                        </a:rPr>
                        <a:t>el</a:t>
                      </a:r>
                      <a:r>
                        <a:rPr lang="es-ES" sz="1000" spc="20">
                          <a:effectLst/>
                        </a:rPr>
                        <a:t> </a:t>
                      </a:r>
                      <a:r>
                        <a:rPr lang="es-ES" sz="1000">
                          <a:effectLst/>
                        </a:rPr>
                        <a:t>valor</a:t>
                      </a:r>
                      <a:r>
                        <a:rPr lang="es-ES" sz="1000" spc="25">
                          <a:effectLst/>
                        </a:rPr>
                        <a:t> </a:t>
                      </a:r>
                      <a:r>
                        <a:rPr lang="es-ES" sz="1000">
                          <a:effectLst/>
                        </a:rPr>
                        <a:t>de</a:t>
                      </a:r>
                      <a:r>
                        <a:rPr lang="es-ES" sz="1000" spc="5">
                          <a:effectLst/>
                        </a:rPr>
                        <a:t> </a:t>
                      </a:r>
                      <a:r>
                        <a:rPr lang="es-ES" sz="1000" spc="-5">
                          <a:effectLst/>
                        </a:rPr>
                        <a:t>y</a:t>
                      </a:r>
                      <a:r>
                        <a:rPr lang="es-ES" sz="1000" spc="-55">
                          <a:effectLst/>
                        </a:rPr>
                        <a:t> </a:t>
                      </a:r>
                      <a:r>
                        <a:rPr lang="es-ES" sz="1000" spc="-5">
                          <a:effectLst/>
                        </a:rPr>
                        <a:t>gestión</a:t>
                      </a:r>
                      <a:r>
                        <a:rPr lang="es-ES" sz="1000" spc="-55">
                          <a:effectLst/>
                        </a:rPr>
                        <a:t> </a:t>
                      </a:r>
                      <a:r>
                        <a:rPr lang="es-ES" sz="1000">
                          <a:effectLst/>
                        </a:rPr>
                        <a:t>de</a:t>
                      </a:r>
                      <a:r>
                        <a:rPr lang="es-ES" sz="1000" spc="-50">
                          <a:effectLst/>
                        </a:rPr>
                        <a:t> </a:t>
                      </a:r>
                      <a:r>
                        <a:rPr lang="es-ES" sz="1000">
                          <a:effectLst/>
                        </a:rPr>
                        <a:t>datos</a:t>
                      </a:r>
                      <a:r>
                        <a:rPr lang="es-ES" sz="1000" spc="-60">
                          <a:effectLst/>
                        </a:rPr>
                        <a:t> </a:t>
                      </a:r>
                      <a:r>
                        <a:rPr lang="es-ES" sz="1000">
                          <a:effectLst/>
                        </a:rPr>
                        <a:t>(C)</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318135">
                        <a:lnSpc>
                          <a:spcPct val="101000"/>
                        </a:lnSpc>
                        <a:spcBef>
                          <a:spcPts val="40"/>
                        </a:spcBef>
                        <a:spcAft>
                          <a:spcPts val="0"/>
                        </a:spcAft>
                      </a:pPr>
                      <a:r>
                        <a:rPr lang="es-ES" sz="1000" spc="-10">
                          <a:effectLst/>
                        </a:rPr>
                        <a:t>Sitio</a:t>
                      </a:r>
                      <a:r>
                        <a:rPr lang="es-ES" sz="1000" spc="-35">
                          <a:effectLst/>
                        </a:rPr>
                        <a:t> </a:t>
                      </a:r>
                      <a:r>
                        <a:rPr lang="es-ES" sz="1000" spc="-5">
                          <a:effectLst/>
                        </a:rPr>
                        <a:t>Web</a:t>
                      </a:r>
                      <a:r>
                        <a:rPr lang="es-ES" sz="1000" spc="-45">
                          <a:effectLst/>
                        </a:rPr>
                        <a:t> </a:t>
                      </a:r>
                      <a:r>
                        <a:rPr lang="es-ES" sz="1000" spc="-5">
                          <a:effectLst/>
                        </a:rPr>
                        <a:t>de</a:t>
                      </a:r>
                      <a:r>
                        <a:rPr lang="es-ES" sz="1000" spc="-230">
                          <a:effectLst/>
                        </a:rPr>
                        <a:t> </a:t>
                      </a:r>
                      <a:r>
                        <a:rPr lang="es-ES" sz="1000">
                          <a:effectLst/>
                        </a:rPr>
                        <a:t>Gestión</a:t>
                      </a:r>
                      <a:r>
                        <a:rPr lang="es-ES" sz="1000" spc="10">
                          <a:effectLst/>
                        </a:rPr>
                        <a:t> </a:t>
                      </a:r>
                      <a:r>
                        <a:rPr lang="es-ES" sz="1000">
                          <a:effectLst/>
                        </a:rPr>
                        <a:t>de</a:t>
                      </a:r>
                      <a:r>
                        <a:rPr lang="es-ES" sz="1000" spc="5">
                          <a:effectLst/>
                        </a:rPr>
                        <a:t> </a:t>
                      </a:r>
                      <a:r>
                        <a:rPr lang="es-ES" sz="1000">
                          <a:effectLst/>
                        </a:rPr>
                        <a:t>Datos,</a:t>
                      </a:r>
                      <a:endParaRPr lang="es-PE" sz="1100">
                        <a:effectLst/>
                      </a:endParaRPr>
                    </a:p>
                    <a:p>
                      <a:pPr marL="53975" marR="436245" algn="just">
                        <a:lnSpc>
                          <a:spcPct val="102000"/>
                        </a:lnSpc>
                        <a:spcBef>
                          <a:spcPts val="610"/>
                        </a:spcBef>
                        <a:spcAft>
                          <a:spcPts val="0"/>
                        </a:spcAft>
                      </a:pPr>
                      <a:r>
                        <a:rPr lang="es-ES" sz="1000">
                          <a:effectLst/>
                        </a:rPr>
                        <a:t>Boletín de</a:t>
                      </a:r>
                      <a:r>
                        <a:rPr lang="es-ES" sz="1000" spc="-230">
                          <a:effectLst/>
                        </a:rPr>
                        <a:t> </a:t>
                      </a:r>
                      <a:r>
                        <a:rPr lang="es-ES" sz="1000" spc="-5">
                          <a:effectLst/>
                        </a:rPr>
                        <a:t>Gestión de</a:t>
                      </a:r>
                      <a:r>
                        <a:rPr lang="es-ES" sz="1000" spc="-230">
                          <a:effectLst/>
                        </a:rPr>
                        <a:t> </a:t>
                      </a: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40"/>
                        </a:spcBef>
                        <a:spcAft>
                          <a:spcPts val="0"/>
                        </a:spcAft>
                      </a:pPr>
                      <a:r>
                        <a:rPr lang="es-ES" sz="1000">
                          <a:effectLst/>
                        </a:rPr>
                        <a:t>Ejecutivo</a:t>
                      </a:r>
                      <a:r>
                        <a:rPr lang="es-ES" sz="1000" spc="65">
                          <a:effectLst/>
                        </a:rPr>
                        <a:t> </a:t>
                      </a:r>
                      <a:r>
                        <a:rPr lang="es-ES" sz="1000">
                          <a:effectLst/>
                        </a:rPr>
                        <a:t>DM,</a:t>
                      </a:r>
                      <a:endParaRPr lang="es-PE" sz="1100">
                        <a:effectLst/>
                      </a:endParaRPr>
                    </a:p>
                    <a:p>
                      <a:pPr marL="53975" marR="104775">
                        <a:lnSpc>
                          <a:spcPct val="102000"/>
                        </a:lnSpc>
                        <a:spcBef>
                          <a:spcPts val="625"/>
                        </a:spcBef>
                        <a:spcAft>
                          <a:spcPts val="0"/>
                        </a:spcAft>
                      </a:pPr>
                      <a:r>
                        <a:rPr lang="es-ES" sz="1000">
                          <a:effectLst/>
                        </a:rPr>
                        <a:t>Profesionales</a:t>
                      </a:r>
                      <a:r>
                        <a:rPr lang="es-ES" sz="1000" spc="30">
                          <a:effectLst/>
                        </a:rPr>
                        <a:t> </a:t>
                      </a:r>
                      <a:r>
                        <a:rPr lang="es-ES" sz="1000">
                          <a:effectLst/>
                        </a:rPr>
                        <a:t>de</a:t>
                      </a:r>
                      <a:r>
                        <a:rPr lang="es-ES" sz="1000" spc="-215">
                          <a:effectLst/>
                        </a:rPr>
                        <a:t> </a:t>
                      </a:r>
                      <a:r>
                        <a:rPr lang="es-ES" sz="1000">
                          <a:effectLst/>
                        </a:rPr>
                        <a:t>la</a:t>
                      </a:r>
                      <a:r>
                        <a:rPr lang="es-ES" sz="1000" spc="5">
                          <a:effectLst/>
                        </a:rPr>
                        <a:t> </a:t>
                      </a:r>
                      <a:r>
                        <a:rPr lang="es-ES" sz="1000">
                          <a:effectLst/>
                        </a:rPr>
                        <a:t>gestión</a:t>
                      </a:r>
                      <a:r>
                        <a:rPr lang="es-ES" sz="1000" spc="10">
                          <a:effectLst/>
                        </a:rPr>
                        <a:t> </a:t>
                      </a:r>
                      <a:r>
                        <a:rPr lang="es-ES" sz="1000">
                          <a:effectLst/>
                        </a:rPr>
                        <a:t>de</a:t>
                      </a:r>
                      <a:r>
                        <a:rPr lang="es-ES" sz="1000" spc="5">
                          <a:effectLst/>
                        </a:rPr>
                        <a:t> </a:t>
                      </a:r>
                      <a:r>
                        <a:rPr lang="es-ES" sz="1000">
                          <a:effectLst/>
                        </a:rPr>
                        <a:t>datos,</a:t>
                      </a:r>
                      <a:r>
                        <a:rPr lang="es-ES" sz="1000" spc="25">
                          <a:effectLst/>
                        </a:rPr>
                        <a:t> </a:t>
                      </a:r>
                      <a:r>
                        <a:rPr lang="es-ES" sz="1000">
                          <a:effectLst/>
                        </a:rPr>
                        <a:t>data</a:t>
                      </a:r>
                      <a:r>
                        <a:rPr lang="es-ES" sz="1000" spc="5">
                          <a:effectLst/>
                        </a:rPr>
                        <a:t> </a:t>
                      </a:r>
                      <a:r>
                        <a:rPr lang="es-ES" sz="1000">
                          <a:effectLst/>
                        </a:rPr>
                        <a:t>stewards,</a:t>
                      </a:r>
                      <a:endParaRPr lang="es-PE" sz="1100">
                        <a:effectLst/>
                      </a:endParaRPr>
                    </a:p>
                    <a:p>
                      <a:pPr marL="53975">
                        <a:lnSpc>
                          <a:spcPts val="1065"/>
                        </a:lnSpc>
                        <a:spcBef>
                          <a:spcPts val="585"/>
                        </a:spcBef>
                        <a:spcAft>
                          <a:spcPts val="0"/>
                        </a:spcAft>
                      </a:pPr>
                      <a:r>
                        <a:rPr lang="es-ES" sz="1000">
                          <a:effectLst/>
                        </a:rPr>
                        <a:t>CIO</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marR="121920">
                        <a:lnSpc>
                          <a:spcPct val="101000"/>
                        </a:lnSpc>
                        <a:spcBef>
                          <a:spcPts val="40"/>
                        </a:spcBef>
                        <a:spcAft>
                          <a:spcPts val="0"/>
                        </a:spcAft>
                      </a:pPr>
                      <a:r>
                        <a:rPr lang="es-ES" sz="1000">
                          <a:effectLst/>
                        </a:rPr>
                        <a:t>Consejo</a:t>
                      </a:r>
                      <a:r>
                        <a:rPr lang="es-ES" sz="1000" spc="55">
                          <a:effectLst/>
                        </a:rPr>
                        <a:t> </a:t>
                      </a:r>
                      <a:r>
                        <a:rPr lang="es-ES" sz="1000">
                          <a:effectLst/>
                        </a:rPr>
                        <a:t>de</a:t>
                      </a:r>
                      <a:r>
                        <a:rPr lang="es-ES" sz="1000" spc="5">
                          <a:effectLst/>
                        </a:rPr>
                        <a:t> </a:t>
                      </a:r>
                      <a:r>
                        <a:rPr lang="es-ES" sz="1000">
                          <a:effectLst/>
                        </a:rPr>
                        <a:t>Gobierno</a:t>
                      </a:r>
                      <a:r>
                        <a:rPr lang="es-ES" sz="1000" spc="5">
                          <a:effectLst/>
                        </a:rPr>
                        <a:t> </a:t>
                      </a:r>
                      <a:r>
                        <a:rPr lang="es-ES" sz="1000">
                          <a:effectLst/>
                        </a:rPr>
                        <a:t>de</a:t>
                      </a:r>
                      <a:r>
                        <a:rPr lang="es-ES" sz="1000" spc="-215">
                          <a:effectLst/>
                        </a:rPr>
                        <a:t> </a:t>
                      </a: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114300" indent="-635">
                        <a:lnSpc>
                          <a:spcPct val="101000"/>
                        </a:lnSpc>
                        <a:spcBef>
                          <a:spcPts val="40"/>
                        </a:spcBef>
                        <a:spcAft>
                          <a:spcPts val="0"/>
                        </a:spcAft>
                      </a:pPr>
                      <a:r>
                        <a:rPr lang="es-ES" sz="1000">
                          <a:effectLst/>
                        </a:rPr>
                        <a:t>Administración</a:t>
                      </a:r>
                      <a:r>
                        <a:rPr lang="es-ES" sz="1000" spc="-220">
                          <a:effectLst/>
                        </a:rPr>
                        <a:t> </a:t>
                      </a:r>
                      <a:r>
                        <a:rPr lang="es-ES" sz="1000">
                          <a:effectLst/>
                        </a:rPr>
                        <a:t>de</a:t>
                      </a:r>
                      <a:r>
                        <a:rPr lang="es-ES" sz="1000" spc="45">
                          <a:effectLst/>
                        </a:rPr>
                        <a:t> </a:t>
                      </a:r>
                      <a:r>
                        <a:rPr lang="es-ES" sz="1000">
                          <a:effectLst/>
                        </a:rPr>
                        <a:t>datos</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287017591"/>
                  </a:ext>
                </a:extLst>
              </a:tr>
              <a:tr h="403165">
                <a:tc>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marR="67310">
                        <a:lnSpc>
                          <a:spcPct val="101000"/>
                        </a:lnSpc>
                        <a:spcBef>
                          <a:spcPts val="30"/>
                        </a:spcBef>
                        <a:spcAft>
                          <a:spcPts val="0"/>
                        </a:spcAft>
                      </a:pPr>
                      <a:r>
                        <a:rPr lang="es-ES" sz="1000">
                          <a:effectLst/>
                        </a:rPr>
                        <a:t>La  comprensión</a:t>
                      </a:r>
                      <a:r>
                        <a:rPr lang="es-ES" sz="1000" spc="5">
                          <a:effectLst/>
                        </a:rPr>
                        <a:t> </a:t>
                      </a:r>
                      <a:r>
                        <a:rPr lang="es-ES" sz="1000" spc="-5">
                          <a:effectLst/>
                        </a:rPr>
                        <a:t>y</a:t>
                      </a:r>
                      <a:r>
                        <a:rPr lang="es-ES" sz="1000" spc="-10">
                          <a:effectLst/>
                        </a:rPr>
                        <a:t> </a:t>
                      </a:r>
                      <a:r>
                        <a:rPr lang="es-ES" sz="1000" spc="-5">
                          <a:effectLst/>
                        </a:rPr>
                        <a:t>reconocimiento</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gridSpan="2">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hMerge="1">
                  <a:txBody>
                    <a:bodyPr/>
                    <a:lstStyle/>
                    <a:p>
                      <a:endParaRPr lang="es-PE"/>
                    </a:p>
                  </a:txBody>
                  <a:tcPr/>
                </a:tc>
                <a:tc>
                  <a:txBody>
                    <a:bodyPr/>
                    <a:lstStyle/>
                    <a:p>
                      <a:pPr marL="53975">
                        <a:spcBef>
                          <a:spcPts val="30"/>
                        </a:spcBef>
                        <a:spcAft>
                          <a:spcPts val="0"/>
                        </a:spcAft>
                      </a:pPr>
                      <a:r>
                        <a:rPr lang="es-ES" sz="10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000" dirty="0">
                          <a:effectLst/>
                        </a:rPr>
                        <a:t> </a:t>
                      </a:r>
                      <a:endParaRPr lang="es-PE"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348305528"/>
                  </a:ext>
                </a:extLst>
              </a:tr>
            </a:tbl>
          </a:graphicData>
        </a:graphic>
      </p:graphicFrame>
    </p:spTree>
    <p:extLst>
      <p:ext uri="{BB962C8B-B14F-4D97-AF65-F5344CB8AC3E}">
        <p14:creationId xmlns:p14="http://schemas.microsoft.com/office/powerpoint/2010/main" val="173400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Referencias</a:t>
            </a:r>
          </a:p>
        </p:txBody>
      </p:sp>
      <p:sp>
        <p:nvSpPr>
          <p:cNvPr id="3" name="Marcador de contenido 2"/>
          <p:cNvSpPr>
            <a:spLocks noGrp="1"/>
          </p:cNvSpPr>
          <p:nvPr>
            <p:ph idx="1"/>
          </p:nvPr>
        </p:nvSpPr>
        <p:spPr/>
        <p:txBody>
          <a:bodyPr>
            <a:normAutofit fontScale="92500" lnSpcReduction="20000"/>
          </a:bodyPr>
          <a:lstStyle/>
          <a:p>
            <a:r>
              <a:rPr lang="es-PE" dirty="0">
                <a:hlinkClick r:id="rId2"/>
              </a:rPr>
              <a:t>https://www.modus.es/por-que-los-datos-son-un-activo-empresarial/?cn-reloaded=1</a:t>
            </a:r>
            <a:endParaRPr lang="es-PE" dirty="0"/>
          </a:p>
          <a:p>
            <a:r>
              <a:rPr lang="es-PE" dirty="0">
                <a:hlinkClick r:id="rId3"/>
              </a:rPr>
              <a:t>https://www.fundacionmapfre.org/blog/cuanta-informacion-se-genera-y-almacena-en-el-mundo/</a:t>
            </a:r>
            <a:endParaRPr lang="es-PE" dirty="0"/>
          </a:p>
          <a:p>
            <a:r>
              <a:rPr lang="es-PE" dirty="0">
                <a:hlinkClick r:id="rId4"/>
              </a:rPr>
              <a:t>https://es.statista.com/grafico/26031/volumen-estimado-de-datos-digitales-creados-o-replicados-en-todo-el-mundo/#:~:text=En%202020%2C%20la%20capacidad%20mundial,durante%20el%20periodo%202020%2D2025</a:t>
            </a:r>
            <a:r>
              <a:rPr lang="es-PE" dirty="0"/>
              <a:t>.</a:t>
            </a:r>
          </a:p>
          <a:p>
            <a:r>
              <a:rPr lang="es-PE" dirty="0">
                <a:hlinkClick r:id="rId5"/>
              </a:rPr>
              <a:t>https://keepcoding.io/blog/que-es-y-como-funciona-dikw/</a:t>
            </a:r>
            <a:endParaRPr lang="es-PE" dirty="0"/>
          </a:p>
          <a:p>
            <a:r>
              <a:rPr lang="es-PE" dirty="0">
                <a:hlinkClick r:id="rId6"/>
              </a:rPr>
              <a:t>http://soledadherrlein.blogspot.com/2014/10/dato-informacion-conocimiento-sabiduria.html</a:t>
            </a:r>
            <a:endParaRPr lang="es-PE" dirty="0"/>
          </a:p>
          <a:p>
            <a:r>
              <a:rPr lang="es-PE" dirty="0">
                <a:hlinkClick r:id="rId7"/>
              </a:rPr>
              <a:t>https://www.sdelsol.com/blog/tendencias/tipos-de-conocimiento/</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2072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Introduccion</a:t>
            </a:r>
          </a:p>
        </p:txBody>
      </p:sp>
      <p:sp>
        <p:nvSpPr>
          <p:cNvPr id="3" name="Marcador de contenido 2"/>
          <p:cNvSpPr>
            <a:spLocks noGrp="1"/>
          </p:cNvSpPr>
          <p:nvPr>
            <p:ph idx="1"/>
          </p:nvPr>
        </p:nvSpPr>
        <p:spPr/>
        <p:txBody>
          <a:bodyPr/>
          <a:lstStyle/>
          <a:p>
            <a:r>
              <a:rPr lang="es-ES" dirty="0"/>
              <a:t>Gobierno de Datos es el ejercicio de la autoridad y el control (planificación, el seguimiento y la aplicación) a través de la gestión de los activos de datos. </a:t>
            </a:r>
          </a:p>
          <a:p>
            <a:r>
              <a:rPr lang="es-ES" dirty="0"/>
              <a:t>La función de Gobierno de Datos guía de cómo se llevan a cabo todas las demás funciones de gestión de datos.</a:t>
            </a:r>
          </a:p>
          <a:p>
            <a:endParaRPr lang="es-PE" dirty="0"/>
          </a:p>
        </p:txBody>
      </p:sp>
    </p:spTree>
    <p:extLst>
      <p:ext uri="{BB962C8B-B14F-4D97-AF65-F5344CB8AC3E}">
        <p14:creationId xmlns:p14="http://schemas.microsoft.com/office/powerpoint/2010/main" val="48575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Diagrama Conceptual</a:t>
            </a:r>
          </a:p>
        </p:txBody>
      </p:sp>
      <p:sp>
        <p:nvSpPr>
          <p:cNvPr id="3" name="Marcador de contenido 2"/>
          <p:cNvSpPr>
            <a:spLocks noGrp="1"/>
          </p:cNvSpPr>
          <p:nvPr>
            <p:ph idx="1"/>
          </p:nvPr>
        </p:nvSpPr>
        <p:spPr/>
        <p:txBody>
          <a:bodyPr/>
          <a:lstStyle/>
          <a:p>
            <a:endParaRPr lang="es-PE"/>
          </a:p>
        </p:txBody>
      </p:sp>
      <p:pic>
        <p:nvPicPr>
          <p:cNvPr id="4" name="image9.png"/>
          <p:cNvPicPr/>
          <p:nvPr/>
        </p:nvPicPr>
        <p:blipFill>
          <a:blip r:embed="rId2" cstate="print"/>
          <a:stretch>
            <a:fillRect/>
          </a:stretch>
        </p:blipFill>
        <p:spPr>
          <a:xfrm>
            <a:off x="838200" y="1825624"/>
            <a:ext cx="7682345" cy="4486275"/>
          </a:xfrm>
          <a:prstGeom prst="rect">
            <a:avLst/>
          </a:prstGeom>
        </p:spPr>
      </p:pic>
    </p:spTree>
    <p:extLst>
      <p:ext uri="{BB962C8B-B14F-4D97-AF65-F5344CB8AC3E}">
        <p14:creationId xmlns:p14="http://schemas.microsoft.com/office/powerpoint/2010/main" val="34310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Decisiones Compartidas</a:t>
            </a:r>
          </a:p>
        </p:txBody>
      </p:sp>
      <p:sp>
        <p:nvSpPr>
          <p:cNvPr id="3" name="Marcador de contenido 2"/>
          <p:cNvSpPr>
            <a:spLocks noGrp="1"/>
          </p:cNvSpPr>
          <p:nvPr>
            <p:ph idx="1"/>
          </p:nvPr>
        </p:nvSpPr>
        <p:spPr/>
        <p:txBody>
          <a:bodyPr/>
          <a:lstStyle/>
          <a:p>
            <a:endParaRPr lang="es-PE"/>
          </a:p>
        </p:txBody>
      </p:sp>
      <p:pic>
        <p:nvPicPr>
          <p:cNvPr id="4" name="image10.png"/>
          <p:cNvPicPr/>
          <p:nvPr/>
        </p:nvPicPr>
        <p:blipFill>
          <a:blip r:embed="rId2" cstate="print"/>
          <a:stretch>
            <a:fillRect/>
          </a:stretch>
        </p:blipFill>
        <p:spPr>
          <a:xfrm>
            <a:off x="954260" y="1825625"/>
            <a:ext cx="7109085" cy="4351338"/>
          </a:xfrm>
          <a:prstGeom prst="rect">
            <a:avLst/>
          </a:prstGeom>
        </p:spPr>
      </p:pic>
    </p:spTree>
    <p:extLst>
      <p:ext uri="{BB962C8B-B14F-4D97-AF65-F5344CB8AC3E}">
        <p14:creationId xmlns:p14="http://schemas.microsoft.com/office/powerpoint/2010/main" val="144383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El Gobierno de Datos &amp; Funciones de Gestión de Datos</a:t>
            </a:r>
          </a:p>
        </p:txBody>
      </p:sp>
      <p:sp>
        <p:nvSpPr>
          <p:cNvPr id="3" name="Marcador de contenido 2"/>
          <p:cNvSpPr>
            <a:spLocks noGrp="1"/>
          </p:cNvSpPr>
          <p:nvPr>
            <p:ph idx="1"/>
          </p:nvPr>
        </p:nvSpPr>
        <p:spPr/>
        <p:txBody>
          <a:bodyPr/>
          <a:lstStyle/>
          <a:p>
            <a:endParaRPr lang="es-PE"/>
          </a:p>
        </p:txBody>
      </p:sp>
      <p:pic>
        <p:nvPicPr>
          <p:cNvPr id="4" name="image11.png"/>
          <p:cNvPicPr/>
          <p:nvPr/>
        </p:nvPicPr>
        <p:blipFill>
          <a:blip r:embed="rId2" cstate="print"/>
          <a:stretch>
            <a:fillRect/>
          </a:stretch>
        </p:blipFill>
        <p:spPr>
          <a:xfrm>
            <a:off x="838200" y="1825625"/>
            <a:ext cx="7793182" cy="4351338"/>
          </a:xfrm>
          <a:prstGeom prst="rect">
            <a:avLst/>
          </a:prstGeom>
        </p:spPr>
      </p:pic>
    </p:spTree>
    <p:extLst>
      <p:ext uri="{BB962C8B-B14F-4D97-AF65-F5344CB8AC3E}">
        <p14:creationId xmlns:p14="http://schemas.microsoft.com/office/powerpoint/2010/main" val="111325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Administración de Datos</a:t>
            </a:r>
          </a:p>
        </p:txBody>
      </p:sp>
      <p:sp>
        <p:nvSpPr>
          <p:cNvPr id="3" name="Marcador de contenido 2"/>
          <p:cNvSpPr>
            <a:spLocks noGrp="1"/>
          </p:cNvSpPr>
          <p:nvPr>
            <p:ph idx="1"/>
          </p:nvPr>
        </p:nvSpPr>
        <p:spPr/>
        <p:txBody>
          <a:bodyPr>
            <a:normAutofit lnSpcReduction="10000"/>
          </a:bodyPr>
          <a:lstStyle/>
          <a:p>
            <a:r>
              <a:rPr lang="es-ES" dirty="0"/>
              <a:t>Administración de datos es  </a:t>
            </a:r>
            <a:r>
              <a:rPr lang="es-ES" dirty="0">
                <a:solidFill>
                  <a:srgbClr val="00B0F0"/>
                </a:solidFill>
              </a:rPr>
              <a:t>la  responsabilidad  formal  de  responsabilidades empresariales </a:t>
            </a:r>
            <a:r>
              <a:rPr lang="es-ES" dirty="0"/>
              <a:t>que garanticen el control y uso de datos  de  manera  eficaz.  Algunas  de estas responsabilidades son responsabilidad de Gobierno de Datos, pero también hay importantes responsabilidades de gestión de datos dentro de cada una de las otras funciones principales de gestión de datos.</a:t>
            </a:r>
            <a:endParaRPr lang="es-PE" dirty="0"/>
          </a:p>
          <a:p>
            <a:r>
              <a:rPr lang="es-ES" dirty="0"/>
              <a:t>Un </a:t>
            </a:r>
            <a:r>
              <a:rPr lang="es-ES" dirty="0">
                <a:solidFill>
                  <a:srgbClr val="00B0F0"/>
                </a:solidFill>
              </a:rPr>
              <a:t>administrador de datos es un líder de negocios </a:t>
            </a:r>
            <a:r>
              <a:rPr lang="es-ES" dirty="0"/>
              <a:t>y/o reconocido experto en la materia designados como responsables de estas funciones. Al igual que en otras actividades, un buen administrador protege cuidadosamente, gestiona y aprovecha los recursos para la que ella se confía.</a:t>
            </a:r>
            <a:endParaRPr lang="es-PE" dirty="0"/>
          </a:p>
          <a:p>
            <a:endParaRPr lang="es-PE" dirty="0"/>
          </a:p>
        </p:txBody>
      </p:sp>
    </p:spTree>
    <p:extLst>
      <p:ext uri="{BB962C8B-B14F-4D97-AF65-F5344CB8AC3E}">
        <p14:creationId xmlns:p14="http://schemas.microsoft.com/office/powerpoint/2010/main" val="328156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Servicios de Gestión de Datos</a:t>
            </a:r>
          </a:p>
        </p:txBody>
      </p:sp>
      <p:sp>
        <p:nvSpPr>
          <p:cNvPr id="3" name="Marcador de contenido 2"/>
          <p:cNvSpPr>
            <a:spLocks noGrp="1"/>
          </p:cNvSpPr>
          <p:nvPr>
            <p:ph idx="1"/>
          </p:nvPr>
        </p:nvSpPr>
        <p:spPr/>
        <p:txBody>
          <a:bodyPr/>
          <a:lstStyle/>
          <a:p>
            <a:r>
              <a:rPr lang="es-ES" dirty="0"/>
              <a:t>Los </a:t>
            </a:r>
            <a:r>
              <a:rPr lang="es-ES" dirty="0">
                <a:solidFill>
                  <a:srgbClr val="00B0F0"/>
                </a:solidFill>
              </a:rPr>
              <a:t>profesionales de la gestión de datos </a:t>
            </a:r>
            <a:r>
              <a:rPr lang="es-ES" dirty="0"/>
              <a:t>junto con el </a:t>
            </a:r>
            <a:r>
              <a:rPr lang="es-ES" dirty="0">
                <a:solidFill>
                  <a:srgbClr val="00B0F0"/>
                </a:solidFill>
              </a:rPr>
              <a:t>departamento de IT</a:t>
            </a:r>
            <a:r>
              <a:rPr lang="es-ES" dirty="0"/>
              <a:t> informan a uno o más organizaciones de </a:t>
            </a:r>
            <a:r>
              <a:rPr lang="es-ES" b="1" dirty="0"/>
              <a:t>servicios de gestión de datos </a:t>
            </a:r>
            <a:r>
              <a:rPr lang="es-ES" dirty="0"/>
              <a:t>(DMS). </a:t>
            </a:r>
          </a:p>
          <a:p>
            <a:r>
              <a:rPr lang="es-ES" dirty="0"/>
              <a:t>En muchas empresas, puede haber una organización centralizada DMS, mientras que en otros hay varios </a:t>
            </a:r>
            <a:r>
              <a:rPr lang="es-ES" dirty="0">
                <a:solidFill>
                  <a:srgbClr val="00B0F0"/>
                </a:solidFill>
              </a:rPr>
              <a:t>grupos descentralizados</a:t>
            </a:r>
            <a:r>
              <a:rPr lang="es-ES" dirty="0"/>
              <a:t>. </a:t>
            </a:r>
          </a:p>
          <a:p>
            <a:r>
              <a:rPr lang="es-ES" dirty="0"/>
              <a:t>Algunas empresas tienen ambas organizaciones locales DMS, así como una organización centralizada. Una organización centralizada DMS se conoce a veces como un </a:t>
            </a:r>
            <a:r>
              <a:rPr lang="es-ES" dirty="0">
                <a:solidFill>
                  <a:srgbClr val="00B0F0"/>
                </a:solidFill>
              </a:rPr>
              <a:t>Centro de Gestión de Datos de Excelencia </a:t>
            </a:r>
            <a:r>
              <a:rPr lang="es-ES" dirty="0"/>
              <a:t>(COE).</a:t>
            </a:r>
            <a:endParaRPr lang="es-PE" dirty="0"/>
          </a:p>
          <a:p>
            <a:endParaRPr lang="es-PE" dirty="0"/>
          </a:p>
        </p:txBody>
      </p:sp>
    </p:spTree>
    <p:extLst>
      <p:ext uri="{BB962C8B-B14F-4D97-AF65-F5344CB8AC3E}">
        <p14:creationId xmlns:p14="http://schemas.microsoft.com/office/powerpoint/2010/main" val="331722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Gobierno de Datos</a:t>
            </a:r>
          </a:p>
        </p:txBody>
      </p:sp>
      <p:sp>
        <p:nvSpPr>
          <p:cNvPr id="3" name="Marcador de contenido 2"/>
          <p:cNvSpPr>
            <a:spLocks noGrp="1"/>
          </p:cNvSpPr>
          <p:nvPr>
            <p:ph idx="1"/>
          </p:nvPr>
        </p:nvSpPr>
        <p:spPr/>
        <p:txBody>
          <a:bodyPr/>
          <a:lstStyle/>
          <a:p>
            <a:endParaRPr lang="es-PE"/>
          </a:p>
        </p:txBody>
      </p:sp>
      <p:pic>
        <p:nvPicPr>
          <p:cNvPr id="4" name="image12.png"/>
          <p:cNvPicPr/>
          <p:nvPr/>
        </p:nvPicPr>
        <p:blipFill>
          <a:blip r:embed="rId2" cstate="print"/>
          <a:stretch>
            <a:fillRect/>
          </a:stretch>
        </p:blipFill>
        <p:spPr>
          <a:xfrm>
            <a:off x="838199" y="1825625"/>
            <a:ext cx="8028709" cy="4351338"/>
          </a:xfrm>
          <a:prstGeom prst="rect">
            <a:avLst/>
          </a:prstGeom>
        </p:spPr>
      </p:pic>
    </p:spTree>
    <p:extLst>
      <p:ext uri="{BB962C8B-B14F-4D97-AF65-F5344CB8AC3E}">
        <p14:creationId xmlns:p14="http://schemas.microsoft.com/office/powerpoint/2010/main" val="32713468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2317</TotalTime>
  <Words>2539</Words>
  <Application>Microsoft Office PowerPoint</Application>
  <PresentationFormat>Panorámica</PresentationFormat>
  <Paragraphs>372</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Cambria</vt:lpstr>
      <vt:lpstr>Wingdings</vt:lpstr>
      <vt:lpstr>Tema de Office</vt:lpstr>
      <vt:lpstr> Gestion de Datos con la Guia DAMA DMBOK</vt:lpstr>
      <vt:lpstr>Capitulo 3 Gobierno de Datos.</vt:lpstr>
      <vt:lpstr>Introduccion</vt:lpstr>
      <vt:lpstr>Diagrama Conceptual</vt:lpstr>
      <vt:lpstr>Decisiones Compartidas</vt:lpstr>
      <vt:lpstr>El Gobierno de Datos &amp; Funciones de Gestión de Datos</vt:lpstr>
      <vt:lpstr>Administración de Datos</vt:lpstr>
      <vt:lpstr>Servicios de Gestión de Datos</vt:lpstr>
      <vt:lpstr>Actividades de Gobierno de Datos</vt:lpstr>
      <vt:lpstr>Estrategia de Datos</vt:lpstr>
      <vt:lpstr>Política de Datos</vt:lpstr>
      <vt:lpstr>Arquitectura de Datos</vt:lpstr>
      <vt:lpstr>Datos Estandarizados y Procedimientos</vt:lpstr>
      <vt:lpstr>Cumplimiento Normativo</vt:lpstr>
      <vt:lpstr>Gestión de Problemas</vt:lpstr>
      <vt:lpstr>Escalamiento de Problemas</vt:lpstr>
      <vt:lpstr>Proyectos de Gestión de Datos</vt:lpstr>
      <vt:lpstr>Servicios de gestión de datos</vt:lpstr>
      <vt:lpstr>Valoración de Activos</vt:lpstr>
      <vt:lpstr>Comunicación y Promoción</vt:lpstr>
      <vt:lpstr>Métodos de Comunicación</vt:lpstr>
      <vt:lpstr>Marcos de Gobernanza Relacionados</vt:lpstr>
      <vt:lpstr>Resumen del Proceso de Gobierno de Datos</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 Augusto Carreño Villarreyes</cp:lastModifiedBy>
  <cp:revision>57</cp:revision>
  <dcterms:created xsi:type="dcterms:W3CDTF">2022-10-18T20:55:37Z</dcterms:created>
  <dcterms:modified xsi:type="dcterms:W3CDTF">2024-04-22T17:11:25Z</dcterms:modified>
</cp:coreProperties>
</file>