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" r:id="rId2"/>
    <p:sldId id="257" r:id="rId3"/>
    <p:sldId id="287" r:id="rId4"/>
    <p:sldId id="288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289" r:id="rId13"/>
    <p:sldId id="290" r:id="rId14"/>
    <p:sldId id="318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310" r:id="rId23"/>
    <p:sldId id="298" r:id="rId24"/>
    <p:sldId id="299" r:id="rId25"/>
    <p:sldId id="302" r:id="rId26"/>
    <p:sldId id="300" r:id="rId27"/>
    <p:sldId id="301" r:id="rId28"/>
    <p:sldId id="303" r:id="rId29"/>
    <p:sldId id="304" r:id="rId30"/>
    <p:sldId id="305" r:id="rId31"/>
    <p:sldId id="306" r:id="rId32"/>
    <p:sldId id="307" r:id="rId33"/>
    <p:sldId id="275" r:id="rId3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52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113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930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672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038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157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362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909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553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534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04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779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undacionmapfre.org/blog/cuanta-informacion-se-genera-y-almacena-en-el-mundo/" TargetMode="External"/><Relationship Id="rId7" Type="http://schemas.openxmlformats.org/officeDocument/2006/relationships/hyperlink" Target="https://www.sdelsol.com/blog/tendencias/tipos-de-conocimiento/" TargetMode="External"/><Relationship Id="rId2" Type="http://schemas.openxmlformats.org/officeDocument/2006/relationships/hyperlink" Target="https://www.modus.es/por-que-los-datos-son-un-activo-empresarial/?cn-reloaded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ledadherrlein.blogspot.com/2014/10/dato-informacion-conocimiento-sabiduria.html" TargetMode="External"/><Relationship Id="rId5" Type="http://schemas.openxmlformats.org/officeDocument/2006/relationships/hyperlink" Target="https://keepcoding.io/blog/que-es-y-como-funciona-dikw/" TargetMode="External"/><Relationship Id="rId4" Type="http://schemas.openxmlformats.org/officeDocument/2006/relationships/hyperlink" Target="https://es.statista.com/grafico/26031/volumen-estimado-de-datos-digitales-creados-o-replicados-en-todo-el-mundo/#:~:text=En%202020%2C%20la%20capacidad%20mundial,durante%20el%20periodo%202020%2D202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" y="0"/>
            <a:ext cx="12168188" cy="687144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10036629" cy="2387600"/>
          </a:xfrm>
        </p:spPr>
        <p:txBody>
          <a:bodyPr>
            <a:noAutofit/>
          </a:bodyPr>
          <a:lstStyle/>
          <a:p>
            <a:br>
              <a:rPr lang="es-PE" dirty="0"/>
            </a:br>
            <a:r>
              <a:rPr lang="es-MX" b="1" dirty="0" err="1">
                <a:solidFill>
                  <a:schemeClr val="bg1"/>
                </a:solidFill>
              </a:rPr>
              <a:t>Gestion</a:t>
            </a:r>
            <a:r>
              <a:rPr lang="es-MX" b="1" dirty="0">
                <a:solidFill>
                  <a:schemeClr val="bg1"/>
                </a:solidFill>
              </a:rPr>
              <a:t> de Datos con la </a:t>
            </a:r>
            <a:r>
              <a:rPr lang="es-MX" b="1" dirty="0" err="1">
                <a:solidFill>
                  <a:schemeClr val="bg1"/>
                </a:solidFill>
              </a:rPr>
              <a:t>Guia</a:t>
            </a:r>
            <a:r>
              <a:rPr lang="es-MX" b="1" dirty="0">
                <a:solidFill>
                  <a:schemeClr val="bg1"/>
                </a:solidFill>
              </a:rPr>
              <a:t> DAMA DMBOK</a:t>
            </a:r>
            <a:endParaRPr lang="es-PE" sz="48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 </a:t>
            </a:r>
            <a:r>
              <a:rPr lang="es-MX" b="1" dirty="0">
                <a:solidFill>
                  <a:schemeClr val="bg1"/>
                </a:solidFill>
              </a:rPr>
              <a:t>IGP – </a:t>
            </a:r>
            <a:r>
              <a:rPr lang="es-MX" b="1" dirty="0" err="1">
                <a:solidFill>
                  <a:schemeClr val="bg1"/>
                </a:solidFill>
              </a:rPr>
              <a:t>Peru</a:t>
            </a:r>
            <a:endParaRPr lang="es-MX" b="1" dirty="0">
              <a:solidFill>
                <a:schemeClr val="bg1"/>
              </a:solidFill>
            </a:endParaRPr>
          </a:p>
          <a:p>
            <a:r>
              <a:rPr lang="es-MX" b="1">
                <a:solidFill>
                  <a:schemeClr val="bg1"/>
                </a:solidFill>
              </a:rPr>
              <a:t>30h</a:t>
            </a:r>
            <a:endParaRPr lang="es-MX" b="1" dirty="0">
              <a:solidFill>
                <a:schemeClr val="bg1"/>
              </a:solidFill>
            </a:endParaRPr>
          </a:p>
          <a:p>
            <a:r>
              <a:rPr lang="es-MX" b="1" dirty="0">
                <a:solidFill>
                  <a:schemeClr val="bg1"/>
                </a:solidFill>
              </a:rPr>
              <a:t>Instructor: Ing. Carlos </a:t>
            </a:r>
            <a:r>
              <a:rPr lang="es-MX" b="1" dirty="0" err="1">
                <a:solidFill>
                  <a:schemeClr val="bg1"/>
                </a:solidFill>
              </a:rPr>
              <a:t>Carreno</a:t>
            </a:r>
            <a:endParaRPr lang="es-MX" b="1" dirty="0">
              <a:solidFill>
                <a:schemeClr val="bg1"/>
              </a:solidFill>
            </a:endParaRPr>
          </a:p>
          <a:p>
            <a:r>
              <a:rPr lang="es-MX" b="1" dirty="0">
                <a:solidFill>
                  <a:schemeClr val="bg1"/>
                </a:solidFill>
              </a:rPr>
              <a:t>ccarrenovi@Gmail.com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53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Alineamiento de la Arquitectura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120620" cy="503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56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Modelo de Peter </a:t>
            </a:r>
            <a:r>
              <a:rPr lang="es-PE" dirty="0" err="1"/>
              <a:t>Aiken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5900"/>
            <a:ext cx="688657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73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Gestión de la Arquitectura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8288"/>
            <a:ext cx="8438535" cy="504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27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Artefactos de la Arquitectura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La Arquitectura de Datos empresarial es un conjunto integrado de artefactos que incluye tres grandes categorías de especificaciones:</a:t>
            </a:r>
            <a:endParaRPr lang="es-PE" dirty="0"/>
          </a:p>
          <a:p>
            <a:pPr lvl="0"/>
            <a:r>
              <a:rPr lang="es-ES" u="sng" dirty="0"/>
              <a:t>Modelo de datos de la empresa</a:t>
            </a:r>
            <a:r>
              <a:rPr lang="es-ES" dirty="0"/>
              <a:t>: Es el componente central de la arquitectura de datos empresarial</a:t>
            </a:r>
            <a:endParaRPr lang="es-PE" dirty="0"/>
          </a:p>
          <a:p>
            <a:pPr lvl="0"/>
            <a:r>
              <a:rPr lang="es-ES" u="sng" dirty="0"/>
              <a:t>Análisis de la cadena de valor de información</a:t>
            </a:r>
            <a:r>
              <a:rPr lang="es-ES" dirty="0"/>
              <a:t>: Se alinean datos con procesos de negocios y otros componentes de la arquitectura empresarial y</a:t>
            </a:r>
            <a:endParaRPr lang="es-PE" dirty="0"/>
          </a:p>
          <a:p>
            <a:pPr lvl="0"/>
            <a:r>
              <a:rPr lang="es-ES" u="sng" dirty="0"/>
              <a:t>Arquitectura de datos de entrega relacionados</a:t>
            </a:r>
            <a:r>
              <a:rPr lang="es-ES" dirty="0"/>
              <a:t>: Esto incluye arquitecturas de base de datos, integración de datos, almacenamiento de datos, inteligencia de negocios, contenidos de documentos, y metadatos.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82613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Cadena de Valor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1026" name="Picture 2" descr="Cadena de valor - Wikipedia, la enciclopedia lib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35119"/>
            <a:ext cx="8468032" cy="520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291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Que es la Arquitectura Empresarial?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arquitectura empresarial es un conjunto integrado de </a:t>
            </a:r>
            <a:r>
              <a:rPr lang="es-ES" b="1" dirty="0">
                <a:solidFill>
                  <a:srgbClr val="0070C0"/>
                </a:solidFill>
              </a:rPr>
              <a:t>modelos de negocios</a:t>
            </a:r>
            <a:r>
              <a:rPr lang="es-ES" dirty="0"/>
              <a:t>, especificaciones de tecnología de información, artefactos que reflejan la integración empresarial, y requisitos de normalización de datos.</a:t>
            </a:r>
          </a:p>
          <a:p>
            <a:r>
              <a:rPr lang="es-ES" dirty="0"/>
              <a:t>La  define  el  contexto  para </a:t>
            </a:r>
            <a:r>
              <a:rPr lang="es-ES" b="1" dirty="0">
                <a:solidFill>
                  <a:srgbClr val="0070C0"/>
                </a:solidFill>
              </a:rPr>
              <a:t>integración de datos de negocios</a:t>
            </a:r>
            <a:r>
              <a:rPr lang="es-ES" dirty="0"/>
              <a:t>, procesos, organizaciones, tecnología, y la alineación de recursos de negocios con los objetivos empresariales. La Arquitectura empresarial abarca las arquitecturas de negocio y sistemas de información.</a:t>
            </a:r>
          </a:p>
          <a:p>
            <a:r>
              <a:rPr lang="es-ES" dirty="0"/>
              <a:t>La arquitectura empresarial a menudo distingue entre el estado actual de "</a:t>
            </a:r>
            <a:r>
              <a:rPr lang="es-ES" b="1" dirty="0"/>
              <a:t>tal cual</a:t>
            </a:r>
            <a:r>
              <a:rPr lang="es-ES" dirty="0"/>
              <a:t>" y el estado objetivo de "</a:t>
            </a:r>
            <a:r>
              <a:rPr lang="es-ES" b="1" dirty="0"/>
              <a:t>ser</a:t>
            </a:r>
            <a:r>
              <a:rPr lang="es-ES" dirty="0"/>
              <a:t>"</a:t>
            </a:r>
            <a:endParaRPr lang="es-PE" dirty="0"/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72614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Artefactos de la Arquitectura Empresarial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/>
              <a:t>La Arquitectura empresarial incluye muchos modelos y artefactos relacionados:</a:t>
            </a:r>
          </a:p>
          <a:p>
            <a:pPr lvl="0"/>
            <a:r>
              <a:rPr lang="es-ES" b="1" dirty="0">
                <a:solidFill>
                  <a:srgbClr val="C00000"/>
                </a:solidFill>
              </a:rPr>
              <a:t>La arquitectura de Información</a:t>
            </a:r>
            <a:r>
              <a:rPr lang="es-ES" dirty="0"/>
              <a:t>: Entidades empresariales, relaciones, atributos, definiciones, y datos de referencia.</a:t>
            </a:r>
            <a:endParaRPr lang="es-PE" dirty="0"/>
          </a:p>
          <a:p>
            <a:pPr lvl="0"/>
            <a:r>
              <a:rPr lang="es-ES" b="1" dirty="0">
                <a:solidFill>
                  <a:srgbClr val="C00000"/>
                </a:solidFill>
              </a:rPr>
              <a:t>La arquitectura de Proceso</a:t>
            </a:r>
            <a:r>
              <a:rPr lang="es-ES" dirty="0"/>
              <a:t>: Funciones, actividades, flujos de trabajo, eventos, ciclos, productos, y procedimientos.</a:t>
            </a:r>
            <a:endParaRPr lang="es-PE" dirty="0"/>
          </a:p>
          <a:p>
            <a:pPr lvl="0"/>
            <a:r>
              <a:rPr lang="es-ES" b="1" dirty="0">
                <a:solidFill>
                  <a:srgbClr val="C00000"/>
                </a:solidFill>
              </a:rPr>
              <a:t>La arquitectura de Negocios</a:t>
            </a:r>
            <a:r>
              <a:rPr lang="es-ES" dirty="0"/>
              <a:t>: Metas, estrategias, papeles, estructuras de organización, y ubicaciones.</a:t>
            </a:r>
            <a:endParaRPr lang="es-PE" dirty="0"/>
          </a:p>
          <a:p>
            <a:pPr lvl="0"/>
            <a:r>
              <a:rPr lang="es-ES" b="1" dirty="0">
                <a:solidFill>
                  <a:srgbClr val="C00000"/>
                </a:solidFill>
              </a:rPr>
              <a:t>La arquitectura de Sistemas</a:t>
            </a:r>
            <a:r>
              <a:rPr lang="es-ES" dirty="0"/>
              <a:t>: Aplicaciones, componentes de software, interfaces, y proyectos.</a:t>
            </a:r>
            <a:endParaRPr lang="es-PE" dirty="0"/>
          </a:p>
          <a:p>
            <a:pPr lvl="0"/>
            <a:r>
              <a:rPr lang="es-ES" b="1" dirty="0">
                <a:solidFill>
                  <a:srgbClr val="C00000"/>
                </a:solidFill>
              </a:rPr>
              <a:t>La arquitectura de Tecnología</a:t>
            </a:r>
            <a:r>
              <a:rPr lang="es-ES" dirty="0"/>
              <a:t>: Redes, hardware, plataformas de software, estándares, y protocolos.</a:t>
            </a:r>
            <a:endParaRPr lang="es-PE" dirty="0"/>
          </a:p>
          <a:p>
            <a:pPr lvl="0"/>
            <a:r>
              <a:rPr lang="es-ES" b="1" dirty="0">
                <a:solidFill>
                  <a:srgbClr val="C00000"/>
                </a:solidFill>
              </a:rPr>
              <a:t>El análisis de la Cadena de Valor de Información</a:t>
            </a:r>
            <a:r>
              <a:rPr lang="es-ES" dirty="0"/>
              <a:t>: Artefactos como asignaciones de las relaciones entre datos, procesos de negocios, sistemas, y tecnología.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11747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Empresarial: Beneficios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/>
              <a:t>La arquitectura empresarial es un importante activo de conocimiento que proporciona varios beneficios.</a:t>
            </a:r>
          </a:p>
          <a:p>
            <a:pPr lvl="0"/>
            <a:r>
              <a:rPr lang="es-ES" b="1" dirty="0"/>
              <a:t>Habilitar integración de datos</a:t>
            </a:r>
            <a:r>
              <a:rPr lang="es-ES" dirty="0"/>
              <a:t>, procesos, tecnologías, y esfuerzos.</a:t>
            </a:r>
            <a:endParaRPr lang="es-PE" dirty="0"/>
          </a:p>
          <a:p>
            <a:pPr lvl="0"/>
            <a:r>
              <a:rPr lang="es-ES" b="1" dirty="0"/>
              <a:t>Alinear</a:t>
            </a:r>
            <a:r>
              <a:rPr lang="es-ES" dirty="0"/>
              <a:t> </a:t>
            </a:r>
            <a:r>
              <a:rPr lang="es-ES" b="1" dirty="0"/>
              <a:t>sistemas de información </a:t>
            </a:r>
            <a:r>
              <a:rPr lang="es-ES" dirty="0"/>
              <a:t>con estrategia de negocios.</a:t>
            </a:r>
            <a:endParaRPr lang="es-PE" dirty="0"/>
          </a:p>
          <a:p>
            <a:pPr lvl="0"/>
            <a:r>
              <a:rPr lang="es-ES" b="1" dirty="0"/>
              <a:t>Activar</a:t>
            </a:r>
            <a:r>
              <a:rPr lang="es-ES" dirty="0"/>
              <a:t> </a:t>
            </a:r>
            <a:r>
              <a:rPr lang="es-ES" b="1" dirty="0"/>
              <a:t>coordinación</a:t>
            </a:r>
            <a:r>
              <a:rPr lang="es-ES" dirty="0"/>
              <a:t> y uso eficaz de recursos.</a:t>
            </a:r>
            <a:endParaRPr lang="es-PE" dirty="0"/>
          </a:p>
          <a:p>
            <a:pPr lvl="0"/>
            <a:r>
              <a:rPr lang="es-ES" b="1" dirty="0"/>
              <a:t>Mejorar</a:t>
            </a:r>
            <a:r>
              <a:rPr lang="es-ES" dirty="0"/>
              <a:t> </a:t>
            </a:r>
            <a:r>
              <a:rPr lang="es-ES" b="1" dirty="0"/>
              <a:t>comunicación</a:t>
            </a:r>
            <a:r>
              <a:rPr lang="es-ES" dirty="0"/>
              <a:t> y entendimiento a través de la organización.</a:t>
            </a:r>
            <a:endParaRPr lang="es-PE" dirty="0"/>
          </a:p>
          <a:p>
            <a:pPr lvl="0"/>
            <a:r>
              <a:rPr lang="es-ES" b="1" dirty="0"/>
              <a:t>Reducir</a:t>
            </a:r>
            <a:r>
              <a:rPr lang="es-ES" dirty="0"/>
              <a:t> </a:t>
            </a:r>
            <a:r>
              <a:rPr lang="es-ES" b="1" dirty="0"/>
              <a:t>el costo de gestión </a:t>
            </a:r>
            <a:r>
              <a:rPr lang="es-ES" dirty="0"/>
              <a:t>de infraestructura de tecnología de información.</a:t>
            </a:r>
            <a:endParaRPr lang="es-PE" dirty="0"/>
          </a:p>
          <a:p>
            <a:pPr lvl="0"/>
            <a:r>
              <a:rPr lang="es-ES" b="1" dirty="0"/>
              <a:t>Guiar</a:t>
            </a:r>
            <a:r>
              <a:rPr lang="es-ES" dirty="0"/>
              <a:t> </a:t>
            </a:r>
            <a:r>
              <a:rPr lang="es-ES" b="1" dirty="0"/>
              <a:t>la mejora de procesos </a:t>
            </a:r>
            <a:r>
              <a:rPr lang="es-ES" dirty="0"/>
              <a:t>de negocios.</a:t>
            </a:r>
            <a:endParaRPr lang="es-PE" dirty="0"/>
          </a:p>
          <a:p>
            <a:pPr lvl="0"/>
            <a:r>
              <a:rPr lang="es-ES" b="1" dirty="0"/>
              <a:t>Habilitar organizaciones </a:t>
            </a:r>
            <a:r>
              <a:rPr lang="es-ES" dirty="0"/>
              <a:t>para responder  eficazmente  a  oportunidades  del mercado cambiante, retos de industria, y avances tecnológicos. La arquitectura empresarial ayuda a evaluar riesgo de negocios, gestionar cambio  y  mejorar eficacia de negocios, agilidad, y rendición de cuentas.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50127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Marcos de Arquitectura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Hay dos tipos diferentes de marcos de arquitecturas:</a:t>
            </a:r>
            <a:endParaRPr lang="es-PE" dirty="0"/>
          </a:p>
          <a:p>
            <a:r>
              <a:rPr lang="es-ES" b="1" i="1" dirty="0"/>
              <a:t>Marcos de clasificación organizan la estructura y vistas que abarcan la arquitectura empresarial.</a:t>
            </a:r>
            <a:r>
              <a:rPr lang="es-ES" dirty="0"/>
              <a:t> Los definen y estandarizan el lenguaje utilizado para describir y relacionar diferentes puntos de vista dentro de la organización. Algos artefactos de estos marcos incluyen diagramas, tablas, y matrices.</a:t>
            </a:r>
            <a:endParaRPr lang="es-PE" dirty="0"/>
          </a:p>
          <a:p>
            <a:r>
              <a:rPr lang="es-ES" b="1" i="1" dirty="0"/>
              <a:t>Marcos de proceso especifican métodos para negocios y la planificación </a:t>
            </a:r>
            <a:r>
              <a:rPr lang="es-ES" dirty="0"/>
              <a:t>de sistemas, análisis, y procesos de diseño. Ciclos de vida para algunos métodos de planificación de tecnología de información y desarrollo de software (SDLC) incluyen sus propias clasificaciones compuestas. No todos los marcos de procesos especifican el mismo conjunto de cosas y algunos son altamente especializados.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84892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Frameworks de Arquitectura Empresarial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s-ES" b="1" dirty="0"/>
              <a:t>TOGAF</a:t>
            </a:r>
            <a:r>
              <a:rPr lang="es-ES" dirty="0"/>
              <a:t>: El Marco de Arquitectura es un marco de proceso y estándar ciclo de vida de desarrollo de software (SDLC) desarrollado por El Grupo Abierto. El Grupo es un consorcio que define y promueve estándares abiertos entre proveedores de tecnología para facilitar interoperabilidad global. Versión 8 del marco es el edición empresarial. “TOGAF 8” puede ser licenciado por cualquier organización.</a:t>
            </a:r>
            <a:endParaRPr lang="es-PE" dirty="0"/>
          </a:p>
          <a:p>
            <a:pPr lvl="0"/>
            <a:r>
              <a:rPr lang="es-ES" b="1" dirty="0"/>
              <a:t>ANSI / IEEE 1471-2000</a:t>
            </a:r>
            <a:r>
              <a:rPr lang="es-ES" dirty="0"/>
              <a:t>: Una especificación de la práctica recomendada para la descripción de la arquitectura de sistemas de software-intensivos. Este método probablemente se convertirá el estándar de ISO / IEC 25961 para definir los artefactos de diseño de solución.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75346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8189" cy="1325563"/>
          </a:xfrm>
        </p:spPr>
        <p:txBody>
          <a:bodyPr>
            <a:normAutofit/>
          </a:bodyPr>
          <a:lstStyle/>
          <a:p>
            <a:r>
              <a:rPr lang="es-PE" dirty="0"/>
              <a:t>Capitulo 4 </a:t>
            </a:r>
            <a:r>
              <a:rPr lang="es-MX" dirty="0"/>
              <a:t>Arquitectura Empresarial y Arquitectura de Datos (Arquitectura de Inf.).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/>
              <a:t>Introduccion</a:t>
            </a:r>
          </a:p>
          <a:p>
            <a:r>
              <a:rPr lang="es-PE" dirty="0"/>
              <a:t>Que es la arquitectura de Datos?</a:t>
            </a:r>
          </a:p>
          <a:p>
            <a:r>
              <a:rPr lang="es-PE" dirty="0"/>
              <a:t>Gestión de la arquitectura de Datos</a:t>
            </a:r>
          </a:p>
          <a:p>
            <a:r>
              <a:rPr lang="es-PE" dirty="0"/>
              <a:t>Arquitectura Empresarial de Datos</a:t>
            </a:r>
          </a:p>
          <a:p>
            <a:r>
              <a:rPr lang="es-PE" dirty="0"/>
              <a:t>Marcos de Arquitectura</a:t>
            </a:r>
          </a:p>
          <a:p>
            <a:r>
              <a:rPr lang="es-PE" dirty="0"/>
              <a:t>Framework de Zachman</a:t>
            </a:r>
          </a:p>
          <a:p>
            <a:r>
              <a:rPr lang="es-PE" dirty="0"/>
              <a:t>Arquitectura Tecnológica de Datos</a:t>
            </a:r>
          </a:p>
          <a:p>
            <a:r>
              <a:rPr lang="es-PE" dirty="0"/>
              <a:t>Arquitectura de Integración de Datos</a:t>
            </a:r>
          </a:p>
          <a:p>
            <a:endParaRPr lang="es-P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s-MX" dirty="0"/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57064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Framework en Entidades Publicas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s-ES" b="1" dirty="0"/>
              <a:t>La arquitectura Empresarial Federal (FEA)</a:t>
            </a:r>
            <a:r>
              <a:rPr lang="es-ES" dirty="0"/>
              <a:t>: Producido por la Oficina  de Gerencia y Presupuesto para su uso dentro del gobierno de los Estados Unidos.</a:t>
            </a:r>
            <a:endParaRPr lang="es-PE" dirty="0"/>
          </a:p>
          <a:p>
            <a:pPr lvl="0"/>
            <a:r>
              <a:rPr lang="es-ES" b="1" dirty="0"/>
              <a:t>Arquitectura de la Empresa Pública (GEA)</a:t>
            </a:r>
            <a:r>
              <a:rPr lang="es-ES" dirty="0"/>
              <a:t>: Este marco fue legislada para su uso de los departamentos de la Queensland (Australia) del gobierno provincial.</a:t>
            </a:r>
            <a:endParaRPr lang="es-PE" dirty="0"/>
          </a:p>
          <a:p>
            <a:pPr lvl="0"/>
            <a:r>
              <a:rPr lang="es-ES" b="1" dirty="0"/>
              <a:t>DODAF</a:t>
            </a:r>
            <a:r>
              <a:rPr lang="es-ES" dirty="0"/>
              <a:t>: Marco de la arquitectura del Departamento de Defensa de los Estados Unidos.</a:t>
            </a:r>
            <a:endParaRPr lang="es-PE" dirty="0"/>
          </a:p>
          <a:p>
            <a:pPr lvl="0"/>
            <a:r>
              <a:rPr lang="es-ES" b="1" dirty="0"/>
              <a:t>MODAF</a:t>
            </a:r>
            <a:r>
              <a:rPr lang="es-ES" dirty="0"/>
              <a:t>: Marco de la arquitectura del Ministerio de Defensa del Reino Unido.</a:t>
            </a:r>
            <a:endParaRPr lang="es-PE" dirty="0"/>
          </a:p>
          <a:p>
            <a:pPr lvl="0"/>
            <a:r>
              <a:rPr lang="es-ES" b="1" dirty="0"/>
              <a:t>ÁGATA</a:t>
            </a:r>
            <a:r>
              <a:rPr lang="es-ES" dirty="0"/>
              <a:t>: Marco de La arquitectura de Francia DGA.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717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5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254" y="166253"/>
            <a:ext cx="12025746" cy="669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66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43453"/>
            <a:ext cx="8236527" cy="383020"/>
          </a:xfrm>
        </p:spPr>
        <p:txBody>
          <a:bodyPr>
            <a:normAutofit fontScale="90000"/>
          </a:bodyPr>
          <a:lstStyle/>
          <a:p>
            <a:r>
              <a:rPr lang="es-PE" dirty="0"/>
              <a:t>Usando el modelo de Zachman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3868" y="526472"/>
            <a:ext cx="12305868" cy="633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08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El Marco de Zachman para la arquitectura Empresarial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PE" dirty="0"/>
              <a:t>Perspectivas: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s-ES" b="1" i="1" dirty="0"/>
              <a:t>La perspectiva de planificador </a:t>
            </a:r>
            <a:r>
              <a:rPr lang="es-ES" dirty="0"/>
              <a:t>(Contextos de Alcance): Listas de elementos de negocios que definen el alcance identificado por los Estrategas como Teóricos.</a:t>
            </a:r>
            <a:endParaRPr lang="es-PE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s-ES" b="1" i="1" dirty="0"/>
              <a:t>La perspectiva de propietario </a:t>
            </a:r>
            <a:r>
              <a:rPr lang="es-ES" dirty="0"/>
              <a:t>(Conceptos de Negocios): Modelos semánticos de las relaciones entre los elementos de negocios definidas por los Líderes Ejecutivos como Propietarios.</a:t>
            </a:r>
            <a:endParaRPr lang="es-PE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s-ES" b="1" i="1" dirty="0"/>
              <a:t>La perspectiva de diseñador </a:t>
            </a:r>
            <a:r>
              <a:rPr lang="es-ES" dirty="0"/>
              <a:t>(Lógico de Sistema): Modelos lógicos que detallan requisitos del sistema y diseño  sin  restricciones  representados  por  los Arquitectos como Diseñadores.</a:t>
            </a:r>
            <a:endParaRPr lang="es-PE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s-ES" b="1" i="1" dirty="0"/>
              <a:t>La perspectiva de constructor </a:t>
            </a:r>
            <a:r>
              <a:rPr lang="es-ES" dirty="0"/>
              <a:t>(Física de la Tecnología): Modelos físicos que optimizan el diseño para implementación y su uso, limitados por tecnología específica, personas, costos, y plazos requeridos por los Ingenieros como Constructores.</a:t>
            </a:r>
            <a:endParaRPr lang="es-PE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s-ES" b="1" i="1" dirty="0"/>
              <a:t>La perspectiva de implementador </a:t>
            </a:r>
            <a:r>
              <a:rPr lang="es-ES" dirty="0"/>
              <a:t>(Conjuntos de Componentes): Una vista que es específica para la tecnología, y está afuera del contexto de cómo los componentes están configurados y operan por los Técnicos como Ejecutores.</a:t>
            </a:r>
            <a:endParaRPr lang="es-PE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s-ES" b="1" i="1" dirty="0"/>
              <a:t>La perspectiva de participante </a:t>
            </a:r>
            <a:r>
              <a:rPr lang="es-ES" dirty="0"/>
              <a:t>(Clases de Operaciones): Instancias reales del sistema de funcionamiento utilizados por los Trabajadores como Participantes.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73951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Empresarial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Consiste típicamente en tres conjuntos grandes de componentes de diseño:</a:t>
            </a:r>
            <a:endParaRPr lang="es-PE" dirty="0"/>
          </a:p>
          <a:p>
            <a:pPr lvl="0"/>
            <a:r>
              <a:rPr lang="es-ES" b="1" dirty="0"/>
              <a:t>Un modelo de datos de la empresa</a:t>
            </a:r>
            <a:r>
              <a:rPr lang="es-ES" dirty="0"/>
              <a:t>, áreas temáticas identificables, entidades de negocios, reglas de negocios que rigen las relaciones entre entidades, y los atributos de datos esenciales de la empresa.</a:t>
            </a:r>
            <a:endParaRPr lang="es-PE" dirty="0"/>
          </a:p>
          <a:p>
            <a:pPr lvl="0"/>
            <a:r>
              <a:rPr lang="es-ES" b="1" dirty="0"/>
              <a:t>El análisis de la cadena de valor de información </a:t>
            </a:r>
            <a:r>
              <a:rPr lang="es-ES" dirty="0"/>
              <a:t>que alinea componentes del modelo de datos, ej., áreas temáticas y entidades de negocios, con procesos de negocios y otros componentes de la arquitectura empresarial. Estos pueden incluir organizaciones, papeles, aplicaciones, metas, estrategias, proyectos, y plataformas tecnológicas.</a:t>
            </a:r>
            <a:endParaRPr lang="es-PE" dirty="0"/>
          </a:p>
          <a:p>
            <a:pPr lvl="0"/>
            <a:r>
              <a:rPr lang="es-ES" b="1" dirty="0"/>
              <a:t>La arquitectura de entrega de datos </a:t>
            </a:r>
            <a:r>
              <a:rPr lang="es-ES" dirty="0"/>
              <a:t>que incluye la arquitectura de tecnología de datos, arquitectura de integración de datos, almacenamiento de datos, la arquitectura de inteligencia de negocios, taxonomías empresariales para gestión de contenidos, y arquitectura de metadatos.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97858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Actividades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Comprender la necesidades de información empresarial</a:t>
            </a:r>
          </a:p>
          <a:p>
            <a:r>
              <a:rPr lang="es-PE" dirty="0"/>
              <a:t>Desarrollar y mantener el modelo de datos empresarial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Definir y analizar requisitos de datos.</a:t>
            </a:r>
            <a:endParaRPr lang="es-PE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Diseñar las estructuras de datos lógicos y físicos que respaldan estos requisitos.</a:t>
            </a:r>
          </a:p>
          <a:p>
            <a:r>
              <a:rPr lang="es-PE" dirty="0"/>
              <a:t>El Modelo de datos conceptual</a:t>
            </a:r>
          </a:p>
          <a:p>
            <a:r>
              <a:rPr lang="es-PE" dirty="0"/>
              <a:t>Los Modelos de datos lógicos empresariales</a:t>
            </a:r>
          </a:p>
          <a:p>
            <a:r>
              <a:rPr lang="es-PE" dirty="0"/>
              <a:t>Definir y Mantener la Arquitectura Tecnológica de Datos</a:t>
            </a:r>
          </a:p>
          <a:p>
            <a:pPr lvl="1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81483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Tecnológica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arquitectura de tecnología de datos define categorías estándar de herramientas, herramientas preferidas en cada categoría, estándares de tecnología, y protocolos para integración de tecnología.</a:t>
            </a:r>
            <a:endParaRPr lang="es-PE" dirty="0"/>
          </a:p>
          <a:p>
            <a:endParaRPr lang="es-PE" dirty="0"/>
          </a:p>
        </p:txBody>
      </p:sp>
      <p:pic>
        <p:nvPicPr>
          <p:cNvPr id="4" name="image24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5370" y="3211124"/>
            <a:ext cx="4107815" cy="270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92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Categorías de tecnología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Categorías de tecnología en la arquitectura de tecnología de datos incluyen:</a:t>
            </a:r>
          </a:p>
          <a:p>
            <a:r>
              <a:rPr lang="es-ES" dirty="0"/>
              <a:t>Sistemas de gestión de base de datos (DBMS).</a:t>
            </a:r>
            <a:endParaRPr lang="es-PE" dirty="0"/>
          </a:p>
          <a:p>
            <a:r>
              <a:rPr lang="es-ES" dirty="0"/>
              <a:t>Utilidades de gestión de bases de datos.</a:t>
            </a:r>
            <a:endParaRPr lang="es-PE" dirty="0"/>
          </a:p>
          <a:p>
            <a:r>
              <a:rPr lang="es-ES" dirty="0"/>
              <a:t>Modelado de datos y herramientas de gestión de modelo.</a:t>
            </a:r>
            <a:endParaRPr lang="es-PE" dirty="0"/>
          </a:p>
          <a:p>
            <a:r>
              <a:rPr lang="es-ES" dirty="0"/>
              <a:t>Software de inteligencia de negocios para la presentación de informes y análisis.</a:t>
            </a:r>
            <a:endParaRPr lang="es-PE" dirty="0"/>
          </a:p>
          <a:p>
            <a:r>
              <a:rPr lang="es-ES" dirty="0"/>
              <a:t>Extracción, transformación y carga (ETL), captura de datos cambiados (CDC) y otras herramientas de integración de datos.</a:t>
            </a:r>
            <a:endParaRPr lang="es-PE" dirty="0"/>
          </a:p>
          <a:p>
            <a:r>
              <a:rPr lang="es-ES" dirty="0"/>
              <a:t>Análisis de calidad de datos y herramientas de limpieza de datos.</a:t>
            </a:r>
            <a:endParaRPr lang="es-PE" dirty="0"/>
          </a:p>
          <a:p>
            <a:r>
              <a:rPr lang="es-ES" dirty="0"/>
              <a:t>Software de gestión de metadatos, incluyendo depósitos de metadatos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81583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Categorías de componentes en la Arquitectura de Tecnología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/>
              <a:t>Categorías de componentes en la arquitectura de tecnología incluyen:</a:t>
            </a:r>
          </a:p>
          <a:p>
            <a:pPr lvl="0"/>
            <a:r>
              <a:rPr lang="es-ES" b="1" dirty="0"/>
              <a:t>Actual</a:t>
            </a:r>
            <a:r>
              <a:rPr lang="es-ES" dirty="0"/>
              <a:t>: Productos que son compatibles actualmente y utilizados.</a:t>
            </a:r>
            <a:endParaRPr lang="es-PE" dirty="0"/>
          </a:p>
          <a:p>
            <a:pPr lvl="0"/>
            <a:r>
              <a:rPr lang="es-ES" b="1" dirty="0"/>
              <a:t>Período de Despliegue</a:t>
            </a:r>
            <a:r>
              <a:rPr lang="es-ES" dirty="0"/>
              <a:t>: Productos que han desplegados para su  uso  en  los próximos 1-2 años.</a:t>
            </a:r>
            <a:endParaRPr lang="es-PE" dirty="0"/>
          </a:p>
          <a:p>
            <a:pPr lvl="0"/>
            <a:r>
              <a:rPr lang="es-ES" b="1" dirty="0"/>
              <a:t>Período Estratégico</a:t>
            </a:r>
            <a:r>
              <a:rPr lang="es-ES" dirty="0"/>
              <a:t>: Productos esperan estén disponibles para su uso en los próximos 2+ años.</a:t>
            </a:r>
            <a:endParaRPr lang="es-PE" dirty="0"/>
          </a:p>
          <a:p>
            <a:pPr lvl="0"/>
            <a:r>
              <a:rPr lang="es-ES" b="1" dirty="0"/>
              <a:t>Retirado</a:t>
            </a:r>
            <a:r>
              <a:rPr lang="es-ES" dirty="0"/>
              <a:t>: Productos que han sido retirados o esperan estén retirados este año.</a:t>
            </a:r>
            <a:endParaRPr lang="es-PE" dirty="0"/>
          </a:p>
          <a:p>
            <a:pPr lvl="0"/>
            <a:r>
              <a:rPr lang="es-ES" b="1" dirty="0"/>
              <a:t>Preferida</a:t>
            </a:r>
            <a:r>
              <a:rPr lang="es-ES" dirty="0"/>
              <a:t>: Productos que son preferidos para su uso por la mayoría de las aplicaciones.</a:t>
            </a:r>
            <a:endParaRPr lang="es-PE" dirty="0"/>
          </a:p>
          <a:p>
            <a:pPr lvl="0"/>
            <a:r>
              <a:rPr lang="es-ES" b="1" dirty="0"/>
              <a:t>Contención</a:t>
            </a:r>
            <a:r>
              <a:rPr lang="es-ES" dirty="0"/>
              <a:t>: Productos que son limitados a utilizar por ciertas aplicaciones.</a:t>
            </a:r>
            <a:endParaRPr lang="es-PE" dirty="0"/>
          </a:p>
          <a:p>
            <a:pPr lvl="0"/>
            <a:r>
              <a:rPr lang="es-ES" b="1" dirty="0"/>
              <a:t>Emergente</a:t>
            </a:r>
            <a:r>
              <a:rPr lang="es-ES" dirty="0"/>
              <a:t>: Productos siendo investigados y probados para su posible despliegue en la futura.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94299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 Integración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3">
              <a:spcBef>
                <a:spcPts val="1000"/>
              </a:spcBef>
            </a:pPr>
            <a:r>
              <a:rPr lang="es-ES" sz="2800" dirty="0"/>
              <a:t>Definir y Mantener la Arquitectura de Integración de Datos</a:t>
            </a:r>
            <a:endParaRPr lang="es-PE" sz="2800" dirty="0"/>
          </a:p>
          <a:p>
            <a:pPr marL="228600" lvl="3">
              <a:spcBef>
                <a:spcPts val="1000"/>
              </a:spcBef>
            </a:pPr>
            <a:r>
              <a:rPr lang="es-ES" sz="2800" dirty="0"/>
              <a:t>Definir y Mantener la Arquitectura</a:t>
            </a:r>
            <a:endParaRPr lang="es-PE" sz="2800" dirty="0"/>
          </a:p>
          <a:p>
            <a:pPr marL="228600" lvl="3">
              <a:spcBef>
                <a:spcPts val="1000"/>
              </a:spcBef>
            </a:pPr>
            <a:r>
              <a:rPr lang="es-ES" sz="2800" dirty="0"/>
              <a:t>Definir y Mantener las Taxonomías de la Empresa y Espacios de Nombres</a:t>
            </a:r>
            <a:endParaRPr lang="es-PE" sz="2800" dirty="0"/>
          </a:p>
          <a:p>
            <a:r>
              <a:rPr lang="es-ES" dirty="0"/>
              <a:t>Definir y Mantener la </a:t>
            </a:r>
            <a:r>
              <a:rPr lang="es-ES" b="1" dirty="0">
                <a:solidFill>
                  <a:srgbClr val="C00000"/>
                </a:solidFill>
              </a:rPr>
              <a:t>Arquitectura de Metadatos</a:t>
            </a:r>
            <a:endParaRPr lang="es-PE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84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Introduccion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La gestión de la Arquitectura de Datos es el proceso de definir y mantener especificaciones que:</a:t>
            </a:r>
            <a:endParaRPr lang="es-PE" dirty="0"/>
          </a:p>
          <a:p>
            <a:r>
              <a:rPr lang="es-ES" dirty="0"/>
              <a:t>Proporcionan un vocabulario común de estándares de negocios;</a:t>
            </a:r>
            <a:endParaRPr lang="es-PE" dirty="0"/>
          </a:p>
          <a:p>
            <a:r>
              <a:rPr lang="es-ES" dirty="0"/>
              <a:t>Expresan requisitos de datos estratégicos;</a:t>
            </a:r>
            <a:endParaRPr lang="es-PE" dirty="0"/>
          </a:p>
          <a:p>
            <a:r>
              <a:rPr lang="es-ES" dirty="0"/>
              <a:t>Delinean diseños integrados en un nivel alto para cumplir con estos requisitos; y</a:t>
            </a:r>
            <a:endParaRPr lang="es-PE" dirty="0"/>
          </a:p>
          <a:p>
            <a:r>
              <a:rPr lang="es-ES" dirty="0"/>
              <a:t>Alinean con la estrategia empresarial y arquitectura de negocios relacionada.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85751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Principios Rectores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La arquitectura de datos es un conjunto integrado  de  artefactos  de especificación (i.e., planes maestros) utilizado para definir requisitos de datos, guiar integración de datos, controlar activos de datos, y alinear inversiones de datos con estrategia de negocios.</a:t>
            </a:r>
            <a:endParaRPr lang="es-PE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La arquitectura de datos empresarial forma parte de la estructura empresarial general, junto con arquitectura de procesos, arquitectura de negocios, la arquitectura de sistemas, y la de tecnología.</a:t>
            </a:r>
            <a:endParaRPr lang="es-PE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La arquitectura de datos empresarial incluye tres grandes categorías de especificaciones: modelo de datos empresarial, análisis de cadena de valor de información, y la arquitectura de entrega de datos.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83381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…continua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La arquitectura de datos empresarial abarca más datos. Ayuda a establecer una base semántica de la empresa, utilizando vocabulario de negocios común.</a:t>
            </a:r>
            <a:endParaRPr lang="es-PE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Un modelo de datos empresarial es integrado y orientado al sujeto. Define datos esenciales que se utilizan por la organización entera. Modelo de empresa de datos es construido en capas: vista de áreas temáticas general, vistas conceptuales de entidades y sus relaciones con áreas temáticas, y vistas más detalladas, parcialmente atribuidas de estas áreas temáticas.</a:t>
            </a:r>
            <a:endParaRPr lang="es-PE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	La información de análisis de cadena de valor define las relaciones críticas entre datos, procesos, funciones, organizaciones, y otros elementos de la empresa.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0205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La arquitectura de entrega de datos define el plan maestro para cómo fluyen los datos a través de bases de datos y aplicaciones. Esto garantiza la calidad y la integridad de datos que apoya procesos de negocios transaccionales, informes de inteligencia de negocios, y análisis.</a:t>
            </a:r>
            <a:endParaRPr lang="es-PE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Los marcos de arquitecturas como TOGAF y el Marco de Zachman ayudan a organizar el pensamiento colectivo acerca de la arquitectura. Esto permite a los grupos con diferentes objetivos y perspectivas trabajar juntos para satisfacer intereses comunes.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898230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Referencias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E" dirty="0">
                <a:hlinkClick r:id="rId2"/>
              </a:rPr>
              <a:t>https://www.modus.es/por-que-los-datos-son-un-activo-empresarial/?cn-reloaded=1</a:t>
            </a:r>
            <a:endParaRPr lang="es-PE" dirty="0"/>
          </a:p>
          <a:p>
            <a:r>
              <a:rPr lang="es-PE" dirty="0">
                <a:hlinkClick r:id="rId3"/>
              </a:rPr>
              <a:t>https://www.fundacionmapfre.org/blog/cuanta-informacion-se-genera-y-almacena-en-el-mundo/</a:t>
            </a:r>
            <a:endParaRPr lang="es-PE" dirty="0"/>
          </a:p>
          <a:p>
            <a:r>
              <a:rPr lang="es-PE" dirty="0">
                <a:hlinkClick r:id="rId4"/>
              </a:rPr>
              <a:t>https://es.statista.com/grafico/26031/volumen-estimado-de-datos-digitales-creados-o-replicados-en-todo-el-mundo/#:~:text=En%202020%2C%20la%20capacidad%20mundial,durante%20el%20periodo%202020%2D2025</a:t>
            </a:r>
            <a:r>
              <a:rPr lang="es-PE" dirty="0"/>
              <a:t>.</a:t>
            </a:r>
          </a:p>
          <a:p>
            <a:r>
              <a:rPr lang="es-PE" dirty="0">
                <a:hlinkClick r:id="rId5"/>
              </a:rPr>
              <a:t>https://keepcoding.io/blog/que-es-y-como-funciona-dikw/</a:t>
            </a:r>
            <a:endParaRPr lang="es-PE" dirty="0"/>
          </a:p>
          <a:p>
            <a:r>
              <a:rPr lang="es-PE" dirty="0">
                <a:hlinkClick r:id="rId6"/>
              </a:rPr>
              <a:t>http://soledadherrlein.blogspot.com/2014/10/dato-informacion-conocimiento-sabiduria.html</a:t>
            </a:r>
            <a:endParaRPr lang="es-PE" dirty="0"/>
          </a:p>
          <a:p>
            <a:r>
              <a:rPr lang="es-PE" dirty="0">
                <a:hlinkClick r:id="rId7"/>
              </a:rPr>
              <a:t>https://www.sdelsol.com/blog/tendencias/tipos-de-conocimiento/</a:t>
            </a:r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072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Que es la Arquitectura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arquitectura de datos </a:t>
            </a:r>
            <a:r>
              <a:rPr lang="es-ES" b="1" u="sng" dirty="0"/>
              <a:t>es un conjunto integrado de artefactos de especificación utilizados para definir requisitos de datos</a:t>
            </a:r>
            <a:r>
              <a:rPr lang="es-ES" dirty="0"/>
              <a:t>, guiar integración y control de los activos de datos, y alinear inversiones de datos con la estrategia empresarial.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187" y="3458072"/>
            <a:ext cx="7022522" cy="339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9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Organización de la Gestión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2412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6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Implementación de la Gestión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7155873" cy="438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Ruta de Implementación de la Gestión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12" y="1695222"/>
            <a:ext cx="9970943" cy="461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82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Gestión de Datos como Programa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41" y="1690688"/>
            <a:ext cx="9469149" cy="429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35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Evaluación de la Madurez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03" y="1532219"/>
            <a:ext cx="8893752" cy="49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690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2664</TotalTime>
  <Words>2125</Words>
  <Application>Microsoft Office PowerPoint</Application>
  <PresentationFormat>Panorámica</PresentationFormat>
  <Paragraphs>143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Tema de Office</vt:lpstr>
      <vt:lpstr> Gestion de Datos con la Guia DAMA DMBOK</vt:lpstr>
      <vt:lpstr>Capitulo 4 Arquitectura Empresarial y Arquitectura de Datos (Arquitectura de Inf.).</vt:lpstr>
      <vt:lpstr>Introduccion</vt:lpstr>
      <vt:lpstr>Que es la Arquitectura de Datos</vt:lpstr>
      <vt:lpstr>Organización de la Gestión de Datos</vt:lpstr>
      <vt:lpstr>Implementación de la Gestión de Datos</vt:lpstr>
      <vt:lpstr>Ruta de Implementación de la Gestión de Datos</vt:lpstr>
      <vt:lpstr>Gestión de Datos como Programa</vt:lpstr>
      <vt:lpstr>Evaluación de la Madurez</vt:lpstr>
      <vt:lpstr>Alineamiento de la Arquitectura de Datos</vt:lpstr>
      <vt:lpstr>Modelo de Peter Aiken</vt:lpstr>
      <vt:lpstr>Gestión de la Arquitectura de Datos</vt:lpstr>
      <vt:lpstr>Artefactos de la Arquitectura de Datos</vt:lpstr>
      <vt:lpstr>Cadena de Valor</vt:lpstr>
      <vt:lpstr>Que es la Arquitectura Empresarial?</vt:lpstr>
      <vt:lpstr>Artefactos de la Arquitectura Empresarial</vt:lpstr>
      <vt:lpstr>Arquitectura Empresarial: Beneficios</vt:lpstr>
      <vt:lpstr>Marcos de Arquitectura</vt:lpstr>
      <vt:lpstr>Frameworks de Arquitectura Empresarial</vt:lpstr>
      <vt:lpstr>Framework en Entidades Publicas</vt:lpstr>
      <vt:lpstr>Presentación de PowerPoint</vt:lpstr>
      <vt:lpstr>Usando el modelo de Zachman</vt:lpstr>
      <vt:lpstr>El Marco de Zachman para la arquitectura Empresarial</vt:lpstr>
      <vt:lpstr>Arquitectura Empresarial de Datos</vt:lpstr>
      <vt:lpstr>Actividades</vt:lpstr>
      <vt:lpstr>Arquitectura Tecnológica de Datos</vt:lpstr>
      <vt:lpstr>Categorías de tecnología</vt:lpstr>
      <vt:lpstr>Categorías de componentes en la Arquitectura de Tecnología</vt:lpstr>
      <vt:lpstr>Arquitectura de Integración de Datos</vt:lpstr>
      <vt:lpstr>Principios Rectores</vt:lpstr>
      <vt:lpstr>…continua</vt:lpstr>
      <vt:lpstr>Presentación de PowerPoint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Carlos Augusto Carreño Villarreyes</cp:lastModifiedBy>
  <cp:revision>64</cp:revision>
  <dcterms:created xsi:type="dcterms:W3CDTF">2022-10-18T20:55:37Z</dcterms:created>
  <dcterms:modified xsi:type="dcterms:W3CDTF">2024-04-22T17:13:12Z</dcterms:modified>
</cp:coreProperties>
</file>