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33" r:id="rId2"/>
    <p:sldId id="257" r:id="rId3"/>
    <p:sldId id="288" r:id="rId4"/>
    <p:sldId id="287"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4" r:id="rId20"/>
    <p:sldId id="303"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0" r:id="rId47"/>
    <p:sldId id="275" r:id="rId48"/>
    <p:sldId id="332" r:id="rId4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44DCD8-A49F-4056-A740-6C5E04155F62}" type="datetimeFigureOut">
              <a:rPr lang="es-PE" smtClean="0"/>
              <a:t>22/04/2024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EBA53-997F-40BB-A303-68C974C0C5B7}" type="slidenum">
              <a:rPr lang="es-PE" smtClean="0"/>
              <a:t>‹Nº›</a:t>
            </a:fld>
            <a:endParaRPr lang="es-PE"/>
          </a:p>
        </p:txBody>
      </p:sp>
    </p:spTree>
    <p:extLst>
      <p:ext uri="{BB962C8B-B14F-4D97-AF65-F5344CB8AC3E}">
        <p14:creationId xmlns:p14="http://schemas.microsoft.com/office/powerpoint/2010/main" val="42868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C7BEBA53-997F-40BB-A303-68C974C0C5B7}" type="slidenum">
              <a:rPr lang="es-PE" smtClean="0"/>
              <a:t>9</a:t>
            </a:fld>
            <a:endParaRPr lang="es-PE"/>
          </a:p>
        </p:txBody>
      </p:sp>
    </p:spTree>
    <p:extLst>
      <p:ext uri="{BB962C8B-B14F-4D97-AF65-F5344CB8AC3E}">
        <p14:creationId xmlns:p14="http://schemas.microsoft.com/office/powerpoint/2010/main" val="158793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2252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7113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1930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rgbClr val="C00000"/>
                </a:solidFill>
              </a:defRPr>
            </a:lvl1pPr>
          </a:lstStyle>
          <a:p>
            <a:r>
              <a:rPr lang="es-ES" dirty="0"/>
              <a:t>Haga clic para modificar el estilo de título del patrón</a:t>
            </a:r>
            <a:endParaRPr lang="es-PE" dirty="0"/>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12672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92038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38157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8105921A-476E-493C-8FCE-D9890328680D}" type="datetimeFigureOut">
              <a:rPr lang="es-PE" smtClean="0"/>
              <a:t>22/04/2024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7362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8105921A-476E-493C-8FCE-D9890328680D}" type="datetimeFigureOut">
              <a:rPr lang="es-PE" smtClean="0"/>
              <a:t>22/04/2024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3909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105921A-476E-493C-8FCE-D9890328680D}" type="datetimeFigureOut">
              <a:rPr lang="es-PE" smtClean="0"/>
              <a:t>22/04/2024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51553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07534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204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5921A-476E-493C-8FCE-D9890328680D}" type="datetimeFigureOut">
              <a:rPr lang="es-PE" smtClean="0"/>
              <a:t>22/04/2024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76DBE-3467-4C85-8F73-3A73D2E9D466}" type="slidenum">
              <a:rPr lang="es-PE" smtClean="0"/>
              <a:t>‹Nº›</a:t>
            </a:fld>
            <a:endParaRPr lang="es-PE"/>
          </a:p>
        </p:txBody>
      </p:sp>
    </p:spTree>
    <p:extLst>
      <p:ext uri="{BB962C8B-B14F-4D97-AF65-F5344CB8AC3E}">
        <p14:creationId xmlns:p14="http://schemas.microsoft.com/office/powerpoint/2010/main" val="73779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fundacionmapfre.org/blog/cuanta-informacion-se-genera-y-almacena-en-el-mundo/" TargetMode="External"/><Relationship Id="rId7" Type="http://schemas.openxmlformats.org/officeDocument/2006/relationships/hyperlink" Target="https://www.sdelsol.com/blog/tendencias/tipos-de-conocimiento/" TargetMode="External"/><Relationship Id="rId2" Type="http://schemas.openxmlformats.org/officeDocument/2006/relationships/hyperlink" Target="https://www.modus.es/por-que-los-datos-son-un-activo-empresarial/?cn-reloaded=1" TargetMode="External"/><Relationship Id="rId1" Type="http://schemas.openxmlformats.org/officeDocument/2006/relationships/slideLayout" Target="../slideLayouts/slideLayout2.xml"/><Relationship Id="rId6" Type="http://schemas.openxmlformats.org/officeDocument/2006/relationships/hyperlink" Target="http://soledadherrlein.blogspot.com/2014/10/dato-informacion-conocimiento-sabiduria.html" TargetMode="External"/><Relationship Id="rId5" Type="http://schemas.openxmlformats.org/officeDocument/2006/relationships/hyperlink" Target="https://keepcoding.io/blog/que-es-y-como-funciona-dikw/" TargetMode="External"/><Relationship Id="rId4" Type="http://schemas.openxmlformats.org/officeDocument/2006/relationships/hyperlink" Target="https://es.statista.com/grafico/26031/volumen-estimado-de-datos-digitales-creados-o-replicados-en-todo-el-mundo/#:~:text=En%202020%2C%20la%20capacidad%20mundial,durante%20el%20periodo%202020%2D2025"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68188" cy="6871447"/>
          </a:xfrm>
          <a:prstGeom prst="rect">
            <a:avLst/>
          </a:prstGeom>
        </p:spPr>
      </p:pic>
      <p:sp>
        <p:nvSpPr>
          <p:cNvPr id="2" name="Título 1"/>
          <p:cNvSpPr>
            <a:spLocks noGrp="1"/>
          </p:cNvSpPr>
          <p:nvPr>
            <p:ph type="ctrTitle"/>
          </p:nvPr>
        </p:nvSpPr>
        <p:spPr>
          <a:xfrm>
            <a:off x="1523999" y="1122363"/>
            <a:ext cx="10036629" cy="2387600"/>
          </a:xfrm>
        </p:spPr>
        <p:txBody>
          <a:bodyPr>
            <a:noAutofit/>
          </a:bodyPr>
          <a:lstStyle/>
          <a:p>
            <a:br>
              <a:rPr lang="es-PE" dirty="0"/>
            </a:br>
            <a:r>
              <a:rPr lang="es-MX" b="1" dirty="0" err="1">
                <a:solidFill>
                  <a:schemeClr val="bg1"/>
                </a:solidFill>
              </a:rPr>
              <a:t>Gestion</a:t>
            </a:r>
            <a:r>
              <a:rPr lang="es-MX" b="1" dirty="0">
                <a:solidFill>
                  <a:schemeClr val="bg1"/>
                </a:solidFill>
              </a:rPr>
              <a:t> de Datos con la </a:t>
            </a:r>
            <a:r>
              <a:rPr lang="es-MX" b="1" dirty="0" err="1">
                <a:solidFill>
                  <a:schemeClr val="bg1"/>
                </a:solidFill>
              </a:rPr>
              <a:t>Guia</a:t>
            </a:r>
            <a:r>
              <a:rPr lang="es-MX" b="1" dirty="0">
                <a:solidFill>
                  <a:schemeClr val="bg1"/>
                </a:solidFill>
              </a:rPr>
              <a:t> DAMA DMBOK</a:t>
            </a:r>
            <a:endParaRPr lang="es-PE" sz="4800" dirty="0">
              <a:solidFill>
                <a:schemeClr val="bg1"/>
              </a:solidFill>
            </a:endParaRPr>
          </a:p>
        </p:txBody>
      </p:sp>
      <p:sp>
        <p:nvSpPr>
          <p:cNvPr id="3" name="Subtítulo 2"/>
          <p:cNvSpPr>
            <a:spLocks noGrp="1"/>
          </p:cNvSpPr>
          <p:nvPr>
            <p:ph type="subTitle" idx="1"/>
          </p:nvPr>
        </p:nvSpPr>
        <p:spPr/>
        <p:txBody>
          <a:bodyPr>
            <a:normAutofit lnSpcReduction="10000"/>
          </a:bodyPr>
          <a:lstStyle/>
          <a:p>
            <a:r>
              <a:rPr lang="es-MX" dirty="0"/>
              <a:t> </a:t>
            </a:r>
            <a:r>
              <a:rPr lang="es-MX" b="1" dirty="0">
                <a:solidFill>
                  <a:schemeClr val="bg1"/>
                </a:solidFill>
              </a:rPr>
              <a:t>IGP – </a:t>
            </a:r>
            <a:r>
              <a:rPr lang="es-MX" b="1" dirty="0" err="1">
                <a:solidFill>
                  <a:schemeClr val="bg1"/>
                </a:solidFill>
              </a:rPr>
              <a:t>Peru</a:t>
            </a:r>
            <a:endParaRPr lang="es-MX" b="1" dirty="0">
              <a:solidFill>
                <a:schemeClr val="bg1"/>
              </a:solidFill>
            </a:endParaRPr>
          </a:p>
          <a:p>
            <a:r>
              <a:rPr lang="es-MX" b="1" dirty="0">
                <a:solidFill>
                  <a:schemeClr val="bg1"/>
                </a:solidFill>
              </a:rPr>
              <a:t>3</a:t>
            </a:r>
            <a:r>
              <a:rPr lang="es-MX" b="1">
                <a:solidFill>
                  <a:schemeClr val="bg1"/>
                </a:solidFill>
              </a:rPr>
              <a:t>0h</a:t>
            </a:r>
            <a:endParaRPr lang="es-MX" b="1" dirty="0">
              <a:solidFill>
                <a:schemeClr val="bg1"/>
              </a:solidFill>
            </a:endParaRPr>
          </a:p>
          <a:p>
            <a:r>
              <a:rPr lang="es-MX" b="1" dirty="0">
                <a:solidFill>
                  <a:schemeClr val="bg1"/>
                </a:solidFill>
              </a:rPr>
              <a:t>Instructor: Ing. Carlos </a:t>
            </a:r>
            <a:r>
              <a:rPr lang="es-MX" b="1" dirty="0" err="1">
                <a:solidFill>
                  <a:schemeClr val="bg1"/>
                </a:solidFill>
              </a:rPr>
              <a:t>Carreno</a:t>
            </a:r>
            <a:endParaRPr lang="es-MX" b="1" dirty="0">
              <a:solidFill>
                <a:schemeClr val="bg1"/>
              </a:solidFill>
            </a:endParaRPr>
          </a:p>
          <a:p>
            <a:r>
              <a:rPr lang="es-MX" b="1" dirty="0">
                <a:solidFill>
                  <a:schemeClr val="bg1"/>
                </a:solidFill>
              </a:rPr>
              <a:t>ccarrenovi@Gmail.com</a:t>
            </a:r>
            <a:endParaRPr lang="es-PE" dirty="0">
              <a:solidFill>
                <a:schemeClr val="bg1"/>
              </a:solidFill>
            </a:endParaRPr>
          </a:p>
        </p:txBody>
      </p:sp>
    </p:spTree>
    <p:extLst>
      <p:ext uri="{BB962C8B-B14F-4D97-AF65-F5344CB8AC3E}">
        <p14:creationId xmlns:p14="http://schemas.microsoft.com/office/powerpoint/2010/main" val="610435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Desarrollar y Mantener Modelos de Datos Conceptuales</a:t>
            </a:r>
          </a:p>
        </p:txBody>
      </p:sp>
      <p:sp>
        <p:nvSpPr>
          <p:cNvPr id="3" name="Marcador de contenido 2"/>
          <p:cNvSpPr>
            <a:spLocks noGrp="1"/>
          </p:cNvSpPr>
          <p:nvPr>
            <p:ph idx="1"/>
          </p:nvPr>
        </p:nvSpPr>
        <p:spPr/>
        <p:txBody>
          <a:bodyPr>
            <a:normAutofit fontScale="92500" lnSpcReduction="20000"/>
          </a:bodyPr>
          <a:lstStyle/>
          <a:p>
            <a:r>
              <a:rPr lang="es-ES" dirty="0"/>
              <a:t>Un modelo conceptual de datos </a:t>
            </a:r>
            <a:r>
              <a:rPr lang="es-ES" b="1" dirty="0"/>
              <a:t>es una perspectiva visual de alto nivel </a:t>
            </a:r>
            <a:r>
              <a:rPr lang="es-ES" dirty="0"/>
              <a:t>sobre </a:t>
            </a:r>
            <a:r>
              <a:rPr lang="es-ES" b="1" dirty="0">
                <a:solidFill>
                  <a:schemeClr val="accent2">
                    <a:lumMod val="75000"/>
                  </a:schemeClr>
                </a:solidFill>
              </a:rPr>
              <a:t>un tema de importancia </a:t>
            </a:r>
            <a:r>
              <a:rPr lang="es-ES" dirty="0"/>
              <a:t>para el negocio. Contiene </a:t>
            </a:r>
            <a:r>
              <a:rPr lang="es-ES" b="1" dirty="0"/>
              <a:t>sólo las entidades </a:t>
            </a:r>
            <a:r>
              <a:rPr lang="es-ES" dirty="0"/>
              <a:t>empresariales básicas y críticas dentro de un dominio y función dada, con una </a:t>
            </a:r>
            <a:r>
              <a:rPr lang="es-ES" b="1" dirty="0">
                <a:solidFill>
                  <a:schemeClr val="accent2">
                    <a:lumMod val="75000"/>
                  </a:schemeClr>
                </a:solidFill>
              </a:rPr>
              <a:t>descripción de cada entidad </a:t>
            </a:r>
            <a:r>
              <a:rPr lang="es-ES" dirty="0"/>
              <a:t>y las </a:t>
            </a:r>
            <a:r>
              <a:rPr lang="es-ES" b="1" dirty="0">
                <a:solidFill>
                  <a:schemeClr val="accent2">
                    <a:lumMod val="75000"/>
                  </a:schemeClr>
                </a:solidFill>
              </a:rPr>
              <a:t>relaciones</a:t>
            </a:r>
            <a:r>
              <a:rPr lang="es-ES" dirty="0"/>
              <a:t> entre las entidades.</a:t>
            </a:r>
          </a:p>
          <a:p>
            <a:r>
              <a:rPr lang="es-ES" dirty="0"/>
              <a:t>Los modelos de datos conceptuales </a:t>
            </a:r>
            <a:r>
              <a:rPr lang="es-ES" b="1" dirty="0"/>
              <a:t>definen la semántica (</a:t>
            </a:r>
            <a:r>
              <a:rPr lang="es-ES" b="1" dirty="0">
                <a:solidFill>
                  <a:schemeClr val="accent2">
                    <a:lumMod val="75000"/>
                  </a:schemeClr>
                </a:solidFill>
              </a:rPr>
              <a:t>sustantivos y verbos</a:t>
            </a:r>
            <a:r>
              <a:rPr lang="es-ES" b="1" dirty="0"/>
              <a:t>) del vocabulario esencial del negocio</a:t>
            </a:r>
            <a:r>
              <a:rPr lang="es-ES" dirty="0"/>
              <a:t>. Las áreas temáticas de modelo conceptual de datos siempre son representativas de los datos asociados a </a:t>
            </a:r>
            <a:r>
              <a:rPr lang="es-ES" b="1" dirty="0">
                <a:solidFill>
                  <a:schemeClr val="accent2">
                    <a:lumMod val="75000"/>
                  </a:schemeClr>
                </a:solidFill>
              </a:rPr>
              <a:t>un proceso de negocio </a:t>
            </a:r>
            <a:r>
              <a:rPr lang="es-ES" dirty="0"/>
              <a:t>o función de la aplicación. </a:t>
            </a:r>
          </a:p>
          <a:p>
            <a:r>
              <a:rPr lang="es-ES" b="1" dirty="0"/>
              <a:t>Un modelo conceptual de datos es independiente de la tecnología </a:t>
            </a:r>
            <a:r>
              <a:rPr lang="es-ES" dirty="0"/>
              <a:t>(base de datos, archivos, etc.) y del contexto de uso (si la entidad está en un sistema de facturación o un almacén de datos).</a:t>
            </a:r>
            <a:endParaRPr lang="es-PE" dirty="0"/>
          </a:p>
          <a:p>
            <a:r>
              <a:rPr lang="es-ES" dirty="0"/>
              <a:t> </a:t>
            </a:r>
            <a:endParaRPr lang="es-PE" dirty="0"/>
          </a:p>
          <a:p>
            <a:endParaRPr lang="es-PE" dirty="0"/>
          </a:p>
        </p:txBody>
      </p:sp>
    </p:spTree>
    <p:extLst>
      <p:ext uri="{BB962C8B-B14F-4D97-AF65-F5344CB8AC3E}">
        <p14:creationId xmlns:p14="http://schemas.microsoft.com/office/powerpoint/2010/main" val="374798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Modelo Conceptual: Ejemplo</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892" y="1690688"/>
            <a:ext cx="6630263" cy="4735902"/>
          </a:xfrm>
        </p:spPr>
      </p:pic>
    </p:spTree>
    <p:extLst>
      <p:ext uri="{BB962C8B-B14F-4D97-AF65-F5344CB8AC3E}">
        <p14:creationId xmlns:p14="http://schemas.microsoft.com/office/powerpoint/2010/main" val="196362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Entidades de Negocio</a:t>
            </a:r>
          </a:p>
        </p:txBody>
      </p:sp>
      <p:sp>
        <p:nvSpPr>
          <p:cNvPr id="3" name="Marcador de contenido 2"/>
          <p:cNvSpPr>
            <a:spLocks noGrp="1"/>
          </p:cNvSpPr>
          <p:nvPr>
            <p:ph idx="1"/>
          </p:nvPr>
        </p:nvSpPr>
        <p:spPr/>
        <p:txBody>
          <a:bodyPr>
            <a:normAutofit fontScale="92500" lnSpcReduction="20000"/>
          </a:bodyPr>
          <a:lstStyle/>
          <a:p>
            <a:r>
              <a:rPr lang="es-ES" dirty="0"/>
              <a:t>Una entidad de negocio es algo de interés para la organización, un objeto o un evento. Una entidad de datos es una colección de datos acerca de algo que el negocio considera importante y digno de captura. </a:t>
            </a:r>
            <a:r>
              <a:rPr lang="es-ES" b="1" dirty="0">
                <a:solidFill>
                  <a:schemeClr val="accent2">
                    <a:lumMod val="75000"/>
                  </a:schemeClr>
                </a:solidFill>
              </a:rPr>
              <a:t>Una entidad es un sustantivo</a:t>
            </a:r>
            <a:r>
              <a:rPr lang="es-ES" dirty="0"/>
              <a:t>:</a:t>
            </a:r>
          </a:p>
          <a:p>
            <a:pPr lvl="1">
              <a:buFont typeface="Wingdings" panose="05000000000000000000" pitchFamily="2" charset="2"/>
              <a:buChar char="ü"/>
            </a:pPr>
            <a:r>
              <a:rPr lang="es-ES" dirty="0"/>
              <a:t>Un quién: persona, organización, papel, empleado, cliente, proveedor, estudiante, partido, departamento, organismo regulador, competidor, socio, filial, equipo, familia, hogar.</a:t>
            </a:r>
            <a:endParaRPr lang="es-PE" dirty="0"/>
          </a:p>
          <a:p>
            <a:pPr lvl="1">
              <a:buFont typeface="Wingdings" panose="05000000000000000000" pitchFamily="2" charset="2"/>
              <a:buChar char="ü"/>
            </a:pPr>
            <a:r>
              <a:rPr lang="es-ES" dirty="0"/>
              <a:t>Un qué: El producto, servicio, recursos, materia prima, producto terminado, por supuesto, la clase.</a:t>
            </a:r>
            <a:endParaRPr lang="es-PE" dirty="0"/>
          </a:p>
          <a:p>
            <a:pPr lvl="1">
              <a:buFont typeface="Wingdings" panose="05000000000000000000" pitchFamily="2" charset="2"/>
              <a:buChar char="ü"/>
            </a:pPr>
            <a:r>
              <a:rPr lang="es-ES" dirty="0"/>
              <a:t>Un cuándo: Evento, periodo fiscal.</a:t>
            </a:r>
            <a:endParaRPr lang="es-PE" dirty="0"/>
          </a:p>
          <a:p>
            <a:pPr lvl="1">
              <a:buFont typeface="Wingdings" panose="05000000000000000000" pitchFamily="2" charset="2"/>
              <a:buChar char="ü"/>
            </a:pPr>
            <a:r>
              <a:rPr lang="es-ES" dirty="0"/>
              <a:t>Un dónde: Lugar, dirección, web, nodo de red.</a:t>
            </a:r>
            <a:endParaRPr lang="es-PE" dirty="0"/>
          </a:p>
          <a:p>
            <a:pPr lvl="1">
              <a:buFont typeface="Wingdings" panose="05000000000000000000" pitchFamily="2" charset="2"/>
              <a:buChar char="ü"/>
            </a:pPr>
            <a:r>
              <a:rPr lang="es-ES" dirty="0"/>
              <a:t>Un por qué: Política, norma, solicitud, queja, el retorno, la indagación.</a:t>
            </a:r>
            <a:endParaRPr lang="es-PE" dirty="0"/>
          </a:p>
          <a:p>
            <a:pPr lvl="1">
              <a:buFont typeface="Wingdings" panose="05000000000000000000" pitchFamily="2" charset="2"/>
              <a:buChar char="ü"/>
            </a:pPr>
            <a:r>
              <a:rPr lang="es-ES" dirty="0"/>
              <a:t>Una forma: Mecanismo, herramienta, documento, factura, contrato, convenio, estándar, cuenta.</a:t>
            </a:r>
            <a:endParaRPr lang="es-PE" dirty="0"/>
          </a:p>
          <a:p>
            <a:endParaRPr lang="es-PE" dirty="0"/>
          </a:p>
          <a:p>
            <a:endParaRPr lang="es-PE" dirty="0"/>
          </a:p>
        </p:txBody>
      </p:sp>
    </p:spTree>
    <p:extLst>
      <p:ext uri="{BB962C8B-B14F-4D97-AF65-F5344CB8AC3E}">
        <p14:creationId xmlns:p14="http://schemas.microsoft.com/office/powerpoint/2010/main" val="533996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Tipos de Entidades Dependientes</a:t>
            </a:r>
          </a:p>
        </p:txBody>
      </p:sp>
      <p:sp>
        <p:nvSpPr>
          <p:cNvPr id="3" name="Marcador de contenido 2"/>
          <p:cNvSpPr>
            <a:spLocks noGrp="1"/>
          </p:cNvSpPr>
          <p:nvPr>
            <p:ph idx="1"/>
          </p:nvPr>
        </p:nvSpPr>
        <p:spPr/>
        <p:txBody>
          <a:bodyPr>
            <a:normAutofit fontScale="92500" lnSpcReduction="20000"/>
          </a:bodyPr>
          <a:lstStyle/>
          <a:p>
            <a:r>
              <a:rPr lang="es-ES" b="1" dirty="0">
                <a:solidFill>
                  <a:schemeClr val="accent2">
                    <a:lumMod val="75000"/>
                  </a:schemeClr>
                </a:solidFill>
              </a:rPr>
              <a:t>Entidad por atributo/característica</a:t>
            </a:r>
            <a:r>
              <a:rPr lang="es-ES" dirty="0"/>
              <a:t>: Una  entidad  que  depende  de  una  sola entidad padre, tal como Beneficiario del Empleado que depende de Beneficiario.</a:t>
            </a:r>
            <a:endParaRPr lang="es-PE" dirty="0"/>
          </a:p>
          <a:p>
            <a:r>
              <a:rPr lang="es-ES" b="1" dirty="0">
                <a:solidFill>
                  <a:schemeClr val="accent2">
                    <a:lumMod val="75000"/>
                  </a:schemeClr>
                </a:solidFill>
              </a:rPr>
              <a:t>Entidad  Asociativa/Mapeo:  </a:t>
            </a:r>
            <a:r>
              <a:rPr lang="es-ES" dirty="0"/>
              <a:t>Una  entidad  que  depende  de  dos  o  más  entidades, tales como Registro, que depende de un Estudiante en particular y de un Curso.</a:t>
            </a:r>
            <a:endParaRPr lang="es-PE" dirty="0"/>
          </a:p>
          <a:p>
            <a:r>
              <a:rPr lang="es-ES" b="1" dirty="0">
                <a:solidFill>
                  <a:schemeClr val="accent2">
                    <a:lumMod val="75000"/>
                  </a:schemeClr>
                </a:solidFill>
              </a:rPr>
              <a:t>Entidad de Categoría subtipo/</a:t>
            </a:r>
            <a:r>
              <a:rPr lang="es-ES" b="1" dirty="0" err="1">
                <a:solidFill>
                  <a:schemeClr val="accent2">
                    <a:lumMod val="75000"/>
                  </a:schemeClr>
                </a:solidFill>
              </a:rPr>
              <a:t>supertipo</a:t>
            </a:r>
            <a:r>
              <a:rPr lang="es-ES" dirty="0"/>
              <a:t>: Una  entidad  que  es  "una  especie  de" otra entidad. Subtipos y </a:t>
            </a:r>
            <a:r>
              <a:rPr lang="es-ES" dirty="0" err="1"/>
              <a:t>supertipos</a:t>
            </a:r>
            <a:r>
              <a:rPr lang="es-ES" dirty="0"/>
              <a:t> son ejemplos  de  generalización  y  herencia. Una entidad de tipo </a:t>
            </a:r>
            <a:r>
              <a:rPr lang="es-ES" dirty="0" err="1"/>
              <a:t>Super</a:t>
            </a:r>
            <a:r>
              <a:rPr lang="es-ES" dirty="0"/>
              <a:t> es una generalización de todos sus subtipos y cada subtipo hereda los atributos de su </a:t>
            </a:r>
            <a:r>
              <a:rPr lang="es-ES" dirty="0" err="1"/>
              <a:t>supertipo</a:t>
            </a:r>
            <a:r>
              <a:rPr lang="es-ES" dirty="0"/>
              <a:t>. Por ejemplo, un entidad </a:t>
            </a:r>
            <a:r>
              <a:rPr lang="es-ES" dirty="0" err="1"/>
              <a:t>Supertipo</a:t>
            </a:r>
            <a:r>
              <a:rPr lang="es-ES" dirty="0"/>
              <a:t> Individuo tiene enlaces los </a:t>
            </a:r>
            <a:r>
              <a:rPr lang="es-ES" dirty="0" err="1"/>
              <a:t>susbtipos</a:t>
            </a:r>
            <a:r>
              <a:rPr lang="es-ES" dirty="0"/>
              <a:t> a Persona y Organización.  Los  subtipos pueden ser solapados (no exclusiva) o no solapados (exclusivo). Una instancia de la entidad subtipo no solapada tique que ser un sub-tipo u otro, pero no ambos.</a:t>
            </a:r>
            <a:endParaRPr lang="es-PE" dirty="0"/>
          </a:p>
          <a:p>
            <a:endParaRPr lang="es-PE" dirty="0"/>
          </a:p>
        </p:txBody>
      </p:sp>
    </p:spTree>
    <p:extLst>
      <p:ext uri="{BB962C8B-B14F-4D97-AF65-F5344CB8AC3E}">
        <p14:creationId xmlns:p14="http://schemas.microsoft.com/office/powerpoint/2010/main" val="49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Reglas de Negocio (Relaciones Entre Entidades)</a:t>
            </a:r>
          </a:p>
        </p:txBody>
      </p:sp>
      <p:sp>
        <p:nvSpPr>
          <p:cNvPr id="3" name="Marcador de contenido 2"/>
          <p:cNvSpPr>
            <a:spLocks noGrp="1"/>
          </p:cNvSpPr>
          <p:nvPr>
            <p:ph idx="1"/>
          </p:nvPr>
        </p:nvSpPr>
        <p:spPr/>
        <p:txBody>
          <a:bodyPr/>
          <a:lstStyle/>
          <a:p>
            <a:r>
              <a:rPr lang="es-ES" dirty="0"/>
              <a:t>Las reglas de negocio definir restricciones sobre lo que puede y no puede hacer. Las Reglas de Negocio se dividen en dos categorías principales:</a:t>
            </a:r>
            <a:endParaRPr lang="es-PE" dirty="0"/>
          </a:p>
          <a:p>
            <a:pPr lvl="1">
              <a:buFont typeface="Wingdings" panose="05000000000000000000" pitchFamily="2" charset="2"/>
              <a:buChar char="ü"/>
            </a:pPr>
            <a:r>
              <a:rPr lang="es-ES" b="1" dirty="0">
                <a:solidFill>
                  <a:schemeClr val="accent2">
                    <a:lumMod val="75000"/>
                  </a:schemeClr>
                </a:solidFill>
              </a:rPr>
              <a:t>Reglas de datos </a:t>
            </a:r>
            <a:r>
              <a:rPr lang="es-ES" dirty="0"/>
              <a:t>restringen cómo los datos se relaciona con otros datos. Por ejemplo, "los estudiantes de primer año pueden inscribirse por un máximo de 18 créditos por semestre." Los modelos de datos se enfocan de reglas de negocio.</a:t>
            </a:r>
            <a:endParaRPr lang="es-PE" dirty="0"/>
          </a:p>
          <a:p>
            <a:pPr lvl="1">
              <a:buFont typeface="Wingdings" panose="05000000000000000000" pitchFamily="2" charset="2"/>
              <a:buChar char="ü"/>
            </a:pPr>
            <a:r>
              <a:rPr lang="es-ES" b="1" dirty="0">
                <a:solidFill>
                  <a:schemeClr val="accent2">
                    <a:lumMod val="75000"/>
                  </a:schemeClr>
                </a:solidFill>
              </a:rPr>
              <a:t>Las reglas de acción </a:t>
            </a:r>
            <a:r>
              <a:rPr lang="es-ES" dirty="0"/>
              <a:t>son instrucciones sobre </a:t>
            </a:r>
            <a:r>
              <a:rPr lang="es-ES" b="1" dirty="0">
                <a:solidFill>
                  <a:srgbClr val="0070C0"/>
                </a:solidFill>
              </a:rPr>
              <a:t>qué hacer cuando los elementos de datos contienen ciertos valores</a:t>
            </a:r>
            <a:r>
              <a:rPr lang="es-ES" dirty="0"/>
              <a:t>. Las reglas de acción son difíciles de definir en un modelo de datos. Las reglas de negocio para la calidad de los datos son reglas de acción y las aplicaciones las implementan como edición y validación de entrada de datos.</a:t>
            </a:r>
            <a:endParaRPr lang="es-PE" dirty="0"/>
          </a:p>
          <a:p>
            <a:endParaRPr lang="es-PE" dirty="0"/>
          </a:p>
        </p:txBody>
      </p:sp>
    </p:spTree>
    <p:extLst>
      <p:ext uri="{BB962C8B-B14F-4D97-AF65-F5344CB8AC3E}">
        <p14:creationId xmlns:p14="http://schemas.microsoft.com/office/powerpoint/2010/main" val="3104437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Tipos de Reglas de Datos</a:t>
            </a:r>
          </a:p>
        </p:txBody>
      </p:sp>
      <p:sp>
        <p:nvSpPr>
          <p:cNvPr id="3" name="Marcador de contenido 2"/>
          <p:cNvSpPr>
            <a:spLocks noGrp="1"/>
          </p:cNvSpPr>
          <p:nvPr>
            <p:ph idx="1"/>
          </p:nvPr>
        </p:nvSpPr>
        <p:spPr/>
        <p:txBody>
          <a:bodyPr/>
          <a:lstStyle/>
          <a:p>
            <a:r>
              <a:rPr lang="es-ES" dirty="0"/>
              <a:t>Los modelos de datos expresan dos tipos principales de reglas de datos:</a:t>
            </a:r>
            <a:endParaRPr lang="es-PE" dirty="0"/>
          </a:p>
          <a:p>
            <a:pPr lvl="1">
              <a:buFont typeface="Wingdings" panose="05000000000000000000" pitchFamily="2" charset="2"/>
              <a:buChar char="ü"/>
            </a:pPr>
            <a:r>
              <a:rPr lang="es-ES" b="1" dirty="0">
                <a:solidFill>
                  <a:schemeClr val="accent2">
                    <a:lumMod val="75000"/>
                  </a:schemeClr>
                </a:solidFill>
              </a:rPr>
              <a:t>Las reglas de </a:t>
            </a:r>
            <a:r>
              <a:rPr lang="es-ES" b="1" dirty="0" err="1">
                <a:solidFill>
                  <a:schemeClr val="accent2">
                    <a:lumMod val="75000"/>
                  </a:schemeClr>
                </a:solidFill>
              </a:rPr>
              <a:t>cardinalidad</a:t>
            </a:r>
            <a:r>
              <a:rPr lang="es-ES" b="1" dirty="0">
                <a:solidFill>
                  <a:schemeClr val="accent2">
                    <a:lumMod val="75000"/>
                  </a:schemeClr>
                </a:solidFill>
              </a:rPr>
              <a:t> </a:t>
            </a:r>
            <a:r>
              <a:rPr lang="es-ES" dirty="0"/>
              <a:t>definen la cantidad de instancias de la entidad que puede participar en una relación entre dos entidades. Por ejemplo, "Cada empresa puede emplear a muchas personas."</a:t>
            </a:r>
            <a:endParaRPr lang="es-PE" dirty="0"/>
          </a:p>
          <a:p>
            <a:pPr lvl="1">
              <a:buFont typeface="Wingdings" panose="05000000000000000000" pitchFamily="2" charset="2"/>
              <a:buChar char="ü"/>
            </a:pPr>
            <a:r>
              <a:rPr lang="es-ES" b="1" dirty="0">
                <a:solidFill>
                  <a:schemeClr val="accent2">
                    <a:lumMod val="75000"/>
                  </a:schemeClr>
                </a:solidFill>
              </a:rPr>
              <a:t>Las reglas de integridad referencial </a:t>
            </a:r>
            <a:r>
              <a:rPr lang="es-ES" dirty="0"/>
              <a:t>garantizan valores válidos. Por ejemplo, "Una persona puede existir sin trabajar para una empresa, pero una empresa no puede existir a menos que una persona este empleada por la empresa."</a:t>
            </a:r>
            <a:endParaRPr lang="es-PE" dirty="0"/>
          </a:p>
          <a:p>
            <a:endParaRPr lang="es-PE" dirty="0"/>
          </a:p>
        </p:txBody>
      </p:sp>
    </p:spTree>
    <p:extLst>
      <p:ext uri="{BB962C8B-B14F-4D97-AF65-F5344CB8AC3E}">
        <p14:creationId xmlns:p14="http://schemas.microsoft.com/office/powerpoint/2010/main" val="2067688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Relación entre dos entidades</a:t>
            </a:r>
          </a:p>
        </p:txBody>
      </p:sp>
      <p:sp>
        <p:nvSpPr>
          <p:cNvPr id="3" name="Marcador de contenido 2"/>
          <p:cNvSpPr>
            <a:spLocks noGrp="1"/>
          </p:cNvSpPr>
          <p:nvPr>
            <p:ph idx="1"/>
          </p:nvPr>
        </p:nvSpPr>
        <p:spPr/>
        <p:txBody>
          <a:bodyPr>
            <a:normAutofit fontScale="85000" lnSpcReduction="20000"/>
          </a:bodyPr>
          <a:lstStyle/>
          <a:p>
            <a:r>
              <a:rPr lang="es-ES" b="1" dirty="0">
                <a:solidFill>
                  <a:schemeClr val="accent2">
                    <a:lumMod val="75000"/>
                  </a:schemeClr>
                </a:solidFill>
              </a:rPr>
              <a:t>Una relación uno-a-uno</a:t>
            </a:r>
            <a:r>
              <a:rPr lang="es-ES" dirty="0"/>
              <a:t>, dice que la entidad padre puede tener una y sólo una entidad niño.</a:t>
            </a:r>
            <a:endParaRPr lang="es-PE" dirty="0"/>
          </a:p>
          <a:p>
            <a:r>
              <a:rPr lang="es-ES" b="1" dirty="0">
                <a:solidFill>
                  <a:schemeClr val="accent2">
                    <a:lumMod val="75000"/>
                  </a:schemeClr>
                </a:solidFill>
              </a:rPr>
              <a:t>Una relación uno-a-muchos</a:t>
            </a:r>
            <a:r>
              <a:rPr lang="es-ES" dirty="0"/>
              <a:t>, dice que la entidad padre puede tener una o más entidades secundarias. Las relaciones uno-a-muchos son las relaciones más comunes. En algunas relaciones uno-a-muchos, una entidad niño debe tener un padre, pero en otras relaciones, la relación con uno de los padres es opcional. En algunas relaciones uno-a-muchos, una entidad padre debe tener al menos una entidad niño, mientras que en otras relaciones uno-a-muchos, la relación a cualquier niño es opcional.</a:t>
            </a:r>
            <a:endParaRPr lang="es-PE" dirty="0"/>
          </a:p>
          <a:p>
            <a:pPr lvl="0"/>
            <a:r>
              <a:rPr lang="es-ES" dirty="0"/>
              <a:t> </a:t>
            </a:r>
            <a:r>
              <a:rPr lang="es-ES" b="1" dirty="0">
                <a:solidFill>
                  <a:schemeClr val="accent2">
                    <a:lumMod val="75000"/>
                  </a:schemeClr>
                </a:solidFill>
              </a:rPr>
              <a:t>Una relación de muchos a muchos</a:t>
            </a:r>
            <a:r>
              <a:rPr lang="es-ES" dirty="0"/>
              <a:t>, dice que una instancia de cada entidad puede estar asociada con cero a muchas instancias de la otra entidad y viceversa.</a:t>
            </a:r>
            <a:endParaRPr lang="es-PE" dirty="0"/>
          </a:p>
          <a:p>
            <a:pPr lvl="0"/>
            <a:r>
              <a:rPr lang="es-ES" b="1" dirty="0">
                <a:solidFill>
                  <a:schemeClr val="accent2">
                    <a:lumMod val="75000"/>
                  </a:schemeClr>
                </a:solidFill>
              </a:rPr>
              <a:t>Una relación recursiva </a:t>
            </a:r>
            <a:r>
              <a:rPr lang="es-ES" dirty="0"/>
              <a:t>relaciona instancias de una entidad a otras instancias de la misma entidad. Relaciones recursivas pueden ser de uno a uno, uno-a-muchos o muchos-a-muchos.</a:t>
            </a:r>
            <a:endParaRPr lang="es-PE" dirty="0"/>
          </a:p>
          <a:p>
            <a:endParaRPr lang="es-PE" sz="3600" dirty="0"/>
          </a:p>
          <a:p>
            <a:endParaRPr lang="es-PE" dirty="0"/>
          </a:p>
        </p:txBody>
      </p:sp>
    </p:spTree>
    <p:extLst>
      <p:ext uri="{BB962C8B-B14F-4D97-AF65-F5344CB8AC3E}">
        <p14:creationId xmlns:p14="http://schemas.microsoft.com/office/powerpoint/2010/main" val="168078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Desarrollar y Mantener Modelo de Datos Lógicos</a:t>
            </a:r>
          </a:p>
        </p:txBody>
      </p:sp>
      <p:sp>
        <p:nvSpPr>
          <p:cNvPr id="3" name="Marcador de contenido 2"/>
          <p:cNvSpPr>
            <a:spLocks noGrp="1"/>
          </p:cNvSpPr>
          <p:nvPr>
            <p:ph idx="1"/>
          </p:nvPr>
        </p:nvSpPr>
        <p:spPr/>
        <p:txBody>
          <a:bodyPr>
            <a:normAutofit fontScale="92500" lnSpcReduction="20000"/>
          </a:bodyPr>
          <a:lstStyle/>
          <a:p>
            <a:r>
              <a:rPr lang="es-ES" dirty="0"/>
              <a:t>Un modelo de datos lógico es una representación detallada  de  los  requerimientos  de datos y las reglas de negocio que rigen la calidad de datos, por lo general en apoyo de un contexto de uso específico (requisitos de la aplicación). </a:t>
            </a:r>
          </a:p>
          <a:p>
            <a:r>
              <a:rPr lang="es-ES" dirty="0"/>
              <a:t>Los modelos de datos lógicos seguirían siendo independientes de cualquier tecnología o de las limitaciones técnicas de implementación específicas. </a:t>
            </a:r>
          </a:p>
          <a:p>
            <a:r>
              <a:rPr lang="es-ES" dirty="0"/>
              <a:t>Un modelo de datos lógicos a menudo comienza como una extensión de un modelo conceptual de datos, añadiendo atributos de datos para cada entidad. </a:t>
            </a:r>
          </a:p>
          <a:p>
            <a:r>
              <a:rPr lang="es-ES" dirty="0"/>
              <a:t>Las organizaciones deben tener estándares de nomenclatura para orientar la asignación de nombres de objetos de datos lógicos. Los modelos de datos lógicos transforman estructuras de modelos de datos conceptuales mediante la aplicación de dos técnicas: la normalización y la abstracción.</a:t>
            </a:r>
            <a:endParaRPr lang="es-PE" dirty="0"/>
          </a:p>
        </p:txBody>
      </p:sp>
    </p:spTree>
    <p:extLst>
      <p:ext uri="{BB962C8B-B14F-4D97-AF65-F5344CB8AC3E}">
        <p14:creationId xmlns:p14="http://schemas.microsoft.com/office/powerpoint/2010/main" val="901494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La Normalización</a:t>
            </a:r>
          </a:p>
        </p:txBody>
      </p:sp>
      <p:sp>
        <p:nvSpPr>
          <p:cNvPr id="3" name="Marcador de contenido 2"/>
          <p:cNvSpPr>
            <a:spLocks noGrp="1"/>
          </p:cNvSpPr>
          <p:nvPr>
            <p:ph idx="1"/>
          </p:nvPr>
        </p:nvSpPr>
        <p:spPr/>
        <p:txBody>
          <a:bodyPr>
            <a:normAutofit fontScale="85000" lnSpcReduction="20000"/>
          </a:bodyPr>
          <a:lstStyle/>
          <a:p>
            <a:r>
              <a:rPr lang="es-ES" dirty="0"/>
              <a:t>La </a:t>
            </a:r>
            <a:r>
              <a:rPr lang="es-ES" i="1" dirty="0"/>
              <a:t>normalización </a:t>
            </a:r>
            <a:r>
              <a:rPr lang="es-ES" dirty="0"/>
              <a:t>es el proceso de aplicación de normas para organizar la complejidad del negocio en estructuras de datos estables</a:t>
            </a:r>
          </a:p>
          <a:p>
            <a:r>
              <a:rPr lang="es-ES" dirty="0"/>
              <a:t>Niveles de Normalización.</a:t>
            </a:r>
          </a:p>
          <a:p>
            <a:pPr>
              <a:buFont typeface="Wingdings" panose="05000000000000000000" pitchFamily="2" charset="2"/>
              <a:buChar char="q"/>
            </a:pPr>
            <a:r>
              <a:rPr lang="es-ES" b="1" dirty="0">
                <a:solidFill>
                  <a:schemeClr val="accent2">
                    <a:lumMod val="75000"/>
                  </a:schemeClr>
                </a:solidFill>
              </a:rPr>
              <a:t>Primer forma normal (1NF): </a:t>
            </a:r>
            <a:r>
              <a:rPr lang="es-ES" dirty="0"/>
              <a:t>Asegura que cada entidad tenga una clave principal válida, cada elemento de datos depende de la clave principal y elimina grupos de repetición y garantiza que cada elemento de datos es atómica (no </a:t>
            </a:r>
            <a:r>
              <a:rPr lang="es-ES" dirty="0" err="1"/>
              <a:t>multi</a:t>
            </a:r>
            <a:r>
              <a:rPr lang="es-ES" dirty="0"/>
              <a:t>- valorado).</a:t>
            </a:r>
            <a:endParaRPr lang="es-PE" dirty="0"/>
          </a:p>
          <a:p>
            <a:pPr>
              <a:buFont typeface="Wingdings" panose="05000000000000000000" pitchFamily="2" charset="2"/>
              <a:buChar char="q"/>
            </a:pPr>
            <a:r>
              <a:rPr lang="es-ES" b="1" dirty="0">
                <a:solidFill>
                  <a:schemeClr val="accent2">
                    <a:lumMod val="75000"/>
                  </a:schemeClr>
                </a:solidFill>
              </a:rPr>
              <a:t>Segunda forma normal (2NF): </a:t>
            </a:r>
            <a:r>
              <a:rPr lang="es-ES" dirty="0"/>
              <a:t>Asegura que cada entidad tenga una clave principal mínima y que cada elemento de datos dependa de la clave primaria completa</a:t>
            </a:r>
            <a:endParaRPr lang="es-PE" dirty="0"/>
          </a:p>
          <a:p>
            <a:pPr>
              <a:buFont typeface="Wingdings" panose="05000000000000000000" pitchFamily="2" charset="2"/>
              <a:buChar char="q"/>
            </a:pPr>
            <a:r>
              <a:rPr lang="es-ES" b="1" dirty="0">
                <a:solidFill>
                  <a:schemeClr val="accent2">
                    <a:lumMod val="75000"/>
                  </a:schemeClr>
                </a:solidFill>
              </a:rPr>
              <a:t>Tercera forma normal (3NF): </a:t>
            </a:r>
            <a:r>
              <a:rPr lang="es-ES" dirty="0"/>
              <a:t>Asegura  que  cada  entidad  no  tenga  claves primarias ocultas y que cada elemento de datos no dependa de elemento de datos fuera de la clave ("la clave, la clave de todo y nada más que la clave").</a:t>
            </a:r>
            <a:endParaRPr lang="es-PE" dirty="0"/>
          </a:p>
          <a:p>
            <a:endParaRPr lang="es-PE" sz="3600" dirty="0"/>
          </a:p>
          <a:p>
            <a:pPr lvl="1"/>
            <a:endParaRPr lang="es-PE" dirty="0"/>
          </a:p>
        </p:txBody>
      </p:sp>
    </p:spTree>
    <p:extLst>
      <p:ext uri="{BB962C8B-B14F-4D97-AF65-F5344CB8AC3E}">
        <p14:creationId xmlns:p14="http://schemas.microsoft.com/office/powerpoint/2010/main" val="2681977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normAutofit fontScale="85000" lnSpcReduction="20000"/>
          </a:bodyPr>
          <a:lstStyle/>
          <a:p>
            <a:pPr lvl="0">
              <a:buFont typeface="Wingdings" panose="05000000000000000000" pitchFamily="2" charset="2"/>
              <a:buChar char="q"/>
            </a:pPr>
            <a:r>
              <a:rPr lang="es-ES" b="1" dirty="0">
                <a:solidFill>
                  <a:schemeClr val="accent2">
                    <a:lumMod val="75000"/>
                  </a:schemeClr>
                </a:solidFill>
              </a:rPr>
              <a:t>La forma normal </a:t>
            </a:r>
            <a:r>
              <a:rPr lang="es-ES" b="1" dirty="0" err="1">
                <a:solidFill>
                  <a:schemeClr val="accent2">
                    <a:lumMod val="75000"/>
                  </a:schemeClr>
                </a:solidFill>
              </a:rPr>
              <a:t>Boyce</a:t>
            </a:r>
            <a:r>
              <a:rPr lang="es-ES" b="1" dirty="0">
                <a:solidFill>
                  <a:schemeClr val="accent2">
                    <a:lumMod val="75000"/>
                  </a:schemeClr>
                </a:solidFill>
              </a:rPr>
              <a:t> / </a:t>
            </a:r>
            <a:r>
              <a:rPr lang="es-ES" b="1" dirty="0" err="1">
                <a:solidFill>
                  <a:schemeClr val="accent2">
                    <a:lumMod val="75000"/>
                  </a:schemeClr>
                </a:solidFill>
              </a:rPr>
              <a:t>Codd</a:t>
            </a:r>
            <a:r>
              <a:rPr lang="es-ES" b="1" dirty="0">
                <a:solidFill>
                  <a:schemeClr val="accent2">
                    <a:lumMod val="75000"/>
                  </a:schemeClr>
                </a:solidFill>
              </a:rPr>
              <a:t> (BCNF): </a:t>
            </a:r>
            <a:r>
              <a:rPr lang="es-ES" dirty="0"/>
              <a:t>Resuelve la superposición de claves candidatas compuestas. Una clave candidata es una clave  primaria  o  bien  una clave  alternativa. 'Compuesto' significa más de  uno  (por ejemplo,  dos elementos de datos en la clave principal de una  entidad) y  'superposición' significa  que  se hay reglas de negocio ocultas entre las claves.</a:t>
            </a:r>
            <a:endParaRPr lang="es-PE" dirty="0"/>
          </a:p>
          <a:p>
            <a:pPr lvl="0">
              <a:buFont typeface="Wingdings" panose="05000000000000000000" pitchFamily="2" charset="2"/>
              <a:buChar char="q"/>
            </a:pPr>
            <a:r>
              <a:rPr lang="es-ES" b="1" dirty="0">
                <a:solidFill>
                  <a:schemeClr val="accent2">
                    <a:lumMod val="75000"/>
                  </a:schemeClr>
                </a:solidFill>
              </a:rPr>
              <a:t>La cuarta forma normal  (4NF):  </a:t>
            </a:r>
            <a:r>
              <a:rPr lang="es-ES" dirty="0"/>
              <a:t>Resuelve  todas  las  relaciones  muchos-a-muchos (y más allá) en pares hasta que no puedan desglosarse en partes más pequeñas.</a:t>
            </a:r>
            <a:endParaRPr lang="es-PE" dirty="0"/>
          </a:p>
          <a:p>
            <a:pPr lvl="0">
              <a:buFont typeface="Wingdings" panose="05000000000000000000" pitchFamily="2" charset="2"/>
              <a:buChar char="q"/>
            </a:pPr>
            <a:r>
              <a:rPr lang="es-ES" b="1" dirty="0">
                <a:solidFill>
                  <a:schemeClr val="accent2">
                    <a:lumMod val="75000"/>
                  </a:schemeClr>
                </a:solidFill>
              </a:rPr>
              <a:t>La quinta forma normal (5NF): </a:t>
            </a:r>
            <a:r>
              <a:rPr lang="es-ES" dirty="0"/>
              <a:t>Resuelve dependencias entre  las  entidades  en pares básicos y todas las uniones de dependencia utilizan partes de las claves primarias.</a:t>
            </a:r>
            <a:endParaRPr lang="es-PE" dirty="0"/>
          </a:p>
          <a:p>
            <a:pPr lvl="0">
              <a:buFont typeface="Wingdings" panose="05000000000000000000" pitchFamily="2" charset="2"/>
              <a:buChar char="q"/>
            </a:pPr>
            <a:r>
              <a:rPr lang="es-ES" b="1" dirty="0">
                <a:solidFill>
                  <a:schemeClr val="accent2">
                    <a:lumMod val="75000"/>
                  </a:schemeClr>
                </a:solidFill>
              </a:rPr>
              <a:t>La sexta forma normal (6NF):  </a:t>
            </a:r>
            <a:r>
              <a:rPr lang="es-ES" dirty="0"/>
              <a:t>Añade objetos temporales a las  claves principales, con el fin de permitir la presentación de informes y análisis histórico sobre los plazos.</a:t>
            </a:r>
            <a:endParaRPr lang="es-PE" dirty="0"/>
          </a:p>
          <a:p>
            <a:endParaRPr lang="es-PE" dirty="0"/>
          </a:p>
        </p:txBody>
      </p:sp>
    </p:spTree>
    <p:extLst>
      <p:ext uri="{BB962C8B-B14F-4D97-AF65-F5344CB8AC3E}">
        <p14:creationId xmlns:p14="http://schemas.microsoft.com/office/powerpoint/2010/main" val="152046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1088189" cy="1325563"/>
          </a:xfrm>
        </p:spPr>
        <p:txBody>
          <a:bodyPr>
            <a:normAutofit/>
          </a:bodyPr>
          <a:lstStyle/>
          <a:p>
            <a:r>
              <a:rPr lang="es-PE" dirty="0"/>
              <a:t>Capitulo </a:t>
            </a:r>
            <a:r>
              <a:rPr lang="en-US" dirty="0"/>
              <a:t>5 </a:t>
            </a:r>
            <a:r>
              <a:rPr lang="es-PE" dirty="0"/>
              <a:t>Desarrollo</a:t>
            </a:r>
            <a:r>
              <a:rPr lang="en-US" dirty="0"/>
              <a:t> </a:t>
            </a:r>
            <a:r>
              <a:rPr lang="es-PE" dirty="0"/>
              <a:t>de</a:t>
            </a:r>
            <a:r>
              <a:rPr lang="en-US" dirty="0"/>
              <a:t> Datos</a:t>
            </a:r>
            <a:r>
              <a:rPr lang="es-MX" dirty="0"/>
              <a:t>.</a:t>
            </a:r>
            <a:endParaRPr lang="es-PE" dirty="0"/>
          </a:p>
        </p:txBody>
      </p:sp>
      <p:sp>
        <p:nvSpPr>
          <p:cNvPr id="3" name="Marcador de contenido 2"/>
          <p:cNvSpPr>
            <a:spLocks noGrp="1"/>
          </p:cNvSpPr>
          <p:nvPr>
            <p:ph idx="1"/>
          </p:nvPr>
        </p:nvSpPr>
        <p:spPr/>
        <p:txBody>
          <a:bodyPr>
            <a:normAutofit fontScale="92500" lnSpcReduction="20000"/>
          </a:bodyPr>
          <a:lstStyle/>
          <a:p>
            <a:r>
              <a:rPr lang="es-PE" dirty="0"/>
              <a:t>Introduccion</a:t>
            </a:r>
          </a:p>
          <a:p>
            <a:r>
              <a:rPr lang="es-PE" dirty="0"/>
              <a:t>Equipo de Desarrollo de Datos</a:t>
            </a:r>
          </a:p>
          <a:p>
            <a:r>
              <a:rPr lang="es-PE" dirty="0"/>
              <a:t>Actividades de la Función Desarrollo de datos</a:t>
            </a:r>
          </a:p>
          <a:p>
            <a:r>
              <a:rPr lang="es-PE" dirty="0"/>
              <a:t>SLDC</a:t>
            </a:r>
          </a:p>
          <a:p>
            <a:r>
              <a:rPr lang="es-PE" dirty="0"/>
              <a:t>Estilos de Modelado de Datos</a:t>
            </a:r>
          </a:p>
          <a:p>
            <a:r>
              <a:rPr lang="es-PE" dirty="0"/>
              <a:t>Modelo Conceptual</a:t>
            </a:r>
          </a:p>
          <a:p>
            <a:r>
              <a:rPr lang="es-PE" dirty="0"/>
              <a:t>Modelo de Datos Lógico</a:t>
            </a:r>
          </a:p>
          <a:p>
            <a:r>
              <a:rPr lang="es-PE" dirty="0"/>
              <a:t>Modelo de Datos Físico</a:t>
            </a:r>
          </a:p>
          <a:p>
            <a:r>
              <a:rPr lang="es-PE" dirty="0"/>
              <a:t>Modelo de Datos Detallado</a:t>
            </a:r>
          </a:p>
          <a:p>
            <a:r>
              <a:rPr lang="es-PE" dirty="0"/>
              <a:t>Principios Rectores</a:t>
            </a:r>
          </a:p>
          <a:p>
            <a:endParaRPr lang="en-US" dirty="0"/>
          </a:p>
          <a:p>
            <a:endParaRPr lang="en-US" dirty="0"/>
          </a:p>
          <a:p>
            <a:endParaRPr lang="en-US" dirty="0"/>
          </a:p>
          <a:p>
            <a:endParaRPr lang="en-US" dirty="0"/>
          </a:p>
          <a:p>
            <a:endParaRPr lang="es-MX" dirty="0"/>
          </a:p>
          <a:p>
            <a:endParaRPr lang="es-PE" dirty="0"/>
          </a:p>
          <a:p>
            <a:endParaRPr lang="es-PE" dirty="0"/>
          </a:p>
        </p:txBody>
      </p:sp>
    </p:spTree>
    <p:extLst>
      <p:ext uri="{BB962C8B-B14F-4D97-AF65-F5344CB8AC3E}">
        <p14:creationId xmlns:p14="http://schemas.microsoft.com/office/powerpoint/2010/main" val="4157064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Modelo de Datos Lógico: Ejemplo</a:t>
            </a:r>
          </a:p>
        </p:txBody>
      </p:sp>
      <p:sp>
        <p:nvSpPr>
          <p:cNvPr id="3" name="Marcador de contenido 2"/>
          <p:cNvSpPr>
            <a:spLocks noGrp="1"/>
          </p:cNvSpPr>
          <p:nvPr>
            <p:ph idx="1"/>
          </p:nvPr>
        </p:nvSpPr>
        <p:spPr/>
        <p:txBody>
          <a:bodyPr/>
          <a:lstStyle/>
          <a:p>
            <a:endParaRPr lang="es-PE"/>
          </a:p>
        </p:txBody>
      </p:sp>
      <p:pic>
        <p:nvPicPr>
          <p:cNvPr id="6" name="Imagen 5"/>
          <p:cNvPicPr>
            <a:picLocks noChangeAspect="1"/>
          </p:cNvPicPr>
          <p:nvPr/>
        </p:nvPicPr>
        <p:blipFill>
          <a:blip r:embed="rId2"/>
          <a:stretch>
            <a:fillRect/>
          </a:stretch>
        </p:blipFill>
        <p:spPr>
          <a:xfrm>
            <a:off x="720213" y="1720056"/>
            <a:ext cx="5943600" cy="4562475"/>
          </a:xfrm>
          <a:prstGeom prst="rect">
            <a:avLst/>
          </a:prstGeom>
        </p:spPr>
      </p:pic>
      <p:sp>
        <p:nvSpPr>
          <p:cNvPr id="7" name="CuadroTexto 6"/>
          <p:cNvSpPr txBox="1"/>
          <p:nvPr/>
        </p:nvSpPr>
        <p:spPr>
          <a:xfrm>
            <a:off x="7085642" y="1825625"/>
            <a:ext cx="3846329" cy="2585323"/>
          </a:xfrm>
          <a:prstGeom prst="rect">
            <a:avLst/>
          </a:prstGeom>
          <a:noFill/>
        </p:spPr>
        <p:txBody>
          <a:bodyPr wrap="square" rtlCol="0">
            <a:spAutoFit/>
          </a:bodyPr>
          <a:lstStyle/>
          <a:p>
            <a:r>
              <a:rPr lang="es-ES" dirty="0"/>
              <a:t>La </a:t>
            </a:r>
            <a:r>
              <a:rPr lang="es-ES" i="1" dirty="0"/>
              <a:t>abstracción </a:t>
            </a:r>
            <a:r>
              <a:rPr lang="es-ES" dirty="0"/>
              <a:t>es la redefinición de las entidades de datos, elementos y relaciones mediante la eliminación de los detalles para ampliar la aplicabilidad de las estructuras de datos a una clase más amplia de situaciones, a menudo mediante la implementación de súper-tipos en lugar de subtipos</a:t>
            </a:r>
            <a:endParaRPr lang="es-PE" dirty="0"/>
          </a:p>
        </p:txBody>
      </p:sp>
    </p:spTree>
    <p:extLst>
      <p:ext uri="{BB962C8B-B14F-4D97-AF65-F5344CB8AC3E}">
        <p14:creationId xmlns:p14="http://schemas.microsoft.com/office/powerpoint/2010/main" val="4183544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Atributos y Dominios</a:t>
            </a:r>
          </a:p>
        </p:txBody>
      </p:sp>
      <p:sp>
        <p:nvSpPr>
          <p:cNvPr id="3" name="Marcador de contenido 2"/>
          <p:cNvSpPr>
            <a:spLocks noGrp="1"/>
          </p:cNvSpPr>
          <p:nvPr>
            <p:ph idx="1"/>
          </p:nvPr>
        </p:nvSpPr>
        <p:spPr/>
        <p:txBody>
          <a:bodyPr/>
          <a:lstStyle/>
          <a:p>
            <a:r>
              <a:rPr lang="es-ES" dirty="0"/>
              <a:t>Un atributo es una propiedad de una entidad; un  tipo  de  dato  importante  para  la empresa cuyos valores ayudan a identificar o describir una instancia de entidad. </a:t>
            </a:r>
          </a:p>
          <a:p>
            <a:r>
              <a:rPr lang="es-ES" dirty="0"/>
              <a:t>El conjunto completo de todos los valores posibles para un atributo es un dominio. Un atributo no puede contener valores fuera de su dominio asignado.</a:t>
            </a:r>
          </a:p>
          <a:p>
            <a:r>
              <a:rPr lang="es-ES" dirty="0"/>
              <a:t>Algunos dominios tienen un número limitado de valores definidos específicos, o límites mínimos o máximos para los números. Las reglas de negocio también puede restringir los dominios.</a:t>
            </a:r>
            <a:endParaRPr lang="es-PE" dirty="0"/>
          </a:p>
          <a:p>
            <a:endParaRPr lang="es-PE" dirty="0"/>
          </a:p>
        </p:txBody>
      </p:sp>
    </p:spTree>
    <p:extLst>
      <p:ext uri="{BB962C8B-B14F-4D97-AF65-F5344CB8AC3E}">
        <p14:creationId xmlns:p14="http://schemas.microsoft.com/office/powerpoint/2010/main" val="216296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Claves</a:t>
            </a:r>
          </a:p>
        </p:txBody>
      </p:sp>
      <p:sp>
        <p:nvSpPr>
          <p:cNvPr id="3" name="Marcador de contenido 2"/>
          <p:cNvSpPr>
            <a:spLocks noGrp="1"/>
          </p:cNvSpPr>
          <p:nvPr>
            <p:ph idx="1"/>
          </p:nvPr>
        </p:nvSpPr>
        <p:spPr/>
        <p:txBody>
          <a:bodyPr>
            <a:normAutofit lnSpcReduction="10000"/>
          </a:bodyPr>
          <a:lstStyle/>
          <a:p>
            <a:r>
              <a:rPr lang="es-ES" b="1" dirty="0">
                <a:solidFill>
                  <a:schemeClr val="accent2">
                    <a:lumMod val="75000"/>
                  </a:schemeClr>
                </a:solidFill>
              </a:rPr>
              <a:t>Los atributos asignados a las entidades pueden ser o no claves</a:t>
            </a:r>
            <a:r>
              <a:rPr lang="es-ES" dirty="0"/>
              <a:t>. Un elemento de datos que es clave ayuda a identificar una instancia única de una entidad de todas los demás ya sea totalmente (por sí mismo) o parcialmente (en combinación con otros elementos clave). Los elementos de datos que no son clave describen la instancia de la entidad, pero no ayudan a identificarlo de forma única.</a:t>
            </a:r>
          </a:p>
          <a:p>
            <a:r>
              <a:rPr lang="es-ES" b="1" dirty="0">
                <a:solidFill>
                  <a:schemeClr val="accent2">
                    <a:lumMod val="75000"/>
                  </a:schemeClr>
                </a:solidFill>
              </a:rPr>
              <a:t>Una llave (o clave candidata) </a:t>
            </a:r>
            <a:r>
              <a:rPr lang="es-ES" dirty="0"/>
              <a:t>representa uno o más atributos cuyos valores identifican de forma exclusiva una instancia de la entidad. Una clave compuesta es una clave que contiene dos o más atributos. Una de estas claves candidatas se convierte en la clave principal. Sólo debe haber una clave primaria. Todas las demás claves candidatas se vuelven claves alternativas.</a:t>
            </a:r>
            <a:endParaRPr lang="es-PE" dirty="0"/>
          </a:p>
          <a:p>
            <a:endParaRPr lang="es-PE" dirty="0"/>
          </a:p>
        </p:txBody>
      </p:sp>
    </p:spTree>
    <p:extLst>
      <p:ext uri="{BB962C8B-B14F-4D97-AF65-F5344CB8AC3E}">
        <p14:creationId xmlns:p14="http://schemas.microsoft.com/office/powerpoint/2010/main" val="3666114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Desarrollar y Mantener Modelos Físicos</a:t>
            </a:r>
          </a:p>
        </p:txBody>
      </p:sp>
      <p:sp>
        <p:nvSpPr>
          <p:cNvPr id="3" name="Marcador de contenido 2"/>
          <p:cNvSpPr>
            <a:spLocks noGrp="1"/>
          </p:cNvSpPr>
          <p:nvPr>
            <p:ph idx="1"/>
          </p:nvPr>
        </p:nvSpPr>
        <p:spPr/>
        <p:txBody>
          <a:bodyPr/>
          <a:lstStyle/>
          <a:p>
            <a:r>
              <a:rPr lang="es-ES" dirty="0"/>
              <a:t>Un modelo de datos físico </a:t>
            </a:r>
            <a:r>
              <a:rPr lang="es-ES" b="1" dirty="0">
                <a:solidFill>
                  <a:srgbClr val="0070C0"/>
                </a:solidFill>
              </a:rPr>
              <a:t>optimiza la implementación </a:t>
            </a:r>
            <a:r>
              <a:rPr lang="es-ES" dirty="0"/>
              <a:t>de los requerimientos de datos detallados y las reglas de negocio en vista de </a:t>
            </a:r>
            <a:r>
              <a:rPr lang="es-ES" b="1" dirty="0">
                <a:solidFill>
                  <a:srgbClr val="0070C0"/>
                </a:solidFill>
              </a:rPr>
              <a:t>las limitaciones de la tecnología</a:t>
            </a:r>
            <a:r>
              <a:rPr lang="es-ES" dirty="0"/>
              <a:t>, el uso de las aplicaciones, los requisitos de desempeño y estándares de modelado. </a:t>
            </a:r>
          </a:p>
          <a:p>
            <a:r>
              <a:rPr lang="es-ES" dirty="0"/>
              <a:t>Diseñe las bases de datos relacionales teniendo en mente las capacidades específicas de un sistema de gestión de base de datos específico (</a:t>
            </a:r>
            <a:r>
              <a:rPr lang="es-ES" b="1" dirty="0"/>
              <a:t>IBM DB2 </a:t>
            </a:r>
            <a:r>
              <a:rPr lang="es-ES" dirty="0"/>
              <a:t>UDB o, </a:t>
            </a:r>
            <a:r>
              <a:rPr lang="es-ES" b="1" dirty="0"/>
              <a:t>Oracle</a:t>
            </a:r>
            <a:r>
              <a:rPr lang="es-ES" dirty="0"/>
              <a:t>, </a:t>
            </a:r>
            <a:r>
              <a:rPr lang="es-ES" dirty="0" err="1"/>
              <a:t>Teradata</a:t>
            </a:r>
            <a:r>
              <a:rPr lang="es-ES" dirty="0"/>
              <a:t>, </a:t>
            </a:r>
            <a:r>
              <a:rPr lang="es-ES" dirty="0" err="1"/>
              <a:t>Sybase</a:t>
            </a:r>
            <a:r>
              <a:rPr lang="es-ES" dirty="0"/>
              <a:t> o </a:t>
            </a:r>
            <a:r>
              <a:rPr lang="es-ES" b="1" dirty="0"/>
              <a:t>Microsoft SQL Server </a:t>
            </a:r>
            <a:r>
              <a:rPr lang="es-ES" dirty="0"/>
              <a:t>o Access). </a:t>
            </a:r>
          </a:p>
          <a:p>
            <a:r>
              <a:rPr lang="es-ES" dirty="0"/>
              <a:t>Las organizaciones deben tener </a:t>
            </a:r>
            <a:r>
              <a:rPr lang="es-ES" b="1" dirty="0">
                <a:solidFill>
                  <a:srgbClr val="0070C0"/>
                </a:solidFill>
              </a:rPr>
              <a:t>estándares de nomenclatura </a:t>
            </a:r>
            <a:r>
              <a:rPr lang="es-ES" dirty="0"/>
              <a:t>para orientar la asignación de nombres de objetos de datos físicos. </a:t>
            </a:r>
            <a:endParaRPr lang="es-PE" dirty="0"/>
          </a:p>
        </p:txBody>
      </p:sp>
    </p:spTree>
    <p:extLst>
      <p:ext uri="{BB962C8B-B14F-4D97-AF65-F5344CB8AC3E}">
        <p14:creationId xmlns:p14="http://schemas.microsoft.com/office/powerpoint/2010/main" val="3648436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Modelo Físico: Ejemplo</a:t>
            </a:r>
          </a:p>
        </p:txBody>
      </p:sp>
      <p:sp>
        <p:nvSpPr>
          <p:cNvPr id="3" name="Marcador de contenido 2"/>
          <p:cNvSpPr>
            <a:spLocks noGrp="1"/>
          </p:cNvSpPr>
          <p:nvPr>
            <p:ph idx="1"/>
          </p:nvPr>
        </p:nvSpPr>
        <p:spPr/>
        <p:txBody>
          <a:bodyPr/>
          <a:lstStyle/>
          <a:p>
            <a:endParaRPr lang="es-PE"/>
          </a:p>
        </p:txBody>
      </p:sp>
      <p:pic>
        <p:nvPicPr>
          <p:cNvPr id="4" name="Imagen 3"/>
          <p:cNvPicPr>
            <a:picLocks noChangeAspect="1"/>
          </p:cNvPicPr>
          <p:nvPr/>
        </p:nvPicPr>
        <p:blipFill>
          <a:blip r:embed="rId2"/>
          <a:stretch>
            <a:fillRect/>
          </a:stretch>
        </p:blipFill>
        <p:spPr>
          <a:xfrm>
            <a:off x="728354" y="1825625"/>
            <a:ext cx="5838825" cy="4629150"/>
          </a:xfrm>
          <a:prstGeom prst="rect">
            <a:avLst/>
          </a:prstGeom>
        </p:spPr>
      </p:pic>
    </p:spTree>
    <p:extLst>
      <p:ext uri="{BB962C8B-B14F-4D97-AF65-F5344CB8AC3E}">
        <p14:creationId xmlns:p14="http://schemas.microsoft.com/office/powerpoint/2010/main" val="1350901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Modelo Físico: Implementación</a:t>
            </a:r>
          </a:p>
        </p:txBody>
      </p:sp>
      <p:sp>
        <p:nvSpPr>
          <p:cNvPr id="3" name="Marcador de contenido 2"/>
          <p:cNvSpPr>
            <a:spLocks noGrp="1"/>
          </p:cNvSpPr>
          <p:nvPr>
            <p:ph idx="1"/>
          </p:nvPr>
        </p:nvSpPr>
        <p:spPr/>
        <p:txBody>
          <a:bodyPr>
            <a:normAutofit fontScale="85000" lnSpcReduction="10000"/>
          </a:bodyPr>
          <a:lstStyle/>
          <a:p>
            <a:r>
              <a:rPr lang="es-ES" dirty="0"/>
              <a:t>El diseño del modelo de datos físico incluye tomar decisiones sobre:</a:t>
            </a:r>
            <a:endParaRPr lang="es-PE" dirty="0"/>
          </a:p>
          <a:p>
            <a:pPr lvl="1">
              <a:buFont typeface="Wingdings" panose="05000000000000000000" pitchFamily="2" charset="2"/>
              <a:buChar char="ü"/>
            </a:pPr>
            <a:r>
              <a:rPr lang="es-ES" dirty="0">
                <a:solidFill>
                  <a:srgbClr val="0070C0"/>
                </a:solidFill>
              </a:rPr>
              <a:t>El nombre técnico de cada tabla </a:t>
            </a:r>
            <a:r>
              <a:rPr lang="es-ES" dirty="0"/>
              <a:t>y columna (bases de datos relacionales), o archivo y campo (bases de datos no relacionales), o esquema y elemento (bases de datos XML).</a:t>
            </a:r>
          </a:p>
          <a:p>
            <a:pPr lvl="1">
              <a:buFont typeface="Wingdings" panose="05000000000000000000" pitchFamily="2" charset="2"/>
              <a:buChar char="ü"/>
            </a:pPr>
            <a:r>
              <a:rPr lang="es-ES" dirty="0">
                <a:solidFill>
                  <a:srgbClr val="0070C0"/>
                </a:solidFill>
              </a:rPr>
              <a:t>El dominio lógico</a:t>
            </a:r>
            <a:r>
              <a:rPr lang="es-ES" dirty="0"/>
              <a:t>, tipo de datos físico, longitud y anulabilidad de cada columna o campo.</a:t>
            </a:r>
            <a:endParaRPr lang="es-PE" dirty="0"/>
          </a:p>
          <a:p>
            <a:pPr lvl="1">
              <a:buFont typeface="Wingdings" panose="05000000000000000000" pitchFamily="2" charset="2"/>
              <a:buChar char="ü"/>
            </a:pPr>
            <a:r>
              <a:rPr lang="es-ES" dirty="0">
                <a:solidFill>
                  <a:srgbClr val="0070C0"/>
                </a:solidFill>
              </a:rPr>
              <a:t>Cualquier valor predeterminado </a:t>
            </a:r>
            <a:r>
              <a:rPr lang="es-ES" dirty="0"/>
              <a:t>para las columnas  o campos, especialmente para las restricciones NOT NULL.</a:t>
            </a:r>
            <a:endParaRPr lang="es-PE" dirty="0"/>
          </a:p>
          <a:p>
            <a:pPr lvl="1">
              <a:buFont typeface="Wingdings" panose="05000000000000000000" pitchFamily="2" charset="2"/>
              <a:buChar char="ü"/>
            </a:pPr>
            <a:r>
              <a:rPr lang="es-ES" dirty="0">
                <a:solidFill>
                  <a:srgbClr val="0070C0"/>
                </a:solidFill>
              </a:rPr>
              <a:t>Las claves primarias y alternativas </a:t>
            </a:r>
            <a:r>
              <a:rPr lang="es-ES" dirty="0"/>
              <a:t>únicas e índices, incluyendo la forma de asignar las claves.</a:t>
            </a:r>
            <a:endParaRPr lang="es-PE" dirty="0"/>
          </a:p>
          <a:p>
            <a:pPr lvl="1">
              <a:buFont typeface="Wingdings" panose="05000000000000000000" pitchFamily="2" charset="2"/>
              <a:buChar char="ü"/>
            </a:pPr>
            <a:r>
              <a:rPr lang="es-ES" dirty="0">
                <a:solidFill>
                  <a:srgbClr val="0070C0"/>
                </a:solidFill>
              </a:rPr>
              <a:t>Implementación de pequeños conjuntos de valores </a:t>
            </a:r>
            <a:r>
              <a:rPr lang="es-ES" dirty="0"/>
              <a:t>de datos de referencia en el modelo lógico, tales como a) tablas separadas de código, b) una tabla de códigos principal compartida, o c) simplemente como reglas o restricciones.</a:t>
            </a:r>
            <a:endParaRPr lang="es-PE" dirty="0"/>
          </a:p>
          <a:p>
            <a:pPr lvl="1">
              <a:buFont typeface="Wingdings" panose="05000000000000000000" pitchFamily="2" charset="2"/>
              <a:buChar char="ü"/>
            </a:pPr>
            <a:r>
              <a:rPr lang="es-ES" dirty="0">
                <a:solidFill>
                  <a:srgbClr val="0070C0"/>
                </a:solidFill>
              </a:rPr>
              <a:t>Implementación entidades del modelo lógico de </a:t>
            </a:r>
            <a:r>
              <a:rPr lang="es-ES" dirty="0" err="1">
                <a:solidFill>
                  <a:srgbClr val="0070C0"/>
                </a:solidFill>
              </a:rPr>
              <a:t>supertipo</a:t>
            </a:r>
            <a:r>
              <a:rPr lang="es-ES" dirty="0">
                <a:solidFill>
                  <a:srgbClr val="0070C0"/>
                </a:solidFill>
              </a:rPr>
              <a:t> / subtipo </a:t>
            </a:r>
            <a:r>
              <a:rPr lang="es-ES" dirty="0"/>
              <a:t>en el diseño de base de datos físicos donde los atributos de las entidades sub-tipo "se fusionaron en una tabla que representa la entidad </a:t>
            </a:r>
            <a:r>
              <a:rPr lang="es-ES" dirty="0" err="1"/>
              <a:t>supertipo</a:t>
            </a:r>
            <a:r>
              <a:rPr lang="es-ES" dirty="0"/>
              <a:t> como columnas anulables, o colapsando los atributos de la entidad </a:t>
            </a:r>
            <a:r>
              <a:rPr lang="es-ES" dirty="0" err="1"/>
              <a:t>supertipo</a:t>
            </a:r>
            <a:r>
              <a:rPr lang="es-ES" dirty="0"/>
              <a:t> en una tabla para cada subtipo.</a:t>
            </a:r>
            <a:endParaRPr lang="es-PE" dirty="0"/>
          </a:p>
          <a:p>
            <a:pPr lvl="1"/>
            <a:endParaRPr lang="es-PE" dirty="0"/>
          </a:p>
          <a:p>
            <a:endParaRPr lang="es-PE" dirty="0"/>
          </a:p>
        </p:txBody>
      </p:sp>
    </p:spTree>
    <p:extLst>
      <p:ext uri="{BB962C8B-B14F-4D97-AF65-F5344CB8AC3E}">
        <p14:creationId xmlns:p14="http://schemas.microsoft.com/office/powerpoint/2010/main" val="2670404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Modelo de Datos Físico: Transformaciones</a:t>
            </a:r>
          </a:p>
        </p:txBody>
      </p:sp>
      <p:sp>
        <p:nvSpPr>
          <p:cNvPr id="3" name="Marcador de contenido 2"/>
          <p:cNvSpPr>
            <a:spLocks noGrp="1"/>
          </p:cNvSpPr>
          <p:nvPr>
            <p:ph idx="1"/>
          </p:nvPr>
        </p:nvSpPr>
        <p:spPr/>
        <p:txBody>
          <a:bodyPr>
            <a:normAutofit fontScale="85000" lnSpcReduction="20000"/>
          </a:bodyPr>
          <a:lstStyle/>
          <a:p>
            <a:r>
              <a:rPr lang="es-ES" dirty="0"/>
              <a:t>El modelado de datos físico transforma el modelo de datos lógico  utilizando  varias técnicas, incluyendo:</a:t>
            </a:r>
            <a:endParaRPr lang="es-PE" dirty="0"/>
          </a:p>
          <a:p>
            <a:pPr lvl="1">
              <a:buFont typeface="Wingdings" panose="05000000000000000000" pitchFamily="2" charset="2"/>
              <a:buChar char="ü"/>
            </a:pPr>
            <a:r>
              <a:rPr lang="es-ES" b="1" dirty="0" err="1">
                <a:solidFill>
                  <a:schemeClr val="accent2">
                    <a:lumMod val="75000"/>
                  </a:schemeClr>
                </a:solidFill>
              </a:rPr>
              <a:t>Desnormalización</a:t>
            </a:r>
            <a:r>
              <a:rPr lang="es-ES" dirty="0"/>
              <a:t>: viola de forma selectiva y con razón, las reglas de normalización, la re-introducción de redundancia en el modelo de datos para reducir el tiempo de recuperación de datos, potencialmente a expensas de ocupar espacio adicional, tiempo adicional de inserción y actualización y reducción de la calidad de datos.</a:t>
            </a:r>
            <a:endParaRPr lang="es-PE" dirty="0"/>
          </a:p>
          <a:p>
            <a:pPr lvl="1">
              <a:buFont typeface="Wingdings" panose="05000000000000000000" pitchFamily="2" charset="2"/>
              <a:buChar char="ü"/>
            </a:pPr>
            <a:r>
              <a:rPr lang="es-ES" b="1" dirty="0">
                <a:solidFill>
                  <a:schemeClr val="accent2">
                    <a:lumMod val="75000"/>
                  </a:schemeClr>
                </a:solidFill>
              </a:rPr>
              <a:t>Claves sustitutas</a:t>
            </a:r>
            <a:r>
              <a:rPr lang="es-ES" dirty="0"/>
              <a:t>: claves suplentes no visibles para el negocio.</a:t>
            </a:r>
            <a:endParaRPr lang="es-PE" dirty="0"/>
          </a:p>
          <a:p>
            <a:pPr lvl="1">
              <a:buFont typeface="Wingdings" panose="05000000000000000000" pitchFamily="2" charset="2"/>
              <a:buChar char="ü"/>
            </a:pPr>
            <a:r>
              <a:rPr lang="es-ES" b="1" dirty="0">
                <a:solidFill>
                  <a:schemeClr val="accent2">
                    <a:lumMod val="75000"/>
                  </a:schemeClr>
                </a:solidFill>
              </a:rPr>
              <a:t>Indexación</a:t>
            </a:r>
            <a:r>
              <a:rPr lang="es-ES" dirty="0"/>
              <a:t>: Crear archivos de índice adicionales para optimizar determinados tipos de consultas.</a:t>
            </a:r>
            <a:endParaRPr lang="es-PE" dirty="0"/>
          </a:p>
          <a:p>
            <a:pPr lvl="1">
              <a:buFont typeface="Wingdings" panose="05000000000000000000" pitchFamily="2" charset="2"/>
              <a:buChar char="ü"/>
            </a:pPr>
            <a:r>
              <a:rPr lang="es-ES" b="1" dirty="0">
                <a:solidFill>
                  <a:schemeClr val="accent2">
                    <a:lumMod val="75000"/>
                  </a:schemeClr>
                </a:solidFill>
              </a:rPr>
              <a:t>Partición</a:t>
            </a:r>
            <a:r>
              <a:rPr lang="es-ES" dirty="0"/>
              <a:t>: Romper una tabla o archivo verticalmente (separando columnas en grupos) u horizontalmente (separando filas en grupos).</a:t>
            </a:r>
            <a:endParaRPr lang="es-PE" dirty="0"/>
          </a:p>
          <a:p>
            <a:pPr lvl="1">
              <a:buFont typeface="Wingdings" panose="05000000000000000000" pitchFamily="2" charset="2"/>
              <a:buChar char="ü"/>
            </a:pPr>
            <a:r>
              <a:rPr lang="es-ES" b="1" dirty="0">
                <a:solidFill>
                  <a:schemeClr val="accent2">
                    <a:lumMod val="75000"/>
                  </a:schemeClr>
                </a:solidFill>
              </a:rPr>
              <a:t>Vistas</a:t>
            </a:r>
            <a:r>
              <a:rPr lang="es-ES" dirty="0"/>
              <a:t>: Tablas virtuales utilizadas para simplificar las consultas,  controlar acceso a los datos y cambiar el nombre de las columnas, sin la pérdida de integridad debida a la des-normalización.</a:t>
            </a:r>
            <a:endParaRPr lang="es-PE" dirty="0"/>
          </a:p>
          <a:p>
            <a:pPr lvl="1">
              <a:buFont typeface="Wingdings" panose="05000000000000000000" pitchFamily="2" charset="2"/>
              <a:buChar char="ü"/>
            </a:pPr>
            <a:r>
              <a:rPr lang="es-ES" b="1" dirty="0" err="1">
                <a:solidFill>
                  <a:schemeClr val="accent2">
                    <a:lumMod val="75000"/>
                  </a:schemeClr>
                </a:solidFill>
              </a:rPr>
              <a:t>Dimensionalidad</a:t>
            </a:r>
            <a:r>
              <a:rPr lang="es-ES" dirty="0"/>
              <a:t>: Creación de tablas de hechos con sus dimensiones asociadas, estructurados como esquemas de estrella y esquemas copo de nieve, para la inteligencia de negocios </a:t>
            </a:r>
            <a:endParaRPr lang="es-PE" dirty="0"/>
          </a:p>
        </p:txBody>
      </p:sp>
    </p:spTree>
    <p:extLst>
      <p:ext uri="{BB962C8B-B14F-4D97-AF65-F5344CB8AC3E}">
        <p14:creationId xmlns:p14="http://schemas.microsoft.com/office/powerpoint/2010/main" val="2711108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Diseño de Datos Detallado</a:t>
            </a:r>
          </a:p>
        </p:txBody>
      </p:sp>
      <p:sp>
        <p:nvSpPr>
          <p:cNvPr id="3" name="Marcador de contenido 2"/>
          <p:cNvSpPr>
            <a:spLocks noGrp="1"/>
          </p:cNvSpPr>
          <p:nvPr>
            <p:ph idx="1"/>
          </p:nvPr>
        </p:nvSpPr>
        <p:spPr/>
        <p:txBody>
          <a:bodyPr/>
          <a:lstStyle/>
          <a:p>
            <a:r>
              <a:rPr lang="es-ES" dirty="0"/>
              <a:t>El diseño detallado incluye </a:t>
            </a:r>
            <a:r>
              <a:rPr lang="es-ES" b="1" dirty="0">
                <a:solidFill>
                  <a:schemeClr val="accent2">
                    <a:lumMod val="75000"/>
                  </a:schemeClr>
                </a:solidFill>
              </a:rPr>
              <a:t>especificaciones de implementación </a:t>
            </a:r>
            <a:r>
              <a:rPr lang="es-ES" dirty="0"/>
              <a:t>de base de  datos.  </a:t>
            </a:r>
            <a:r>
              <a:rPr lang="es-ES" b="1" dirty="0"/>
              <a:t>Un diseño de base de datos física </a:t>
            </a:r>
            <a:r>
              <a:rPr lang="es-ES" dirty="0"/>
              <a:t>puede tomar ventaja de las funciones y capacidades de un sistema de gestión de base de datos específica, que puede o  no  estar  incluido  en  el modelo de datos en sí únicas.</a:t>
            </a:r>
            <a:endParaRPr lang="es-PE" dirty="0"/>
          </a:p>
          <a:p>
            <a:endParaRPr lang="es-PE" dirty="0"/>
          </a:p>
        </p:txBody>
      </p:sp>
    </p:spTree>
    <p:extLst>
      <p:ext uri="{BB962C8B-B14F-4D97-AF65-F5344CB8AC3E}">
        <p14:creationId xmlns:p14="http://schemas.microsoft.com/office/powerpoint/2010/main" val="941923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Diseño de Base de Datos Física: Recomendaciones</a:t>
            </a:r>
          </a:p>
        </p:txBody>
      </p:sp>
      <p:sp>
        <p:nvSpPr>
          <p:cNvPr id="3" name="Marcador de contenido 2"/>
          <p:cNvSpPr>
            <a:spLocks noGrp="1"/>
          </p:cNvSpPr>
          <p:nvPr>
            <p:ph idx="1"/>
          </p:nvPr>
        </p:nvSpPr>
        <p:spPr/>
        <p:txBody>
          <a:bodyPr>
            <a:normAutofit fontScale="70000" lnSpcReduction="20000"/>
          </a:bodyPr>
          <a:lstStyle/>
          <a:p>
            <a:pPr marL="514350" lvl="0" indent="-514350">
              <a:buFont typeface="+mj-lt"/>
              <a:buAutoNum type="arabicPeriod"/>
            </a:pPr>
            <a:r>
              <a:rPr lang="es-ES" dirty="0"/>
              <a:t>Para las bases de datos relacionales que soportan el procesamiento de aplicaciones transacciones (</a:t>
            </a:r>
            <a:r>
              <a:rPr lang="es-ES" b="1" dirty="0">
                <a:solidFill>
                  <a:schemeClr val="accent2">
                    <a:lumMod val="75000"/>
                  </a:schemeClr>
                </a:solidFill>
              </a:rPr>
              <a:t>OLTP</a:t>
            </a:r>
            <a:r>
              <a:rPr lang="es-ES" dirty="0"/>
              <a:t>), utilice </a:t>
            </a:r>
            <a:r>
              <a:rPr lang="es-ES" b="1" dirty="0">
                <a:solidFill>
                  <a:schemeClr val="accent2">
                    <a:lumMod val="75000"/>
                  </a:schemeClr>
                </a:solidFill>
              </a:rPr>
              <a:t>un diseño normalizado </a:t>
            </a:r>
            <a:r>
              <a:rPr lang="es-ES" dirty="0"/>
              <a:t>para promover la integridad de datos, la reutilización, el buen rendimiento de la actualización y extensibilidad de datos.</a:t>
            </a:r>
            <a:endParaRPr lang="es-PE" dirty="0"/>
          </a:p>
          <a:p>
            <a:pPr marL="514350" lvl="0" indent="-514350">
              <a:buFont typeface="+mj-lt"/>
              <a:buAutoNum type="arabicPeriod"/>
            </a:pPr>
            <a:r>
              <a:rPr lang="es-ES" b="1" dirty="0">
                <a:solidFill>
                  <a:schemeClr val="accent2">
                    <a:lumMod val="75000"/>
                  </a:schemeClr>
                </a:solidFill>
              </a:rPr>
              <a:t>Al mismo tiempo, utilizar vistas, funciones y procedimientos almacenados para crear no normalizado</a:t>
            </a:r>
            <a:r>
              <a:rPr lang="es-ES" dirty="0"/>
              <a:t>, aplicación específica, orientado a objetos, vistas conceptuales (virtuales) de datos. No fuerce a los desarrolladores a trabajar  a nivel de base de datos físicos, ni esquemas de bases para las aplicaciones. El objetivo es  abstraer  la funcionalidad  de los  datos  de su estructura física y que sea lo más fácil posible para trabajar.</a:t>
            </a:r>
            <a:endParaRPr lang="es-PE" dirty="0"/>
          </a:p>
          <a:p>
            <a:pPr marL="514350" lvl="0" indent="-514350">
              <a:buFont typeface="+mj-lt"/>
              <a:buAutoNum type="arabicPeriod"/>
            </a:pPr>
            <a:r>
              <a:rPr lang="es-ES" b="1" dirty="0">
                <a:solidFill>
                  <a:schemeClr val="accent2">
                    <a:lumMod val="75000"/>
                  </a:schemeClr>
                </a:solidFill>
              </a:rPr>
              <a:t>Utilice convenciones estándar de nomenclatura </a:t>
            </a:r>
            <a:r>
              <a:rPr lang="es-ES" dirty="0"/>
              <a:t>y nombres significativos y descriptivos en todas las bases de datos y objetos de base de datos para facilitar el mantenimiento, sobre todo si las abreviaturas son necesarias.</a:t>
            </a:r>
            <a:endParaRPr lang="es-PE" dirty="0"/>
          </a:p>
          <a:p>
            <a:pPr marL="514350" lvl="0" indent="-514350">
              <a:buFont typeface="+mj-lt"/>
              <a:buAutoNum type="arabicPeriod"/>
            </a:pPr>
            <a:r>
              <a:rPr lang="es-ES" b="1" dirty="0">
                <a:solidFill>
                  <a:schemeClr val="accent2">
                    <a:lumMod val="75000"/>
                  </a:schemeClr>
                </a:solidFill>
              </a:rPr>
              <a:t>Hacer cumplir la seguridad y la integridad de los datos a nivel de base de datos</a:t>
            </a:r>
            <a:r>
              <a:rPr lang="es-ES" dirty="0"/>
              <a:t>, no en la aplicación. Esto permite la fácil reutilización de los datos, mientras que le ahorra a los desarrolladores el trabajo de tener que escribir y probar las restricciones a nivel de código en cada aplicación que utilice una determinada pieza de datos.</a:t>
            </a:r>
            <a:endParaRPr lang="es-PE" dirty="0"/>
          </a:p>
          <a:p>
            <a:endParaRPr lang="es-PE" dirty="0"/>
          </a:p>
        </p:txBody>
      </p:sp>
    </p:spTree>
    <p:extLst>
      <p:ext uri="{BB962C8B-B14F-4D97-AF65-F5344CB8AC3E}">
        <p14:creationId xmlns:p14="http://schemas.microsoft.com/office/powerpoint/2010/main" val="3228317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normAutofit fontScale="77500" lnSpcReduction="20000"/>
          </a:bodyPr>
          <a:lstStyle/>
          <a:p>
            <a:pPr marL="514350" lvl="0" indent="-514350">
              <a:buFont typeface="+mj-lt"/>
              <a:buAutoNum type="arabicPeriod" startAt="5"/>
            </a:pPr>
            <a:r>
              <a:rPr lang="es-ES" dirty="0"/>
              <a:t>Trate </a:t>
            </a:r>
            <a:r>
              <a:rPr lang="es-ES" b="1" dirty="0">
                <a:solidFill>
                  <a:schemeClr val="accent2">
                    <a:lumMod val="75000"/>
                  </a:schemeClr>
                </a:solidFill>
              </a:rPr>
              <a:t>de mantener el procesamiento de base de datos en el servidor de base de datos </a:t>
            </a:r>
            <a:r>
              <a:rPr lang="es-ES" dirty="0"/>
              <a:t>tanto como sea posible, para un máximo rendimiento, facilidad de mantenimiento, seguridad, escalabilidad, reducción de tráfico en la red y un menor costo de desarrollo. Por ejemplo, aplicar todas las actualizaciones de bases de datos y consultas SQL complejas como procedimientos almacenados en</a:t>
            </a:r>
            <a:endParaRPr lang="es-PE" dirty="0"/>
          </a:p>
          <a:p>
            <a:pPr marL="514350" indent="-514350">
              <a:buFont typeface="+mj-lt"/>
              <a:buAutoNum type="arabicPeriod" startAt="5"/>
            </a:pPr>
            <a:r>
              <a:rPr lang="es-ES" dirty="0"/>
              <a:t> la base de datos, en lugar de incrustar en el código de la aplicación y</a:t>
            </a:r>
            <a:r>
              <a:rPr lang="es-ES" b="1" dirty="0">
                <a:solidFill>
                  <a:schemeClr val="accent2">
                    <a:lumMod val="75000"/>
                  </a:schemeClr>
                </a:solidFill>
              </a:rPr>
              <a:t> utilizar los cursores del lado del servidor </a:t>
            </a:r>
            <a:r>
              <a:rPr lang="es-ES" dirty="0"/>
              <a:t>(en lugar de en el cliente). Usando procedimientos almacenados hace que sea fácil de aislar y corregir los errores y problemas de rendimiento, mejora el rendimiento y reduce una gran medida el tráfico de red.</a:t>
            </a:r>
            <a:endParaRPr lang="es-PE" dirty="0"/>
          </a:p>
          <a:p>
            <a:pPr marL="514350" lvl="0" indent="-514350">
              <a:buFont typeface="+mj-lt"/>
              <a:buAutoNum type="arabicPeriod" startAt="5"/>
            </a:pPr>
            <a:r>
              <a:rPr lang="es-ES" b="1" dirty="0">
                <a:solidFill>
                  <a:schemeClr val="accent2">
                    <a:lumMod val="75000"/>
                  </a:schemeClr>
                </a:solidFill>
              </a:rPr>
              <a:t>Otorgar permisos en objetos de base </a:t>
            </a:r>
            <a:r>
              <a:rPr lang="es-ES" dirty="0"/>
              <a:t>(tablas, vistas, procedimientos almacenados, funciones, etc.) sólo a grupos o funciones de aplicación, no a individuos. Esto mejora la seguridad y la facilidad de mantenimiento.</a:t>
            </a:r>
            <a:endParaRPr lang="es-PE" dirty="0"/>
          </a:p>
          <a:p>
            <a:pPr marL="514350" indent="-514350">
              <a:buFont typeface="+mj-lt"/>
              <a:buAutoNum type="arabicPeriod" startAt="5"/>
            </a:pPr>
            <a:r>
              <a:rPr lang="es-ES" b="1" dirty="0">
                <a:solidFill>
                  <a:schemeClr val="accent2">
                    <a:lumMod val="75000"/>
                  </a:schemeClr>
                </a:solidFill>
              </a:rPr>
              <a:t>No permita cualquier adaptación directa</a:t>
            </a:r>
            <a:r>
              <a:rPr lang="es-ES" dirty="0"/>
              <a:t>, ad-hoc de la base de datos; hacer todas las actualizaciones de una manera controlada, a través de procedimientos predefinidos</a:t>
            </a:r>
            <a:endParaRPr lang="es-PE" dirty="0"/>
          </a:p>
          <a:p>
            <a:endParaRPr lang="es-PE" dirty="0"/>
          </a:p>
        </p:txBody>
      </p:sp>
    </p:spTree>
    <p:extLst>
      <p:ext uri="{BB962C8B-B14F-4D97-AF65-F5344CB8AC3E}">
        <p14:creationId xmlns:p14="http://schemas.microsoft.com/office/powerpoint/2010/main" val="164053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Introduccion</a:t>
            </a:r>
          </a:p>
        </p:txBody>
      </p:sp>
      <p:sp>
        <p:nvSpPr>
          <p:cNvPr id="3" name="Marcador de contenido 2"/>
          <p:cNvSpPr>
            <a:spLocks noGrp="1"/>
          </p:cNvSpPr>
          <p:nvPr>
            <p:ph idx="1"/>
          </p:nvPr>
        </p:nvSpPr>
        <p:spPr/>
        <p:txBody>
          <a:bodyPr>
            <a:normAutofit fontScale="92500"/>
          </a:bodyPr>
          <a:lstStyle/>
          <a:p>
            <a:r>
              <a:rPr lang="es-ES" dirty="0"/>
              <a:t>El desarrollo de datos es el </a:t>
            </a:r>
            <a:r>
              <a:rPr lang="es-ES" b="1" dirty="0">
                <a:solidFill>
                  <a:srgbClr val="0070C0"/>
                </a:solidFill>
              </a:rPr>
              <a:t>análisis, diseño, implementación, despliegue y mantenimiento de soluciones de datos </a:t>
            </a:r>
            <a:r>
              <a:rPr lang="es-ES" dirty="0"/>
              <a:t>para maximizar el valor de los recursos de datos a la empresa. </a:t>
            </a:r>
          </a:p>
          <a:p>
            <a:r>
              <a:rPr lang="es-ES" dirty="0"/>
              <a:t>El desarrollo de datos es el subconjunto de actividades del proyecto dentro del </a:t>
            </a:r>
            <a:r>
              <a:rPr lang="es-ES" b="1" dirty="0">
                <a:solidFill>
                  <a:srgbClr val="0070C0"/>
                </a:solidFill>
              </a:rPr>
              <a:t>Ciclo de Vida de Desarrollo de Sistemas </a:t>
            </a:r>
            <a:r>
              <a:rPr lang="es-ES" dirty="0"/>
              <a:t>(SDLC) centrado en la definición de los requisitos de datos, el diseño de los componentes de la solución de datos y la implantación de estos componentes. </a:t>
            </a:r>
          </a:p>
          <a:p>
            <a:r>
              <a:rPr lang="es-ES" dirty="0"/>
              <a:t>Los componentes primarios de la solución de datos </a:t>
            </a:r>
            <a:r>
              <a:rPr lang="es-ES" b="1" dirty="0">
                <a:solidFill>
                  <a:srgbClr val="0070C0"/>
                </a:solidFill>
              </a:rPr>
              <a:t>son las bases de datos y otras estructuras de datos</a:t>
            </a:r>
            <a:r>
              <a:rPr lang="es-ES" dirty="0"/>
              <a:t>. Otros componentes de la solución de datos incluyen los productos de información (pantallas e informes) y las interfaces de acceso a los datos.</a:t>
            </a:r>
            <a:endParaRPr lang="es-PE" dirty="0"/>
          </a:p>
          <a:p>
            <a:endParaRPr lang="es-PE" dirty="0"/>
          </a:p>
        </p:txBody>
      </p:sp>
    </p:spTree>
    <p:extLst>
      <p:ext uri="{BB962C8B-B14F-4D97-AF65-F5344CB8AC3E}">
        <p14:creationId xmlns:p14="http://schemas.microsoft.com/office/powerpoint/2010/main" val="1819368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Modificaciones de Rendimiento</a:t>
            </a:r>
          </a:p>
        </p:txBody>
      </p:sp>
      <p:sp>
        <p:nvSpPr>
          <p:cNvPr id="3" name="Marcador de contenido 2"/>
          <p:cNvSpPr>
            <a:spLocks noGrp="1"/>
          </p:cNvSpPr>
          <p:nvPr>
            <p:ph idx="1"/>
          </p:nvPr>
        </p:nvSpPr>
        <p:spPr/>
        <p:txBody>
          <a:bodyPr/>
          <a:lstStyle/>
          <a:p>
            <a:r>
              <a:rPr lang="es-ES" dirty="0"/>
              <a:t>La </a:t>
            </a:r>
            <a:r>
              <a:rPr lang="es-ES" b="1" i="1" dirty="0">
                <a:solidFill>
                  <a:srgbClr val="0070C0"/>
                </a:solidFill>
              </a:rPr>
              <a:t>indexación</a:t>
            </a:r>
            <a:r>
              <a:rPr lang="es-ES" i="1" dirty="0"/>
              <a:t> </a:t>
            </a:r>
            <a:r>
              <a:rPr lang="es-ES" dirty="0"/>
              <a:t>puede mejorar el rendimiento de consulta en muchos casos. </a:t>
            </a:r>
          </a:p>
          <a:p>
            <a:r>
              <a:rPr lang="es-ES" dirty="0"/>
              <a:t>La </a:t>
            </a:r>
            <a:r>
              <a:rPr lang="es-ES" b="1" i="1" dirty="0" err="1">
                <a:solidFill>
                  <a:srgbClr val="0070C0"/>
                </a:solidFill>
              </a:rPr>
              <a:t>desnormalización</a:t>
            </a:r>
            <a:r>
              <a:rPr lang="es-ES" i="1" dirty="0"/>
              <a:t> </a:t>
            </a:r>
            <a:r>
              <a:rPr lang="es-ES" dirty="0"/>
              <a:t>es la transformación deliberada de un modelo lógico de datos normalizado en las tablas con los datos redundantes</a:t>
            </a:r>
            <a:endParaRPr lang="es-PE" dirty="0"/>
          </a:p>
        </p:txBody>
      </p:sp>
    </p:spTree>
    <p:extLst>
      <p:ext uri="{BB962C8B-B14F-4D97-AF65-F5344CB8AC3E}">
        <p14:creationId xmlns:p14="http://schemas.microsoft.com/office/powerpoint/2010/main" val="25937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Técnicas de Des normalización</a:t>
            </a:r>
          </a:p>
        </p:txBody>
      </p:sp>
      <p:sp>
        <p:nvSpPr>
          <p:cNvPr id="3" name="Marcador de contenido 2"/>
          <p:cNvSpPr>
            <a:spLocks noGrp="1"/>
          </p:cNvSpPr>
          <p:nvPr>
            <p:ph idx="1"/>
          </p:nvPr>
        </p:nvSpPr>
        <p:spPr/>
        <p:txBody>
          <a:bodyPr>
            <a:normAutofit fontScale="85000" lnSpcReduction="10000"/>
          </a:bodyPr>
          <a:lstStyle/>
          <a:p>
            <a:r>
              <a:rPr lang="es-ES" b="1" dirty="0">
                <a:solidFill>
                  <a:srgbClr val="0070C0"/>
                </a:solidFill>
              </a:rPr>
              <a:t>Colapsar jerarquías (</a:t>
            </a:r>
            <a:r>
              <a:rPr lang="es-ES" b="1" i="1" dirty="0">
                <a:solidFill>
                  <a:srgbClr val="0070C0"/>
                </a:solidFill>
              </a:rPr>
              <a:t>roll-up</a:t>
            </a:r>
            <a:r>
              <a:rPr lang="es-ES" dirty="0"/>
              <a:t>): Para reducir las combinaciones, combinar el acceso directo de relaciones padre / hijo en una misma tabla, repitiendo las columnas de los padres en cada fila.</a:t>
            </a:r>
          </a:p>
          <a:p>
            <a:r>
              <a:rPr lang="es-ES" b="1" dirty="0">
                <a:solidFill>
                  <a:srgbClr val="0070C0"/>
                </a:solidFill>
              </a:rPr>
              <a:t>Divida las jerarquías (</a:t>
            </a:r>
            <a:r>
              <a:rPr lang="es-ES" b="1" i="1" dirty="0" err="1">
                <a:solidFill>
                  <a:srgbClr val="0070C0"/>
                </a:solidFill>
              </a:rPr>
              <a:t>push-down</a:t>
            </a:r>
            <a:r>
              <a:rPr lang="es-ES" b="1" dirty="0">
                <a:solidFill>
                  <a:srgbClr val="0070C0"/>
                </a:solidFill>
              </a:rPr>
              <a:t>): </a:t>
            </a:r>
            <a:r>
              <a:rPr lang="es-ES" dirty="0"/>
              <a:t>Para reducir conjuntos de consulta, donde las tablas de padres se dividen en múltiples tablas secundarias por tipo.</a:t>
            </a:r>
          </a:p>
          <a:p>
            <a:r>
              <a:rPr lang="es-ES" b="1" dirty="0">
                <a:solidFill>
                  <a:srgbClr val="0070C0"/>
                </a:solidFill>
              </a:rPr>
              <a:t>División vertical</a:t>
            </a:r>
            <a:r>
              <a:rPr lang="es-ES" dirty="0"/>
              <a:t>: Para reducir  conjuntos de  consultas, cree tablas que contienen sub conjunto de columnas.</a:t>
            </a:r>
          </a:p>
          <a:p>
            <a:r>
              <a:rPr lang="es-ES" b="1" dirty="0">
                <a:solidFill>
                  <a:srgbClr val="0070C0"/>
                </a:solidFill>
              </a:rPr>
              <a:t>División horizontal</a:t>
            </a:r>
            <a:r>
              <a:rPr lang="es-ES" dirty="0"/>
              <a:t>: Para reducir conjuntos de consultas, crear sub-conjuntos de tablas utilizando el valor de una columna como el diferenciador. </a:t>
            </a:r>
          </a:p>
          <a:p>
            <a:pPr lvl="0"/>
            <a:r>
              <a:rPr lang="es-ES" b="1" dirty="0">
                <a:solidFill>
                  <a:srgbClr val="0070C0"/>
                </a:solidFill>
              </a:rPr>
              <a:t>Combinar y unir tablas</a:t>
            </a:r>
            <a:r>
              <a:rPr lang="es-ES" dirty="0"/>
              <a:t>: Para reducir uniones donde dos tablas se combinan en un número significativo de consultas, considere la creación de una tabla que ya cuenta con el conjunto de resultados de la combinación de ambas tablas.</a:t>
            </a:r>
            <a:endParaRPr lang="es-PE" dirty="0"/>
          </a:p>
          <a:p>
            <a:endParaRPr lang="es-ES" dirty="0"/>
          </a:p>
          <a:p>
            <a:endParaRPr lang="es-PE" dirty="0"/>
          </a:p>
        </p:txBody>
      </p:sp>
    </p:spTree>
    <p:extLst>
      <p:ext uri="{BB962C8B-B14F-4D97-AF65-F5344CB8AC3E}">
        <p14:creationId xmlns:p14="http://schemas.microsoft.com/office/powerpoint/2010/main" val="3603957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normAutofit fontScale="85000" lnSpcReduction="10000"/>
          </a:bodyPr>
          <a:lstStyle/>
          <a:p>
            <a:r>
              <a:rPr lang="es-ES" b="1" dirty="0">
                <a:solidFill>
                  <a:srgbClr val="0070C0"/>
                </a:solidFill>
              </a:rPr>
              <a:t>Repetir las columnas en una fila</a:t>
            </a:r>
            <a:r>
              <a:rPr lang="es-ES" dirty="0"/>
              <a:t>:  Para  reducir  el  recuento  de  filas  o  para permitir comparaciones entre las filas, crear una tabla con filas repetidas</a:t>
            </a:r>
          </a:p>
          <a:p>
            <a:pPr lvl="0"/>
            <a:r>
              <a:rPr lang="es-ES" b="1" dirty="0">
                <a:solidFill>
                  <a:srgbClr val="0070C0"/>
                </a:solidFill>
              </a:rPr>
              <a:t>Obtener datos a partir de datos almacenados</a:t>
            </a:r>
            <a:r>
              <a:rPr lang="es-ES" dirty="0"/>
              <a:t>: Para reducir costo de cálculo en tiempo de consulta, especialmente cálculos que requieren datos de varias tablas, pre-calcular columnas y almacenar los resultados en una tabla ya sea una nueva tabla o uno de las que participa en el cálculo.</a:t>
            </a:r>
            <a:endParaRPr lang="es-PE" dirty="0"/>
          </a:p>
          <a:p>
            <a:pPr lvl="0"/>
            <a:r>
              <a:rPr lang="es-ES" b="1" dirty="0">
                <a:solidFill>
                  <a:srgbClr val="0070C0"/>
                </a:solidFill>
              </a:rPr>
              <a:t>Crear copias de informes</a:t>
            </a:r>
            <a:r>
              <a:rPr lang="es-ES" dirty="0"/>
              <a:t>: Para mejorar el rendimiento informe, cree una tabla que contiene todos los elementos necesarios para la presentación de informes ya calculado y unidos y actualícelos periódicamente.</a:t>
            </a:r>
            <a:endParaRPr lang="es-PE" dirty="0"/>
          </a:p>
          <a:p>
            <a:pPr lvl="0"/>
            <a:r>
              <a:rPr lang="es-ES" b="1" dirty="0">
                <a:solidFill>
                  <a:srgbClr val="0070C0"/>
                </a:solidFill>
              </a:rPr>
              <a:t>Duplicar (espejos): </a:t>
            </a:r>
            <a:r>
              <a:rPr lang="es-ES" dirty="0"/>
              <a:t>Para mejorar el rendimiento cuando se utilizan con frecuencia ciertos conjuntos de datos y que se encuentran frecuentemente en disputa, crear versiones duplicadas para grupos de usuarios independientes, o para la carga vs. la consulta.</a:t>
            </a:r>
            <a:endParaRPr lang="es-PE" dirty="0"/>
          </a:p>
          <a:p>
            <a:endParaRPr lang="es-PE" dirty="0"/>
          </a:p>
        </p:txBody>
      </p:sp>
    </p:spTree>
    <p:extLst>
      <p:ext uri="{BB962C8B-B14F-4D97-AF65-F5344CB8AC3E}">
        <p14:creationId xmlns:p14="http://schemas.microsoft.com/office/powerpoint/2010/main" val="3657802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Documentación de diseño de base de datos física</a:t>
            </a:r>
          </a:p>
        </p:txBody>
      </p:sp>
      <p:sp>
        <p:nvSpPr>
          <p:cNvPr id="3" name="Marcador de contenido 2"/>
          <p:cNvSpPr>
            <a:spLocks noGrp="1"/>
          </p:cNvSpPr>
          <p:nvPr>
            <p:ph idx="1"/>
          </p:nvPr>
        </p:nvSpPr>
        <p:spPr/>
        <p:txBody>
          <a:bodyPr>
            <a:normAutofit fontScale="77500" lnSpcReduction="20000"/>
          </a:bodyPr>
          <a:lstStyle/>
          <a:p>
            <a:r>
              <a:rPr lang="es-ES" dirty="0"/>
              <a:t>El documento de diseño de base de datos física se orienta a la ejecución y mantenimiento. Se revisa para detectar y corregir los errores en el diseño antes de crear o actualizar la base de datos. Se modifica para facilitar la aplicación de las futuras iteraciones del diseño. Un documento de diseño de base de datos física consta de los siguientes componentes:</a:t>
            </a:r>
            <a:endParaRPr lang="es-PE" dirty="0"/>
          </a:p>
          <a:p>
            <a:pPr lvl="1">
              <a:buFont typeface="Wingdings" panose="05000000000000000000" pitchFamily="2" charset="2"/>
              <a:buChar char="q"/>
            </a:pPr>
            <a:r>
              <a:rPr lang="es-ES" dirty="0">
                <a:solidFill>
                  <a:srgbClr val="0070C0"/>
                </a:solidFill>
              </a:rPr>
              <a:t>Una descripción introductoria </a:t>
            </a:r>
            <a:r>
              <a:rPr lang="es-ES" dirty="0"/>
              <a:t>de la función de negocio del diseño de bases de datos; por ejemplo, ¿qué aspecto o subconjunto de los datos de negocio abarca este diseño de base de datos?</a:t>
            </a:r>
            <a:endParaRPr lang="es-PE" dirty="0"/>
          </a:p>
          <a:p>
            <a:pPr lvl="1">
              <a:buFont typeface="Wingdings" panose="05000000000000000000" pitchFamily="2" charset="2"/>
              <a:buChar char="q"/>
            </a:pPr>
            <a:r>
              <a:rPr lang="es-ES" dirty="0">
                <a:solidFill>
                  <a:srgbClr val="0070C0"/>
                </a:solidFill>
              </a:rPr>
              <a:t>Un modelo gráfico del diseño</a:t>
            </a:r>
            <a:r>
              <a:rPr lang="es-ES" dirty="0"/>
              <a:t>, realizado en formato ER para un diseño relacional, o un UML para un diseño orientado a objetos.</a:t>
            </a:r>
            <a:endParaRPr lang="es-PE" dirty="0"/>
          </a:p>
          <a:p>
            <a:pPr lvl="1">
              <a:buFont typeface="Wingdings" panose="05000000000000000000" pitchFamily="2" charset="2"/>
              <a:buChar char="q"/>
            </a:pPr>
            <a:r>
              <a:rPr lang="es-ES" dirty="0">
                <a:solidFill>
                  <a:srgbClr val="0070C0"/>
                </a:solidFill>
              </a:rPr>
              <a:t>Declaraciones de especificación del lenguaje de base de datos</a:t>
            </a:r>
            <a:r>
              <a:rPr lang="es-ES" dirty="0"/>
              <a:t>. En Lenguaje de consultas estructurado (SQL), están las especificaciones de Lenguaje de Definición de Datos (DDL) para todos los objetos de base de datos (tabla espacios, tablas, índices, espacios de índices, vistas, secuencias, etc. y XML espacio de nombres).</a:t>
            </a:r>
            <a:endParaRPr lang="es-PE" dirty="0"/>
          </a:p>
          <a:p>
            <a:pPr lvl="1">
              <a:buFont typeface="Wingdings" panose="05000000000000000000" pitchFamily="2" charset="2"/>
              <a:buChar char="q"/>
            </a:pPr>
            <a:r>
              <a:rPr lang="es-ES" dirty="0">
                <a:solidFill>
                  <a:srgbClr val="0070C0"/>
                </a:solidFill>
              </a:rPr>
              <a:t>Documentación de los metadatos </a:t>
            </a:r>
            <a:r>
              <a:rPr lang="es-ES" dirty="0"/>
              <a:t>técnicos, incluyendo el tipo de datos, la longitud de dominio, el origen y uso de cada columna y la estructura de las claves y los índices relativos a cada tabla.</a:t>
            </a:r>
            <a:endParaRPr lang="es-PE" dirty="0"/>
          </a:p>
          <a:p>
            <a:pPr lvl="1">
              <a:buFont typeface="Wingdings" panose="05000000000000000000" pitchFamily="2" charset="2"/>
              <a:buChar char="q"/>
            </a:pPr>
            <a:r>
              <a:rPr lang="es-ES" dirty="0">
                <a:solidFill>
                  <a:srgbClr val="0070C0"/>
                </a:solidFill>
              </a:rPr>
              <a:t>Los casos de uso o datos </a:t>
            </a:r>
            <a:r>
              <a:rPr lang="es-ES" dirty="0"/>
              <a:t>de ejemplo, que muestra cómo se verán los datos reales.</a:t>
            </a:r>
            <a:endParaRPr lang="es-PE" dirty="0"/>
          </a:p>
          <a:p>
            <a:endParaRPr lang="es-PE" dirty="0"/>
          </a:p>
        </p:txBody>
      </p:sp>
    </p:spTree>
    <p:extLst>
      <p:ext uri="{BB962C8B-B14F-4D97-AF65-F5344CB8AC3E}">
        <p14:creationId xmlns:p14="http://schemas.microsoft.com/office/powerpoint/2010/main" val="3751905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Diseño de Productos de Información</a:t>
            </a:r>
          </a:p>
        </p:txBody>
      </p:sp>
      <p:sp>
        <p:nvSpPr>
          <p:cNvPr id="3" name="Marcador de contenido 2"/>
          <p:cNvSpPr>
            <a:spLocks noGrp="1"/>
          </p:cNvSpPr>
          <p:nvPr>
            <p:ph idx="1"/>
          </p:nvPr>
        </p:nvSpPr>
        <p:spPr/>
        <p:txBody>
          <a:bodyPr/>
          <a:lstStyle/>
          <a:p>
            <a:r>
              <a:rPr lang="es-ES" dirty="0"/>
              <a:t>Mientras que el diseño de bases de datos es el objetivo principal de desarrollo de datos, los profesionales de datos también deben participar en </a:t>
            </a:r>
            <a:r>
              <a:rPr lang="es-ES" b="1" dirty="0">
                <a:solidFill>
                  <a:srgbClr val="0070C0"/>
                </a:solidFill>
              </a:rPr>
              <a:t>el diseño de los entregables</a:t>
            </a:r>
            <a:r>
              <a:rPr lang="es-ES" dirty="0"/>
              <a:t> de relacionados con los datos.</a:t>
            </a:r>
            <a:endParaRPr lang="es-PE" dirty="0"/>
          </a:p>
          <a:p>
            <a:r>
              <a:rPr lang="es-ES" dirty="0"/>
              <a:t>Los analistas de datos pueden ayudar a los diseñadores y desarrolladores de software en el diseño de productos de información, incluidas las pantallas e informes, para satisfacer las necesidades de datos empresariales. </a:t>
            </a:r>
            <a:endParaRPr lang="es-PE" dirty="0"/>
          </a:p>
        </p:txBody>
      </p:sp>
    </p:spTree>
    <p:extLst>
      <p:ext uri="{BB962C8B-B14F-4D97-AF65-F5344CB8AC3E}">
        <p14:creationId xmlns:p14="http://schemas.microsoft.com/office/powerpoint/2010/main" val="3314551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Servicios de acceso de diseño de datos</a:t>
            </a:r>
          </a:p>
        </p:txBody>
      </p:sp>
      <p:sp>
        <p:nvSpPr>
          <p:cNvPr id="3" name="Marcador de contenido 2"/>
          <p:cNvSpPr>
            <a:spLocks noGrp="1"/>
          </p:cNvSpPr>
          <p:nvPr>
            <p:ph idx="1"/>
          </p:nvPr>
        </p:nvSpPr>
        <p:spPr/>
        <p:txBody>
          <a:bodyPr/>
          <a:lstStyle/>
          <a:p>
            <a:r>
              <a:rPr lang="es-ES" dirty="0"/>
              <a:t>Será a menudo necesario (y deseable) acceder a los datos en bases de datos remotas y combinar esos datos con los datos en la base de datos locales. </a:t>
            </a:r>
          </a:p>
          <a:p>
            <a:r>
              <a:rPr lang="es-ES" dirty="0"/>
              <a:t>Existen varios mecanismos para hacer esto y el DBA debe estar familiarizado con las fortalezas y debilidades de cada uno.</a:t>
            </a:r>
            <a:endParaRPr lang="es-PE" dirty="0"/>
          </a:p>
        </p:txBody>
      </p:sp>
    </p:spTree>
    <p:extLst>
      <p:ext uri="{BB962C8B-B14F-4D97-AF65-F5344CB8AC3E}">
        <p14:creationId xmlns:p14="http://schemas.microsoft.com/office/powerpoint/2010/main" val="137900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Diseño de integración de datos</a:t>
            </a:r>
          </a:p>
        </p:txBody>
      </p:sp>
      <p:sp>
        <p:nvSpPr>
          <p:cNvPr id="3" name="Marcador de contenido 2"/>
          <p:cNvSpPr>
            <a:spLocks noGrp="1"/>
          </p:cNvSpPr>
          <p:nvPr>
            <p:ph idx="1"/>
          </p:nvPr>
        </p:nvSpPr>
        <p:spPr/>
        <p:txBody>
          <a:bodyPr/>
          <a:lstStyle/>
          <a:p>
            <a:r>
              <a:rPr lang="es-ES" dirty="0"/>
              <a:t>Los analistas de datos y especialistas en integración de datos también definen las asignaciones de origen-destino y los diseños de </a:t>
            </a:r>
            <a:r>
              <a:rPr lang="es-ES" b="1" dirty="0">
                <a:solidFill>
                  <a:srgbClr val="0070C0"/>
                </a:solidFill>
              </a:rPr>
              <a:t>transformación de datos para los programas de extracción, transformación y carga de datos (ETL) y otras tecnologías </a:t>
            </a:r>
            <a:r>
              <a:rPr lang="es-ES" dirty="0"/>
              <a:t>para el continuo movimiento de datos, la limpieza y la integración. El DBA puede colaborar en esta actividad de diseño.</a:t>
            </a:r>
            <a:endParaRPr lang="es-PE" dirty="0"/>
          </a:p>
          <a:p>
            <a:r>
              <a:rPr lang="es-ES" dirty="0"/>
              <a:t>Los analistas de datos, especialistas en integración de datos y administradores de bases también diseñan programas y utilidades para la migración y conversión de datos de las estructuras de datos antiguos a las nuevas estructuras de datos.</a:t>
            </a:r>
            <a:endParaRPr lang="es-PE" dirty="0"/>
          </a:p>
          <a:p>
            <a:endParaRPr lang="es-PE" dirty="0"/>
          </a:p>
        </p:txBody>
      </p:sp>
    </p:spTree>
    <p:extLst>
      <p:ext uri="{BB962C8B-B14F-4D97-AF65-F5344CB8AC3E}">
        <p14:creationId xmlns:p14="http://schemas.microsoft.com/office/powerpoint/2010/main" val="2992823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Modelo de Datos y Diseño de Gestión de Calidad</a:t>
            </a:r>
          </a:p>
        </p:txBody>
      </p:sp>
      <p:sp>
        <p:nvSpPr>
          <p:cNvPr id="3" name="Marcador de contenido 2"/>
          <p:cNvSpPr>
            <a:spLocks noGrp="1"/>
          </p:cNvSpPr>
          <p:nvPr>
            <p:ph idx="1"/>
          </p:nvPr>
        </p:nvSpPr>
        <p:spPr/>
        <p:txBody>
          <a:bodyPr>
            <a:normAutofit lnSpcReduction="10000"/>
          </a:bodyPr>
          <a:lstStyle/>
          <a:p>
            <a:r>
              <a:rPr lang="es-ES" dirty="0"/>
              <a:t>Analistas y diseñadores de datos actúan como un intermediario entre los consumidores de información (las personas con los requerimientos del negocio para los datos) y los productores de datos que capturan los datos en forma utilizable.  </a:t>
            </a:r>
          </a:p>
          <a:p>
            <a:r>
              <a:rPr lang="es-ES" dirty="0"/>
              <a:t>Los  profesionales de datos deben hacer malabares con los requisitos de datos de negocios de los consumidores de información, incluidos los ejecutivos y los requisitos de las aplicaciones de los productores  de  datos.</a:t>
            </a:r>
          </a:p>
          <a:p>
            <a:r>
              <a:rPr lang="es-ES" dirty="0"/>
              <a:t>Los  requisitos  del  sistema  documentan  requisitos  de  datos  de aplicación en forma de casos de uso, </a:t>
            </a:r>
            <a:r>
              <a:rPr lang="es-ES" b="1" dirty="0">
                <a:solidFill>
                  <a:srgbClr val="0070C0"/>
                </a:solidFill>
              </a:rPr>
              <a:t>un modelo de clase de aplicación y acuerdos de nivel de servicio (</a:t>
            </a:r>
            <a:r>
              <a:rPr lang="es-ES" b="1" dirty="0" err="1">
                <a:solidFill>
                  <a:srgbClr val="0070C0"/>
                </a:solidFill>
              </a:rPr>
              <a:t>SLAs</a:t>
            </a:r>
            <a:r>
              <a:rPr lang="es-ES" b="1" dirty="0">
                <a:solidFill>
                  <a:srgbClr val="0070C0"/>
                </a:solidFill>
              </a:rPr>
              <a:t>).</a:t>
            </a:r>
            <a:endParaRPr lang="es-PE" b="1" dirty="0">
              <a:solidFill>
                <a:srgbClr val="0070C0"/>
              </a:solidFill>
            </a:endParaRPr>
          </a:p>
          <a:p>
            <a:endParaRPr lang="es-PE" dirty="0"/>
          </a:p>
        </p:txBody>
      </p:sp>
    </p:spTree>
    <p:extLst>
      <p:ext uri="{BB962C8B-B14F-4D97-AF65-F5344CB8AC3E}">
        <p14:creationId xmlns:p14="http://schemas.microsoft.com/office/powerpoint/2010/main" val="41938463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Desarrollar modelado de datos y normas de diseño</a:t>
            </a:r>
          </a:p>
        </p:txBody>
      </p:sp>
      <p:sp>
        <p:nvSpPr>
          <p:cNvPr id="3" name="Marcador de contenido 2"/>
          <p:cNvSpPr>
            <a:spLocks noGrp="1"/>
          </p:cNvSpPr>
          <p:nvPr>
            <p:ph idx="1"/>
          </p:nvPr>
        </p:nvSpPr>
        <p:spPr/>
        <p:txBody>
          <a:bodyPr/>
          <a:lstStyle/>
          <a:p>
            <a:r>
              <a:rPr lang="es-ES" dirty="0"/>
              <a:t>Los estándares de modelado de datos y diseño de bases de datos sirven como principios básicos para responder eficazmente a las necesidades de información de negocios, se ajustan a la arquitectura de datos y garantizar la calidad de los datos. </a:t>
            </a:r>
          </a:p>
          <a:p>
            <a:r>
              <a:rPr lang="es-ES" dirty="0"/>
              <a:t>Los arquitectos de datos, analistas de datos y administradores de bases de datos deben desarrollar conjuntamente estas normas. Ellos deben complementar y no entrar en conflicto con los estándares de TI relacionados.</a:t>
            </a:r>
            <a:endParaRPr lang="es-PE" dirty="0"/>
          </a:p>
          <a:p>
            <a:endParaRPr lang="es-PE" dirty="0"/>
          </a:p>
        </p:txBody>
      </p:sp>
    </p:spTree>
    <p:extLst>
      <p:ext uri="{BB962C8B-B14F-4D97-AF65-F5344CB8AC3E}">
        <p14:creationId xmlns:p14="http://schemas.microsoft.com/office/powerpoint/2010/main" val="1050002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Revisión del modelo de datos y calidad de diseño de base de datos</a:t>
            </a:r>
          </a:p>
        </p:txBody>
      </p:sp>
      <p:sp>
        <p:nvSpPr>
          <p:cNvPr id="3" name="Marcador de contenido 2"/>
          <p:cNvSpPr>
            <a:spLocks noGrp="1"/>
          </p:cNvSpPr>
          <p:nvPr>
            <p:ph idx="1"/>
          </p:nvPr>
        </p:nvSpPr>
        <p:spPr/>
        <p:txBody>
          <a:bodyPr/>
          <a:lstStyle/>
          <a:p>
            <a:r>
              <a:rPr lang="es-ES" dirty="0"/>
              <a:t>Los equipos de proyecto deben llevar a cabo los requisitos y las  revisiones  de  diseño según sea el caso. </a:t>
            </a:r>
          </a:p>
          <a:p>
            <a:r>
              <a:rPr lang="es-ES" dirty="0"/>
              <a:t>Estas revisiones deben incluir una </a:t>
            </a:r>
            <a:r>
              <a:rPr lang="es-ES" b="1" dirty="0">
                <a:solidFill>
                  <a:srgbClr val="0070C0"/>
                </a:solidFill>
              </a:rPr>
              <a:t>revisión conceptual del modelo de datos, una revisión lógica del modelo de datos y una revisión del diseño de base de datos física</a:t>
            </a:r>
            <a:r>
              <a:rPr lang="es-ES" dirty="0"/>
              <a:t>.</a:t>
            </a:r>
            <a:endParaRPr lang="es-PE" dirty="0"/>
          </a:p>
          <a:p>
            <a:r>
              <a:rPr lang="es-ES" dirty="0"/>
              <a:t>Las revisiones de diseño deben llevarse a cabo con un grupo de expertos en la materia que representan diferentes orígenes, habilidades, expectativas y opiniones. </a:t>
            </a:r>
          </a:p>
          <a:p>
            <a:pPr lvl="1">
              <a:buFont typeface="Wingdings" panose="05000000000000000000" pitchFamily="2" charset="2"/>
              <a:buChar char="q"/>
            </a:pPr>
            <a:r>
              <a:rPr lang="es-ES" dirty="0"/>
              <a:t>Revisiones de modelo de datos lógicos y conceptuales</a:t>
            </a:r>
          </a:p>
          <a:p>
            <a:pPr lvl="1">
              <a:buFont typeface="Wingdings" panose="05000000000000000000" pitchFamily="2" charset="2"/>
              <a:buChar char="q"/>
            </a:pPr>
            <a:r>
              <a:rPr lang="es-ES" dirty="0"/>
              <a:t>Validación de Modelo de Datos</a:t>
            </a:r>
            <a:endParaRPr lang="es-PE" dirty="0"/>
          </a:p>
          <a:p>
            <a:pPr lvl="1">
              <a:buFont typeface="Wingdings" panose="05000000000000000000" pitchFamily="2" charset="2"/>
              <a:buChar char="q"/>
            </a:pPr>
            <a:endParaRPr lang="es-PE" dirty="0"/>
          </a:p>
        </p:txBody>
      </p:sp>
    </p:spTree>
    <p:extLst>
      <p:ext uri="{BB962C8B-B14F-4D97-AF65-F5344CB8AC3E}">
        <p14:creationId xmlns:p14="http://schemas.microsoft.com/office/powerpoint/2010/main" val="1795893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Equipo de Desarrollo de Datos</a:t>
            </a:r>
          </a:p>
        </p:txBody>
      </p:sp>
      <p:sp>
        <p:nvSpPr>
          <p:cNvPr id="3" name="Marcador de contenido 2"/>
          <p:cNvSpPr>
            <a:spLocks noGrp="1"/>
          </p:cNvSpPr>
          <p:nvPr>
            <p:ph idx="1"/>
          </p:nvPr>
        </p:nvSpPr>
        <p:spPr/>
        <p:txBody>
          <a:bodyPr>
            <a:normAutofit fontScale="92500" lnSpcReduction="20000"/>
          </a:bodyPr>
          <a:lstStyle/>
          <a:p>
            <a:r>
              <a:rPr lang="es-ES" b="1" dirty="0"/>
              <a:t>Los administradores de datos de negocios </a:t>
            </a:r>
            <a:r>
              <a:rPr lang="es-ES" dirty="0"/>
              <a:t>y expertos en la materia (</a:t>
            </a:r>
            <a:r>
              <a:rPr lang="es-ES" dirty="0" err="1"/>
              <a:t>SMEs</a:t>
            </a:r>
            <a:r>
              <a:rPr lang="es-ES" dirty="0"/>
              <a:t>) proporcionan los </a:t>
            </a:r>
            <a:r>
              <a:rPr lang="es-ES" i="1" dirty="0"/>
              <a:t>requerimientos del negocio </a:t>
            </a:r>
            <a:r>
              <a:rPr lang="es-ES" dirty="0"/>
              <a:t>de datos e información, incluyendo las reglas de negocio y la calidad de datos esperada, y luego validan que se hayan cumplido estos requisitos.</a:t>
            </a:r>
            <a:endParaRPr lang="es-PE" dirty="0"/>
          </a:p>
          <a:p>
            <a:r>
              <a:rPr lang="es-ES" b="1" dirty="0"/>
              <a:t>Los arquitectos de datos, analistas y administradores de bases de datos </a:t>
            </a:r>
            <a:r>
              <a:rPr lang="es-ES" dirty="0"/>
              <a:t>tienen la responsabilidad principal de diseño de base de datos. Los administradores de bases de datos colaboran con los desarrolladores de software para definir los servicios de acceso a datos en implementaciones de arquitecturas orientadas a servicios (SOA) en capas.</a:t>
            </a:r>
            <a:endParaRPr lang="es-PE" dirty="0"/>
          </a:p>
          <a:p>
            <a:r>
              <a:rPr lang="es-ES" b="1" dirty="0"/>
              <a:t>Los arquitectos y desarrolladores </a:t>
            </a:r>
            <a:r>
              <a:rPr lang="es-ES" dirty="0"/>
              <a:t>(ambos especialistas en integración de aplicaciones y datos) de software tienen la  responsabilidad  principal  de  captura de datos y diseño de uso dentro de los programas, así  como  el  diseño  de  la interfaz de usuario para productos de información  (pantallas  e  informes impresos).</a:t>
            </a:r>
            <a:endParaRPr lang="es-PE" dirty="0"/>
          </a:p>
          <a:p>
            <a:endParaRPr lang="es-PE" dirty="0"/>
          </a:p>
        </p:txBody>
      </p:sp>
    </p:spTree>
    <p:extLst>
      <p:ext uri="{BB962C8B-B14F-4D97-AF65-F5344CB8AC3E}">
        <p14:creationId xmlns:p14="http://schemas.microsoft.com/office/powerpoint/2010/main" val="4857513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Gestionar versiones de modelado de datos e integración</a:t>
            </a:r>
          </a:p>
        </p:txBody>
      </p:sp>
      <p:sp>
        <p:nvSpPr>
          <p:cNvPr id="3" name="Marcador de contenido 2"/>
          <p:cNvSpPr>
            <a:spLocks noGrp="1"/>
          </p:cNvSpPr>
          <p:nvPr>
            <p:ph idx="1"/>
          </p:nvPr>
        </p:nvSpPr>
        <p:spPr/>
        <p:txBody>
          <a:bodyPr/>
          <a:lstStyle/>
          <a:p>
            <a:r>
              <a:rPr lang="es-ES" dirty="0"/>
              <a:t>Los modelos de datos y otras especificaciones de diseño requieren un </a:t>
            </a:r>
            <a:r>
              <a:rPr lang="es-ES" b="1" dirty="0">
                <a:solidFill>
                  <a:srgbClr val="0070C0"/>
                </a:solidFill>
              </a:rPr>
              <a:t>control cuidadoso de cambio</a:t>
            </a:r>
            <a:r>
              <a:rPr lang="es-ES" dirty="0"/>
              <a:t>, al igual que  las  especificaciones  de  requisitos  y  demás  prestaciones  del SDLC.  Nota  cada  cambio  a  un  modelo  de  datos  para  preservar  de  donde  vienen  los cambios en el tiempo. Si un cambio implica el modelo lógico, tales como el requisito de datos de negocios nuevos o modificados, el analista de datos o arquitecto deben revisar y aprobar el cambio.</a:t>
            </a:r>
            <a:endParaRPr lang="es-PE" dirty="0"/>
          </a:p>
          <a:p>
            <a:endParaRPr lang="es-PE" dirty="0"/>
          </a:p>
          <a:p>
            <a:endParaRPr lang="es-PE" dirty="0"/>
          </a:p>
        </p:txBody>
      </p:sp>
    </p:spTree>
    <p:extLst>
      <p:ext uri="{BB962C8B-B14F-4D97-AF65-F5344CB8AC3E}">
        <p14:creationId xmlns:p14="http://schemas.microsoft.com/office/powerpoint/2010/main" val="1683256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Control de Cambios</a:t>
            </a:r>
          </a:p>
        </p:txBody>
      </p:sp>
      <p:sp>
        <p:nvSpPr>
          <p:cNvPr id="3" name="Marcador de contenido 2"/>
          <p:cNvSpPr>
            <a:spLocks noGrp="1"/>
          </p:cNvSpPr>
          <p:nvPr>
            <p:ph idx="1"/>
          </p:nvPr>
        </p:nvSpPr>
        <p:spPr/>
        <p:txBody>
          <a:bodyPr/>
          <a:lstStyle/>
          <a:p>
            <a:pPr marL="0" indent="0">
              <a:buNone/>
            </a:pPr>
            <a:r>
              <a:rPr lang="es-ES" dirty="0"/>
              <a:t>Cada cambio debe tener en cuenta:</a:t>
            </a:r>
            <a:endParaRPr lang="es-PE" dirty="0"/>
          </a:p>
          <a:p>
            <a:pPr lvl="0"/>
            <a:r>
              <a:rPr lang="es-ES" dirty="0"/>
              <a:t>¿Por qué el proyecto o situación requiere el cambio?</a:t>
            </a:r>
            <a:endParaRPr lang="es-PE" dirty="0"/>
          </a:p>
          <a:p>
            <a:pPr lvl="0"/>
            <a:r>
              <a:rPr lang="es-ES" dirty="0"/>
              <a:t>¿Qué y cómo cambió el objeto (s), incluyendo las tablas en al que se tiene columnas agregadas, modificadas o eliminadas, </a:t>
            </a:r>
            <a:r>
              <a:rPr lang="es-ES" dirty="0" err="1"/>
              <a:t>etc</a:t>
            </a:r>
            <a:r>
              <a:rPr lang="es-ES" dirty="0"/>
              <a:t>?</a:t>
            </a:r>
            <a:endParaRPr lang="es-PE" dirty="0"/>
          </a:p>
          <a:p>
            <a:pPr lvl="0"/>
            <a:r>
              <a:rPr lang="es-ES" dirty="0"/>
              <a:t>¿Cuándo se aprobó el cambio y cuando se hizo el cambio en el modelo? Esto no es necesariamente cuando se implementó el cambio en un sistema.</a:t>
            </a:r>
            <a:endParaRPr lang="es-PE" dirty="0"/>
          </a:p>
          <a:p>
            <a:pPr lvl="0"/>
            <a:r>
              <a:rPr lang="es-ES" dirty="0"/>
              <a:t>¿Quién hizo el cambio?</a:t>
            </a:r>
            <a:endParaRPr lang="es-PE" dirty="0"/>
          </a:p>
          <a:p>
            <a:pPr lvl="0"/>
            <a:r>
              <a:rPr lang="es-ES" dirty="0"/>
              <a:t>¿Donde se hizo el cambio; para cuales modelos?</a:t>
            </a:r>
            <a:endParaRPr lang="es-PE" dirty="0"/>
          </a:p>
          <a:p>
            <a:endParaRPr lang="es-PE" dirty="0"/>
          </a:p>
        </p:txBody>
      </p:sp>
    </p:spTree>
    <p:extLst>
      <p:ext uri="{BB962C8B-B14F-4D97-AF65-F5344CB8AC3E}">
        <p14:creationId xmlns:p14="http://schemas.microsoft.com/office/powerpoint/2010/main" val="28030916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Implementación de Datos</a:t>
            </a:r>
          </a:p>
        </p:txBody>
      </p:sp>
      <p:sp>
        <p:nvSpPr>
          <p:cNvPr id="3" name="Marcador de contenido 2"/>
          <p:cNvSpPr>
            <a:spLocks noGrp="1"/>
          </p:cNvSpPr>
          <p:nvPr>
            <p:ph idx="1"/>
          </p:nvPr>
        </p:nvSpPr>
        <p:spPr/>
        <p:txBody>
          <a:bodyPr>
            <a:normAutofit fontScale="92500" lnSpcReduction="20000"/>
          </a:bodyPr>
          <a:lstStyle/>
          <a:p>
            <a:pPr marL="0" indent="0">
              <a:buNone/>
            </a:pPr>
            <a:r>
              <a:rPr lang="es-ES" dirty="0"/>
              <a:t>Implementación de Datos consiste en actividades de gestión de datos que apoyan la construcción del sistema, </a:t>
            </a:r>
            <a:r>
              <a:rPr lang="es-ES" b="1" dirty="0">
                <a:solidFill>
                  <a:srgbClr val="0070C0"/>
                </a:solidFill>
              </a:rPr>
              <a:t>pruebas y despliegue</a:t>
            </a:r>
            <a:r>
              <a:rPr lang="es-ES" dirty="0"/>
              <a:t>, incluyendo:</a:t>
            </a:r>
            <a:endParaRPr lang="es-PE" dirty="0"/>
          </a:p>
          <a:p>
            <a:r>
              <a:rPr lang="es-ES" b="1" dirty="0">
                <a:solidFill>
                  <a:srgbClr val="0070C0"/>
                </a:solidFill>
              </a:rPr>
              <a:t>Aplicación de base de datos </a:t>
            </a:r>
            <a:r>
              <a:rPr lang="es-ES" dirty="0"/>
              <a:t>y la gestión de cambios en los entornos de desarrollo y pruebas.</a:t>
            </a:r>
            <a:endParaRPr lang="es-PE" dirty="0"/>
          </a:p>
          <a:p>
            <a:r>
              <a:rPr lang="es-ES" b="1" dirty="0">
                <a:solidFill>
                  <a:srgbClr val="0070C0"/>
                </a:solidFill>
              </a:rPr>
              <a:t>La creación de datos de  prueba</a:t>
            </a:r>
            <a:r>
              <a:rPr lang="es-ES" dirty="0"/>
              <a:t>,  incluyendo  cualquier  procedimiento  de seguridad, como la ofuscación.</a:t>
            </a:r>
            <a:endParaRPr lang="es-PE" dirty="0"/>
          </a:p>
          <a:p>
            <a:r>
              <a:rPr lang="es-ES" b="1" dirty="0">
                <a:solidFill>
                  <a:srgbClr val="0070C0"/>
                </a:solidFill>
              </a:rPr>
              <a:t>Desarrollo de programas de migración </a:t>
            </a:r>
            <a:r>
              <a:rPr lang="es-ES" dirty="0"/>
              <a:t>de datos y de conversión, tanto para el desarrollo del proyecto a través de la SDLC y para situaciones de negocios como consolidaciones o desinversiones.</a:t>
            </a:r>
            <a:endParaRPr lang="es-PE" dirty="0"/>
          </a:p>
          <a:p>
            <a:r>
              <a:rPr lang="es-ES" b="1" dirty="0">
                <a:solidFill>
                  <a:srgbClr val="0070C0"/>
                </a:solidFill>
              </a:rPr>
              <a:t>Validación de los requisitos </a:t>
            </a:r>
            <a:r>
              <a:rPr lang="es-ES" dirty="0"/>
              <a:t>de calidad de datos.</a:t>
            </a:r>
            <a:endParaRPr lang="es-PE" dirty="0"/>
          </a:p>
          <a:p>
            <a:r>
              <a:rPr lang="es-ES" b="1" dirty="0">
                <a:solidFill>
                  <a:srgbClr val="0070C0"/>
                </a:solidFill>
              </a:rPr>
              <a:t>Creación y entrega de la formación de usuarios</a:t>
            </a:r>
            <a:r>
              <a:rPr lang="es-ES" dirty="0"/>
              <a:t>.</a:t>
            </a:r>
            <a:endParaRPr lang="es-PE" dirty="0"/>
          </a:p>
          <a:p>
            <a:r>
              <a:rPr lang="es-ES" dirty="0"/>
              <a:t>Contribución al </a:t>
            </a:r>
            <a:r>
              <a:rPr lang="es-ES" b="1" dirty="0">
                <a:solidFill>
                  <a:srgbClr val="0070C0"/>
                </a:solidFill>
              </a:rPr>
              <a:t>desarrollo de la documentación </a:t>
            </a:r>
            <a:r>
              <a:rPr lang="es-ES" dirty="0"/>
              <a:t>eficaz.</a:t>
            </a:r>
            <a:endParaRPr lang="es-PE" dirty="0"/>
          </a:p>
          <a:p>
            <a:endParaRPr lang="es-PE" dirty="0"/>
          </a:p>
        </p:txBody>
      </p:sp>
    </p:spTree>
    <p:extLst>
      <p:ext uri="{BB962C8B-B14F-4D97-AF65-F5344CB8AC3E}">
        <p14:creationId xmlns:p14="http://schemas.microsoft.com/office/powerpoint/2010/main" val="4246107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Implementar el Desarrollo / probar los cambios de base de datos</a:t>
            </a:r>
          </a:p>
        </p:txBody>
      </p:sp>
      <p:sp>
        <p:nvSpPr>
          <p:cNvPr id="3" name="Marcador de contenido 2"/>
          <p:cNvSpPr>
            <a:spLocks noGrp="1"/>
          </p:cNvSpPr>
          <p:nvPr>
            <p:ph idx="1"/>
          </p:nvPr>
        </p:nvSpPr>
        <p:spPr/>
        <p:txBody>
          <a:bodyPr>
            <a:normAutofit fontScale="85000" lnSpcReduction="20000"/>
          </a:bodyPr>
          <a:lstStyle/>
          <a:p>
            <a:r>
              <a:rPr lang="es-ES" dirty="0"/>
              <a:t>Los desarrolladores pueden tener la capacidad  de  crear  y  actualización  de  base de datos de objetos directamente, tales como vistas, funciones y procedimientos almacenados y luego notifican a los  </a:t>
            </a:r>
            <a:r>
              <a:rPr lang="es-ES" dirty="0" err="1"/>
              <a:t>DBAs</a:t>
            </a:r>
            <a:r>
              <a:rPr lang="es-ES" dirty="0"/>
              <a:t>  y  modeladores  de  datos  para  la revisión y actualización del modelo de datos.</a:t>
            </a:r>
            <a:endParaRPr lang="es-PE" dirty="0"/>
          </a:p>
          <a:p>
            <a:r>
              <a:rPr lang="es-ES" dirty="0"/>
              <a:t>El equipo de desarrollo puede tener su propio “desarrollador DBA” que se le da permiso para hacer cambios de esquema, con la condición de que estos cambios sean revisados con el DBA y modelador de datos.</a:t>
            </a:r>
            <a:endParaRPr lang="es-PE" dirty="0"/>
          </a:p>
          <a:p>
            <a:r>
              <a:rPr lang="es-ES" dirty="0"/>
              <a:t>Los desarrolladores pueden trabajar con los modeladores de datos, que hacen el cambio en la herramienta de modelado de datos y luego generan el "cambio DDL" para los administradores de base de datos lo revisen y lo pongan en práctica.</a:t>
            </a:r>
            <a:endParaRPr lang="es-PE" dirty="0"/>
          </a:p>
          <a:p>
            <a:r>
              <a:rPr lang="es-ES" dirty="0"/>
              <a:t>Los desarrolladores pueden trabajar con los modeladores de datos, que de forma interactiva "empujan" los cambios en el entorno de desarrollo, utilizando la funcionalidad de la herramienta de modelado de datos, después de la revisión y aprobación por parte de los administradores de bases de datos.</a:t>
            </a:r>
            <a:endParaRPr lang="es-PE" dirty="0"/>
          </a:p>
          <a:p>
            <a:endParaRPr lang="es-PE" dirty="0"/>
          </a:p>
        </p:txBody>
      </p:sp>
    </p:spTree>
    <p:extLst>
      <p:ext uri="{BB962C8B-B14F-4D97-AF65-F5344CB8AC3E}">
        <p14:creationId xmlns:p14="http://schemas.microsoft.com/office/powerpoint/2010/main" val="944006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Otras Actividades</a:t>
            </a:r>
          </a:p>
        </p:txBody>
      </p:sp>
      <p:sp>
        <p:nvSpPr>
          <p:cNvPr id="3" name="Marcador de contenido 2"/>
          <p:cNvSpPr>
            <a:spLocks noGrp="1"/>
          </p:cNvSpPr>
          <p:nvPr>
            <p:ph idx="1"/>
          </p:nvPr>
        </p:nvSpPr>
        <p:spPr/>
        <p:txBody>
          <a:bodyPr/>
          <a:lstStyle/>
          <a:p>
            <a:pPr>
              <a:buFont typeface="Wingdings" panose="05000000000000000000" pitchFamily="2" charset="2"/>
              <a:buChar char="ü"/>
            </a:pPr>
            <a:r>
              <a:rPr lang="es-PE" dirty="0"/>
              <a:t>Crear y mantener los datos de prueba</a:t>
            </a:r>
          </a:p>
          <a:p>
            <a:pPr>
              <a:buFont typeface="Wingdings" panose="05000000000000000000" pitchFamily="2" charset="2"/>
              <a:buChar char="ü"/>
            </a:pPr>
            <a:r>
              <a:rPr lang="es-PE" dirty="0"/>
              <a:t>Migrar y convertir los datos</a:t>
            </a:r>
          </a:p>
          <a:p>
            <a:pPr>
              <a:buFont typeface="Wingdings" panose="05000000000000000000" pitchFamily="2" charset="2"/>
              <a:buChar char="ü"/>
            </a:pPr>
            <a:r>
              <a:rPr lang="es-PE" dirty="0"/>
              <a:t>Construir y probar información de productos</a:t>
            </a:r>
          </a:p>
          <a:p>
            <a:pPr>
              <a:buFont typeface="Wingdings" panose="05000000000000000000" pitchFamily="2" charset="2"/>
              <a:buChar char="ü"/>
            </a:pPr>
            <a:r>
              <a:rPr lang="es-PE" dirty="0"/>
              <a:t>Construir y servicios de acceso de datos de prueba</a:t>
            </a:r>
          </a:p>
          <a:p>
            <a:pPr>
              <a:buFont typeface="Wingdings" panose="05000000000000000000" pitchFamily="2" charset="2"/>
              <a:buChar char="ü"/>
            </a:pPr>
            <a:r>
              <a:rPr lang="es-PE" dirty="0"/>
              <a:t>Construir y servicios de integración de datos de prueba</a:t>
            </a:r>
          </a:p>
          <a:p>
            <a:pPr>
              <a:buFont typeface="Wingdings" panose="05000000000000000000" pitchFamily="2" charset="2"/>
              <a:buChar char="ü"/>
            </a:pPr>
            <a:r>
              <a:rPr lang="es-PE" dirty="0"/>
              <a:t>Validación de Requerimientos de información</a:t>
            </a:r>
          </a:p>
          <a:p>
            <a:pPr>
              <a:buFont typeface="Wingdings" panose="05000000000000000000" pitchFamily="2" charset="2"/>
              <a:buChar char="ü"/>
            </a:pPr>
            <a:r>
              <a:rPr lang="es-PE" dirty="0"/>
              <a:t>Preparación la implementación de datos</a:t>
            </a:r>
          </a:p>
        </p:txBody>
      </p:sp>
    </p:spTree>
    <p:extLst>
      <p:ext uri="{BB962C8B-B14F-4D97-AF65-F5344CB8AC3E}">
        <p14:creationId xmlns:p14="http://schemas.microsoft.com/office/powerpoint/2010/main" val="1496885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Principios Rectores</a:t>
            </a:r>
          </a:p>
        </p:txBody>
      </p:sp>
      <p:sp>
        <p:nvSpPr>
          <p:cNvPr id="3" name="Marcador de contenido 2"/>
          <p:cNvSpPr>
            <a:spLocks noGrp="1"/>
          </p:cNvSpPr>
          <p:nvPr>
            <p:ph idx="1"/>
          </p:nvPr>
        </p:nvSpPr>
        <p:spPr/>
        <p:txBody>
          <a:bodyPr>
            <a:normAutofit fontScale="92500" lnSpcReduction="20000"/>
          </a:bodyPr>
          <a:lstStyle/>
          <a:p>
            <a:pPr marL="0" indent="0">
              <a:buNone/>
            </a:pPr>
            <a:r>
              <a:rPr lang="es-ES" dirty="0"/>
              <a:t>La implementación de la función de desarrollo de datos en una organización sigue nueve principios básicos:</a:t>
            </a:r>
            <a:endParaRPr lang="es-PE" dirty="0"/>
          </a:p>
          <a:p>
            <a:pPr marL="514350" indent="-514350">
              <a:buFont typeface="+mj-lt"/>
              <a:buAutoNum type="arabicPeriod"/>
            </a:pPr>
            <a:r>
              <a:rPr lang="es-ES" dirty="0"/>
              <a:t>Las actividades de desarrollo de datos son una parte integral del ciclo de vida del desarrollo de software (SDLC).</a:t>
            </a:r>
            <a:endParaRPr lang="es-PE" dirty="0"/>
          </a:p>
          <a:p>
            <a:pPr marL="514350" indent="-514350">
              <a:buFont typeface="+mj-lt"/>
              <a:buAutoNum type="arabicPeriod"/>
            </a:pPr>
            <a:r>
              <a:rPr lang="es-ES" dirty="0"/>
              <a:t>El modelado de datos es una técnica esencial para la gestión eficaz de los datos y el diseño del sistema.</a:t>
            </a:r>
            <a:endParaRPr lang="es-PE" dirty="0"/>
          </a:p>
          <a:p>
            <a:pPr marL="514350" indent="-514350">
              <a:buFont typeface="+mj-lt"/>
              <a:buAutoNum type="arabicPeriod"/>
            </a:pPr>
            <a:r>
              <a:rPr lang="es-ES" dirty="0"/>
              <a:t>El modelado de datos conceptual y lógico expresan los requerimientos  del negocio y de la aplicación, mientras que el modelado de datos físicos representa diseño de la solución. El modelado de datos y diseño de bases de datos definen las especificaciones de los componentes de solución en detalle.</a:t>
            </a:r>
            <a:endParaRPr lang="es-PE" dirty="0"/>
          </a:p>
          <a:p>
            <a:pPr marL="514350" indent="-514350">
              <a:buFont typeface="+mj-lt"/>
              <a:buAutoNum type="arabicPeriod"/>
            </a:pPr>
            <a:r>
              <a:rPr lang="es-ES" dirty="0"/>
              <a:t>El modelado de datos y el diseño de bases de datos equilibra compensaciones y necesidades.</a:t>
            </a:r>
            <a:endParaRPr lang="es-PE" dirty="0"/>
          </a:p>
          <a:p>
            <a:endParaRPr lang="es-PE" dirty="0"/>
          </a:p>
        </p:txBody>
      </p:sp>
    </p:spTree>
    <p:extLst>
      <p:ext uri="{BB962C8B-B14F-4D97-AF65-F5344CB8AC3E}">
        <p14:creationId xmlns:p14="http://schemas.microsoft.com/office/powerpoint/2010/main" val="2888731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normAutofit fontScale="77500" lnSpcReduction="20000"/>
          </a:bodyPr>
          <a:lstStyle/>
          <a:p>
            <a:pPr marL="514350" indent="-514350">
              <a:buFont typeface="+mj-lt"/>
              <a:buAutoNum type="arabicPeriod"/>
            </a:pPr>
            <a:r>
              <a:rPr lang="es-ES" dirty="0"/>
              <a:t>Los profesionales de datos deben colaborar con otros miembros del equipo del proyecto para diseñar productos de información y acceso a los datos e interfaces de integración.</a:t>
            </a:r>
            <a:endParaRPr lang="es-PE" dirty="0"/>
          </a:p>
          <a:p>
            <a:pPr marL="514350" indent="-514350">
              <a:buFont typeface="+mj-lt"/>
              <a:buAutoNum type="arabicPeriod"/>
            </a:pPr>
            <a:r>
              <a:rPr lang="es-ES" dirty="0"/>
              <a:t>El modelado de datos y diseño de bases de datos deben seguir los estándares documentados.</a:t>
            </a:r>
            <a:endParaRPr lang="es-PE" dirty="0"/>
          </a:p>
          <a:p>
            <a:pPr marL="514350" indent="-514350">
              <a:buFont typeface="+mj-lt"/>
              <a:buAutoNum type="arabicPeriod"/>
            </a:pPr>
            <a:r>
              <a:rPr lang="es-ES" dirty="0"/>
              <a:t>Las revisiones de diseño deben revisar todos los modelos de datos y diseños, con el fin de garantizar que cumplan con los requerimientos del negocio y </a:t>
            </a:r>
            <a:r>
              <a:rPr lang="es-ES" dirty="0" err="1"/>
              <a:t>igan</a:t>
            </a:r>
            <a:r>
              <a:rPr lang="es-ES" dirty="0"/>
              <a:t> las normas de diseño.</a:t>
            </a:r>
            <a:endParaRPr lang="es-PE" dirty="0"/>
          </a:p>
          <a:p>
            <a:pPr marL="514350" indent="-514350">
              <a:buFont typeface="+mj-lt"/>
              <a:buAutoNum type="arabicPeriod"/>
            </a:pPr>
            <a:r>
              <a:rPr lang="es-ES" dirty="0"/>
              <a:t>	Los modelos de datos representan valiosos recursos de conocimiento (metadatos). Se deben manejar con cuidado y controlarlos a través de la biblioteca, la configuración y gestión del cambio para garantizar la calidad del modelo de datos y la disponibilidad.</a:t>
            </a:r>
            <a:endParaRPr lang="es-PE" dirty="0"/>
          </a:p>
          <a:p>
            <a:pPr marL="514350" indent="-514350">
              <a:buFont typeface="+mj-lt"/>
              <a:buAutoNum type="arabicPeriod"/>
            </a:pPr>
            <a:r>
              <a:rPr lang="es-ES" dirty="0"/>
              <a:t>Los administradores de bases de datos (</a:t>
            </a:r>
            <a:r>
              <a:rPr lang="es-ES" dirty="0" err="1"/>
              <a:t>DBAs</a:t>
            </a:r>
            <a:r>
              <a:rPr lang="es-ES" dirty="0"/>
              <a:t>) y otros profesionales de datos juegan un papel importante en la construcción, prueba y despliegue de bases de datos y sistemas de aplicación relacionados.</a:t>
            </a:r>
            <a:endParaRPr lang="es-PE" dirty="0"/>
          </a:p>
          <a:p>
            <a:endParaRPr lang="es-PE" dirty="0"/>
          </a:p>
        </p:txBody>
      </p:sp>
    </p:spTree>
    <p:extLst>
      <p:ext uri="{BB962C8B-B14F-4D97-AF65-F5344CB8AC3E}">
        <p14:creationId xmlns:p14="http://schemas.microsoft.com/office/powerpoint/2010/main" val="3604761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Referencias</a:t>
            </a:r>
          </a:p>
        </p:txBody>
      </p:sp>
      <p:sp>
        <p:nvSpPr>
          <p:cNvPr id="3" name="Marcador de contenido 2"/>
          <p:cNvSpPr>
            <a:spLocks noGrp="1"/>
          </p:cNvSpPr>
          <p:nvPr>
            <p:ph idx="1"/>
          </p:nvPr>
        </p:nvSpPr>
        <p:spPr/>
        <p:txBody>
          <a:bodyPr>
            <a:normAutofit fontScale="92500" lnSpcReduction="20000"/>
          </a:bodyPr>
          <a:lstStyle/>
          <a:p>
            <a:r>
              <a:rPr lang="es-PE" dirty="0">
                <a:hlinkClick r:id="rId2"/>
              </a:rPr>
              <a:t>https://www.modus.es/por-que-los-datos-son-un-activo-empresarial/?cn-reloaded=1</a:t>
            </a:r>
            <a:endParaRPr lang="es-PE" dirty="0"/>
          </a:p>
          <a:p>
            <a:r>
              <a:rPr lang="es-PE" dirty="0">
                <a:hlinkClick r:id="rId3"/>
              </a:rPr>
              <a:t>https://www.fundacionmapfre.org/blog/cuanta-informacion-se-genera-y-almacena-en-el-mundo/</a:t>
            </a:r>
            <a:endParaRPr lang="es-PE" dirty="0"/>
          </a:p>
          <a:p>
            <a:r>
              <a:rPr lang="es-PE" dirty="0">
                <a:hlinkClick r:id="rId4"/>
              </a:rPr>
              <a:t>https://es.statista.com/grafico/26031/volumen-estimado-de-datos-digitales-creados-o-replicados-en-todo-el-mundo/#:~:text=En%202020%2C%20la%20capacidad%20mundial,durante%20el%20periodo%202020%2D2025</a:t>
            </a:r>
            <a:r>
              <a:rPr lang="es-PE" dirty="0"/>
              <a:t>.</a:t>
            </a:r>
          </a:p>
          <a:p>
            <a:r>
              <a:rPr lang="es-PE" dirty="0">
                <a:hlinkClick r:id="rId5"/>
              </a:rPr>
              <a:t>https://keepcoding.io/blog/que-es-y-como-funciona-dikw/</a:t>
            </a:r>
            <a:endParaRPr lang="es-PE" dirty="0"/>
          </a:p>
          <a:p>
            <a:r>
              <a:rPr lang="es-PE" dirty="0">
                <a:hlinkClick r:id="rId6"/>
              </a:rPr>
              <a:t>http://soledadherrlein.blogspot.com/2014/10/dato-informacion-conocimiento-sabiduria.html</a:t>
            </a:r>
            <a:endParaRPr lang="es-PE" dirty="0"/>
          </a:p>
          <a:p>
            <a:r>
              <a:rPr lang="es-PE" dirty="0">
                <a:hlinkClick r:id="rId7"/>
              </a:rPr>
              <a:t>https://www.sdelsol.com/blog/tendencias/tipos-de-conocimiento/</a:t>
            </a:r>
            <a:endParaRPr lang="es-PE" dirty="0"/>
          </a:p>
          <a:p>
            <a:endParaRPr lang="es-PE" dirty="0"/>
          </a:p>
          <a:p>
            <a:endParaRPr lang="es-PE" dirty="0"/>
          </a:p>
          <a:p>
            <a:endParaRPr lang="es-PE" dirty="0"/>
          </a:p>
          <a:p>
            <a:endParaRPr lang="es-PE" dirty="0"/>
          </a:p>
          <a:p>
            <a:endParaRPr lang="es-PE" dirty="0"/>
          </a:p>
        </p:txBody>
      </p:sp>
    </p:spTree>
    <p:extLst>
      <p:ext uri="{BB962C8B-B14F-4D97-AF65-F5344CB8AC3E}">
        <p14:creationId xmlns:p14="http://schemas.microsoft.com/office/powerpoint/2010/main" val="3207238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endParaRPr lang="es-PE"/>
          </a:p>
        </p:txBody>
      </p:sp>
    </p:spTree>
    <p:extLst>
      <p:ext uri="{BB962C8B-B14F-4D97-AF65-F5344CB8AC3E}">
        <p14:creationId xmlns:p14="http://schemas.microsoft.com/office/powerpoint/2010/main" val="259687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Actividades de la Función Desarrollo de Datos</a:t>
            </a:r>
          </a:p>
        </p:txBody>
      </p:sp>
      <p:sp>
        <p:nvSpPr>
          <p:cNvPr id="3" name="Marcador de contenido 2"/>
          <p:cNvSpPr>
            <a:spLocks noGrp="1"/>
          </p:cNvSpPr>
          <p:nvPr>
            <p:ph idx="1"/>
          </p:nvPr>
        </p:nvSpPr>
        <p:spPr/>
        <p:txBody>
          <a:bodyPr/>
          <a:lstStyle/>
          <a:p>
            <a:endParaRPr lang="es-PE"/>
          </a:p>
        </p:txBody>
      </p:sp>
      <p:pic>
        <p:nvPicPr>
          <p:cNvPr id="4" name="Imagen 3"/>
          <p:cNvPicPr>
            <a:picLocks noChangeAspect="1"/>
          </p:cNvPicPr>
          <p:nvPr/>
        </p:nvPicPr>
        <p:blipFill>
          <a:blip r:embed="rId2"/>
          <a:stretch>
            <a:fillRect/>
          </a:stretch>
        </p:blipFill>
        <p:spPr>
          <a:xfrm>
            <a:off x="838199" y="1524793"/>
            <a:ext cx="7804355" cy="5124071"/>
          </a:xfrm>
          <a:prstGeom prst="rect">
            <a:avLst/>
          </a:prstGeom>
        </p:spPr>
      </p:pic>
    </p:spTree>
    <p:extLst>
      <p:ext uri="{BB962C8B-B14F-4D97-AF65-F5344CB8AC3E}">
        <p14:creationId xmlns:p14="http://schemas.microsoft.com/office/powerpoint/2010/main" val="187058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Ciclo de Vida del Desarrollo de Software (SDLC)</a:t>
            </a:r>
          </a:p>
        </p:txBody>
      </p:sp>
      <p:sp>
        <p:nvSpPr>
          <p:cNvPr id="3" name="Marcador de contenido 2"/>
          <p:cNvSpPr>
            <a:spLocks noGrp="1"/>
          </p:cNvSpPr>
          <p:nvPr>
            <p:ph idx="1"/>
          </p:nvPr>
        </p:nvSpPr>
        <p:spPr/>
        <p:txBody>
          <a:bodyPr>
            <a:normAutofit fontScale="92500" lnSpcReduction="20000"/>
          </a:bodyPr>
          <a:lstStyle/>
          <a:p>
            <a:r>
              <a:rPr lang="es-ES" dirty="0"/>
              <a:t>Planificación de proyectos, incluyendo la definición del alcance y la justificación del caso de negocio.</a:t>
            </a:r>
            <a:endParaRPr lang="es-PE" dirty="0"/>
          </a:p>
          <a:p>
            <a:r>
              <a:rPr lang="es-ES" dirty="0"/>
              <a:t>Análisis de Requerimientos.</a:t>
            </a:r>
            <a:endParaRPr lang="es-PE" dirty="0"/>
          </a:p>
          <a:p>
            <a:r>
              <a:rPr lang="es-ES" dirty="0"/>
              <a:t>Diseño de soluciones.</a:t>
            </a:r>
            <a:endParaRPr lang="es-PE" dirty="0"/>
          </a:p>
          <a:p>
            <a:pPr lvl="0"/>
            <a:r>
              <a:rPr lang="es-ES" dirty="0"/>
              <a:t>Diseño Detallado.</a:t>
            </a:r>
            <a:endParaRPr lang="es-PE" dirty="0"/>
          </a:p>
          <a:p>
            <a:pPr lvl="0"/>
            <a:r>
              <a:rPr lang="es-ES" dirty="0"/>
              <a:t>Construcción de componentes.</a:t>
            </a:r>
            <a:endParaRPr lang="es-PE" dirty="0"/>
          </a:p>
          <a:p>
            <a:pPr lvl="0"/>
            <a:r>
              <a:rPr lang="es-ES" dirty="0"/>
              <a:t>Pruebas, incluyendo las unitarias, de integración, de sistema, de rendimiento y de aceptación.</a:t>
            </a:r>
            <a:endParaRPr lang="es-PE" dirty="0"/>
          </a:p>
          <a:p>
            <a:pPr lvl="0"/>
            <a:r>
              <a:rPr lang="es-ES" dirty="0"/>
              <a:t>Preparación de la implementación, incluyendo el desarrollo de documentación y capacitación.</a:t>
            </a:r>
            <a:endParaRPr lang="es-PE" dirty="0"/>
          </a:p>
          <a:p>
            <a:pPr lvl="0"/>
            <a:r>
              <a:rPr lang="es-ES" dirty="0"/>
              <a:t>Instalación e implementación, incluyendo prueba piloto y puesta en marcha.</a:t>
            </a:r>
            <a:endParaRPr lang="es-PE" dirty="0"/>
          </a:p>
          <a:p>
            <a:endParaRPr lang="es-PE" dirty="0"/>
          </a:p>
        </p:txBody>
      </p:sp>
    </p:spTree>
    <p:extLst>
      <p:ext uri="{BB962C8B-B14F-4D97-AF65-F5344CB8AC3E}">
        <p14:creationId xmlns:p14="http://schemas.microsoft.com/office/powerpoint/2010/main" val="1704087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SDLC</a:t>
            </a:r>
          </a:p>
        </p:txBody>
      </p:sp>
      <p:sp>
        <p:nvSpPr>
          <p:cNvPr id="3" name="Marcador de contenido 2"/>
          <p:cNvSpPr>
            <a:spLocks noGrp="1"/>
          </p:cNvSpPr>
          <p:nvPr>
            <p:ph idx="1"/>
          </p:nvPr>
        </p:nvSpPr>
        <p:spPr/>
        <p:txBody>
          <a:bodyPr/>
          <a:lstStyle/>
          <a:p>
            <a:r>
              <a:rPr lang="es-ES" dirty="0"/>
              <a:t>Los esfuerzos de mantenimiento del sistema generalmente siguen también los mismos procesos de alto nivel del SDLC en una secuencia muy rápida, realizando análisis, diseño, codificación, prueba y despliegue en pequeñas cantidades.</a:t>
            </a:r>
            <a:endParaRPr lang="es-PE" dirty="0"/>
          </a:p>
          <a:p>
            <a:endParaRPr lang="es-PE" dirty="0"/>
          </a:p>
        </p:txBody>
      </p:sp>
      <p:pic>
        <p:nvPicPr>
          <p:cNvPr id="4" name="Imagen 3"/>
          <p:cNvPicPr>
            <a:picLocks noChangeAspect="1"/>
          </p:cNvPicPr>
          <p:nvPr/>
        </p:nvPicPr>
        <p:blipFill>
          <a:blip r:embed="rId2"/>
          <a:stretch>
            <a:fillRect/>
          </a:stretch>
        </p:blipFill>
        <p:spPr>
          <a:xfrm>
            <a:off x="838200" y="3363143"/>
            <a:ext cx="7162800" cy="3000375"/>
          </a:xfrm>
          <a:prstGeom prst="rect">
            <a:avLst/>
          </a:prstGeom>
        </p:spPr>
      </p:pic>
    </p:spTree>
    <p:extLst>
      <p:ext uri="{BB962C8B-B14F-4D97-AF65-F5344CB8AC3E}">
        <p14:creationId xmlns:p14="http://schemas.microsoft.com/office/powerpoint/2010/main" val="349820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Estilos de Modelado de Datos</a:t>
            </a:r>
          </a:p>
        </p:txBody>
      </p:sp>
      <p:sp>
        <p:nvSpPr>
          <p:cNvPr id="3" name="Marcador de contenido 2"/>
          <p:cNvSpPr>
            <a:spLocks noGrp="1"/>
          </p:cNvSpPr>
          <p:nvPr>
            <p:ph idx="1"/>
          </p:nvPr>
        </p:nvSpPr>
        <p:spPr/>
        <p:txBody>
          <a:bodyPr/>
          <a:lstStyle/>
          <a:p>
            <a:r>
              <a:rPr lang="es-PE" dirty="0"/>
              <a:t>IE</a:t>
            </a:r>
          </a:p>
          <a:p>
            <a:r>
              <a:rPr lang="es-PE" dirty="0"/>
              <a:t>IDEF1X</a:t>
            </a:r>
          </a:p>
          <a:p>
            <a:r>
              <a:rPr lang="es-PE" dirty="0"/>
              <a:t>ORM</a:t>
            </a:r>
          </a:p>
          <a:p>
            <a:r>
              <a:rPr lang="es-PE" dirty="0"/>
              <a:t>UML</a:t>
            </a:r>
          </a:p>
        </p:txBody>
      </p:sp>
    </p:spTree>
    <p:extLst>
      <p:ext uri="{BB962C8B-B14F-4D97-AF65-F5344CB8AC3E}">
        <p14:creationId xmlns:p14="http://schemas.microsoft.com/office/powerpoint/2010/main" val="262453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Analizar los requisitos de información</a:t>
            </a:r>
          </a:p>
        </p:txBody>
      </p:sp>
      <p:sp>
        <p:nvSpPr>
          <p:cNvPr id="3" name="Marcador de contenido 2"/>
          <p:cNvSpPr>
            <a:spLocks noGrp="1"/>
          </p:cNvSpPr>
          <p:nvPr>
            <p:ph idx="1"/>
          </p:nvPr>
        </p:nvSpPr>
        <p:spPr/>
        <p:txBody>
          <a:bodyPr>
            <a:normAutofit fontScale="92500" lnSpcReduction="20000"/>
          </a:bodyPr>
          <a:lstStyle/>
          <a:p>
            <a:r>
              <a:rPr lang="es-ES" dirty="0"/>
              <a:t>La información </a:t>
            </a:r>
            <a:r>
              <a:rPr lang="es-ES" b="1" dirty="0"/>
              <a:t>son datos en contexto </a:t>
            </a:r>
            <a:r>
              <a:rPr lang="es-ES" dirty="0"/>
              <a:t>que tienen relevancia y son oportunos. Para identificar las necesidades de información, tenemos que identificar primero las </a:t>
            </a:r>
            <a:r>
              <a:rPr lang="es-ES" b="1" dirty="0"/>
              <a:t>necesidades de información de negocios</a:t>
            </a:r>
            <a:r>
              <a:rPr lang="es-ES" dirty="0"/>
              <a:t>, a menudo en el contexto de uno o más procesos de negocio.</a:t>
            </a:r>
          </a:p>
          <a:p>
            <a:r>
              <a:rPr lang="es-ES" dirty="0"/>
              <a:t> Los procesos de negocio consumen como entrada, los productos de información de salida de otros procesos de negocio. Los nombres de estos productos de información a menudo identifican un </a:t>
            </a:r>
            <a:r>
              <a:rPr lang="es-ES" b="1" dirty="0"/>
              <a:t>vocabulario de negocios esencial </a:t>
            </a:r>
            <a:r>
              <a:rPr lang="es-ES" dirty="0"/>
              <a:t>que sirve de base para el modelado de datos. </a:t>
            </a:r>
          </a:p>
          <a:p>
            <a:r>
              <a:rPr lang="es-ES" dirty="0"/>
              <a:t>Independientemente si los procesos o datos se modelan de forma secuencial (en cualquier orden), o al mismo tiempo, el análisis y el diseño eficaz debe garantizar una visión relativamente equilibrada de los datos (nombres) y procesos (verbos), con el mismo </a:t>
            </a:r>
            <a:r>
              <a:rPr lang="es-ES" b="1" dirty="0"/>
              <a:t>énfasis en el proceso y el modelado de datos.</a:t>
            </a:r>
            <a:endParaRPr lang="es-PE" b="1" dirty="0"/>
          </a:p>
          <a:p>
            <a:endParaRPr lang="es-PE" dirty="0"/>
          </a:p>
        </p:txBody>
      </p:sp>
    </p:spTree>
    <p:extLst>
      <p:ext uri="{BB962C8B-B14F-4D97-AF65-F5344CB8AC3E}">
        <p14:creationId xmlns:p14="http://schemas.microsoft.com/office/powerpoint/2010/main" val="20753622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3101</TotalTime>
  <Words>5273</Words>
  <Application>Microsoft Office PowerPoint</Application>
  <PresentationFormat>Panorámica</PresentationFormat>
  <Paragraphs>234</Paragraphs>
  <Slides>48</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48</vt:i4>
      </vt:variant>
    </vt:vector>
  </HeadingPairs>
  <TitlesOfParts>
    <vt:vector size="53" baseType="lpstr">
      <vt:lpstr>Arial</vt:lpstr>
      <vt:lpstr>Calibri</vt:lpstr>
      <vt:lpstr>Calibri Light</vt:lpstr>
      <vt:lpstr>Wingdings</vt:lpstr>
      <vt:lpstr>Tema de Office</vt:lpstr>
      <vt:lpstr> Gestion de Datos con la Guia DAMA DMBOK</vt:lpstr>
      <vt:lpstr>Capitulo 5 Desarrollo de Datos.</vt:lpstr>
      <vt:lpstr>Introduccion</vt:lpstr>
      <vt:lpstr>Equipo de Desarrollo de Datos</vt:lpstr>
      <vt:lpstr>Actividades de la Función Desarrollo de Datos</vt:lpstr>
      <vt:lpstr>Ciclo de Vida del Desarrollo de Software (SDLC)</vt:lpstr>
      <vt:lpstr>SDLC</vt:lpstr>
      <vt:lpstr>Estilos de Modelado de Datos</vt:lpstr>
      <vt:lpstr>Analizar los requisitos de información</vt:lpstr>
      <vt:lpstr>Desarrollar y Mantener Modelos de Datos Conceptuales</vt:lpstr>
      <vt:lpstr>Modelo Conceptual: Ejemplo</vt:lpstr>
      <vt:lpstr>Entidades de Negocio</vt:lpstr>
      <vt:lpstr>Tipos de Entidades Dependientes</vt:lpstr>
      <vt:lpstr>Reglas de Negocio (Relaciones Entre Entidades)</vt:lpstr>
      <vt:lpstr>Tipos de Reglas de Datos</vt:lpstr>
      <vt:lpstr>Relación entre dos entidades</vt:lpstr>
      <vt:lpstr>Desarrollar y Mantener Modelo de Datos Lógicos</vt:lpstr>
      <vt:lpstr>La Normalización</vt:lpstr>
      <vt:lpstr>… continua</vt:lpstr>
      <vt:lpstr>Modelo de Datos Lógico: Ejemplo</vt:lpstr>
      <vt:lpstr>Atributos y Dominios</vt:lpstr>
      <vt:lpstr>Claves</vt:lpstr>
      <vt:lpstr>Desarrollar y Mantener Modelos Físicos</vt:lpstr>
      <vt:lpstr>Modelo Físico: Ejemplo</vt:lpstr>
      <vt:lpstr>Modelo Físico: Implementación</vt:lpstr>
      <vt:lpstr>Modelo de Datos Físico: Transformaciones</vt:lpstr>
      <vt:lpstr>Diseño de Datos Detallado</vt:lpstr>
      <vt:lpstr>Diseño de Base de Datos Física: Recomendaciones</vt:lpstr>
      <vt:lpstr>Presentación de PowerPoint</vt:lpstr>
      <vt:lpstr>Modificaciones de Rendimiento</vt:lpstr>
      <vt:lpstr>Técnicas de Des normalización</vt:lpstr>
      <vt:lpstr>… continua</vt:lpstr>
      <vt:lpstr>Documentación de diseño de base de datos física</vt:lpstr>
      <vt:lpstr>Diseño de Productos de Información</vt:lpstr>
      <vt:lpstr>Servicios de acceso de diseño de datos</vt:lpstr>
      <vt:lpstr>Diseño de integración de datos</vt:lpstr>
      <vt:lpstr>Modelo de Datos y Diseño de Gestión de Calidad</vt:lpstr>
      <vt:lpstr>Desarrollar modelado de datos y normas de diseño</vt:lpstr>
      <vt:lpstr>Revisión del modelo de datos y calidad de diseño de base de datos</vt:lpstr>
      <vt:lpstr>Gestionar versiones de modelado de datos e integración</vt:lpstr>
      <vt:lpstr>Control de Cambios</vt:lpstr>
      <vt:lpstr>Implementación de Datos</vt:lpstr>
      <vt:lpstr>Implementar el Desarrollo / probar los cambios de base de datos</vt:lpstr>
      <vt:lpstr>Otras Actividades</vt:lpstr>
      <vt:lpstr>Principios Rectores</vt:lpstr>
      <vt:lpstr>… continua</vt:lpstr>
      <vt:lpstr>Referencias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dc:creator>
  <cp:lastModifiedBy>Carlos Augusto Carreño Villarreyes</cp:lastModifiedBy>
  <cp:revision>65</cp:revision>
  <dcterms:created xsi:type="dcterms:W3CDTF">2022-10-18T20:55:37Z</dcterms:created>
  <dcterms:modified xsi:type="dcterms:W3CDTF">2024-04-22T17:13:24Z</dcterms:modified>
</cp:coreProperties>
</file>