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1" r:id="rId2"/>
    <p:sldId id="295" r:id="rId3"/>
    <p:sldId id="288" r:id="rId4"/>
    <p:sldId id="289" r:id="rId5"/>
    <p:sldId id="296" r:id="rId6"/>
    <p:sldId id="297" r:id="rId7"/>
    <p:sldId id="298" r:id="rId8"/>
    <p:sldId id="290" r:id="rId9"/>
    <p:sldId id="299" r:id="rId10"/>
    <p:sldId id="300" r:id="rId11"/>
    <p:sldId id="291" r:id="rId12"/>
    <p:sldId id="275" r:id="rId1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99"/>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96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PE"/>
          </a:p>
        </p:txBody>
      </p:sp>
      <p:sp>
        <p:nvSpPr>
          <p:cNvPr id="4" name="Marcador de fecha 3"/>
          <p:cNvSpPr>
            <a:spLocks noGrp="1"/>
          </p:cNvSpPr>
          <p:nvPr>
            <p:ph type="dt" sz="half" idx="10"/>
          </p:nvPr>
        </p:nvSpPr>
        <p:spPr/>
        <p:txBody>
          <a:bodyPr/>
          <a:lstStyle/>
          <a:p>
            <a:fld id="{8105921A-476E-493C-8FCE-D9890328680D}" type="datetimeFigureOut">
              <a:rPr lang="es-PE" smtClean="0"/>
              <a:t>22/04/2024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222528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8105921A-476E-493C-8FCE-D9890328680D}" type="datetimeFigureOut">
              <a:rPr lang="es-PE" smtClean="0"/>
              <a:t>22/04/2024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2471130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8105921A-476E-493C-8FCE-D9890328680D}" type="datetimeFigureOut">
              <a:rPr lang="es-PE" smtClean="0"/>
              <a:t>22/04/2024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2019309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rgbClr val="C00000"/>
                </a:solidFill>
              </a:defRPr>
            </a:lvl1pPr>
          </a:lstStyle>
          <a:p>
            <a:r>
              <a:rPr lang="es-ES" dirty="0"/>
              <a:t>Haga clic para modificar el estilo de título del patrón</a:t>
            </a:r>
            <a:endParaRPr lang="es-PE" dirty="0"/>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8105921A-476E-493C-8FCE-D9890328680D}" type="datetimeFigureOut">
              <a:rPr lang="es-PE" smtClean="0"/>
              <a:t>22/04/2024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4126725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8105921A-476E-493C-8FCE-D9890328680D}" type="datetimeFigureOut">
              <a:rPr lang="es-PE" smtClean="0"/>
              <a:t>22/04/2024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920381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p:txBody>
          <a:bodyPr/>
          <a:lstStyle/>
          <a:p>
            <a:fld id="{8105921A-476E-493C-8FCE-D9890328680D}" type="datetimeFigureOut">
              <a:rPr lang="es-PE" smtClean="0"/>
              <a:t>22/04/2024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1381577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p:cNvSpPr>
            <a:spLocks noGrp="1"/>
          </p:cNvSpPr>
          <p:nvPr>
            <p:ph type="dt" sz="half" idx="10"/>
          </p:nvPr>
        </p:nvSpPr>
        <p:spPr/>
        <p:txBody>
          <a:bodyPr/>
          <a:lstStyle/>
          <a:p>
            <a:fld id="{8105921A-476E-493C-8FCE-D9890328680D}" type="datetimeFigureOut">
              <a:rPr lang="es-PE" smtClean="0"/>
              <a:t>22/04/2024</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2073621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fecha 2"/>
          <p:cNvSpPr>
            <a:spLocks noGrp="1"/>
          </p:cNvSpPr>
          <p:nvPr>
            <p:ph type="dt" sz="half" idx="10"/>
          </p:nvPr>
        </p:nvSpPr>
        <p:spPr/>
        <p:txBody>
          <a:bodyPr/>
          <a:lstStyle/>
          <a:p>
            <a:fld id="{8105921A-476E-493C-8FCE-D9890328680D}" type="datetimeFigureOut">
              <a:rPr lang="es-PE" smtClean="0"/>
              <a:t>22/04/2024</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203909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105921A-476E-493C-8FCE-D9890328680D}" type="datetimeFigureOut">
              <a:rPr lang="es-PE" smtClean="0"/>
              <a:t>22/04/2024</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1515534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8105921A-476E-493C-8FCE-D9890328680D}" type="datetimeFigureOut">
              <a:rPr lang="es-PE" smtClean="0"/>
              <a:t>22/04/2024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4075341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8105921A-476E-493C-8FCE-D9890328680D}" type="datetimeFigureOut">
              <a:rPr lang="es-PE" smtClean="0"/>
              <a:t>22/04/2024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24204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05921A-476E-493C-8FCE-D9890328680D}" type="datetimeFigureOut">
              <a:rPr lang="es-PE" smtClean="0"/>
              <a:t>22/04/2024</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F76DBE-3467-4C85-8F73-3A73D2E9D466}" type="slidenum">
              <a:rPr lang="es-PE" smtClean="0"/>
              <a:t>‹Nº›</a:t>
            </a:fld>
            <a:endParaRPr lang="es-PE"/>
          </a:p>
        </p:txBody>
      </p:sp>
    </p:spTree>
    <p:extLst>
      <p:ext uri="{BB962C8B-B14F-4D97-AF65-F5344CB8AC3E}">
        <p14:creationId xmlns:p14="http://schemas.microsoft.com/office/powerpoint/2010/main" val="737790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fundacionmapfre.org/blog/cuanta-informacion-se-genera-y-almacena-en-el-mundo/" TargetMode="External"/><Relationship Id="rId7" Type="http://schemas.openxmlformats.org/officeDocument/2006/relationships/hyperlink" Target="https://www.sdelsol.com/blog/tendencias/tipos-de-conocimiento/" TargetMode="External"/><Relationship Id="rId2" Type="http://schemas.openxmlformats.org/officeDocument/2006/relationships/hyperlink" Target="https://www.modus.es/por-que-los-datos-son-un-activo-empresarial/?cn-reloaded=1" TargetMode="External"/><Relationship Id="rId1" Type="http://schemas.openxmlformats.org/officeDocument/2006/relationships/slideLayout" Target="../slideLayouts/slideLayout2.xml"/><Relationship Id="rId6" Type="http://schemas.openxmlformats.org/officeDocument/2006/relationships/hyperlink" Target="http://soledadherrlein.blogspot.com/2014/10/dato-informacion-conocimiento-sabiduria.html" TargetMode="External"/><Relationship Id="rId5" Type="http://schemas.openxmlformats.org/officeDocument/2006/relationships/hyperlink" Target="https://keepcoding.io/blog/que-es-y-como-funciona-dikw/" TargetMode="External"/><Relationship Id="rId4" Type="http://schemas.openxmlformats.org/officeDocument/2006/relationships/hyperlink" Target="https://es.statista.com/grafico/26031/volumen-estimado-de-datos-digitales-creados-o-replicados-en-todo-el-mundo/#:~:text=En%202020%2C%20la%20capacidad%20mundial,durante%20el%20periodo%202020%2D202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0"/>
            <a:ext cx="12168188" cy="6871447"/>
          </a:xfrm>
          <a:prstGeom prst="rect">
            <a:avLst/>
          </a:prstGeom>
        </p:spPr>
      </p:pic>
      <p:sp>
        <p:nvSpPr>
          <p:cNvPr id="2" name="Título 1"/>
          <p:cNvSpPr>
            <a:spLocks noGrp="1"/>
          </p:cNvSpPr>
          <p:nvPr>
            <p:ph type="ctrTitle"/>
          </p:nvPr>
        </p:nvSpPr>
        <p:spPr>
          <a:xfrm>
            <a:off x="1523999" y="1122363"/>
            <a:ext cx="10036629" cy="2387600"/>
          </a:xfrm>
        </p:spPr>
        <p:txBody>
          <a:bodyPr>
            <a:noAutofit/>
          </a:bodyPr>
          <a:lstStyle/>
          <a:p>
            <a:br>
              <a:rPr lang="es-PE" dirty="0"/>
            </a:br>
            <a:r>
              <a:rPr lang="es-MX" b="1" dirty="0" err="1">
                <a:solidFill>
                  <a:schemeClr val="bg1"/>
                </a:solidFill>
              </a:rPr>
              <a:t>Gestion</a:t>
            </a:r>
            <a:r>
              <a:rPr lang="es-MX" b="1" dirty="0">
                <a:solidFill>
                  <a:schemeClr val="bg1"/>
                </a:solidFill>
              </a:rPr>
              <a:t> de Datos con la </a:t>
            </a:r>
            <a:r>
              <a:rPr lang="es-MX" b="1" dirty="0" err="1">
                <a:solidFill>
                  <a:schemeClr val="bg1"/>
                </a:solidFill>
              </a:rPr>
              <a:t>Guia</a:t>
            </a:r>
            <a:r>
              <a:rPr lang="es-MX" b="1" dirty="0">
                <a:solidFill>
                  <a:schemeClr val="bg1"/>
                </a:solidFill>
              </a:rPr>
              <a:t> DAMA DMBOK</a:t>
            </a:r>
            <a:endParaRPr lang="es-PE" sz="4800" dirty="0">
              <a:solidFill>
                <a:schemeClr val="bg1"/>
              </a:solidFill>
            </a:endParaRPr>
          </a:p>
        </p:txBody>
      </p:sp>
      <p:sp>
        <p:nvSpPr>
          <p:cNvPr id="3" name="Subtítulo 2"/>
          <p:cNvSpPr>
            <a:spLocks noGrp="1"/>
          </p:cNvSpPr>
          <p:nvPr>
            <p:ph type="subTitle" idx="1"/>
          </p:nvPr>
        </p:nvSpPr>
        <p:spPr/>
        <p:txBody>
          <a:bodyPr>
            <a:normAutofit lnSpcReduction="10000"/>
          </a:bodyPr>
          <a:lstStyle/>
          <a:p>
            <a:r>
              <a:rPr lang="es-MX" dirty="0"/>
              <a:t> </a:t>
            </a:r>
            <a:r>
              <a:rPr lang="es-MX" b="1" dirty="0">
                <a:solidFill>
                  <a:schemeClr val="bg1"/>
                </a:solidFill>
              </a:rPr>
              <a:t>IGP – </a:t>
            </a:r>
            <a:r>
              <a:rPr lang="es-MX" b="1" dirty="0" err="1">
                <a:solidFill>
                  <a:schemeClr val="bg1"/>
                </a:solidFill>
              </a:rPr>
              <a:t>Peru</a:t>
            </a:r>
            <a:endParaRPr lang="es-MX" b="1" dirty="0">
              <a:solidFill>
                <a:schemeClr val="bg1"/>
              </a:solidFill>
            </a:endParaRPr>
          </a:p>
          <a:p>
            <a:r>
              <a:rPr lang="es-MX" b="1" dirty="0">
                <a:solidFill>
                  <a:schemeClr val="bg1"/>
                </a:solidFill>
              </a:rPr>
              <a:t>3</a:t>
            </a:r>
            <a:r>
              <a:rPr lang="es-MX" b="1">
                <a:solidFill>
                  <a:schemeClr val="bg1"/>
                </a:solidFill>
              </a:rPr>
              <a:t>0h</a:t>
            </a:r>
            <a:endParaRPr lang="es-MX" b="1" dirty="0">
              <a:solidFill>
                <a:schemeClr val="bg1"/>
              </a:solidFill>
            </a:endParaRPr>
          </a:p>
          <a:p>
            <a:r>
              <a:rPr lang="es-MX" b="1" dirty="0">
                <a:solidFill>
                  <a:schemeClr val="bg1"/>
                </a:solidFill>
              </a:rPr>
              <a:t>Instructor: Ing. Carlos </a:t>
            </a:r>
            <a:r>
              <a:rPr lang="es-MX" b="1" dirty="0" err="1">
                <a:solidFill>
                  <a:schemeClr val="bg1"/>
                </a:solidFill>
              </a:rPr>
              <a:t>Carreno</a:t>
            </a:r>
            <a:endParaRPr lang="es-MX" b="1" dirty="0">
              <a:solidFill>
                <a:schemeClr val="bg1"/>
              </a:solidFill>
            </a:endParaRPr>
          </a:p>
          <a:p>
            <a:r>
              <a:rPr lang="es-MX" b="1" dirty="0">
                <a:solidFill>
                  <a:schemeClr val="bg1"/>
                </a:solidFill>
              </a:rPr>
              <a:t>ccarrenovi@Gmail.com</a:t>
            </a:r>
            <a:endParaRPr lang="es-PE" dirty="0">
              <a:solidFill>
                <a:schemeClr val="bg1"/>
              </a:solidFill>
            </a:endParaRPr>
          </a:p>
        </p:txBody>
      </p:sp>
    </p:spTree>
    <p:extLst>
      <p:ext uri="{BB962C8B-B14F-4D97-AF65-F5344CB8AC3E}">
        <p14:creationId xmlns:p14="http://schemas.microsoft.com/office/powerpoint/2010/main" val="704630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 continua</a:t>
            </a:r>
          </a:p>
        </p:txBody>
      </p:sp>
      <p:sp>
        <p:nvSpPr>
          <p:cNvPr id="3" name="Marcador de contenido 2"/>
          <p:cNvSpPr>
            <a:spLocks noGrp="1"/>
          </p:cNvSpPr>
          <p:nvPr>
            <p:ph idx="1"/>
          </p:nvPr>
        </p:nvSpPr>
        <p:spPr/>
        <p:txBody>
          <a:bodyPr/>
          <a:lstStyle/>
          <a:p>
            <a:r>
              <a:rPr lang="es-PE" dirty="0"/>
              <a:t>Apoyo a base de datos especializadas</a:t>
            </a:r>
          </a:p>
          <a:p>
            <a:r>
              <a:rPr lang="es-PE" dirty="0"/>
              <a:t>Gestión de la tecnología de datos</a:t>
            </a:r>
          </a:p>
          <a:p>
            <a:r>
              <a:rPr lang="es-PE" dirty="0"/>
              <a:t>Entender los requerimientos de tecnología de datos</a:t>
            </a:r>
          </a:p>
          <a:p>
            <a:r>
              <a:rPr lang="es-PE" dirty="0"/>
              <a:t>Definir la Arquitectura de Datos de Tecnología</a:t>
            </a:r>
          </a:p>
          <a:p>
            <a:r>
              <a:rPr lang="es-PE" dirty="0"/>
              <a:t>Evaluar la tecnología de datos</a:t>
            </a:r>
          </a:p>
          <a:p>
            <a:r>
              <a:rPr lang="es-PE" dirty="0"/>
              <a:t>Instalar y administrar la tecnología de datos</a:t>
            </a:r>
          </a:p>
          <a:p>
            <a:r>
              <a:rPr lang="es-PE" dirty="0"/>
              <a:t>Inventario y Seguimiento de licencias de tecnología de datos</a:t>
            </a:r>
          </a:p>
          <a:p>
            <a:r>
              <a:rPr lang="es-PE" dirty="0"/>
              <a:t>Cuestiones y Soporte de uso de Tecnología de datos</a:t>
            </a:r>
          </a:p>
          <a:p>
            <a:endParaRPr lang="es-PE" dirty="0"/>
          </a:p>
        </p:txBody>
      </p:sp>
    </p:spTree>
    <p:extLst>
      <p:ext uri="{BB962C8B-B14F-4D97-AF65-F5344CB8AC3E}">
        <p14:creationId xmlns:p14="http://schemas.microsoft.com/office/powerpoint/2010/main" val="1432849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Principios Rectores</a:t>
            </a:r>
          </a:p>
        </p:txBody>
      </p:sp>
      <p:sp>
        <p:nvSpPr>
          <p:cNvPr id="3" name="Marcador de contenido 2"/>
          <p:cNvSpPr>
            <a:spLocks noGrp="1"/>
          </p:cNvSpPr>
          <p:nvPr>
            <p:ph idx="1"/>
          </p:nvPr>
        </p:nvSpPr>
        <p:spPr/>
        <p:txBody>
          <a:bodyPr>
            <a:normAutofit fontScale="77500" lnSpcReduction="20000"/>
          </a:bodyPr>
          <a:lstStyle/>
          <a:p>
            <a:pPr marL="514350" indent="-514350">
              <a:buFont typeface="+mj-lt"/>
              <a:buAutoNum type="arabicPeriod"/>
            </a:pPr>
            <a:r>
              <a:rPr lang="es-ES" dirty="0"/>
              <a:t>Anote todo.</a:t>
            </a:r>
            <a:endParaRPr lang="es-PE" dirty="0"/>
          </a:p>
          <a:p>
            <a:pPr marL="514350" indent="-514350">
              <a:buFont typeface="+mj-lt"/>
              <a:buAutoNum type="arabicPeriod"/>
            </a:pPr>
            <a:r>
              <a:rPr lang="es-ES" dirty="0"/>
              <a:t>Mantenga todo.</a:t>
            </a:r>
            <a:endParaRPr lang="es-PE" dirty="0"/>
          </a:p>
          <a:p>
            <a:pPr marL="514350" indent="-514350">
              <a:buFont typeface="+mj-lt"/>
              <a:buAutoNum type="arabicPeriod"/>
            </a:pPr>
            <a:r>
              <a:rPr lang="es-ES" dirty="0"/>
              <a:t>Siempre que sea posible, </a:t>
            </a:r>
            <a:r>
              <a:rPr lang="es-ES" dirty="0" err="1"/>
              <a:t>automatize</a:t>
            </a:r>
            <a:r>
              <a:rPr lang="es-ES" dirty="0"/>
              <a:t> un procedimiento.</a:t>
            </a:r>
            <a:endParaRPr lang="es-PE" dirty="0"/>
          </a:p>
          <a:p>
            <a:pPr marL="514350" indent="-514350">
              <a:buFont typeface="+mj-lt"/>
              <a:buAutoNum type="arabicPeriod"/>
            </a:pPr>
            <a:r>
              <a:rPr lang="es-ES" dirty="0"/>
              <a:t>Enfóquese en entender el propósito de cada tarea, gestionar el alcance, simplificar, hacer una cosa a la vez.</a:t>
            </a:r>
            <a:endParaRPr lang="es-PE" dirty="0"/>
          </a:p>
          <a:p>
            <a:pPr marL="514350" lvl="0" indent="-514350">
              <a:buFont typeface="+mj-lt"/>
              <a:buAutoNum type="arabicPeriod"/>
            </a:pPr>
            <a:r>
              <a:rPr lang="es-ES" dirty="0"/>
              <a:t>Mida dos veces, corte una vez.</a:t>
            </a:r>
            <a:endParaRPr lang="es-PE" dirty="0"/>
          </a:p>
          <a:p>
            <a:pPr marL="514350" lvl="0" indent="-514350">
              <a:buFont typeface="+mj-lt"/>
              <a:buAutoNum type="arabicPeriod"/>
            </a:pPr>
            <a:r>
              <a:rPr lang="es-ES" dirty="0"/>
              <a:t>No entre en pánico; reaccionar con calma y racionalmente, porque el pánico provoca más errores.</a:t>
            </a:r>
            <a:endParaRPr lang="es-PE" dirty="0"/>
          </a:p>
          <a:p>
            <a:pPr marL="514350" lvl="0" indent="-514350">
              <a:buFont typeface="+mj-lt"/>
              <a:buAutoNum type="arabicPeriod"/>
            </a:pPr>
            <a:r>
              <a:rPr lang="es-ES" dirty="0"/>
              <a:t>Entender el negocio, no sólo la tecnología.</a:t>
            </a:r>
            <a:endParaRPr lang="es-PE" dirty="0"/>
          </a:p>
          <a:p>
            <a:pPr marL="514350" lvl="0" indent="-514350">
              <a:buFont typeface="+mj-lt"/>
              <a:buAutoNum type="arabicPeriod"/>
            </a:pPr>
            <a:r>
              <a:rPr lang="es-ES" dirty="0"/>
              <a:t>Trabajar juntos para colaborar, ser accesible, auditar el trabajo del otro, compartir su conocimiento.</a:t>
            </a:r>
            <a:endParaRPr lang="es-PE" dirty="0"/>
          </a:p>
          <a:p>
            <a:pPr marL="514350" lvl="0" indent="-514350">
              <a:buFont typeface="+mj-lt"/>
              <a:buAutoNum type="arabicPeriod"/>
            </a:pPr>
            <a:r>
              <a:rPr lang="es-ES" dirty="0"/>
              <a:t>Utilizar todos los recursos a su disposición.</a:t>
            </a:r>
            <a:endParaRPr lang="es-PE" dirty="0"/>
          </a:p>
          <a:p>
            <a:pPr marL="514350" lvl="0" indent="-514350">
              <a:buFont typeface="+mj-lt"/>
              <a:buAutoNum type="arabicPeriod"/>
            </a:pPr>
            <a:r>
              <a:rPr lang="es-ES" dirty="0" err="1"/>
              <a:t>Mantengase</a:t>
            </a:r>
            <a:r>
              <a:rPr lang="es-ES" dirty="0"/>
              <a:t> al día.</a:t>
            </a:r>
            <a:endParaRPr lang="es-PE" dirty="0"/>
          </a:p>
          <a:p>
            <a:endParaRPr lang="es-PE" dirty="0"/>
          </a:p>
        </p:txBody>
      </p:sp>
    </p:spTree>
    <p:extLst>
      <p:ext uri="{BB962C8B-B14F-4D97-AF65-F5344CB8AC3E}">
        <p14:creationId xmlns:p14="http://schemas.microsoft.com/office/powerpoint/2010/main" val="1024880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Referencias</a:t>
            </a:r>
          </a:p>
        </p:txBody>
      </p:sp>
      <p:sp>
        <p:nvSpPr>
          <p:cNvPr id="3" name="Marcador de contenido 2"/>
          <p:cNvSpPr>
            <a:spLocks noGrp="1"/>
          </p:cNvSpPr>
          <p:nvPr>
            <p:ph idx="1"/>
          </p:nvPr>
        </p:nvSpPr>
        <p:spPr/>
        <p:txBody>
          <a:bodyPr>
            <a:normAutofit fontScale="92500" lnSpcReduction="20000"/>
          </a:bodyPr>
          <a:lstStyle/>
          <a:p>
            <a:r>
              <a:rPr lang="es-PE" dirty="0">
                <a:hlinkClick r:id="rId2"/>
              </a:rPr>
              <a:t>https://www.modus.es/por-que-los-datos-son-un-activo-empresarial/?cn-reloaded=1</a:t>
            </a:r>
            <a:endParaRPr lang="es-PE" dirty="0"/>
          </a:p>
          <a:p>
            <a:r>
              <a:rPr lang="es-PE" dirty="0">
                <a:hlinkClick r:id="rId3"/>
              </a:rPr>
              <a:t>https://www.fundacionmapfre.org/blog/cuanta-informacion-se-genera-y-almacena-en-el-mundo/</a:t>
            </a:r>
            <a:endParaRPr lang="es-PE" dirty="0"/>
          </a:p>
          <a:p>
            <a:r>
              <a:rPr lang="es-PE" dirty="0">
                <a:hlinkClick r:id="rId4"/>
              </a:rPr>
              <a:t>https://es.statista.com/grafico/26031/volumen-estimado-de-datos-digitales-creados-o-replicados-en-todo-el-mundo/#:~:text=En%202020%2C%20la%20capacidad%20mundial,durante%20el%20periodo%202020%2D2025</a:t>
            </a:r>
            <a:r>
              <a:rPr lang="es-PE" dirty="0"/>
              <a:t>.</a:t>
            </a:r>
          </a:p>
          <a:p>
            <a:r>
              <a:rPr lang="es-PE" dirty="0">
                <a:hlinkClick r:id="rId5"/>
              </a:rPr>
              <a:t>https://keepcoding.io/blog/que-es-y-como-funciona-dikw/</a:t>
            </a:r>
            <a:endParaRPr lang="es-PE" dirty="0"/>
          </a:p>
          <a:p>
            <a:r>
              <a:rPr lang="es-PE" dirty="0">
                <a:hlinkClick r:id="rId6"/>
              </a:rPr>
              <a:t>http://soledadherrlein.blogspot.com/2014/10/dato-informacion-conocimiento-sabiduria.html</a:t>
            </a:r>
            <a:endParaRPr lang="es-PE" dirty="0"/>
          </a:p>
          <a:p>
            <a:r>
              <a:rPr lang="es-PE" dirty="0">
                <a:hlinkClick r:id="rId7"/>
              </a:rPr>
              <a:t>https://www.sdelsol.com/blog/tendencias/tipos-de-conocimiento/</a:t>
            </a:r>
            <a:endParaRPr lang="es-PE" dirty="0"/>
          </a:p>
          <a:p>
            <a:endParaRPr lang="es-PE" dirty="0"/>
          </a:p>
          <a:p>
            <a:endParaRPr lang="es-PE" dirty="0"/>
          </a:p>
          <a:p>
            <a:endParaRPr lang="es-PE" dirty="0"/>
          </a:p>
          <a:p>
            <a:endParaRPr lang="es-PE" dirty="0"/>
          </a:p>
          <a:p>
            <a:endParaRPr lang="es-PE" dirty="0"/>
          </a:p>
        </p:txBody>
      </p:sp>
    </p:spTree>
    <p:extLst>
      <p:ext uri="{BB962C8B-B14F-4D97-AF65-F5344CB8AC3E}">
        <p14:creationId xmlns:p14="http://schemas.microsoft.com/office/powerpoint/2010/main" val="320723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Capitulo </a:t>
            </a:r>
            <a:r>
              <a:rPr lang="en-US" dirty="0"/>
              <a:t>6 </a:t>
            </a:r>
            <a:r>
              <a:rPr lang="es-PE" dirty="0"/>
              <a:t>Gestión</a:t>
            </a:r>
            <a:r>
              <a:rPr lang="en-US" dirty="0"/>
              <a:t> de </a:t>
            </a:r>
            <a:r>
              <a:rPr lang="es-PE" dirty="0"/>
              <a:t>Operaciones</a:t>
            </a:r>
            <a:r>
              <a:rPr lang="es-MX" dirty="0"/>
              <a:t>.</a:t>
            </a:r>
            <a:endParaRPr lang="es-PE" dirty="0"/>
          </a:p>
        </p:txBody>
      </p:sp>
      <p:sp>
        <p:nvSpPr>
          <p:cNvPr id="3" name="Marcador de contenido 2"/>
          <p:cNvSpPr>
            <a:spLocks noGrp="1"/>
          </p:cNvSpPr>
          <p:nvPr>
            <p:ph idx="1"/>
          </p:nvPr>
        </p:nvSpPr>
        <p:spPr/>
        <p:txBody>
          <a:bodyPr/>
          <a:lstStyle/>
          <a:p>
            <a:r>
              <a:rPr lang="es-PE" dirty="0"/>
              <a:t>Introduccion</a:t>
            </a:r>
          </a:p>
          <a:p>
            <a:r>
              <a:rPr lang="es-PE" dirty="0"/>
              <a:t>Objetivos de la Gestión de Operaciones de Datos</a:t>
            </a:r>
          </a:p>
          <a:p>
            <a:r>
              <a:rPr lang="es-PE" dirty="0"/>
              <a:t>Actividades de la Gestión de Operaciones de Datos</a:t>
            </a:r>
          </a:p>
          <a:p>
            <a:r>
              <a:rPr lang="es-PE" dirty="0"/>
              <a:t>Principios rectores de la Gestión de Operaciones de Datos</a:t>
            </a:r>
          </a:p>
          <a:p>
            <a:endParaRPr lang="es-PE" dirty="0"/>
          </a:p>
          <a:p>
            <a:endParaRPr lang="es-PE" dirty="0"/>
          </a:p>
        </p:txBody>
      </p:sp>
    </p:spTree>
    <p:extLst>
      <p:ext uri="{BB962C8B-B14F-4D97-AF65-F5344CB8AC3E}">
        <p14:creationId xmlns:p14="http://schemas.microsoft.com/office/powerpoint/2010/main" val="2189053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Introduccion</a:t>
            </a:r>
          </a:p>
        </p:txBody>
      </p:sp>
      <p:sp>
        <p:nvSpPr>
          <p:cNvPr id="3" name="Marcador de contenido 2"/>
          <p:cNvSpPr>
            <a:spLocks noGrp="1"/>
          </p:cNvSpPr>
          <p:nvPr>
            <p:ph idx="1"/>
          </p:nvPr>
        </p:nvSpPr>
        <p:spPr/>
        <p:txBody>
          <a:bodyPr/>
          <a:lstStyle/>
          <a:p>
            <a:r>
              <a:rPr lang="es-ES" dirty="0"/>
              <a:t>La gestión de operaciones de datos es el </a:t>
            </a:r>
            <a:r>
              <a:rPr lang="es-ES" b="1" dirty="0"/>
              <a:t>desarrollo, mantenimiento y soporte de datos estructurados </a:t>
            </a:r>
            <a:r>
              <a:rPr lang="es-ES" dirty="0"/>
              <a:t>para maximizar el valor de los recursos de datos a la empresa. La gestión de operaciones de datos incluye dos sub-funciones: </a:t>
            </a:r>
            <a:r>
              <a:rPr lang="es-ES" b="1" dirty="0"/>
              <a:t>soporte de base de datos </a:t>
            </a:r>
            <a:r>
              <a:rPr lang="es-ES" dirty="0"/>
              <a:t>y </a:t>
            </a:r>
            <a:r>
              <a:rPr lang="es-ES" b="1" dirty="0"/>
              <a:t>Gestión de la Tecnología de Datos</a:t>
            </a:r>
            <a:r>
              <a:rPr lang="es-ES" dirty="0"/>
              <a:t>.</a:t>
            </a:r>
            <a:endParaRPr lang="es-PE" dirty="0"/>
          </a:p>
          <a:p>
            <a:endParaRPr lang="es-PE" dirty="0"/>
          </a:p>
        </p:txBody>
      </p:sp>
    </p:spTree>
    <p:extLst>
      <p:ext uri="{BB962C8B-B14F-4D97-AF65-F5344CB8AC3E}">
        <p14:creationId xmlns:p14="http://schemas.microsoft.com/office/powerpoint/2010/main" val="707300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Objetivos de la Gestión de Operaciones</a:t>
            </a:r>
          </a:p>
        </p:txBody>
      </p:sp>
      <p:sp>
        <p:nvSpPr>
          <p:cNvPr id="3" name="Marcador de contenido 2"/>
          <p:cNvSpPr>
            <a:spLocks noGrp="1"/>
          </p:cNvSpPr>
          <p:nvPr>
            <p:ph idx="1"/>
          </p:nvPr>
        </p:nvSpPr>
        <p:spPr/>
        <p:txBody>
          <a:bodyPr/>
          <a:lstStyle/>
          <a:p>
            <a:pPr marL="0" indent="0">
              <a:buNone/>
            </a:pPr>
            <a:r>
              <a:rPr lang="es-ES" dirty="0"/>
              <a:t>Los objetivos de la gestión de las operaciones de datos incluyen:</a:t>
            </a:r>
            <a:endParaRPr lang="es-PE" dirty="0"/>
          </a:p>
          <a:p>
            <a:r>
              <a:rPr lang="es-ES" dirty="0"/>
              <a:t>Proteger y garantizar la integridad de los datos estructurados activos</a:t>
            </a:r>
            <a:endParaRPr lang="es-PE" dirty="0"/>
          </a:p>
          <a:p>
            <a:r>
              <a:rPr lang="es-ES" dirty="0"/>
              <a:t>Administrar la disponibilidad de los datos en todo su ciclo de vida.</a:t>
            </a:r>
            <a:endParaRPr lang="es-PE" dirty="0"/>
          </a:p>
          <a:p>
            <a:r>
              <a:rPr lang="es-ES" dirty="0"/>
              <a:t>Optimizar el rendimiento de las transacciones de bases de datos.</a:t>
            </a:r>
            <a:endParaRPr lang="es-PE" dirty="0"/>
          </a:p>
          <a:p>
            <a:endParaRPr lang="es-PE" dirty="0"/>
          </a:p>
        </p:txBody>
      </p:sp>
    </p:spTree>
    <p:extLst>
      <p:ext uri="{BB962C8B-B14F-4D97-AF65-F5344CB8AC3E}">
        <p14:creationId xmlns:p14="http://schemas.microsoft.com/office/powerpoint/2010/main" val="3479591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Soporte de Datos</a:t>
            </a:r>
          </a:p>
        </p:txBody>
      </p:sp>
      <p:sp>
        <p:nvSpPr>
          <p:cNvPr id="3" name="Marcador de contenido 2"/>
          <p:cNvSpPr>
            <a:spLocks noGrp="1"/>
          </p:cNvSpPr>
          <p:nvPr>
            <p:ph idx="1"/>
          </p:nvPr>
        </p:nvSpPr>
        <p:spPr/>
        <p:txBody>
          <a:bodyPr/>
          <a:lstStyle/>
          <a:p>
            <a:r>
              <a:rPr lang="es-ES" dirty="0"/>
              <a:t>Soporte de base de datos se encuentra en el corazón de la gestión de datos y es proporcionado por los administradores de bases. </a:t>
            </a:r>
          </a:p>
          <a:p>
            <a:r>
              <a:rPr lang="es-ES" dirty="0"/>
              <a:t>El rol de DBA es el más reconocido y el más adoptado por los profesionales de </a:t>
            </a:r>
            <a:r>
              <a:rPr lang="es-ES" dirty="0" err="1"/>
              <a:t>Gestion</a:t>
            </a:r>
            <a:r>
              <a:rPr lang="es-ES" dirty="0"/>
              <a:t> de Datos y las prácticas de administración de datos son quizá las más desarrolladas de todas las prácticas de gestión de datos.</a:t>
            </a:r>
          </a:p>
          <a:p>
            <a:r>
              <a:rPr lang="es-ES" dirty="0"/>
              <a:t>Los </a:t>
            </a:r>
            <a:r>
              <a:rPr lang="es-ES" dirty="0" err="1"/>
              <a:t>DBAs</a:t>
            </a:r>
            <a:r>
              <a:rPr lang="es-ES" dirty="0"/>
              <a:t> juegan un papel dominante en la gestión de operaciones de datos, así como en la gestión de la seguridad de datos </a:t>
            </a:r>
            <a:endParaRPr lang="es-PE" dirty="0"/>
          </a:p>
        </p:txBody>
      </p:sp>
    </p:spTree>
    <p:extLst>
      <p:ext uri="{BB962C8B-B14F-4D97-AF65-F5344CB8AC3E}">
        <p14:creationId xmlns:p14="http://schemas.microsoft.com/office/powerpoint/2010/main" val="3440559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Responsabilidades de los Administradores de BD de Producción</a:t>
            </a:r>
          </a:p>
        </p:txBody>
      </p:sp>
      <p:sp>
        <p:nvSpPr>
          <p:cNvPr id="3" name="Marcador de contenido 2"/>
          <p:cNvSpPr>
            <a:spLocks noGrp="1"/>
          </p:cNvSpPr>
          <p:nvPr>
            <p:ph idx="1"/>
          </p:nvPr>
        </p:nvSpPr>
        <p:spPr/>
        <p:txBody>
          <a:bodyPr/>
          <a:lstStyle/>
          <a:p>
            <a:pPr lvl="0"/>
            <a:r>
              <a:rPr lang="es-ES" dirty="0"/>
              <a:t>Asegurar el rendimiento y la fiabilidad de la base de datos, incluyendo el ajuste de rendimiento, monitoreo y reporte de errores.</a:t>
            </a:r>
            <a:endParaRPr lang="es-PE" dirty="0"/>
          </a:p>
          <a:p>
            <a:pPr lvl="0"/>
            <a:r>
              <a:rPr lang="es-ES" dirty="0"/>
              <a:t>Implementar mecanismos de respaldo y recuperación apropiados para garantizar el resguardo de los datos en cualquier circunstancia.</a:t>
            </a:r>
            <a:endParaRPr lang="es-PE" dirty="0"/>
          </a:p>
          <a:p>
            <a:pPr lvl="0"/>
            <a:r>
              <a:rPr lang="es-ES" dirty="0"/>
              <a:t>Implementar mecanismos de agrupamiento y conmutación de errores de la base de datos, en caso de que la continuidad de datos sea un requisito. La implementación de mecanismos para el archivo de gestión de operaciones de datos.</a:t>
            </a:r>
            <a:endParaRPr lang="es-PE" dirty="0"/>
          </a:p>
          <a:p>
            <a:endParaRPr lang="es-PE" dirty="0"/>
          </a:p>
        </p:txBody>
      </p:sp>
    </p:spTree>
    <p:extLst>
      <p:ext uri="{BB962C8B-B14F-4D97-AF65-F5344CB8AC3E}">
        <p14:creationId xmlns:p14="http://schemas.microsoft.com/office/powerpoint/2010/main" val="3387109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Administradores de bases de datos: Entregables</a:t>
            </a:r>
          </a:p>
        </p:txBody>
      </p:sp>
      <p:sp>
        <p:nvSpPr>
          <p:cNvPr id="3" name="Marcador de contenido 2"/>
          <p:cNvSpPr>
            <a:spLocks noGrp="1"/>
          </p:cNvSpPr>
          <p:nvPr>
            <p:ph idx="1"/>
          </p:nvPr>
        </p:nvSpPr>
        <p:spPr/>
        <p:txBody>
          <a:bodyPr>
            <a:normAutofit fontScale="85000" lnSpcReduction="20000"/>
          </a:bodyPr>
          <a:lstStyle/>
          <a:p>
            <a:pPr marL="514350" lvl="0" indent="-514350">
              <a:buFont typeface="+mj-lt"/>
              <a:buAutoNum type="arabicPeriod"/>
            </a:pPr>
            <a:r>
              <a:rPr lang="es-ES" dirty="0"/>
              <a:t>Un entorno de base de datos de producción, incluida una instancia de DBMS y su servidor de apoyo, de un tamaño y capacidad para garantizar un rendimiento adecuado, configurado con el nivel adecuado de seguridad, la fiabilidad y la disponibilidad suficiente. El administrador del sistema de base de datos es responsable del ambiente DBMS.</a:t>
            </a:r>
            <a:endParaRPr lang="es-PE" dirty="0"/>
          </a:p>
          <a:p>
            <a:pPr marL="514350" lvl="0" indent="-514350">
              <a:buFont typeface="+mj-lt"/>
              <a:buAutoNum type="arabicPeriod"/>
            </a:pPr>
            <a:r>
              <a:rPr lang="es-ES" dirty="0"/>
              <a:t>Mecanismos y procesos de implementación y cambios controlados a bases de datos en el entorno de producción.</a:t>
            </a:r>
            <a:endParaRPr lang="es-PE" dirty="0"/>
          </a:p>
          <a:p>
            <a:pPr marL="514350" lvl="0" indent="-514350">
              <a:buFont typeface="+mj-lt"/>
              <a:buAutoNum type="arabicPeriod"/>
            </a:pPr>
            <a:r>
              <a:rPr lang="es-ES" dirty="0"/>
              <a:t>Los mecanismos apropiados para asegurar la disponibilidad, integridad y capacidad de recuperación de los datos en respuesta a todas las circunstancias posibles que podrían resultar en la pérdida o corrupción de datos.</a:t>
            </a:r>
            <a:endParaRPr lang="es-PE" dirty="0"/>
          </a:p>
          <a:p>
            <a:pPr marL="514350" lvl="0" indent="-514350">
              <a:buFont typeface="+mj-lt"/>
              <a:buAutoNum type="arabicPeriod"/>
            </a:pPr>
            <a:r>
              <a:rPr lang="es-ES" dirty="0"/>
              <a:t>Mecanismos apropiados para la detección y notificación de cualquier error que se produce en la base de datos, el DBMS o el servidor de datos.</a:t>
            </a:r>
            <a:endParaRPr lang="es-PE" dirty="0"/>
          </a:p>
          <a:p>
            <a:pPr marL="514350" lvl="0" indent="-514350">
              <a:buFont typeface="+mj-lt"/>
              <a:buAutoNum type="arabicPeriod"/>
            </a:pPr>
            <a:r>
              <a:rPr lang="es-ES" dirty="0"/>
              <a:t>La disponibilidad de base de datos, la recuperación y el rendimiento de conformidad con los acuerdos de nivel de servicio.</a:t>
            </a:r>
            <a:endParaRPr lang="es-PE" dirty="0"/>
          </a:p>
          <a:p>
            <a:endParaRPr lang="es-PE" dirty="0"/>
          </a:p>
        </p:txBody>
      </p:sp>
    </p:spTree>
    <p:extLst>
      <p:ext uri="{BB962C8B-B14F-4D97-AF65-F5344CB8AC3E}">
        <p14:creationId xmlns:p14="http://schemas.microsoft.com/office/powerpoint/2010/main" val="2746043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Actividades de la Gestión de Operaciones de Datos</a:t>
            </a:r>
          </a:p>
        </p:txBody>
      </p:sp>
      <p:pic>
        <p:nvPicPr>
          <p:cNvPr id="4" name="Imagen 3"/>
          <p:cNvPicPr>
            <a:picLocks noChangeAspect="1"/>
          </p:cNvPicPr>
          <p:nvPr/>
        </p:nvPicPr>
        <p:blipFill>
          <a:blip r:embed="rId2"/>
          <a:stretch>
            <a:fillRect/>
          </a:stretch>
        </p:blipFill>
        <p:spPr>
          <a:xfrm>
            <a:off x="838200" y="1676400"/>
            <a:ext cx="7477125" cy="5181600"/>
          </a:xfrm>
          <a:prstGeom prst="rect">
            <a:avLst/>
          </a:prstGeom>
        </p:spPr>
      </p:pic>
    </p:spTree>
    <p:extLst>
      <p:ext uri="{BB962C8B-B14F-4D97-AF65-F5344CB8AC3E}">
        <p14:creationId xmlns:p14="http://schemas.microsoft.com/office/powerpoint/2010/main" val="2292898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Actividades de Gestión de Operaciones de Bases de Datos</a:t>
            </a:r>
          </a:p>
        </p:txBody>
      </p:sp>
      <p:sp>
        <p:nvSpPr>
          <p:cNvPr id="3" name="Marcador de contenido 2"/>
          <p:cNvSpPr>
            <a:spLocks noGrp="1"/>
          </p:cNvSpPr>
          <p:nvPr>
            <p:ph idx="1"/>
          </p:nvPr>
        </p:nvSpPr>
        <p:spPr/>
        <p:txBody>
          <a:bodyPr>
            <a:normAutofit/>
          </a:bodyPr>
          <a:lstStyle/>
          <a:p>
            <a:r>
              <a:rPr lang="es-PE" b="1" dirty="0">
                <a:latin typeface="+mj-lt"/>
              </a:rPr>
              <a:t>Implementar y Controlar entornos de base de datos</a:t>
            </a:r>
          </a:p>
          <a:p>
            <a:r>
              <a:rPr lang="es-PE" b="1" dirty="0">
                <a:latin typeface="+mj-lt"/>
              </a:rPr>
              <a:t>Obtener Externamente fuentes de datos</a:t>
            </a:r>
          </a:p>
          <a:p>
            <a:r>
              <a:rPr lang="es-PE" b="1" dirty="0">
                <a:latin typeface="+mj-lt"/>
              </a:rPr>
              <a:t>Plan de Recuperación de datos</a:t>
            </a:r>
          </a:p>
          <a:p>
            <a:r>
              <a:rPr lang="es-PE" b="1" dirty="0">
                <a:latin typeface="+mj-lt"/>
              </a:rPr>
              <a:t>Copia de seguridad y recuperación de datos </a:t>
            </a:r>
          </a:p>
          <a:p>
            <a:r>
              <a:rPr lang="es-PE" b="1" dirty="0">
                <a:latin typeface="+mj-lt"/>
              </a:rPr>
              <a:t>Establecer los niveles de servicio de rendimiento de base de datos</a:t>
            </a:r>
          </a:p>
          <a:p>
            <a:r>
              <a:rPr lang="es-PE" b="1" dirty="0">
                <a:latin typeface="+mj-lt"/>
              </a:rPr>
              <a:t>Controlar y ajustar el rendimiento de base de datos</a:t>
            </a:r>
          </a:p>
          <a:p>
            <a:r>
              <a:rPr lang="es-PE" b="1" dirty="0">
                <a:latin typeface="+mj-lt"/>
              </a:rPr>
              <a:t>Plan de Retención de Datos</a:t>
            </a:r>
          </a:p>
          <a:p>
            <a:r>
              <a:rPr lang="es-PE" b="1" dirty="0">
                <a:latin typeface="+mj-lt"/>
              </a:rPr>
              <a:t>Archivar, retener y Purgar datos</a:t>
            </a:r>
          </a:p>
        </p:txBody>
      </p:sp>
    </p:spTree>
    <p:extLst>
      <p:ext uri="{BB962C8B-B14F-4D97-AF65-F5344CB8AC3E}">
        <p14:creationId xmlns:p14="http://schemas.microsoft.com/office/powerpoint/2010/main" val="2915840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2274</TotalTime>
  <Words>843</Words>
  <Application>Microsoft Office PowerPoint</Application>
  <PresentationFormat>Panorámica</PresentationFormat>
  <Paragraphs>71</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Calibri Light</vt:lpstr>
      <vt:lpstr>Tema de Office</vt:lpstr>
      <vt:lpstr> Gestion de Datos con la Guia DAMA DMBOK</vt:lpstr>
      <vt:lpstr>Capitulo 6 Gestión de Operaciones.</vt:lpstr>
      <vt:lpstr>Introduccion</vt:lpstr>
      <vt:lpstr>Objetivos de la Gestión de Operaciones</vt:lpstr>
      <vt:lpstr>Soporte de Datos</vt:lpstr>
      <vt:lpstr>Responsabilidades de los Administradores de BD de Producción</vt:lpstr>
      <vt:lpstr>Administradores de bases de datos: Entregables</vt:lpstr>
      <vt:lpstr>Actividades de la Gestión de Operaciones de Datos</vt:lpstr>
      <vt:lpstr>Actividades de Gestión de Operaciones de Bases de Datos</vt:lpstr>
      <vt:lpstr>… continua</vt:lpstr>
      <vt:lpstr>Principios Rectores</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dc:creator>
  <cp:lastModifiedBy>Carlos Augusto Carreño Villarreyes</cp:lastModifiedBy>
  <cp:revision>56</cp:revision>
  <dcterms:created xsi:type="dcterms:W3CDTF">2022-10-18T20:55:37Z</dcterms:created>
  <dcterms:modified xsi:type="dcterms:W3CDTF">2024-04-22T17:13:34Z</dcterms:modified>
</cp:coreProperties>
</file>