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7" r:id="rId3"/>
    <p:sldId id="287" r:id="rId4"/>
    <p:sldId id="293" r:id="rId5"/>
    <p:sldId id="288" r:id="rId6"/>
    <p:sldId id="294" r:id="rId7"/>
    <p:sldId id="295" r:id="rId8"/>
    <p:sldId id="296" r:id="rId9"/>
    <p:sldId id="297" r:id="rId10"/>
    <p:sldId id="298" r:id="rId11"/>
    <p:sldId id="289" r:id="rId12"/>
    <p:sldId id="290" r:id="rId13"/>
    <p:sldId id="291" r:id="rId14"/>
    <p:sldId id="292" r:id="rId15"/>
    <p:sldId id="275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11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3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72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38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15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6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0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55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3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0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7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dacionmapfre.org/blog/cuanta-informacion-se-genera-y-almacena-en-el-mundo/" TargetMode="External"/><Relationship Id="rId7" Type="http://schemas.openxmlformats.org/officeDocument/2006/relationships/hyperlink" Target="https://www.sdelsol.com/blog/tendencias/tipos-de-conocimiento/" TargetMode="External"/><Relationship Id="rId2" Type="http://schemas.openxmlformats.org/officeDocument/2006/relationships/hyperlink" Target="https://www.modus.es/por-que-los-datos-son-un-activo-empresarial/?cn-reloaded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edadherrlein.blogspot.com/2014/10/dato-informacion-conocimiento-sabiduria.html" TargetMode="External"/><Relationship Id="rId5" Type="http://schemas.openxmlformats.org/officeDocument/2006/relationships/hyperlink" Target="https://keepcoding.io/blog/que-es-y-como-funciona-dikw/" TargetMode="External"/><Relationship Id="rId4" Type="http://schemas.openxmlformats.org/officeDocument/2006/relationships/hyperlink" Target="https://es.statista.com/grafico/26031/volumen-estimado-de-datos-digitales-creados-o-replicados-en-todo-el-mundo/#:~:text=En%202020%2C%20la%20capacidad%20mundial,durante%20el%20periodo%202020%2D20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68188" cy="68714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36629" cy="2387600"/>
          </a:xfrm>
        </p:spPr>
        <p:txBody>
          <a:bodyPr>
            <a:noAutofit/>
          </a:bodyPr>
          <a:lstStyle/>
          <a:p>
            <a:br>
              <a:rPr lang="es-PE" dirty="0"/>
            </a:br>
            <a:r>
              <a:rPr lang="es-MX" b="1" dirty="0" err="1">
                <a:solidFill>
                  <a:schemeClr val="bg1"/>
                </a:solidFill>
              </a:rPr>
              <a:t>Gestion</a:t>
            </a:r>
            <a:r>
              <a:rPr lang="es-MX" b="1" dirty="0">
                <a:solidFill>
                  <a:schemeClr val="bg1"/>
                </a:solidFill>
              </a:rPr>
              <a:t> de Datos con la </a:t>
            </a:r>
            <a:r>
              <a:rPr lang="es-MX" b="1" dirty="0" err="1">
                <a:solidFill>
                  <a:schemeClr val="bg1"/>
                </a:solidFill>
              </a:rPr>
              <a:t>Guia</a:t>
            </a:r>
            <a:r>
              <a:rPr lang="es-MX" b="1" dirty="0">
                <a:solidFill>
                  <a:schemeClr val="bg1"/>
                </a:solidFill>
              </a:rPr>
              <a:t> DAMA DMBOK</a:t>
            </a:r>
            <a:endParaRPr lang="es-PE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 </a:t>
            </a:r>
            <a:r>
              <a:rPr lang="es-MX" b="1" dirty="0">
                <a:solidFill>
                  <a:schemeClr val="bg1"/>
                </a:solidFill>
              </a:rPr>
              <a:t>IGP – </a:t>
            </a:r>
            <a:r>
              <a:rPr lang="es-MX" b="1" dirty="0" err="1">
                <a:solidFill>
                  <a:schemeClr val="bg1"/>
                </a:solidFill>
              </a:rPr>
              <a:t>Peru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3</a:t>
            </a:r>
            <a:r>
              <a:rPr lang="es-MX" b="1">
                <a:solidFill>
                  <a:schemeClr val="bg1"/>
                </a:solidFill>
              </a:rPr>
              <a:t>0h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Instructor: Ing. Carlos </a:t>
            </a:r>
            <a:r>
              <a:rPr lang="es-MX" b="1" dirty="0" err="1">
                <a:solidFill>
                  <a:schemeClr val="bg1"/>
                </a:solidFill>
              </a:rPr>
              <a:t>Carreno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ccarrenovi@Gmail.com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5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de datos en un mundo externo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La transferencia de control, pero no la responsabilidad, requiere mecanismos de gestión de riesgos y de control más estrictas. Algunos de estos mecanismos incluyen:</a:t>
            </a:r>
          </a:p>
          <a:p>
            <a:r>
              <a:rPr lang="es-PE" dirty="0"/>
              <a:t>Acuerdos de nivel de servicio.</a:t>
            </a:r>
          </a:p>
          <a:p>
            <a:r>
              <a:rPr lang="es-PE" dirty="0"/>
              <a:t>Disposiciones	de	responsabilidad	limitada	en	el	contrato de	externo (</a:t>
            </a:r>
            <a:r>
              <a:rPr lang="es-PE" dirty="0" err="1"/>
              <a:t>outsourcing</a:t>
            </a:r>
            <a:r>
              <a:rPr lang="es-PE" dirty="0"/>
              <a:t>).</a:t>
            </a:r>
          </a:p>
          <a:p>
            <a:r>
              <a:rPr lang="es-PE" dirty="0"/>
              <a:t>Derecho a la auditoría a las cláusulas en el contrato.</a:t>
            </a:r>
          </a:p>
          <a:p>
            <a:r>
              <a:rPr lang="es-PE" dirty="0"/>
              <a:t>Claramente	definido	las	consecuencias	de	incumplir	las obligaciones contractuales.</a:t>
            </a:r>
          </a:p>
          <a:p>
            <a:r>
              <a:rPr lang="es-PE" dirty="0"/>
              <a:t>Los informes de seguridad de datos frecuentes del proveedor de servicios.</a:t>
            </a:r>
          </a:p>
          <a:p>
            <a:r>
              <a:rPr lang="es-PE" dirty="0"/>
              <a:t>Supervisión independiente de la actividad del sistema de proveedores.</a:t>
            </a:r>
          </a:p>
          <a:p>
            <a:r>
              <a:rPr lang="es-PE" dirty="0"/>
              <a:t>Auditoría de seguridad de los datos más frecuente y minuciosa.</a:t>
            </a:r>
          </a:p>
          <a:p>
            <a:r>
              <a:rPr lang="es-PE" dirty="0"/>
              <a:t>Comunicación constante con el proveedor de servicio.</a:t>
            </a:r>
          </a:p>
          <a:p>
            <a:endParaRPr lang="es-PE" dirty="0"/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417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Principios Rectores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Ser un administrador responsable de información en todas partes. Son dueños de los datos. Comprender y respetar las necesidades de privacidad y confidencialidad de todos los interesados ya sean clientes, pacientes, estudiantes, ciudadanos, proveedores o socios de negocios.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Entender y cumplir con todos los reglamentos y directrices pertinentes.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Los datos-a-proceso y la relación-datos-de papel (CRUD-crear, leer, actualizar, eliminar) matrices mapa ayuda necesidades de acceso a los datos y la definición de guía de grupos de funciones de seguridad de datos, parámetros y permisos.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Definición de los requisitos de seguridad de los datos y la política de seguridad de los datos es un esfuerzo de colaboración entre los administradores de seguridad TI, administradores de datos, equipos de auditoría interna y externa y el departamento legal. El consejo de Datos Gobierno debe revisar y aprobar la política de seguridad de datos de alto nivel.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5005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dirty="0"/>
              <a:t>Identificar los requisitos detallados de seguridad de aplicaciones en la fase de análisis de todos los proyectos de desarrollo de sistemas.</a:t>
            </a:r>
            <a:endParaRPr lang="es-PE" dirty="0"/>
          </a:p>
          <a:p>
            <a:pPr marL="514350" indent="-514350">
              <a:buFont typeface="+mj-lt"/>
              <a:buAutoNum type="arabicPeriod" startAt="5"/>
            </a:pPr>
            <a:r>
              <a:rPr lang="es-ES" dirty="0"/>
              <a:t>Clasifica todos los datos de la empresa y productos de información en contra de un sencillo esquema de clasificación de la confidencialidad.</a:t>
            </a:r>
            <a:endParaRPr lang="es-PE" dirty="0"/>
          </a:p>
          <a:p>
            <a:pPr marL="514350" indent="-514350">
              <a:buFont typeface="+mj-lt"/>
              <a:buAutoNum type="arabicPeriod" startAt="5"/>
            </a:pPr>
            <a:r>
              <a:rPr lang="es-ES" dirty="0"/>
              <a:t>Cada cuenta de usuario debe tener una contraseña definida por el  usuario siguiendo una serie de pautas de complejidad de contraseña y que expira cada 45 a 60 días.</a:t>
            </a:r>
            <a:endParaRPr lang="es-PE" dirty="0"/>
          </a:p>
          <a:p>
            <a:pPr marL="514350" indent="-514350">
              <a:buFont typeface="+mj-lt"/>
              <a:buAutoNum type="arabicPeriod" startAt="5"/>
            </a:pPr>
            <a:r>
              <a:rPr lang="es-ES" dirty="0"/>
              <a:t>Crear grupos de funciones; definir privilegios de papel y conceder privilegios a los usuarios mediante la asignación al grupo de función apropiada. Siempre que sea posible, asignar a cada usuario a un solo grupo de funciones.</a:t>
            </a:r>
            <a:endParaRPr lang="es-PE" dirty="0"/>
          </a:p>
          <a:p>
            <a:pPr marL="514350" indent="-514350">
              <a:buFont typeface="+mj-lt"/>
              <a:buAutoNum type="arabicPeriod" startAt="5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618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s-ES" dirty="0"/>
              <a:t>Un cierto nivel de gestión debe solicitar formalmente, pista y aprobar todas las autorizaciones iniciales y las modificaciones de las autorizaciones de usuario y grupo.</a:t>
            </a:r>
            <a:endParaRPr lang="es-PE" dirty="0"/>
          </a:p>
          <a:p>
            <a:pPr marL="514350" indent="-514350">
              <a:buFont typeface="+mj-lt"/>
              <a:buAutoNum type="arabicPeriod" startAt="9"/>
            </a:pPr>
            <a:r>
              <a:rPr lang="es-ES" dirty="0"/>
              <a:t>Para evitar problemas de integridad de datos con la información de acceso de seguridad, gestionar de forma centralizada los datos de identidad de usuario y datos de los miembros del grupo.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s-ES" dirty="0"/>
              <a:t>Utilice vistas de base de datos relacional para restringir el acceso a las columnas sensibles y/o filas específicas.</a:t>
            </a:r>
            <a:endParaRPr lang="es-PE" dirty="0"/>
          </a:p>
          <a:p>
            <a:pPr marL="514350" indent="-514350">
              <a:buFont typeface="+mj-lt"/>
              <a:buAutoNum type="arabicPeriod" startAt="11"/>
            </a:pPr>
            <a:r>
              <a:rPr lang="es-ES" dirty="0"/>
              <a:t>Reducir al máximo y considerar cuidadosamente cada uso de  cuentas compartidas o usuario del servicio.</a:t>
            </a:r>
            <a:endParaRPr lang="es-PE" dirty="0"/>
          </a:p>
          <a:p>
            <a:pPr marL="514350" indent="-514350">
              <a:buFont typeface="+mj-lt"/>
              <a:buAutoNum type="arabicPeriod" startAt="9"/>
            </a:pP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521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s-ES" dirty="0"/>
              <a:t>Monitorear acceso de datos a cierta información activa y tomar foto instantáneas periódicas de la actividad de acceso a datos para comprender las tendencias y comparar con los criterios de normalización.</a:t>
            </a:r>
            <a:endParaRPr lang="es-PE" dirty="0"/>
          </a:p>
          <a:p>
            <a:pPr marL="514350" indent="-514350">
              <a:buFont typeface="+mj-lt"/>
              <a:buAutoNum type="arabicPeriod" startAt="13"/>
            </a:pPr>
            <a:r>
              <a:rPr lang="es-ES" dirty="0"/>
              <a:t>Realizar periódicamente objetivo, las auditorías de seguridad de datos independiente para verificar el cumplimiento normativo  y  las  normas  de conformidad y para analizar la eficacia y la madurez de las políticas y prácticas de seguridad de datos.</a:t>
            </a:r>
            <a:endParaRPr lang="es-PE" dirty="0"/>
          </a:p>
          <a:p>
            <a:pPr marL="514350" indent="-514350">
              <a:buFont typeface="+mj-lt"/>
              <a:buAutoNum type="arabicPeriod" startAt="13"/>
            </a:pPr>
            <a:r>
              <a:rPr lang="es-ES" dirty="0"/>
              <a:t>En un entorno externalizado, asegúrese de definir claramente las funciones y responsabilidades en materia de seguridad de los datos y comprender la "cadena de custodia" de datos a través de las organizaciones y los roles.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114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>
                <a:hlinkClick r:id="rId2"/>
              </a:rPr>
              <a:t>https://www.modus.es/por-que-los-datos-son-un-activo-empresarial/?cn-reloaded=1</a:t>
            </a:r>
            <a:endParaRPr lang="es-PE" dirty="0"/>
          </a:p>
          <a:p>
            <a:r>
              <a:rPr lang="es-PE" dirty="0">
                <a:hlinkClick r:id="rId3"/>
              </a:rPr>
              <a:t>https://www.fundacionmapfre.org/blog/cuanta-informacion-se-genera-y-almacena-en-el-mundo/</a:t>
            </a:r>
            <a:endParaRPr lang="es-PE" dirty="0"/>
          </a:p>
          <a:p>
            <a:r>
              <a:rPr lang="es-PE" dirty="0">
                <a:hlinkClick r:id="rId4"/>
              </a:rPr>
              <a:t>https://es.statista.com/grafico/26031/volumen-estimado-de-datos-digitales-creados-o-replicados-en-todo-el-mundo/#:~:text=En%202020%2C%20la%20capacidad%20mundial,durante%20el%20periodo%202020%2D2025</a:t>
            </a:r>
            <a:r>
              <a:rPr lang="es-PE" dirty="0"/>
              <a:t>.</a:t>
            </a:r>
          </a:p>
          <a:p>
            <a:r>
              <a:rPr lang="es-PE" dirty="0">
                <a:hlinkClick r:id="rId5"/>
              </a:rPr>
              <a:t>https://keepcoding.io/blog/que-es-y-como-funciona-dikw/</a:t>
            </a:r>
            <a:endParaRPr lang="es-PE" dirty="0"/>
          </a:p>
          <a:p>
            <a:r>
              <a:rPr lang="es-PE" dirty="0">
                <a:hlinkClick r:id="rId6"/>
              </a:rPr>
              <a:t>http://soledadherrlein.blogspot.com/2014/10/dato-informacion-conocimiento-sabiduria.html</a:t>
            </a:r>
            <a:endParaRPr lang="es-PE" dirty="0"/>
          </a:p>
          <a:p>
            <a:r>
              <a:rPr lang="es-PE" dirty="0">
                <a:hlinkClick r:id="rId7"/>
              </a:rPr>
              <a:t>https://www.sdelsol.com/blog/tendencias/tipos-de-conocimiento/</a:t>
            </a: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72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189" cy="1325563"/>
          </a:xfrm>
        </p:spPr>
        <p:txBody>
          <a:bodyPr>
            <a:normAutofit/>
          </a:bodyPr>
          <a:lstStyle/>
          <a:p>
            <a:r>
              <a:rPr lang="es-PE" dirty="0"/>
              <a:t>Capitulo </a:t>
            </a:r>
            <a:r>
              <a:rPr lang="en-US" dirty="0"/>
              <a:t>7 </a:t>
            </a:r>
            <a:r>
              <a:rPr lang="es-PE" dirty="0"/>
              <a:t>Gestión de la Seguridad de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Introduccion</a:t>
            </a:r>
          </a:p>
          <a:p>
            <a:r>
              <a:rPr lang="es-PE" dirty="0"/>
              <a:t>Actividades</a:t>
            </a:r>
            <a:r>
              <a:rPr lang="en-US" dirty="0"/>
              <a:t> de la </a:t>
            </a:r>
            <a:r>
              <a:rPr lang="en-US" dirty="0" err="1"/>
              <a:t>gestion</a:t>
            </a:r>
            <a:r>
              <a:rPr lang="en-US" dirty="0"/>
              <a:t> de seguridad de </a:t>
            </a:r>
            <a:r>
              <a:rPr lang="es-PE" dirty="0"/>
              <a:t>datos</a:t>
            </a:r>
          </a:p>
          <a:p>
            <a:r>
              <a:rPr lang="es-PE" dirty="0"/>
              <a:t>Principios</a:t>
            </a:r>
            <a:r>
              <a:rPr lang="en-US" dirty="0"/>
              <a:t> </a:t>
            </a:r>
            <a:r>
              <a:rPr lang="es-PE" dirty="0"/>
              <a:t>rectores</a:t>
            </a:r>
          </a:p>
          <a:p>
            <a:r>
              <a:rPr lang="es-PE" dirty="0"/>
              <a:t>Referencias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706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gestión de seguridad de los datos es la </a:t>
            </a:r>
            <a:r>
              <a:rPr lang="es-ES" b="1" dirty="0"/>
              <a:t>planificación, desarrollo y ejecución de las políticas y procedimientos </a:t>
            </a:r>
            <a:r>
              <a:rPr lang="es-ES" dirty="0"/>
              <a:t>para proporcionar  la  debida  </a:t>
            </a:r>
            <a:r>
              <a:rPr lang="es-ES" b="1" dirty="0"/>
              <a:t>autenticación</a:t>
            </a:r>
            <a:r>
              <a:rPr lang="es-ES" dirty="0"/>
              <a:t>,  </a:t>
            </a:r>
            <a:r>
              <a:rPr lang="es-ES" b="1" dirty="0"/>
              <a:t>autorización</a:t>
            </a:r>
            <a:r>
              <a:rPr lang="es-ES" dirty="0"/>
              <a:t>, </a:t>
            </a:r>
            <a:r>
              <a:rPr lang="es-ES" b="1" dirty="0"/>
              <a:t>acceso</a:t>
            </a:r>
            <a:r>
              <a:rPr lang="es-ES" dirty="0"/>
              <a:t> y </a:t>
            </a:r>
            <a:r>
              <a:rPr lang="es-ES" b="1" dirty="0"/>
              <a:t>auditoría de datos </a:t>
            </a:r>
            <a:r>
              <a:rPr lang="es-ES" dirty="0"/>
              <a:t>y activos de información de seguridad.</a:t>
            </a:r>
            <a:endParaRPr lang="es-PE" dirty="0"/>
          </a:p>
          <a:p>
            <a:r>
              <a:rPr lang="es-ES" dirty="0"/>
              <a:t>Las políticas y procedimientos de seguridad de datos eficaces aseguran que las personas adecuadas se pueden utilizar y actualizar los datos de la manera correcta y que todo el acceso inapropiado y actualización está restringido.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575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27001 Sistema de Gestión de la Seguridad de la Inform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4" y="-103239"/>
            <a:ext cx="7434507" cy="676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3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Actividades de la Gestión de la Seguridad de los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62" y="1647825"/>
            <a:ext cx="79248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4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s-ES" b="1" dirty="0"/>
              <a:t>Entender las necesidades de seguridad de datos y los requisitos reglamentarios</a:t>
            </a:r>
            <a:endParaRPr lang="es-PE" b="1" dirty="0"/>
          </a:p>
          <a:p>
            <a:pPr lvl="1"/>
            <a:r>
              <a:rPr lang="es-PE" dirty="0"/>
              <a:t>Requisitos del negocio</a:t>
            </a:r>
          </a:p>
          <a:p>
            <a:pPr lvl="1"/>
            <a:r>
              <a:rPr lang="es-PE" dirty="0"/>
              <a:t>Marco regulatorio</a:t>
            </a:r>
          </a:p>
          <a:p>
            <a:r>
              <a:rPr lang="es-ES" sz="2000" b="1" dirty="0"/>
              <a:t>Definir la política de seguridad de datos</a:t>
            </a:r>
          </a:p>
          <a:p>
            <a:r>
              <a:rPr lang="es-ES" sz="2000" b="1" dirty="0"/>
              <a:t>Definir la política de seguridad de datos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Las herramientas utilizadas para administrar la seguridad de datos.</a:t>
            </a:r>
            <a:endParaRPr lang="es-PE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Normas y mecanismos de cifrado de datos.</a:t>
            </a:r>
            <a:endParaRPr lang="es-PE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Directrices de acceso a proveedores y contratistas externos.</a:t>
            </a:r>
            <a:endParaRPr lang="es-PE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Protocolos de transmisión de datos a través de Internet.</a:t>
            </a:r>
            <a:endParaRPr lang="es-PE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Los requisitos de documentación.</a:t>
            </a:r>
            <a:endParaRPr lang="es-PE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Estándares de acceso remoto.</a:t>
            </a:r>
            <a:endParaRPr lang="es-PE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Violación de la seguridad incidente procedimientos de información.</a:t>
            </a:r>
          </a:p>
          <a:p>
            <a:pPr lvl="1"/>
            <a:r>
              <a:rPr lang="es-ES" dirty="0"/>
              <a:t>Directrices</a:t>
            </a:r>
          </a:p>
          <a:p>
            <a:pPr lvl="2"/>
            <a:r>
              <a:rPr lang="es-ES" dirty="0"/>
              <a:t>El acceso a los datos mediante dispositivos móviles.</a:t>
            </a:r>
            <a:endParaRPr lang="es-PE" dirty="0"/>
          </a:p>
          <a:p>
            <a:pPr lvl="2"/>
            <a:r>
              <a:rPr lang="es-ES" dirty="0"/>
              <a:t>Almacenamiento de datos en dispositivos portátiles, como ordenadores portátiles, </a:t>
            </a:r>
            <a:r>
              <a:rPr lang="es-ES" dirty="0" err="1"/>
              <a:t>DVDs</a:t>
            </a:r>
            <a:r>
              <a:rPr lang="es-ES" dirty="0"/>
              <a:t>, </a:t>
            </a:r>
            <a:r>
              <a:rPr lang="es-ES" dirty="0" err="1"/>
              <a:t>CDs</a:t>
            </a:r>
            <a:r>
              <a:rPr lang="es-ES" dirty="0"/>
              <a:t> o memorias USB.</a:t>
            </a:r>
            <a:endParaRPr lang="es-PE" dirty="0"/>
          </a:p>
          <a:p>
            <a:pPr lvl="2"/>
            <a:r>
              <a:rPr lang="es-ES" dirty="0"/>
              <a:t>La eliminación de estos dispositivos en el cumplimiento de las políticas de gestión de registros.</a:t>
            </a:r>
            <a:endParaRPr lang="es-PE" dirty="0"/>
          </a:p>
          <a:p>
            <a:pPr lvl="3">
              <a:buFont typeface="+mj-lt"/>
              <a:buAutoNum type="arabicPeriod"/>
            </a:pPr>
            <a:endParaRPr lang="es-PE" sz="1000" b="1" dirty="0"/>
          </a:p>
        </p:txBody>
      </p:sp>
    </p:spTree>
    <p:extLst>
      <p:ext uri="{BB962C8B-B14F-4D97-AF65-F5344CB8AC3E}">
        <p14:creationId xmlns:p14="http://schemas.microsoft.com/office/powerpoint/2010/main" val="50070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2">
              <a:spcBef>
                <a:spcPts val="1000"/>
              </a:spcBef>
            </a:pPr>
            <a:r>
              <a:rPr lang="es-ES" b="1" dirty="0"/>
              <a:t>Definir los controles y procedimientos de seguridad de datos</a:t>
            </a:r>
            <a:endParaRPr lang="es-PE" b="1" dirty="0"/>
          </a:p>
          <a:p>
            <a:pPr marL="228600" lvl="2">
              <a:spcBef>
                <a:spcPts val="1000"/>
              </a:spcBef>
            </a:pPr>
            <a:r>
              <a:rPr lang="es-ES" b="1" dirty="0"/>
              <a:t>Administrar usuarios, contraseñas y membresía a grupos</a:t>
            </a:r>
            <a:endParaRPr lang="es-PE" b="1" dirty="0"/>
          </a:p>
          <a:p>
            <a:pPr marL="228600" lvl="3">
              <a:spcBef>
                <a:spcPts val="1000"/>
              </a:spcBef>
            </a:pPr>
            <a:r>
              <a:rPr lang="es-ES" b="1" i="1" dirty="0"/>
              <a:t>Normas y Procedimientos contraseña</a:t>
            </a:r>
            <a:endParaRPr lang="es-PE" b="1" i="1" dirty="0"/>
          </a:p>
          <a:p>
            <a:pPr lvl="1"/>
            <a:r>
              <a:rPr lang="es-ES" dirty="0"/>
              <a:t>Contener al menos 8 caracteres.</a:t>
            </a:r>
            <a:endParaRPr lang="es-PE" dirty="0"/>
          </a:p>
          <a:p>
            <a:pPr lvl="1"/>
            <a:r>
              <a:rPr lang="es-ES" dirty="0"/>
              <a:t>Contener una letra mayúscula y un número.</a:t>
            </a:r>
            <a:endParaRPr lang="es-PE" dirty="0"/>
          </a:p>
          <a:p>
            <a:pPr lvl="1"/>
            <a:r>
              <a:rPr lang="es-ES" dirty="0"/>
              <a:t>No ser el mismo que el nombre de usuario.</a:t>
            </a:r>
            <a:endParaRPr lang="es-PE" dirty="0"/>
          </a:p>
          <a:p>
            <a:pPr lvl="1"/>
            <a:r>
              <a:rPr lang="es-ES" dirty="0"/>
              <a:t>No ser las mismas que las 5 contraseñas anteriores utilizadas.</a:t>
            </a:r>
            <a:endParaRPr lang="es-PE" dirty="0"/>
          </a:p>
          <a:p>
            <a:pPr lvl="1"/>
            <a:r>
              <a:rPr lang="es-ES" dirty="0"/>
              <a:t>No contienen palabras completas en cualquier idioma.</a:t>
            </a:r>
            <a:endParaRPr lang="es-PE" dirty="0"/>
          </a:p>
          <a:p>
            <a:pPr lvl="1"/>
            <a:r>
              <a:rPr lang="es-ES" dirty="0"/>
              <a:t>No ser incrementales (Password1, Contraseña2, etc.).</a:t>
            </a:r>
            <a:endParaRPr lang="es-PE" dirty="0"/>
          </a:p>
          <a:p>
            <a:pPr lvl="1"/>
            <a:r>
              <a:rPr lang="es-ES" dirty="0"/>
              <a:t>No tener dos caracteres repetidos secuencialmente.</a:t>
            </a:r>
            <a:endParaRPr lang="es-PE" dirty="0"/>
          </a:p>
          <a:p>
            <a:pPr lvl="1"/>
            <a:r>
              <a:rPr lang="es-ES" dirty="0"/>
              <a:t>Evite el uso de caracteres adyacentes en el teclado.</a:t>
            </a:r>
            <a:endParaRPr lang="es-PE" dirty="0"/>
          </a:p>
          <a:p>
            <a:pPr lvl="1"/>
            <a:r>
              <a:rPr lang="es-ES" dirty="0"/>
              <a:t>Si el sistema es compatible con un espacio en las contraseñas, a continuación, un "frase de paso" se puede utilizar.</a:t>
            </a:r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555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s-ES" b="1" dirty="0"/>
              <a:t>Administrar el acceso de vistas y permisos de datos</a:t>
            </a:r>
            <a:endParaRPr lang="es-PE" b="1" dirty="0"/>
          </a:p>
          <a:p>
            <a:pPr marL="228600" lvl="2">
              <a:spcBef>
                <a:spcPts val="1000"/>
              </a:spcBef>
            </a:pPr>
            <a:r>
              <a:rPr lang="es-ES" b="1" dirty="0"/>
              <a:t>Monitorear la autenticación del usuario y comportamiento de acceso</a:t>
            </a:r>
            <a:endParaRPr lang="es-PE" b="1" dirty="0"/>
          </a:p>
          <a:p>
            <a:pPr lvl="1"/>
            <a:r>
              <a:rPr lang="es-ES" dirty="0"/>
              <a:t>Proporciona información acerca de quién se está conectando y acceder a los activos de información, lo cual es un requisito básico para la auditoría de cumplimiento.</a:t>
            </a:r>
            <a:endParaRPr lang="es-PE" dirty="0"/>
          </a:p>
          <a:p>
            <a:pPr lvl="1"/>
            <a:r>
              <a:rPr lang="es-ES" dirty="0"/>
              <a:t>Alerta a los administradores de seguridad de situaciones imprevistas, compensando descuidos en la planificación de la seguridad de datos, diseño y puesta en práctica.</a:t>
            </a:r>
          </a:p>
          <a:p>
            <a:pPr marL="228600" lvl="2">
              <a:spcBef>
                <a:spcPts val="1000"/>
              </a:spcBef>
            </a:pPr>
            <a:r>
              <a:rPr lang="es-ES" b="1" dirty="0"/>
              <a:t>Confidencialidad de información clasificada</a:t>
            </a:r>
            <a:endParaRPr lang="es-PE" b="1" dirty="0"/>
          </a:p>
          <a:p>
            <a:pPr lvl="1"/>
            <a:r>
              <a:rPr lang="es-ES" b="1" dirty="0"/>
              <a:t>Para Audiencias Generales: </a:t>
            </a:r>
            <a:r>
              <a:rPr lang="es-ES" dirty="0"/>
              <a:t>Información disponible para cualquier persona, incluido el público en general. El público general es la clasificación por defecto asumido.</a:t>
            </a:r>
            <a:endParaRPr lang="es-PE" dirty="0"/>
          </a:p>
          <a:p>
            <a:pPr lvl="1"/>
            <a:r>
              <a:rPr lang="es-ES" b="1" dirty="0"/>
              <a:t>Sólo para uso interno: </a:t>
            </a:r>
            <a:r>
              <a:rPr lang="es-ES" dirty="0"/>
              <a:t>Información limitado a empleados o miembros, pero con un riesgo mínimo si se comparten. Sólo para uso interno se puede mostrar o discutida, pero no copian fuera de la organización.</a:t>
            </a:r>
          </a:p>
          <a:p>
            <a:pPr lvl="1"/>
            <a:r>
              <a:rPr lang="es-ES" b="1" dirty="0"/>
              <a:t>Confidencial:</a:t>
            </a:r>
            <a:r>
              <a:rPr lang="es-ES" dirty="0"/>
              <a:t> La información que no debe ser compartida fuera de la organización. La información confidencial del cliente no puede ser compartida con otros clientes.</a:t>
            </a:r>
            <a:endParaRPr lang="es-PE" dirty="0"/>
          </a:p>
          <a:p>
            <a:pPr lvl="1"/>
            <a:r>
              <a:rPr lang="es-ES" b="1" dirty="0"/>
              <a:t>Confidencial Restringido: </a:t>
            </a:r>
            <a:r>
              <a:rPr lang="es-ES" dirty="0"/>
              <a:t>Información limitada a individuos que realizan ciertas funciones con la "necesidad de conocer". La confidencial restringida podría exigir a individuales a calificar mediante la liquidación.</a:t>
            </a:r>
            <a:endParaRPr lang="es-PE" dirty="0"/>
          </a:p>
          <a:p>
            <a:pPr lvl="1"/>
            <a:r>
              <a:rPr lang="es-ES" b="1" dirty="0"/>
              <a:t>Registrado Confidencial: </a:t>
            </a:r>
            <a:r>
              <a:rPr lang="es-ES" dirty="0"/>
              <a:t>La información de manera confidencial que cualquiera que acceda a la información debe firmar un acuerdo legal para acceder a los datos y asumir la responsabilidad de su carácter secreto.</a:t>
            </a:r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4367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Seguridad de los datos de auditoría</a:t>
            </a:r>
          </a:p>
          <a:p>
            <a:pPr lvl="1"/>
            <a:r>
              <a:rPr lang="es-ES" dirty="0"/>
              <a:t>Analizar las políticas y normas con las mejores prácticas y las necesidades de seguridad de los datos.</a:t>
            </a:r>
            <a:endParaRPr lang="es-PE" dirty="0"/>
          </a:p>
          <a:p>
            <a:pPr lvl="1"/>
            <a:r>
              <a:rPr lang="es-ES" dirty="0"/>
              <a:t>El análisis de los procedimientos de ejecución y  las  prácticas  reales  para garantizar la coherencia con los objetivos  de  seguridad  de  datos,  políticas, normas, lineamientos y resultados deseados.</a:t>
            </a:r>
            <a:endParaRPr lang="es-PE" dirty="0"/>
          </a:p>
          <a:p>
            <a:pPr lvl="1"/>
            <a:r>
              <a:rPr lang="es-ES" dirty="0"/>
              <a:t>Evaluar si las normas y procedimientos existentes son adecuados y en alineación con los requerimientos del negocio y de la tecnología.</a:t>
            </a:r>
            <a:endParaRPr lang="es-PE" dirty="0"/>
          </a:p>
          <a:p>
            <a:pPr lvl="1"/>
            <a:r>
              <a:rPr lang="es-ES" dirty="0"/>
              <a:t>Verificación de la organización cumple con los requisitos reglamentarios.</a:t>
            </a:r>
            <a:endParaRPr lang="es-PE" dirty="0"/>
          </a:p>
          <a:p>
            <a:pPr lvl="1"/>
            <a:r>
              <a:rPr lang="es-ES" dirty="0"/>
              <a:t>Revisión de la fiabilidad y exactitud de los datos de auditoría de seguridad de datos.</a:t>
            </a:r>
            <a:endParaRPr lang="es-PE" dirty="0"/>
          </a:p>
          <a:p>
            <a:pPr lvl="1"/>
            <a:r>
              <a:rPr lang="es-ES" dirty="0"/>
              <a:t>Evaluar los procedimientos de </a:t>
            </a:r>
            <a:r>
              <a:rPr lang="es-ES" b="1" dirty="0"/>
              <a:t>escalamiento y mecanismos de notificación</a:t>
            </a:r>
            <a:r>
              <a:rPr lang="es-ES" dirty="0"/>
              <a:t> en caso de un fallo de seguridad de datos.</a:t>
            </a:r>
            <a:endParaRPr lang="es-PE" dirty="0"/>
          </a:p>
          <a:p>
            <a:pPr lvl="1"/>
            <a:r>
              <a:rPr lang="es-ES" dirty="0"/>
              <a:t>Revisar </a:t>
            </a:r>
            <a:r>
              <a:rPr lang="es-ES" b="1" dirty="0"/>
              <a:t>los contratos, acuerdos de intercambio de datos </a:t>
            </a:r>
            <a:r>
              <a:rPr lang="es-ES" dirty="0"/>
              <a:t>y las obligaciones de seguridad de datos de proveedores subcontratados y externas, garantizando que cumplan con sus obligaciones y que garanticen la organización cumple sus obligaciones para los datos de origen externo.</a:t>
            </a:r>
            <a:endParaRPr lang="es-PE" dirty="0"/>
          </a:p>
          <a:p>
            <a:pPr lvl="1"/>
            <a:r>
              <a:rPr lang="es-ES" dirty="0"/>
              <a:t>Informar a la alta dirección, los administradores de datos y otros interesados en el </a:t>
            </a:r>
            <a:r>
              <a:rPr lang="es-ES" b="1" dirty="0"/>
              <a:t>"Estado de seguridad de datos" </a:t>
            </a:r>
            <a:r>
              <a:rPr lang="es-ES" dirty="0"/>
              <a:t>dentro de la organización y la madurez de sus prácticas.</a:t>
            </a:r>
            <a:endParaRPr lang="es-PE" dirty="0"/>
          </a:p>
          <a:p>
            <a:pPr lvl="1"/>
            <a:r>
              <a:rPr lang="es-ES" dirty="0"/>
              <a:t>Recomendar diseño de seguridad de  datos,  mejoras  operativas  y  de cumplimiento.</a:t>
            </a:r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1234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1547</Words>
  <Application>Microsoft Office PowerPoint</Application>
  <PresentationFormat>Panorámica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 Gestion de Datos con la Guia DAMA DMBOK</vt:lpstr>
      <vt:lpstr>Capitulo 7 Gestión de la Seguridad de los Datos</vt:lpstr>
      <vt:lpstr>Introduccion</vt:lpstr>
      <vt:lpstr>Presentación de PowerPoint</vt:lpstr>
      <vt:lpstr>Actividades de la Gestión de la Seguridad de los Datos</vt:lpstr>
      <vt:lpstr>Actividades</vt:lpstr>
      <vt:lpstr>… continua</vt:lpstr>
      <vt:lpstr>… continua</vt:lpstr>
      <vt:lpstr>… continua</vt:lpstr>
      <vt:lpstr>Seguridad de datos en un mundo externo</vt:lpstr>
      <vt:lpstr>Principios Rectores</vt:lpstr>
      <vt:lpstr>… continua</vt:lpstr>
      <vt:lpstr>… continua</vt:lpstr>
      <vt:lpstr>… continua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 Augusto Carreño Villarreyes</cp:lastModifiedBy>
  <cp:revision>57</cp:revision>
  <dcterms:created xsi:type="dcterms:W3CDTF">2022-10-18T20:55:37Z</dcterms:created>
  <dcterms:modified xsi:type="dcterms:W3CDTF">2024-04-22T17:13:50Z</dcterms:modified>
</cp:coreProperties>
</file>