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87" r:id="rId4"/>
    <p:sldId id="288" r:id="rId5"/>
    <p:sldId id="292" r:id="rId6"/>
    <p:sldId id="293" r:id="rId7"/>
    <p:sldId id="294" r:id="rId8"/>
    <p:sldId id="289" r:id="rId9"/>
    <p:sldId id="290" r:id="rId10"/>
    <p:sldId id="291" r:id="rId11"/>
    <p:sldId id="295" r:id="rId12"/>
    <p:sldId id="296" r:id="rId13"/>
    <p:sldId id="297" r:id="rId14"/>
    <p:sldId id="298" r:id="rId15"/>
    <p:sldId id="299" r:id="rId16"/>
    <p:sldId id="300" r:id="rId17"/>
    <p:sldId id="301" r:id="rId18"/>
    <p:sldId id="275"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66"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2252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7113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193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C00000"/>
                </a:solidFill>
              </a:defRPr>
            </a:lvl1pPr>
          </a:lstStyle>
          <a:p>
            <a:r>
              <a:rPr lang="es-ES" dirty="0"/>
              <a:t>Haga clic para modificar el estilo de título del patrón</a:t>
            </a:r>
            <a:endParaRPr lang="es-PE" dirty="0"/>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12672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92038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3815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105921A-476E-493C-8FCE-D9890328680D}" type="datetimeFigureOut">
              <a:rPr lang="es-PE" smtClean="0"/>
              <a:t>22/04/2024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736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105921A-476E-493C-8FCE-D9890328680D}" type="datetimeFigureOut">
              <a:rPr lang="es-PE" smtClean="0"/>
              <a:t>22/04/2024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3909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05921A-476E-493C-8FCE-D9890328680D}" type="datetimeFigureOut">
              <a:rPr lang="es-PE" smtClean="0"/>
              <a:t>22/04/2024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51553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07534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204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921A-476E-493C-8FCE-D9890328680D}" type="datetimeFigureOut">
              <a:rPr lang="es-PE" smtClean="0"/>
              <a:t>22/04/2024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76DBE-3467-4C85-8F73-3A73D2E9D466}" type="slidenum">
              <a:rPr lang="es-PE" smtClean="0"/>
              <a:t>‹Nº›</a:t>
            </a:fld>
            <a:endParaRPr lang="es-PE"/>
          </a:p>
        </p:txBody>
      </p:sp>
    </p:spTree>
    <p:extLst>
      <p:ext uri="{BB962C8B-B14F-4D97-AF65-F5344CB8AC3E}">
        <p14:creationId xmlns:p14="http://schemas.microsoft.com/office/powerpoint/2010/main" val="73779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undacionmapfre.org/blog/cuanta-informacion-se-genera-y-almacena-en-el-mundo/" TargetMode="External"/><Relationship Id="rId7" Type="http://schemas.openxmlformats.org/officeDocument/2006/relationships/hyperlink" Target="https://www.sdelsol.com/blog/tendencias/tipos-de-conocimiento/" TargetMode="External"/><Relationship Id="rId2" Type="http://schemas.openxmlformats.org/officeDocument/2006/relationships/hyperlink" Target="https://www.modus.es/por-que-los-datos-son-un-activo-empresarial/?cn-reloaded=1" TargetMode="External"/><Relationship Id="rId1" Type="http://schemas.openxmlformats.org/officeDocument/2006/relationships/slideLayout" Target="../slideLayouts/slideLayout2.xml"/><Relationship Id="rId6" Type="http://schemas.openxmlformats.org/officeDocument/2006/relationships/hyperlink" Target="http://soledadherrlein.blogspot.com/2014/10/dato-informacion-conocimiento-sabiduria.html" TargetMode="External"/><Relationship Id="rId5" Type="http://schemas.openxmlformats.org/officeDocument/2006/relationships/hyperlink" Target="https://keepcoding.io/blog/que-es-y-como-funciona-dikw/" TargetMode="External"/><Relationship Id="rId4" Type="http://schemas.openxmlformats.org/officeDocument/2006/relationships/hyperlink" Target="https://es.statista.com/grafico/26031/volumen-estimado-de-datos-digitales-creados-o-replicados-en-todo-el-mundo/#:~:text=En%202020%2C%20la%20capacidad%20mundial,durante%20el%20periodo%202020%2D20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68188" cy="6871447"/>
          </a:xfrm>
          <a:prstGeom prst="rect">
            <a:avLst/>
          </a:prstGeom>
        </p:spPr>
      </p:pic>
      <p:sp>
        <p:nvSpPr>
          <p:cNvPr id="2" name="Título 1"/>
          <p:cNvSpPr>
            <a:spLocks noGrp="1"/>
          </p:cNvSpPr>
          <p:nvPr>
            <p:ph type="ctrTitle"/>
          </p:nvPr>
        </p:nvSpPr>
        <p:spPr>
          <a:xfrm>
            <a:off x="1523999" y="1122363"/>
            <a:ext cx="10036629" cy="2387600"/>
          </a:xfrm>
        </p:spPr>
        <p:txBody>
          <a:bodyPr>
            <a:noAutofit/>
          </a:bodyPr>
          <a:lstStyle/>
          <a:p>
            <a:br>
              <a:rPr lang="es-PE" dirty="0"/>
            </a:br>
            <a:r>
              <a:rPr lang="es-MX" b="1" dirty="0" err="1">
                <a:solidFill>
                  <a:schemeClr val="bg1"/>
                </a:solidFill>
              </a:rPr>
              <a:t>Gestion</a:t>
            </a:r>
            <a:r>
              <a:rPr lang="es-MX" b="1" dirty="0">
                <a:solidFill>
                  <a:schemeClr val="bg1"/>
                </a:solidFill>
              </a:rPr>
              <a:t> de Datos con la </a:t>
            </a:r>
            <a:r>
              <a:rPr lang="es-MX" b="1" dirty="0" err="1">
                <a:solidFill>
                  <a:schemeClr val="bg1"/>
                </a:solidFill>
              </a:rPr>
              <a:t>Guia</a:t>
            </a:r>
            <a:r>
              <a:rPr lang="es-MX" b="1" dirty="0">
                <a:solidFill>
                  <a:schemeClr val="bg1"/>
                </a:solidFill>
              </a:rPr>
              <a:t> DAMA DMBOK</a:t>
            </a:r>
            <a:endParaRPr lang="es-PE" sz="4800" dirty="0">
              <a:solidFill>
                <a:schemeClr val="bg1"/>
              </a:solidFill>
            </a:endParaRPr>
          </a:p>
        </p:txBody>
      </p:sp>
      <p:sp>
        <p:nvSpPr>
          <p:cNvPr id="3" name="Subtítulo 2"/>
          <p:cNvSpPr>
            <a:spLocks noGrp="1"/>
          </p:cNvSpPr>
          <p:nvPr>
            <p:ph type="subTitle" idx="1"/>
          </p:nvPr>
        </p:nvSpPr>
        <p:spPr/>
        <p:txBody>
          <a:bodyPr>
            <a:normAutofit lnSpcReduction="10000"/>
          </a:bodyPr>
          <a:lstStyle/>
          <a:p>
            <a:r>
              <a:rPr lang="es-MX" dirty="0"/>
              <a:t> </a:t>
            </a:r>
            <a:r>
              <a:rPr lang="es-MX" b="1" dirty="0">
                <a:solidFill>
                  <a:schemeClr val="bg1"/>
                </a:solidFill>
              </a:rPr>
              <a:t>IGP – </a:t>
            </a:r>
            <a:r>
              <a:rPr lang="es-MX" b="1" dirty="0" err="1">
                <a:solidFill>
                  <a:schemeClr val="bg1"/>
                </a:solidFill>
              </a:rPr>
              <a:t>Peru</a:t>
            </a:r>
            <a:endParaRPr lang="es-MX" b="1" dirty="0">
              <a:solidFill>
                <a:schemeClr val="bg1"/>
              </a:solidFill>
            </a:endParaRPr>
          </a:p>
          <a:p>
            <a:r>
              <a:rPr lang="es-MX" b="1" dirty="0">
                <a:solidFill>
                  <a:schemeClr val="bg1"/>
                </a:solidFill>
              </a:rPr>
              <a:t>3</a:t>
            </a:r>
            <a:r>
              <a:rPr lang="es-MX" b="1">
                <a:solidFill>
                  <a:schemeClr val="bg1"/>
                </a:solidFill>
              </a:rPr>
              <a:t>0h</a:t>
            </a:r>
            <a:endParaRPr lang="es-MX" b="1" dirty="0">
              <a:solidFill>
                <a:schemeClr val="bg1"/>
              </a:solidFill>
            </a:endParaRPr>
          </a:p>
          <a:p>
            <a:r>
              <a:rPr lang="es-MX" b="1" dirty="0">
                <a:solidFill>
                  <a:schemeClr val="bg1"/>
                </a:solidFill>
              </a:rPr>
              <a:t>Instructor: Ing. Carlos </a:t>
            </a:r>
            <a:r>
              <a:rPr lang="es-MX" b="1" dirty="0" err="1">
                <a:solidFill>
                  <a:schemeClr val="bg1"/>
                </a:solidFill>
              </a:rPr>
              <a:t>Carreno</a:t>
            </a:r>
            <a:endParaRPr lang="es-MX" b="1" dirty="0">
              <a:solidFill>
                <a:schemeClr val="bg1"/>
              </a:solidFill>
            </a:endParaRPr>
          </a:p>
          <a:p>
            <a:r>
              <a:rPr lang="es-MX" b="1" dirty="0">
                <a:solidFill>
                  <a:schemeClr val="bg1"/>
                </a:solidFill>
              </a:rPr>
              <a:t>ccarrenovi@Gmail.com</a:t>
            </a:r>
            <a:endParaRPr lang="es-PE" dirty="0">
              <a:solidFill>
                <a:schemeClr val="bg1"/>
              </a:solidFill>
            </a:endParaRPr>
          </a:p>
        </p:txBody>
      </p:sp>
    </p:spTree>
    <p:extLst>
      <p:ext uri="{BB962C8B-B14F-4D97-AF65-F5344CB8AC3E}">
        <p14:creationId xmlns:p14="http://schemas.microsoft.com/office/powerpoint/2010/main" val="75188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Arquitectura de Datos Maestros: Ejemplo</a:t>
            </a:r>
          </a:p>
        </p:txBody>
      </p:sp>
      <p:pic>
        <p:nvPicPr>
          <p:cNvPr id="4" name="Imagen 3"/>
          <p:cNvPicPr>
            <a:picLocks noChangeAspect="1"/>
          </p:cNvPicPr>
          <p:nvPr/>
        </p:nvPicPr>
        <p:blipFill>
          <a:blip r:embed="rId2"/>
          <a:stretch>
            <a:fillRect/>
          </a:stretch>
        </p:blipFill>
        <p:spPr>
          <a:xfrm>
            <a:off x="838200" y="1467644"/>
            <a:ext cx="6315075" cy="5067300"/>
          </a:xfrm>
          <a:prstGeom prst="rect">
            <a:avLst/>
          </a:prstGeom>
        </p:spPr>
      </p:pic>
    </p:spTree>
    <p:extLst>
      <p:ext uri="{BB962C8B-B14F-4D97-AF65-F5344CB8AC3E}">
        <p14:creationId xmlns:p14="http://schemas.microsoft.com/office/powerpoint/2010/main" val="166235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Concentrador/Distribuidos de Almacén de Datos</a:t>
            </a:r>
          </a:p>
        </p:txBody>
      </p:sp>
      <p:pic>
        <p:nvPicPr>
          <p:cNvPr id="4" name="image41.png"/>
          <p:cNvPicPr/>
          <p:nvPr/>
        </p:nvPicPr>
        <p:blipFill>
          <a:blip r:embed="rId2" cstate="print"/>
          <a:stretch>
            <a:fillRect/>
          </a:stretch>
        </p:blipFill>
        <p:spPr>
          <a:xfrm>
            <a:off x="838200" y="1486617"/>
            <a:ext cx="8128819" cy="5194402"/>
          </a:xfrm>
          <a:prstGeom prst="rect">
            <a:avLst/>
          </a:prstGeom>
        </p:spPr>
      </p:pic>
    </p:spTree>
    <p:extLst>
      <p:ext uri="{BB962C8B-B14F-4D97-AF65-F5344CB8AC3E}">
        <p14:creationId xmlns:p14="http://schemas.microsoft.com/office/powerpoint/2010/main" val="422733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Arquitectura de Integración de Datos</a:t>
            </a:r>
          </a:p>
        </p:txBody>
      </p:sp>
      <p:sp>
        <p:nvSpPr>
          <p:cNvPr id="3" name="Marcador de contenido 2"/>
          <p:cNvSpPr>
            <a:spLocks noGrp="1"/>
          </p:cNvSpPr>
          <p:nvPr>
            <p:ph idx="1"/>
          </p:nvPr>
        </p:nvSpPr>
        <p:spPr/>
        <p:txBody>
          <a:bodyPr>
            <a:normAutofit fontScale="77500" lnSpcReduction="20000"/>
          </a:bodyPr>
          <a:lstStyle/>
          <a:p>
            <a:pPr marL="0" indent="0">
              <a:buNone/>
            </a:pPr>
            <a:r>
              <a:rPr lang="es-ES" dirty="0"/>
              <a:t>La arquitectura de integración de datos también debe proporcionar servicios de integración de datos comunes</a:t>
            </a:r>
            <a:r>
              <a:rPr lang="es-PE" dirty="0"/>
              <a:t>:</a:t>
            </a:r>
          </a:p>
          <a:p>
            <a:pPr lvl="0"/>
            <a:r>
              <a:rPr lang="es-ES" dirty="0"/>
              <a:t>Procesamiento de solicitudes de cambio, incluyendo la revisión y la aprobación.</a:t>
            </a:r>
            <a:endParaRPr lang="es-PE" dirty="0"/>
          </a:p>
          <a:p>
            <a:pPr lvl="0"/>
            <a:r>
              <a:rPr lang="es-ES" dirty="0"/>
              <a:t> Los controles de calidad de datos en los datos maestros y referenciales adquiridos externamente.</a:t>
            </a:r>
            <a:endParaRPr lang="es-PE" dirty="0"/>
          </a:p>
          <a:p>
            <a:pPr lvl="0"/>
            <a:r>
              <a:rPr lang="es-ES" dirty="0"/>
              <a:t>La aplicación consistente de las reglas de calidad de datos y de las reglas de coincidencia (</a:t>
            </a:r>
            <a:r>
              <a:rPr lang="es-ES" dirty="0" err="1"/>
              <a:t>matching</a:t>
            </a:r>
            <a:r>
              <a:rPr lang="es-ES" dirty="0"/>
              <a:t>).</a:t>
            </a:r>
            <a:endParaRPr lang="es-PE" dirty="0"/>
          </a:p>
          <a:p>
            <a:pPr lvl="0"/>
            <a:r>
              <a:rPr lang="es-ES" dirty="0"/>
              <a:t>Patrones consistentes de procesamiento.</a:t>
            </a:r>
            <a:endParaRPr lang="es-PE" dirty="0"/>
          </a:p>
          <a:p>
            <a:pPr lvl="0"/>
            <a:r>
              <a:rPr lang="es-ES" dirty="0"/>
              <a:t>Los metadatos consistentes con el mapeo, las transformaciones, los programas y macro-trabajos (Jobs).</a:t>
            </a:r>
            <a:endParaRPr lang="es-PE" dirty="0"/>
          </a:p>
          <a:p>
            <a:pPr lvl="0"/>
            <a:r>
              <a:rPr lang="es-ES" dirty="0"/>
              <a:t>La auditoría consistente, la resolución de errores y los datos de monitoreo del desempeño.</a:t>
            </a:r>
            <a:endParaRPr lang="es-PE" dirty="0"/>
          </a:p>
          <a:p>
            <a:r>
              <a:rPr lang="es-ES" dirty="0"/>
              <a:t>Enfoques coherentes para la replicación de datos (incluyendo "suscripción y publicación").</a:t>
            </a:r>
            <a:endParaRPr lang="es-PE" dirty="0"/>
          </a:p>
          <a:p>
            <a:endParaRPr lang="es-ES" dirty="0"/>
          </a:p>
        </p:txBody>
      </p:sp>
    </p:spTree>
    <p:extLst>
      <p:ext uri="{BB962C8B-B14F-4D97-AF65-F5344CB8AC3E}">
        <p14:creationId xmlns:p14="http://schemas.microsoft.com/office/powerpoint/2010/main" val="2441999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Arquitectura de Servicios de Integración</a:t>
            </a:r>
          </a:p>
        </p:txBody>
      </p:sp>
      <p:pic>
        <p:nvPicPr>
          <p:cNvPr id="4" name="image42.png"/>
          <p:cNvPicPr/>
          <p:nvPr/>
        </p:nvPicPr>
        <p:blipFill>
          <a:blip r:embed="rId2" cstate="print"/>
          <a:stretch>
            <a:fillRect/>
          </a:stretch>
        </p:blipFill>
        <p:spPr>
          <a:xfrm>
            <a:off x="1398639" y="1882417"/>
            <a:ext cx="4587240" cy="4279265"/>
          </a:xfrm>
          <a:prstGeom prst="rect">
            <a:avLst/>
          </a:prstGeom>
        </p:spPr>
      </p:pic>
    </p:spTree>
    <p:extLst>
      <p:ext uri="{BB962C8B-B14F-4D97-AF65-F5344CB8AC3E}">
        <p14:creationId xmlns:p14="http://schemas.microsoft.com/office/powerpoint/2010/main" val="225034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Data Matching</a:t>
            </a:r>
          </a:p>
        </p:txBody>
      </p:sp>
      <p:sp>
        <p:nvSpPr>
          <p:cNvPr id="3" name="Marcador de contenido 2"/>
          <p:cNvSpPr>
            <a:spLocks noGrp="1"/>
          </p:cNvSpPr>
          <p:nvPr>
            <p:ph idx="1"/>
          </p:nvPr>
        </p:nvSpPr>
        <p:spPr/>
        <p:txBody>
          <a:bodyPr>
            <a:normAutofit fontScale="92500"/>
          </a:bodyPr>
          <a:lstStyle/>
          <a:p>
            <a:r>
              <a:rPr lang="es-ES" dirty="0"/>
              <a:t>Análisis y conciliación de coincidencias de datos (Data </a:t>
            </a:r>
            <a:r>
              <a:rPr lang="es-ES" dirty="0" err="1"/>
              <a:t>Matching</a:t>
            </a:r>
            <a:r>
              <a:rPr lang="es-ES" dirty="0"/>
              <a:t>) se debe realizar aplicando reglas de inferencia. Por ejemplo:</a:t>
            </a:r>
            <a:endParaRPr lang="es-PE" dirty="0"/>
          </a:p>
          <a:p>
            <a:pPr lvl="1">
              <a:buFont typeface="Wingdings" panose="05000000000000000000" pitchFamily="2" charset="2"/>
              <a:buChar char="ü"/>
            </a:pPr>
            <a:r>
              <a:rPr lang="es-ES" dirty="0"/>
              <a:t>Si dos registros tienen el mismo apellido, nombre, fecha de nacimiento y número de seguro social, pero difiere la dirección de la calle, ¿ Seria correcto asumir que se trata de la misma persona que ha cambiado su dirección postal?</a:t>
            </a:r>
            <a:endParaRPr lang="es-PE" dirty="0"/>
          </a:p>
          <a:p>
            <a:pPr lvl="1">
              <a:buFont typeface="Wingdings" panose="05000000000000000000" pitchFamily="2" charset="2"/>
              <a:buChar char="ü"/>
            </a:pPr>
            <a:r>
              <a:rPr lang="es-ES" dirty="0"/>
              <a:t>Si dos registros tienen el mismo número de seguro social, dirección y nombre, pero el apellido es distinto, ¿Seria correcto asumir que son de la misma persona que ha cambiado su apellido? ¿Incrementaría o disminuiría la probabilidad utilizando su sexo y su edad?</a:t>
            </a:r>
            <a:endParaRPr lang="es-PE" dirty="0"/>
          </a:p>
          <a:p>
            <a:pPr lvl="1">
              <a:buFont typeface="Wingdings" panose="05000000000000000000" pitchFamily="2" charset="2"/>
              <a:buChar char="ü"/>
            </a:pPr>
            <a:r>
              <a:rPr lang="es-ES" dirty="0"/>
              <a:t>¿Cómo cambiarían estos ejemplos, si el número de seguro social es desconocido para uno de los registros? ¿Qué otros identificadores son útiles para determinar la probabilidad de coincidencia? ¿Cuál es el nivel de confianza necesario para que una organización convalide una coincidencia?</a:t>
            </a:r>
            <a:endParaRPr lang="es-PE" dirty="0"/>
          </a:p>
          <a:p>
            <a:endParaRPr lang="es-PE" dirty="0"/>
          </a:p>
        </p:txBody>
      </p:sp>
    </p:spTree>
    <p:extLst>
      <p:ext uri="{BB962C8B-B14F-4D97-AF65-F5344CB8AC3E}">
        <p14:creationId xmlns:p14="http://schemas.microsoft.com/office/powerpoint/2010/main" val="80597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Escenarios y Reglas</a:t>
            </a:r>
          </a:p>
        </p:txBody>
      </p:sp>
      <p:sp>
        <p:nvSpPr>
          <p:cNvPr id="3" name="Marcador de contenido 2"/>
          <p:cNvSpPr>
            <a:spLocks noGrp="1"/>
          </p:cNvSpPr>
          <p:nvPr>
            <p:ph idx="1"/>
          </p:nvPr>
        </p:nvSpPr>
        <p:spPr/>
        <p:txBody>
          <a:bodyPr>
            <a:normAutofit fontScale="92500" lnSpcReduction="10000"/>
          </a:bodyPr>
          <a:lstStyle/>
          <a:p>
            <a:r>
              <a:rPr lang="es-ES" dirty="0"/>
              <a:t>Se deben establecer reglas de coincidencia para tres escenarios principales con sus diferentes flujos de trabajo asociados:</a:t>
            </a:r>
            <a:endParaRPr lang="es-PE" dirty="0"/>
          </a:p>
          <a:p>
            <a:pPr lvl="1">
              <a:buFont typeface="Wingdings" panose="05000000000000000000" pitchFamily="2" charset="2"/>
              <a:buChar char="ü"/>
            </a:pPr>
            <a:r>
              <a:rPr lang="es-ES" i="1" dirty="0"/>
              <a:t>Las reglas de identificación de coincidencias duplicadas (</a:t>
            </a:r>
            <a:r>
              <a:rPr lang="es-ES" i="1" dirty="0" err="1"/>
              <a:t>Duplicate</a:t>
            </a:r>
            <a:r>
              <a:rPr lang="es-ES" i="1" dirty="0"/>
              <a:t> </a:t>
            </a:r>
            <a:r>
              <a:rPr lang="es-ES" i="1" dirty="0" err="1"/>
              <a:t>identification</a:t>
            </a:r>
            <a:r>
              <a:rPr lang="es-ES" i="1" dirty="0"/>
              <a:t> match rules)</a:t>
            </a:r>
            <a:r>
              <a:rPr lang="es-ES" dirty="0"/>
              <a:t>, se enfoca en un especifico conjunto de campos que identifican unívocamente una entidad e identifica  oportunidades  de  fusión  sin  tomar acciones automáticas. Los intendentes de datos del negocio pueden revisar estas ocurrencias y decidir tomar acción en cada caso.</a:t>
            </a:r>
            <a:endParaRPr lang="es-PE" dirty="0"/>
          </a:p>
          <a:p>
            <a:pPr lvl="1">
              <a:buFont typeface="Wingdings" panose="05000000000000000000" pitchFamily="2" charset="2"/>
              <a:buChar char="ü"/>
            </a:pPr>
            <a:r>
              <a:rPr lang="es-ES" i="1" dirty="0"/>
              <a:t>Las reglas de fusión de coincidencias (Match-</a:t>
            </a:r>
            <a:r>
              <a:rPr lang="es-ES" i="1" dirty="0" err="1"/>
              <a:t>merge</a:t>
            </a:r>
            <a:r>
              <a:rPr lang="es-ES" i="1" dirty="0"/>
              <a:t> rules)</a:t>
            </a:r>
            <a:r>
              <a:rPr lang="es-ES" dirty="0"/>
              <a:t>, hacen coincidir registros y fusionan los datos a partir de estos registros en un registro simple, unificado, reconciliado y comprensible.</a:t>
            </a:r>
            <a:endParaRPr lang="es-PE" dirty="0"/>
          </a:p>
          <a:p>
            <a:pPr lvl="1">
              <a:buFont typeface="Wingdings" panose="05000000000000000000" pitchFamily="2" charset="2"/>
              <a:buChar char="ü"/>
            </a:pPr>
            <a:r>
              <a:rPr lang="es-ES" i="1" dirty="0"/>
              <a:t>Las reglas de  enlace de coincidencias (Match-</a:t>
            </a:r>
            <a:r>
              <a:rPr lang="es-ES" i="1" dirty="0" err="1"/>
              <a:t>linck</a:t>
            </a:r>
            <a:r>
              <a:rPr lang="es-ES" i="1" dirty="0"/>
              <a:t>  rules)  </a:t>
            </a:r>
            <a:r>
              <a:rPr lang="es-ES" dirty="0"/>
              <a:t>identifican y  entrelazan los registros que se relacionan  con  el  registro  maestro  sin  necesidad  de actualizar el contenido del registro entrelazado. Las reglas de enlace de coincidencias son mas fácil de implementar y mucho mas fácil de revertirlas.</a:t>
            </a:r>
            <a:endParaRPr lang="es-PE" dirty="0"/>
          </a:p>
        </p:txBody>
      </p:sp>
    </p:spTree>
    <p:extLst>
      <p:ext uri="{BB962C8B-B14F-4D97-AF65-F5344CB8AC3E}">
        <p14:creationId xmlns:p14="http://schemas.microsoft.com/office/powerpoint/2010/main" val="167254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Principios Rectores</a:t>
            </a:r>
          </a:p>
        </p:txBody>
      </p:sp>
      <p:sp>
        <p:nvSpPr>
          <p:cNvPr id="3" name="Marcador de contenido 2"/>
          <p:cNvSpPr>
            <a:spLocks noGrp="1"/>
          </p:cNvSpPr>
          <p:nvPr>
            <p:ph idx="1"/>
          </p:nvPr>
        </p:nvSpPr>
        <p:spPr/>
        <p:txBody>
          <a:bodyPr/>
          <a:lstStyle/>
          <a:p>
            <a:r>
              <a:rPr lang="es-ES" dirty="0"/>
              <a:t>La implementación de la función de administración de datos maestros y referenciales en una organización sigue seis principios guías:</a:t>
            </a:r>
            <a:endParaRPr lang="es-PE" dirty="0"/>
          </a:p>
          <a:p>
            <a:pPr marL="914400" lvl="1" indent="-457200">
              <a:buFont typeface="+mj-lt"/>
              <a:buAutoNum type="arabicPeriod"/>
            </a:pPr>
            <a:r>
              <a:rPr lang="es-ES" dirty="0"/>
              <a:t>Los datos referenciales y los datos maestros compartidos pertenecen a la organización, y no a una aplicación o servicio en particular.</a:t>
            </a:r>
            <a:endParaRPr lang="es-PE" dirty="0"/>
          </a:p>
          <a:p>
            <a:pPr marL="914400" lvl="1" indent="-457200">
              <a:buFont typeface="+mj-lt"/>
              <a:buAutoNum type="arabicPeriod"/>
            </a:pPr>
            <a:r>
              <a:rPr lang="es-ES" dirty="0"/>
              <a:t>La administración de los datos maestros y de datos referenciales es un programa continuo de mejora de la calidad de los datos; sus objetivos no pueden ser alcanzados por un proyecto especifico.</a:t>
            </a:r>
            <a:endParaRPr lang="es-PE" dirty="0"/>
          </a:p>
          <a:p>
            <a:pPr marL="914400" lvl="1" indent="-457200">
              <a:buFont typeface="+mj-lt"/>
              <a:buAutoNum type="arabicPeriod"/>
            </a:pPr>
            <a:r>
              <a:rPr lang="es-ES" dirty="0"/>
              <a:t>Los  administradores/intendentes  de  datos  de  negocios  son  las  autoridades responsables de controlar los valores de datos referenciales. Administradores/intendentes de datos de negocios trabajan con datos para mejorar la calidad de los datos referenciales y maestros</a:t>
            </a:r>
            <a:endParaRPr lang="es-PE" dirty="0"/>
          </a:p>
          <a:p>
            <a:endParaRPr lang="es-PE" dirty="0"/>
          </a:p>
        </p:txBody>
      </p:sp>
    </p:spTree>
    <p:extLst>
      <p:ext uri="{BB962C8B-B14F-4D97-AF65-F5344CB8AC3E}">
        <p14:creationId xmlns:p14="http://schemas.microsoft.com/office/powerpoint/2010/main" val="47752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pPr marL="514350" indent="-514350">
              <a:buFont typeface="+mj-lt"/>
              <a:buAutoNum type="arabicPeriod" startAt="4"/>
            </a:pPr>
            <a:r>
              <a:rPr lang="es-ES" b="1" dirty="0"/>
              <a:t>Los valores de datos de oro </a:t>
            </a:r>
            <a:r>
              <a:rPr lang="es-ES" dirty="0"/>
              <a:t>(Los datos mas veraces) representan los mejores esfuerzos de la organización para determinar los valores de  los  datos  más  exactos,  actuales  y  relevantes para su uso contextual. La incorporación de nuevos datos puede provocar que la hipótesis anterior sea falsa. Por lo tanto, la aplicación de las </a:t>
            </a:r>
            <a:r>
              <a:rPr lang="es-ES" b="1" dirty="0"/>
              <a:t>reglas  de coincidencias </a:t>
            </a:r>
            <a:r>
              <a:rPr lang="es-ES" dirty="0"/>
              <a:t>deben aplicarse con cuidado para asegurar que cualquier  </a:t>
            </a:r>
            <a:r>
              <a:rPr lang="es-ES" b="1" dirty="0"/>
              <a:t>cambio que se haga pueda ser revertido</a:t>
            </a:r>
            <a:r>
              <a:rPr lang="es-ES" dirty="0"/>
              <a:t>.</a:t>
            </a:r>
            <a:endParaRPr lang="es-PE" dirty="0"/>
          </a:p>
          <a:p>
            <a:pPr marL="514350" indent="-514350">
              <a:buFont typeface="+mj-lt"/>
              <a:buAutoNum type="arabicPeriod" startAt="4"/>
            </a:pPr>
            <a:r>
              <a:rPr lang="es-ES" dirty="0"/>
              <a:t>Replicar los valores de datos maestros sólo a partir de la base de datos  de registro.</a:t>
            </a:r>
            <a:endParaRPr lang="es-PE" dirty="0"/>
          </a:p>
          <a:p>
            <a:pPr marL="514350" indent="-514350">
              <a:buFont typeface="+mj-lt"/>
              <a:buAutoNum type="arabicPeriod" startAt="4"/>
            </a:pPr>
            <a:r>
              <a:rPr lang="es-ES" dirty="0"/>
              <a:t>Solicitar, comunicar y en algunos casos, </a:t>
            </a:r>
            <a:r>
              <a:rPr lang="es-ES" b="1" dirty="0"/>
              <a:t>aprobar los cambios a los valores de los datos referenciales</a:t>
            </a:r>
            <a:r>
              <a:rPr lang="es-ES" dirty="0"/>
              <a:t> antes de su implementación.</a:t>
            </a:r>
            <a:endParaRPr lang="es-PE" dirty="0"/>
          </a:p>
          <a:p>
            <a:endParaRPr lang="es-PE" dirty="0"/>
          </a:p>
        </p:txBody>
      </p:sp>
    </p:spTree>
    <p:extLst>
      <p:ext uri="{BB962C8B-B14F-4D97-AF65-F5344CB8AC3E}">
        <p14:creationId xmlns:p14="http://schemas.microsoft.com/office/powerpoint/2010/main" val="2654174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Referencias</a:t>
            </a:r>
          </a:p>
        </p:txBody>
      </p:sp>
      <p:sp>
        <p:nvSpPr>
          <p:cNvPr id="3" name="Marcador de contenido 2"/>
          <p:cNvSpPr>
            <a:spLocks noGrp="1"/>
          </p:cNvSpPr>
          <p:nvPr>
            <p:ph idx="1"/>
          </p:nvPr>
        </p:nvSpPr>
        <p:spPr/>
        <p:txBody>
          <a:bodyPr>
            <a:normAutofit fontScale="92500" lnSpcReduction="20000"/>
          </a:bodyPr>
          <a:lstStyle/>
          <a:p>
            <a:r>
              <a:rPr lang="es-PE" dirty="0">
                <a:hlinkClick r:id="rId2"/>
              </a:rPr>
              <a:t>https://www.modus.es/por-que-los-datos-son-un-activo-empresarial/?cn-reloaded=1</a:t>
            </a:r>
            <a:endParaRPr lang="es-PE" dirty="0"/>
          </a:p>
          <a:p>
            <a:r>
              <a:rPr lang="es-PE" dirty="0">
                <a:hlinkClick r:id="rId3"/>
              </a:rPr>
              <a:t>https://www.fundacionmapfre.org/blog/cuanta-informacion-se-genera-y-almacena-en-el-mundo/</a:t>
            </a:r>
            <a:endParaRPr lang="es-PE" dirty="0"/>
          </a:p>
          <a:p>
            <a:r>
              <a:rPr lang="es-PE" dirty="0">
                <a:hlinkClick r:id="rId4"/>
              </a:rPr>
              <a:t>https://es.statista.com/grafico/26031/volumen-estimado-de-datos-digitales-creados-o-replicados-en-todo-el-mundo/#:~:text=En%202020%2C%20la%20capacidad%20mundial,durante%20el%20periodo%202020%2D2025</a:t>
            </a:r>
            <a:r>
              <a:rPr lang="es-PE" dirty="0"/>
              <a:t>.</a:t>
            </a:r>
          </a:p>
          <a:p>
            <a:r>
              <a:rPr lang="es-PE" dirty="0">
                <a:hlinkClick r:id="rId5"/>
              </a:rPr>
              <a:t>https://keepcoding.io/blog/que-es-y-como-funciona-dikw/</a:t>
            </a:r>
            <a:endParaRPr lang="es-PE" dirty="0"/>
          </a:p>
          <a:p>
            <a:r>
              <a:rPr lang="es-PE" dirty="0">
                <a:hlinkClick r:id="rId6"/>
              </a:rPr>
              <a:t>http://soledadherrlein.blogspot.com/2014/10/dato-informacion-conocimiento-sabiduria.html</a:t>
            </a:r>
            <a:endParaRPr lang="es-PE" dirty="0"/>
          </a:p>
          <a:p>
            <a:r>
              <a:rPr lang="es-PE" dirty="0">
                <a:hlinkClick r:id="rId7"/>
              </a:rPr>
              <a:t>https://www.sdelsol.com/blog/tendencias/tipos-de-conocimiento/</a:t>
            </a:r>
            <a:endParaRPr lang="es-PE" dirty="0"/>
          </a:p>
          <a:p>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3207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1088189" cy="1325563"/>
          </a:xfrm>
        </p:spPr>
        <p:txBody>
          <a:bodyPr>
            <a:normAutofit/>
          </a:bodyPr>
          <a:lstStyle/>
          <a:p>
            <a:r>
              <a:rPr lang="es-PE" dirty="0"/>
              <a:t>Capitulo </a:t>
            </a:r>
            <a:r>
              <a:rPr lang="en-US" dirty="0"/>
              <a:t>8 </a:t>
            </a:r>
            <a:r>
              <a:rPr lang="es-PE" dirty="0"/>
              <a:t>Administración de Datos Maestros y Referenciales</a:t>
            </a:r>
          </a:p>
        </p:txBody>
      </p:sp>
      <p:sp>
        <p:nvSpPr>
          <p:cNvPr id="3" name="Marcador de contenido 2"/>
          <p:cNvSpPr>
            <a:spLocks noGrp="1"/>
          </p:cNvSpPr>
          <p:nvPr>
            <p:ph idx="1"/>
          </p:nvPr>
        </p:nvSpPr>
        <p:spPr/>
        <p:txBody>
          <a:bodyPr>
            <a:normAutofit/>
          </a:bodyPr>
          <a:lstStyle/>
          <a:p>
            <a:r>
              <a:rPr lang="en-US" dirty="0"/>
              <a:t>Introduccion</a:t>
            </a:r>
          </a:p>
          <a:p>
            <a:r>
              <a:rPr lang="es-PE" dirty="0"/>
              <a:t>Actividades de Administración de Datos Maestros y Referencia</a:t>
            </a:r>
            <a:r>
              <a:rPr lang="en-US" dirty="0"/>
              <a:t>les</a:t>
            </a:r>
          </a:p>
          <a:p>
            <a:r>
              <a:rPr lang="es-PE" dirty="0"/>
              <a:t>Arquitectura</a:t>
            </a:r>
            <a:r>
              <a:rPr lang="en-US" dirty="0"/>
              <a:t> de Datos Maestros</a:t>
            </a:r>
          </a:p>
          <a:p>
            <a:r>
              <a:rPr lang="en-US" dirty="0"/>
              <a:t>Data Matching</a:t>
            </a:r>
          </a:p>
          <a:p>
            <a:r>
              <a:rPr lang="es-PE" dirty="0"/>
              <a:t>Arquitectura</a:t>
            </a:r>
            <a:r>
              <a:rPr lang="en-US" dirty="0"/>
              <a:t> de </a:t>
            </a:r>
            <a:r>
              <a:rPr lang="en-US"/>
              <a:t>Datos </a:t>
            </a:r>
            <a:r>
              <a:rPr lang="es-PE" dirty="0"/>
              <a:t>Referenciales</a:t>
            </a:r>
          </a:p>
          <a:p>
            <a:r>
              <a:rPr lang="es-PE" dirty="0"/>
              <a:t>Principios</a:t>
            </a:r>
            <a:r>
              <a:rPr lang="en-US" dirty="0"/>
              <a:t> </a:t>
            </a:r>
            <a:r>
              <a:rPr lang="es-PE" dirty="0"/>
              <a:t>Rectores</a:t>
            </a:r>
          </a:p>
          <a:p>
            <a:endParaRPr lang="es-PE" dirty="0"/>
          </a:p>
          <a:p>
            <a:endParaRPr lang="es-MX" dirty="0"/>
          </a:p>
          <a:p>
            <a:endParaRPr lang="es-PE" dirty="0"/>
          </a:p>
          <a:p>
            <a:endParaRPr lang="es-PE" dirty="0"/>
          </a:p>
        </p:txBody>
      </p:sp>
    </p:spTree>
    <p:extLst>
      <p:ext uri="{BB962C8B-B14F-4D97-AF65-F5344CB8AC3E}">
        <p14:creationId xmlns:p14="http://schemas.microsoft.com/office/powerpoint/2010/main" val="415706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Introduccion</a:t>
            </a:r>
          </a:p>
        </p:txBody>
      </p:sp>
      <p:sp>
        <p:nvSpPr>
          <p:cNvPr id="3" name="Marcador de contenido 2"/>
          <p:cNvSpPr>
            <a:spLocks noGrp="1"/>
          </p:cNvSpPr>
          <p:nvPr>
            <p:ph idx="1"/>
          </p:nvPr>
        </p:nvSpPr>
        <p:spPr/>
        <p:txBody>
          <a:bodyPr>
            <a:normAutofit fontScale="92500" lnSpcReduction="10000"/>
          </a:bodyPr>
          <a:lstStyle/>
          <a:p>
            <a:r>
              <a:rPr lang="es-ES" dirty="0"/>
              <a:t>La Administración de los datos maestros y referenciales es la conciliación y el mantenimiento continuo de los datos maestros y de los datos referenciales.</a:t>
            </a:r>
          </a:p>
          <a:p>
            <a:pPr lvl="1">
              <a:buFont typeface="Wingdings" panose="05000000000000000000" pitchFamily="2" charset="2"/>
              <a:buChar char="ü"/>
            </a:pPr>
            <a:r>
              <a:rPr lang="es-ES" b="1" i="1" dirty="0"/>
              <a:t>La Administración de datos referenciales </a:t>
            </a:r>
            <a:r>
              <a:rPr lang="es-ES" dirty="0"/>
              <a:t>es el control del dominio de los valores definidos (también conocido como vocabulario), incluyendo el control sobre los términos estándares, los valores de los códigos y otros identificadores únicos, las definiciones de negocio para cada valor, las relaciones de negocios  dentro y entre las listas de los dominios de valores; así como también el uso consistente y compartido de los valores de los datos referenciales relevantes, precisos y oportunos para la clasificación y categorización los datos.</a:t>
            </a:r>
            <a:endParaRPr lang="es-PE" dirty="0"/>
          </a:p>
          <a:p>
            <a:pPr lvl="1">
              <a:buFont typeface="Wingdings" panose="05000000000000000000" pitchFamily="2" charset="2"/>
              <a:buChar char="ü"/>
            </a:pPr>
            <a:r>
              <a:rPr lang="es-ES" b="1" i="1" dirty="0"/>
              <a:t>La Administración de datos maestros </a:t>
            </a:r>
            <a:r>
              <a:rPr lang="es-ES" dirty="0"/>
              <a:t>es el control de los valores de los datos maestros para asegurar el uso consistente, compartido y contextual de la versión de la verdad sobre las entidades esenciales del negocio, en los diferentes sistemas de la empresa.</a:t>
            </a:r>
            <a:endParaRPr lang="es-PE" dirty="0"/>
          </a:p>
          <a:p>
            <a:pPr lvl="1"/>
            <a:endParaRPr lang="es-PE" dirty="0"/>
          </a:p>
          <a:p>
            <a:endParaRPr lang="es-PE" dirty="0"/>
          </a:p>
        </p:txBody>
      </p:sp>
    </p:spTree>
    <p:extLst>
      <p:ext uri="{BB962C8B-B14F-4D97-AF65-F5344CB8AC3E}">
        <p14:creationId xmlns:p14="http://schemas.microsoft.com/office/powerpoint/2010/main" val="48575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de la Función de Gestión de Datos Maestros y Referenciales</a:t>
            </a:r>
          </a:p>
        </p:txBody>
      </p:sp>
      <p:pic>
        <p:nvPicPr>
          <p:cNvPr id="4" name="Imagen 3"/>
          <p:cNvPicPr>
            <a:picLocks noChangeAspect="1"/>
          </p:cNvPicPr>
          <p:nvPr/>
        </p:nvPicPr>
        <p:blipFill>
          <a:blip r:embed="rId2"/>
          <a:stretch>
            <a:fillRect/>
          </a:stretch>
        </p:blipFill>
        <p:spPr>
          <a:xfrm>
            <a:off x="617896" y="1581150"/>
            <a:ext cx="7829550" cy="5276850"/>
          </a:xfrm>
          <a:prstGeom prst="rect">
            <a:avLst/>
          </a:prstGeom>
        </p:spPr>
      </p:pic>
    </p:spTree>
    <p:extLst>
      <p:ext uri="{BB962C8B-B14F-4D97-AF65-F5344CB8AC3E}">
        <p14:creationId xmlns:p14="http://schemas.microsoft.com/office/powerpoint/2010/main" val="139710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Datos Maestros</a:t>
            </a:r>
          </a:p>
        </p:txBody>
      </p:sp>
      <p:sp>
        <p:nvSpPr>
          <p:cNvPr id="3" name="Marcador de contenido 2"/>
          <p:cNvSpPr>
            <a:spLocks noGrp="1"/>
          </p:cNvSpPr>
          <p:nvPr>
            <p:ph idx="1"/>
          </p:nvPr>
        </p:nvSpPr>
        <p:spPr/>
        <p:txBody>
          <a:bodyPr>
            <a:normAutofit fontScale="92500" lnSpcReduction="20000"/>
          </a:bodyPr>
          <a:lstStyle/>
          <a:p>
            <a:r>
              <a:rPr lang="es-ES" dirty="0"/>
              <a:t>Los datos maestros son datos relativos a las entidades de negocio que suministran el contexto a las transacciones de negocio. A diferencia de los datos referenciales los valores de los datos maestros, no están no limitados, usualmente, a dominio de valores pre-definido.   Sin embargo, las reglas de negocio, típicamente, fijan el formato y los rangos permitidos de los valores de los datos maestros.  Los datos maestros organizacionales comunes incluyen datos sobre:</a:t>
            </a:r>
            <a:endParaRPr lang="es-PE" dirty="0"/>
          </a:p>
          <a:p>
            <a:pPr lvl="1">
              <a:buFont typeface="Wingdings" panose="05000000000000000000" pitchFamily="2" charset="2"/>
              <a:buChar char="ü"/>
            </a:pPr>
            <a:r>
              <a:rPr lang="es-ES" dirty="0"/>
              <a:t>Las partes incluyendo a individuos, organizaciones y sus funciones, tales como clientes, ciudadanos, pacientes, vendedores, proveedores, socios comerciales, competidores, empleados, estudiantes y otros.</a:t>
            </a:r>
            <a:endParaRPr lang="es-PE" dirty="0"/>
          </a:p>
          <a:p>
            <a:pPr lvl="1">
              <a:buFont typeface="Wingdings" panose="05000000000000000000" pitchFamily="2" charset="2"/>
              <a:buChar char="ü"/>
            </a:pPr>
            <a:r>
              <a:rPr lang="es-ES" dirty="0"/>
              <a:t>Los productos, tanto internos como externos.</a:t>
            </a:r>
            <a:endParaRPr lang="es-PE" dirty="0"/>
          </a:p>
          <a:p>
            <a:pPr lvl="1">
              <a:buFont typeface="Wingdings" panose="05000000000000000000" pitchFamily="2" charset="2"/>
              <a:buChar char="ü"/>
            </a:pPr>
            <a:r>
              <a:rPr lang="es-ES" dirty="0"/>
              <a:t>Las estructuras financieras, como las cuentas del libro mayor, centros de costo, centros de beneficio y otros.</a:t>
            </a:r>
            <a:endParaRPr lang="es-PE" dirty="0"/>
          </a:p>
          <a:p>
            <a:pPr lvl="1">
              <a:buFont typeface="Wingdings" panose="05000000000000000000" pitchFamily="2" charset="2"/>
              <a:buChar char="ü"/>
            </a:pPr>
            <a:r>
              <a:rPr lang="es-ES" dirty="0"/>
              <a:t>Lugares, como direcciones.</a:t>
            </a:r>
            <a:endParaRPr lang="es-PE" dirty="0"/>
          </a:p>
          <a:p>
            <a:endParaRPr lang="es-PE" dirty="0"/>
          </a:p>
          <a:p>
            <a:endParaRPr lang="es-PE" dirty="0"/>
          </a:p>
        </p:txBody>
      </p:sp>
    </p:spTree>
    <p:extLst>
      <p:ext uri="{BB962C8B-B14F-4D97-AF65-F5344CB8AC3E}">
        <p14:creationId xmlns:p14="http://schemas.microsoft.com/office/powerpoint/2010/main" val="74693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Modelo de Datos Maestros - MDM</a:t>
            </a:r>
          </a:p>
        </p:txBody>
      </p:sp>
      <p:sp>
        <p:nvSpPr>
          <p:cNvPr id="3" name="Marcador de contenido 2"/>
          <p:cNvSpPr>
            <a:spLocks noGrp="1"/>
          </p:cNvSpPr>
          <p:nvPr>
            <p:ph idx="1"/>
          </p:nvPr>
        </p:nvSpPr>
        <p:spPr/>
        <p:txBody>
          <a:bodyPr>
            <a:normAutofit fontScale="92500" lnSpcReduction="20000"/>
          </a:bodyPr>
          <a:lstStyle/>
          <a:p>
            <a:r>
              <a:rPr lang="es-ES" dirty="0"/>
              <a:t>El MDM puede ser implementado a través de herramientas de integración de datos (como el ETL), de herramientas de limpieza de datos, almacenes de datos operacionales (ODS) que sirven como centros de datos maestros, o aplicaciones especializadas de MDM. Hay tres áreas primarias de interés para el MDM:</a:t>
            </a:r>
            <a:endParaRPr lang="es-PE" dirty="0"/>
          </a:p>
          <a:p>
            <a:pPr marL="914400" lvl="1" indent="-457200">
              <a:buFont typeface="+mj-lt"/>
              <a:buAutoNum type="arabicPeriod"/>
            </a:pPr>
            <a:r>
              <a:rPr lang="es-ES" dirty="0"/>
              <a:t>Identificación de registros duplicados dentro y a través de las fuentes de datos para construir y mantener los identificadores (</a:t>
            </a:r>
            <a:r>
              <a:rPr lang="es-ES" dirty="0" err="1"/>
              <a:t>Ids</a:t>
            </a:r>
            <a:r>
              <a:rPr lang="es-ES" dirty="0"/>
              <a:t>) globales y referencias cruzadas asociadas, que permiten la integración de la información.</a:t>
            </a:r>
            <a:endParaRPr lang="es-PE" dirty="0"/>
          </a:p>
          <a:p>
            <a:pPr marL="914400" lvl="1" indent="-457200">
              <a:buFont typeface="+mj-lt"/>
              <a:buAutoNum type="arabicPeriod"/>
            </a:pPr>
            <a:r>
              <a:rPr lang="es-ES" dirty="0"/>
              <a:t>La reconciliación a través de diferentes fuentes de datos y proporcionar el "registro de Oro" o la mejor versión de la verdad. Estos registros consolidados proporcionan una visión combinada de la información a través de los sistemas y buscan corregir las inconsistencias en los nombres y en las direcciones.</a:t>
            </a:r>
          </a:p>
          <a:p>
            <a:pPr marL="914400" lvl="1" indent="-457200">
              <a:buFont typeface="+mj-lt"/>
              <a:buAutoNum type="arabicPeriod"/>
            </a:pPr>
            <a:r>
              <a:rPr lang="es-ES" dirty="0"/>
              <a:t>El suministro del acceso a los datos de Oro a través de las aplicaciones, ya sea a través de la lectura directa o por la replicación de los datos de los OLTP y de las bases de datos de DW/BI.</a:t>
            </a:r>
            <a:endParaRPr lang="es-PE" dirty="0"/>
          </a:p>
        </p:txBody>
      </p:sp>
    </p:spTree>
    <p:extLst>
      <p:ext uri="{BB962C8B-B14F-4D97-AF65-F5344CB8AC3E}">
        <p14:creationId xmlns:p14="http://schemas.microsoft.com/office/powerpoint/2010/main" val="246662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Datos Maestros Especializados</a:t>
            </a:r>
          </a:p>
        </p:txBody>
      </p:sp>
      <p:sp>
        <p:nvSpPr>
          <p:cNvPr id="3" name="Marcador de contenido 2"/>
          <p:cNvSpPr>
            <a:spLocks noGrp="1"/>
          </p:cNvSpPr>
          <p:nvPr>
            <p:ph idx="1"/>
          </p:nvPr>
        </p:nvSpPr>
        <p:spPr/>
        <p:txBody>
          <a:bodyPr/>
          <a:lstStyle/>
          <a:p>
            <a:r>
              <a:rPr lang="es-PE" dirty="0"/>
              <a:t>Datos Maestros de Finanzas</a:t>
            </a:r>
          </a:p>
          <a:p>
            <a:r>
              <a:rPr lang="es-PE" dirty="0"/>
              <a:t>Datos Maestros de Producto</a:t>
            </a:r>
          </a:p>
          <a:p>
            <a:r>
              <a:rPr lang="es-PE" dirty="0"/>
              <a:t>Datos Maestros de Ubicación</a:t>
            </a:r>
          </a:p>
          <a:p>
            <a:endParaRPr lang="es-PE" dirty="0"/>
          </a:p>
        </p:txBody>
      </p:sp>
    </p:spTree>
    <p:extLst>
      <p:ext uri="{BB962C8B-B14F-4D97-AF65-F5344CB8AC3E}">
        <p14:creationId xmlns:p14="http://schemas.microsoft.com/office/powerpoint/2010/main" val="305461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Datos Referenciales</a:t>
            </a:r>
          </a:p>
        </p:txBody>
      </p:sp>
      <p:sp>
        <p:nvSpPr>
          <p:cNvPr id="3" name="Marcador de contenido 2"/>
          <p:cNvSpPr>
            <a:spLocks noGrp="1"/>
          </p:cNvSpPr>
          <p:nvPr>
            <p:ph idx="1"/>
          </p:nvPr>
        </p:nvSpPr>
        <p:spPr/>
        <p:txBody>
          <a:bodyPr>
            <a:normAutofit fontScale="92500" lnSpcReduction="10000"/>
          </a:bodyPr>
          <a:lstStyle/>
          <a:p>
            <a:r>
              <a:rPr lang="es-ES" dirty="0"/>
              <a:t>Los datos referenciales son datos utilizados para clasificar o categorizar otros datos. Usualmente, las reglas de negocio  definen los  valores de  los datos  referenciales  a partir de uno o varios valores permitidos. </a:t>
            </a:r>
          </a:p>
          <a:p>
            <a:r>
              <a:rPr lang="es-ES" dirty="0"/>
              <a:t>El conjunto de valores de los datos  permitidos conforma un dominio de valor. Algunas organizaciones definen,  internamente,  los dominios valores de los datos referenciales; tales como el status de una orden: Nueva, En progreso, Cerrada, Cancelada, etc. </a:t>
            </a:r>
          </a:p>
          <a:p>
            <a:r>
              <a:rPr lang="es-ES" dirty="0"/>
              <a:t>Otros dominios  de  valores  de  los  datos referenciales son definidos externamente como en el caso del  gobierno  o  de  los estándares de la industria; como por ejemplo las dos letras utilizadas para abreviar el código postal de los estados utilizados por los servicios postales de los Estados Unidos, tal como CA para California.</a:t>
            </a:r>
            <a:endParaRPr lang="es-PE" dirty="0"/>
          </a:p>
          <a:p>
            <a:endParaRPr lang="es-PE" dirty="0"/>
          </a:p>
        </p:txBody>
      </p:sp>
    </p:spTree>
    <p:extLst>
      <p:ext uri="{BB962C8B-B14F-4D97-AF65-F5344CB8AC3E}">
        <p14:creationId xmlns:p14="http://schemas.microsoft.com/office/powerpoint/2010/main" val="297288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Arquitectura de Gestión de Datos Referenciales</a:t>
            </a:r>
          </a:p>
        </p:txBody>
      </p:sp>
      <p:pic>
        <p:nvPicPr>
          <p:cNvPr id="4" name="Imagen 3"/>
          <p:cNvPicPr>
            <a:picLocks noChangeAspect="1"/>
          </p:cNvPicPr>
          <p:nvPr/>
        </p:nvPicPr>
        <p:blipFill>
          <a:blip r:embed="rId2"/>
          <a:stretch>
            <a:fillRect/>
          </a:stretch>
        </p:blipFill>
        <p:spPr>
          <a:xfrm>
            <a:off x="838200" y="1666875"/>
            <a:ext cx="7829550" cy="5191125"/>
          </a:xfrm>
          <a:prstGeom prst="rect">
            <a:avLst/>
          </a:prstGeom>
        </p:spPr>
      </p:pic>
    </p:spTree>
    <p:extLst>
      <p:ext uri="{BB962C8B-B14F-4D97-AF65-F5344CB8AC3E}">
        <p14:creationId xmlns:p14="http://schemas.microsoft.com/office/powerpoint/2010/main" val="14752268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2305</TotalTime>
  <Words>1532</Words>
  <Application>Microsoft Office PowerPoint</Application>
  <PresentationFormat>Panorámica</PresentationFormat>
  <Paragraphs>79</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Wingdings</vt:lpstr>
      <vt:lpstr>Tema de Office</vt:lpstr>
      <vt:lpstr> Gestion de Datos con la Guia DAMA DMBOK</vt:lpstr>
      <vt:lpstr>Capitulo 8 Administración de Datos Maestros y Referenciales</vt:lpstr>
      <vt:lpstr>Introduccion</vt:lpstr>
      <vt:lpstr>Actividades de la Función de Gestión de Datos Maestros y Referenciales</vt:lpstr>
      <vt:lpstr>Datos Maestros</vt:lpstr>
      <vt:lpstr>Modelo de Datos Maestros - MDM</vt:lpstr>
      <vt:lpstr>Datos Maestros Especializados</vt:lpstr>
      <vt:lpstr>Datos Referenciales</vt:lpstr>
      <vt:lpstr>Arquitectura de Gestión de Datos Referenciales</vt:lpstr>
      <vt:lpstr>Arquitectura de Datos Maestros: Ejemplo</vt:lpstr>
      <vt:lpstr>Concentrador/Distribuidos de Almacén de Datos</vt:lpstr>
      <vt:lpstr>Arquitectura de Integración de Datos</vt:lpstr>
      <vt:lpstr>Arquitectura de Servicios de Integración</vt:lpstr>
      <vt:lpstr>Data Matching</vt:lpstr>
      <vt:lpstr>Escenarios y Reglas</vt:lpstr>
      <vt:lpstr>Principios Rectores</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Carlos Augusto Carreño Villarreyes</cp:lastModifiedBy>
  <cp:revision>55</cp:revision>
  <dcterms:created xsi:type="dcterms:W3CDTF">2022-10-18T20:55:37Z</dcterms:created>
  <dcterms:modified xsi:type="dcterms:W3CDTF">2024-04-22T17:14:06Z</dcterms:modified>
</cp:coreProperties>
</file>